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57" r:id="rId3"/>
    <p:sldId id="283" r:id="rId4"/>
    <p:sldId id="284" r:id="rId5"/>
    <p:sldId id="259" r:id="rId6"/>
    <p:sldId id="260" r:id="rId7"/>
    <p:sldId id="285" r:id="rId8"/>
    <p:sldId id="286" r:id="rId9"/>
    <p:sldId id="264" r:id="rId10"/>
    <p:sldId id="265" r:id="rId11"/>
    <p:sldId id="287" r:id="rId12"/>
    <p:sldId id="270" r:id="rId13"/>
    <p:sldId id="271" r:id="rId14"/>
    <p:sldId id="272" r:id="rId15"/>
    <p:sldId id="273" r:id="rId16"/>
    <p:sldId id="288" r:id="rId17"/>
    <p:sldId id="276" r:id="rId18"/>
    <p:sldId id="278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8" d="100"/>
          <a:sy n="68" d="100"/>
        </p:scale>
        <p:origin x="1144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dummies.com/education/college/how-to-study-with-linear-and-non-linear-note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futurelearn.com/courses/prepare-to-study-uk/0/steps/4855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cZvpEmds9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ummies.com/education/college/how-to-study-with-linear-and-non-linear-not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Note-taking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Note Taking:  </a:t>
            </a:r>
            <a:br>
              <a:rPr lang="en-GB" sz="4000" b="1" dirty="0"/>
            </a:br>
            <a:r>
              <a:rPr lang="en-GB" b="1" dirty="0"/>
              <a:t>why? </a:t>
            </a:r>
            <a:r>
              <a:rPr lang="en-GB" sz="4000" b="1" dirty="0"/>
              <a:t>how? when?</a:t>
            </a:r>
            <a:r>
              <a:rPr lang="en-GB" sz="4000" dirty="0"/>
              <a:t> 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37461" y="1628800"/>
            <a:ext cx="8158807" cy="371911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b="1" dirty="0"/>
              <a:t>Class Activity</a:t>
            </a:r>
          </a:p>
          <a:p>
            <a:pPr>
              <a:buFont typeface="Wingdings" pitchFamily="2" charset="2"/>
              <a:buNone/>
            </a:pPr>
            <a:endParaRPr lang="en-GB" sz="2800" dirty="0"/>
          </a:p>
          <a:p>
            <a:pPr>
              <a:buFont typeface="Wingdings" pitchFamily="2" charset="2"/>
              <a:buNone/>
            </a:pPr>
            <a:r>
              <a:rPr lang="en-GB" sz="2800" dirty="0"/>
              <a:t>In groups, discuss:</a:t>
            </a:r>
          </a:p>
          <a:p>
            <a:r>
              <a:rPr lang="en-GB" sz="2800" dirty="0"/>
              <a:t>Why you should take notes?</a:t>
            </a:r>
          </a:p>
          <a:p>
            <a:r>
              <a:rPr lang="en-GB" sz="2800" dirty="0"/>
              <a:t>How do you take notes?  Do you have a system?</a:t>
            </a:r>
          </a:p>
          <a:p>
            <a:r>
              <a:rPr lang="en-GB" sz="2800" dirty="0"/>
              <a:t>When do you take notes?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Diagram Notes -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76" y="4869160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source: </a:t>
            </a:r>
            <a:r>
              <a:rPr lang="en-US" sz="1200" dirty="0">
                <a:hlinkClick r:id="rId2"/>
              </a:rPr>
              <a:t>https://www.dummies.com/education/college/how-to-study-with-linear-and-non-linear-notes/</a:t>
            </a:r>
            <a:r>
              <a:rPr lang="en-US" sz="1200" dirty="0"/>
              <a:t> </a:t>
            </a:r>
            <a:endParaRPr lang="en-GB" sz="12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129AF29-7570-4883-9F30-171AF8516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57051"/>
            <a:ext cx="5095875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45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Linear Notes -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76" y="4869160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source: </a:t>
            </a:r>
            <a:r>
              <a:rPr lang="en-US" sz="1200" dirty="0">
                <a:hlinkClick r:id="rId2"/>
              </a:rPr>
              <a:t>https://www.futurelearn.com/courses/prepare-to-study-uk/0/steps/48554</a:t>
            </a:r>
            <a:r>
              <a:rPr lang="en-US" sz="1200" dirty="0"/>
              <a:t> </a:t>
            </a:r>
            <a:endParaRPr lang="en-GB" sz="1200" dirty="0"/>
          </a:p>
        </p:txBody>
      </p:sp>
      <p:pic>
        <p:nvPicPr>
          <p:cNvPr id="4" name="Picture 2" descr="Note-taking from lectures">
            <a:extLst>
              <a:ext uri="{FF2B5EF4-FFF2-40B4-BE49-F238E27FC236}">
                <a16:creationId xmlns:a16="http://schemas.microsoft.com/office/drawing/2014/main" id="{9885D5CD-1E72-45DE-8FBD-147539FB5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054356" cy="371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85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59628" y="-7653"/>
            <a:ext cx="7024744" cy="1143000"/>
          </a:xfrm>
        </p:spPr>
        <p:txBody>
          <a:bodyPr/>
          <a:lstStyle/>
          <a:p>
            <a:r>
              <a:rPr lang="en-GB" b="1" dirty="0"/>
              <a:t>Linear </a:t>
            </a:r>
            <a:r>
              <a:rPr lang="en-GB" b="1" dirty="0" err="1"/>
              <a:t>vs</a:t>
            </a:r>
            <a:r>
              <a:rPr lang="en-GB" b="1" dirty="0"/>
              <a:t> Diagram Notes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9030" y="1161732"/>
            <a:ext cx="8229599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Which style of note-taking do you prefer?</a:t>
            </a:r>
          </a:p>
          <a:p>
            <a:endParaRPr lang="en-GB" dirty="0"/>
          </a:p>
          <a:p>
            <a:r>
              <a:rPr lang="en-GB" dirty="0"/>
              <a:t>What are the advantages and disadvantages of each style of note-taking?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596336" y="5852160"/>
            <a:ext cx="547264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31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-99392"/>
            <a:ext cx="8229600" cy="1384300"/>
          </a:xfrm>
        </p:spPr>
        <p:txBody>
          <a:bodyPr>
            <a:normAutofit/>
          </a:bodyPr>
          <a:lstStyle/>
          <a:p>
            <a:r>
              <a:rPr lang="en-GB" sz="3200" b="1" dirty="0"/>
              <a:t>Note-taking for books and articles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1293041"/>
            <a:ext cx="8229600" cy="4114800"/>
          </a:xfrm>
        </p:spPr>
        <p:txBody>
          <a:bodyPr/>
          <a:lstStyle/>
          <a:p>
            <a:r>
              <a:rPr lang="en-GB" sz="2800" dirty="0"/>
              <a:t>Should NOT be a shorthand version of the text</a:t>
            </a:r>
          </a:p>
          <a:p>
            <a:r>
              <a:rPr lang="en-GB" sz="2800" dirty="0"/>
              <a:t>Should pick out key ideas and concepts</a:t>
            </a:r>
          </a:p>
          <a:p>
            <a:r>
              <a:rPr lang="en-GB" sz="2800" dirty="0"/>
              <a:t>Should provide the ‘skeleton’ of the argument or ideas presented</a:t>
            </a:r>
          </a:p>
          <a:p>
            <a:r>
              <a:rPr lang="en-GB" sz="2800" dirty="0"/>
              <a:t>Avoid copying chunks of text – this could later become inadvertent plagiarism</a:t>
            </a:r>
          </a:p>
          <a:p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-99392"/>
            <a:ext cx="8229600" cy="1384300"/>
          </a:xfrm>
        </p:spPr>
        <p:txBody>
          <a:bodyPr>
            <a:normAutofit/>
          </a:bodyPr>
          <a:lstStyle/>
          <a:p>
            <a:r>
              <a:rPr lang="en-GB" sz="3200" b="1" dirty="0"/>
              <a:t>Note-taking for books and articles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1293041"/>
            <a:ext cx="8229600" cy="4114800"/>
          </a:xfrm>
        </p:spPr>
        <p:txBody>
          <a:bodyPr/>
          <a:lstStyle/>
          <a:p>
            <a:r>
              <a:rPr lang="en-GB" sz="2800" dirty="0"/>
              <a:t>Make just one set of notes</a:t>
            </a:r>
          </a:p>
          <a:p>
            <a:r>
              <a:rPr lang="en-GB" sz="2800" dirty="0"/>
              <a:t>Leaving space around notes means you can add more later</a:t>
            </a:r>
          </a:p>
          <a:p>
            <a:r>
              <a:rPr lang="en-GB" sz="2800" dirty="0"/>
              <a:t>Use post-it notes</a:t>
            </a:r>
          </a:p>
          <a:p>
            <a:r>
              <a:rPr lang="en-GB" sz="2800" dirty="0"/>
              <a:t>Number and reference pages  (and cross reference)</a:t>
            </a:r>
          </a:p>
          <a:p>
            <a:r>
              <a:rPr lang="en-GB" sz="2800" dirty="0"/>
              <a:t>Use consistent abbreviations &amp; summary systems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321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-99392"/>
            <a:ext cx="8229600" cy="1384300"/>
          </a:xfrm>
        </p:spPr>
        <p:txBody>
          <a:bodyPr>
            <a:normAutofit/>
          </a:bodyPr>
          <a:lstStyle/>
          <a:p>
            <a:r>
              <a:rPr lang="en-GB" sz="3200" b="1" dirty="0"/>
              <a:t>Note-taking for books and articles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908720"/>
            <a:ext cx="8229600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sz="2800" dirty="0"/>
              <a:t>Step by step guide: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sz="2800" dirty="0"/>
              <a:t>Read the original passage several times until you </a:t>
            </a:r>
            <a:r>
              <a:rPr lang="en-US" sz="2800" b="1" dirty="0"/>
              <a:t>understand</a:t>
            </a:r>
            <a:r>
              <a:rPr lang="en-US" sz="2800" dirty="0"/>
              <a:t> it.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sz="2800" dirty="0"/>
              <a:t>Underline/ highlight key words (or note them down if reading online)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sz="2800" dirty="0"/>
              <a:t>Look up unfamiliar words (using a monolingual dictionary), and find synonyms for them (using a thesaurus).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GB" sz="2800" dirty="0"/>
              <a:t>Note down the important ideas using only one or two words for each idea.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30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Note-taking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632964" cy="3508977"/>
          </a:xfrm>
        </p:spPr>
        <p:txBody>
          <a:bodyPr/>
          <a:lstStyle/>
          <a:p>
            <a:pPr>
              <a:buNone/>
            </a:pPr>
            <a:r>
              <a:rPr lang="en-GB" b="1" dirty="0"/>
              <a:t>Activity:</a:t>
            </a:r>
          </a:p>
          <a:p>
            <a:r>
              <a:rPr lang="en-GB" dirty="0"/>
              <a:t>Take notes on the source material provided </a:t>
            </a:r>
          </a:p>
          <a:p>
            <a:endParaRPr lang="en-GB" dirty="0"/>
          </a:p>
          <a:p>
            <a:r>
              <a:rPr lang="en-GB" dirty="0"/>
              <a:t>Compare note-taking styles with your group.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0"/>
            <a:ext cx="8136904" cy="114300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sz="3600" b="1" dirty="0"/>
              <a:t>Strategies for note taking in lectures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7544" y="980728"/>
            <a:ext cx="7992888" cy="4608512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en-GB" sz="2400" dirty="0"/>
              <a:t>Try to find out what the lecture is about beforehand and brainstorm ideas about it.</a:t>
            </a:r>
          </a:p>
          <a:p>
            <a:pPr marL="609600" indent="-609600">
              <a:lnSpc>
                <a:spcPct val="90000"/>
              </a:lnSpc>
              <a:buNone/>
            </a:pPr>
            <a:endParaRPr lang="en-GB" sz="2400" dirty="0"/>
          </a:p>
          <a:p>
            <a:pPr marL="609600" indent="-609600">
              <a:lnSpc>
                <a:spcPct val="90000"/>
              </a:lnSpc>
            </a:pPr>
            <a:r>
              <a:rPr lang="en-GB" sz="2400" dirty="0"/>
              <a:t>This is a very useful strategy for speakers of English as a second language. It increases students’ marks by an average of </a:t>
            </a:r>
            <a:r>
              <a:rPr lang="en-GB" sz="2400" b="1" dirty="0">
                <a:solidFill>
                  <a:srgbClr val="0070C0"/>
                </a:solidFill>
              </a:rPr>
              <a:t>15%!</a:t>
            </a:r>
          </a:p>
          <a:p>
            <a:pPr marL="609600" indent="-609600">
              <a:lnSpc>
                <a:spcPct val="90000"/>
              </a:lnSpc>
            </a:pPr>
            <a:endParaRPr lang="en-GB" sz="2400" b="1" dirty="0">
              <a:solidFill>
                <a:srgbClr val="0070C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r>
              <a:rPr lang="en-GB" sz="2400" dirty="0"/>
              <a:t>2)  Some lecturers make their slides available before the lecture. Have a look at them beforehand</a:t>
            </a:r>
          </a:p>
          <a:p>
            <a:pPr marL="609600" indent="-609600"/>
            <a:endParaRPr lang="en-GB" sz="2400" dirty="0"/>
          </a:p>
          <a:p>
            <a:pPr marL="609600" indent="-609600"/>
            <a:r>
              <a:rPr lang="en-GB" sz="2400" dirty="0"/>
              <a:t>If you have the slides, is your job done?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0"/>
            <a:ext cx="8136904" cy="114300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sz="3600" b="1" dirty="0"/>
              <a:t>Strategies for note taking in lectures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7544" y="980728"/>
            <a:ext cx="7992888" cy="4608512"/>
          </a:xfrm>
        </p:spPr>
        <p:txBody>
          <a:bodyPr>
            <a:normAutofit fontScale="92500" lnSpcReduction="10000"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en-GB" sz="2400" dirty="0"/>
              <a:t>3)    Take note of the key points and relationships.</a:t>
            </a:r>
          </a:p>
          <a:p>
            <a:pPr marL="609600" indent="-609600"/>
            <a:endParaRPr lang="en-GB" sz="2400" dirty="0"/>
          </a:p>
          <a:p>
            <a:pPr marL="0" indent="0">
              <a:buNone/>
            </a:pPr>
            <a:r>
              <a:rPr lang="en-GB" sz="2400" dirty="0"/>
              <a:t>What clues will the lecturer give you?</a:t>
            </a:r>
          </a:p>
          <a:p>
            <a:pPr marL="906780" lvl="1" indent="-609600"/>
            <a:r>
              <a:rPr lang="en-GB" sz="2000" dirty="0"/>
              <a:t>Slides</a:t>
            </a:r>
          </a:p>
          <a:p>
            <a:pPr marL="906780" lvl="1" indent="-609600"/>
            <a:r>
              <a:rPr lang="en-GB" sz="2000" dirty="0"/>
              <a:t>Whiteboard</a:t>
            </a:r>
          </a:p>
          <a:p>
            <a:pPr marL="906780" lvl="1" indent="-609600"/>
            <a:r>
              <a:rPr lang="en-GB" sz="2000" dirty="0"/>
              <a:t>Tone of voice</a:t>
            </a:r>
          </a:p>
          <a:p>
            <a:pPr marL="906780" lvl="1" indent="-609600"/>
            <a:r>
              <a:rPr lang="en-GB" sz="2000" dirty="0"/>
              <a:t>Non-verbal cues</a:t>
            </a:r>
          </a:p>
          <a:p>
            <a:pPr marL="906780" lvl="1" indent="-609600"/>
            <a:endParaRPr lang="en-GB" sz="2000" dirty="0"/>
          </a:p>
          <a:p>
            <a:pPr marL="609600" indent="-609600">
              <a:buFont typeface="Wingdings" pitchFamily="2" charset="2"/>
              <a:buNone/>
            </a:pPr>
            <a:r>
              <a:rPr lang="en-GB" sz="2400" dirty="0"/>
              <a:t>4) Don’t write in full sentences</a:t>
            </a:r>
          </a:p>
          <a:p>
            <a:pPr marL="609600" indent="-609600">
              <a:buFont typeface="Wingdings" pitchFamily="2" charset="2"/>
              <a:buNone/>
            </a:pPr>
            <a:r>
              <a:rPr lang="en-GB" sz="2400" dirty="0"/>
              <a:t>5) If you lose track – don’t give up! Don’t expect to understand every word</a:t>
            </a:r>
          </a:p>
          <a:p>
            <a:pPr marL="609600" indent="-609600">
              <a:buFont typeface="Wingdings" pitchFamily="2" charset="2"/>
              <a:buNone/>
            </a:pPr>
            <a:r>
              <a:rPr lang="en-GB" sz="2400" dirty="0"/>
              <a:t>6)  Reconstruct your notes in sentence form after the lecture. This will help you to remember.</a:t>
            </a:r>
            <a:endParaRPr lang="en-GB" sz="2400" dirty="0">
              <a:cs typeface="Arial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468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7467600" cy="5809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/>
              <a:t>Symbols and Abbreviations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85726"/>
            <a:ext cx="8424936" cy="566747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dirty="0"/>
              <a:t>	</a:t>
            </a:r>
            <a:r>
              <a:rPr lang="en-US" sz="2000" b="1" dirty="0"/>
              <a:t>What do these conventional abbreviations (of Latin origin) mean?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e.g.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N.B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i.e.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etc.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cf.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v.v. =</a:t>
            </a:r>
          </a:p>
          <a:p>
            <a:pPr marL="457200" indent="-457200" algn="just">
              <a:lnSpc>
                <a:spcPct val="150000"/>
              </a:lnSpc>
              <a:buNone/>
            </a:pPr>
            <a:r>
              <a:rPr lang="en-US" sz="1800" dirty="0"/>
              <a:t>	</a:t>
            </a:r>
            <a:endParaRPr lang="en-US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1520" y="5157192"/>
            <a:ext cx="8927976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z="1400" dirty="0"/>
              <a:t>Lynch, T. (2004). Study Listening. A course in listening to lectures and note-taking. </a:t>
            </a:r>
          </a:p>
          <a:p>
            <a:pPr algn="l"/>
            <a:r>
              <a:rPr lang="en-US" sz="1400" dirty="0"/>
              <a:t>Second Ed.Cambridge University Press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467600" cy="50891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Answers: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686800" cy="478472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e.g.  = (</a:t>
            </a:r>
            <a:r>
              <a:rPr lang="en-US" sz="2400" i="1" dirty="0"/>
              <a:t>exempli gratia</a:t>
            </a:r>
            <a:r>
              <a:rPr lang="en-US" sz="2400" dirty="0"/>
              <a:t>) for example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N.B = (</a:t>
            </a:r>
            <a:r>
              <a:rPr lang="en-US" sz="2400" i="1" dirty="0"/>
              <a:t>Nota </a:t>
            </a:r>
            <a:r>
              <a:rPr lang="en-US" sz="2400" i="1" dirty="0" err="1"/>
              <a:t>Bene</a:t>
            </a:r>
            <a:r>
              <a:rPr lang="en-US" sz="2400" dirty="0"/>
              <a:t>) </a:t>
            </a:r>
            <a:r>
              <a:rPr lang="en-US" sz="2400" b="1" u="sng" dirty="0"/>
              <a:t>bear</a:t>
            </a:r>
            <a:r>
              <a:rPr lang="en-US" sz="2400" dirty="0"/>
              <a:t> in mind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i.e. = (</a:t>
            </a:r>
            <a:r>
              <a:rPr lang="en-US" sz="2400" i="1" dirty="0"/>
              <a:t>id </a:t>
            </a:r>
            <a:r>
              <a:rPr lang="en-US" sz="2400" i="1" dirty="0" err="1"/>
              <a:t>est</a:t>
            </a:r>
            <a:r>
              <a:rPr lang="en-US" sz="2400" dirty="0"/>
              <a:t>) that is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etc. = (</a:t>
            </a:r>
            <a:r>
              <a:rPr lang="en-US" sz="2400" i="1" dirty="0"/>
              <a:t>et cetera</a:t>
            </a:r>
            <a:r>
              <a:rPr lang="en-US" sz="2400" dirty="0"/>
              <a:t>) and so 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cf. = (</a:t>
            </a:r>
            <a:r>
              <a:rPr lang="en-US" sz="2400" i="1" dirty="0" err="1"/>
              <a:t>confere</a:t>
            </a:r>
            <a:r>
              <a:rPr lang="en-US" sz="2400" dirty="0"/>
              <a:t>) compare with this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400" dirty="0"/>
              <a:t>v.v. = (</a:t>
            </a:r>
            <a:r>
              <a:rPr lang="en-US" sz="2400" i="1" dirty="0"/>
              <a:t>vice versa</a:t>
            </a:r>
            <a:r>
              <a:rPr lang="en-US" sz="2400" dirty="0"/>
              <a:t>) the other way round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4936633"/>
            <a:ext cx="9144000" cy="762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sz="1600" dirty="0"/>
              <a:t>Lynch, T. (2004). Study Listening. A course in listening to lectures and note-taking. Second Ed.Cambridge University Press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6458" y="404664"/>
            <a:ext cx="7467600" cy="65293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Symbols and Abbreviations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776864" cy="386901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dirty="0"/>
              <a:t>Symbols and abbreviations are powerful tools in note-taking, enable us to express complex ideas in a time-efficient way. </a:t>
            </a:r>
          </a:p>
          <a:p>
            <a:pPr>
              <a:lnSpc>
                <a:spcPct val="200000"/>
              </a:lnSpc>
            </a:pPr>
            <a:endParaRPr lang="en-US" sz="1800" dirty="0"/>
          </a:p>
          <a:p>
            <a:pPr>
              <a:lnSpc>
                <a:spcPct val="200000"/>
              </a:lnSpc>
            </a:pPr>
            <a:r>
              <a:rPr lang="en-US" sz="2000" dirty="0"/>
              <a:t>Although there are a number of ‘official’ abbreviations and symbols it is also very useful to develop your own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9552" y="6021288"/>
            <a:ext cx="8532440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Lynch, T. (2004). Study Listening. A course in listening to lectures and note-taking. </a:t>
            </a:r>
          </a:p>
          <a:p>
            <a:pPr algn="l"/>
            <a:r>
              <a:rPr lang="en-US" dirty="0"/>
              <a:t>Second Ed.Cambridge University Press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5" y="1"/>
            <a:ext cx="8999013" cy="188639"/>
          </a:xfrm>
        </p:spPr>
        <p:txBody>
          <a:bodyPr>
            <a:noAutofit/>
          </a:bodyPr>
          <a:lstStyle/>
          <a:p>
            <a:br>
              <a:rPr lang="en-US" sz="2000" b="1" dirty="0">
                <a:solidFill>
                  <a:schemeClr val="tx1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Write in a symbol alongside each of the meanings below, </a:t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>and vice versa.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333300"/>
              </p:ext>
            </p:extLst>
          </p:nvPr>
        </p:nvGraphicFramePr>
        <p:xfrm>
          <a:off x="539552" y="836712"/>
          <a:ext cx="8290284" cy="47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08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62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632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92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 ‘is the same as’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+</a:t>
                      </a:r>
                      <a:r>
                        <a:rPr lang="en-US" sz="24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‘causes’ or ‘leads to’ or ‘results in’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      ??</a:t>
                      </a:r>
                      <a:r>
                        <a:rPr lang="en-US" sz="1800" dirty="0"/>
                        <a:t>	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‘ is greater than’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800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437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350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3509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i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‘varies with’ or ‘changes according to’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0" y="6400800"/>
            <a:ext cx="9144000" cy="457200"/>
          </a:xfrm>
          <a:prstGeom prst="rect">
            <a:avLst/>
          </a:prstGeom>
        </p:spPr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Left Arrow 4"/>
          <p:cNvSpPr/>
          <p:nvPr/>
        </p:nvSpPr>
        <p:spPr>
          <a:xfrm>
            <a:off x="2123728" y="4653136"/>
            <a:ext cx="902208" cy="3810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5" y="1"/>
            <a:ext cx="8999013" cy="188639"/>
          </a:xfrm>
        </p:spPr>
        <p:txBody>
          <a:bodyPr>
            <a:noAutofit/>
          </a:bodyPr>
          <a:lstStyle/>
          <a:p>
            <a:br>
              <a:rPr lang="en-US" sz="2000" b="1" dirty="0">
                <a:solidFill>
                  <a:schemeClr val="tx1"/>
                </a:solidFill>
              </a:rPr>
            </a:b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/>
              <a:t>Possible Answers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0" y="6400800"/>
            <a:ext cx="9144000" cy="457200"/>
          </a:xfrm>
          <a:prstGeom prst="rect">
            <a:avLst/>
          </a:prstGeom>
        </p:spPr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Left Arrow 4"/>
          <p:cNvSpPr/>
          <p:nvPr/>
        </p:nvSpPr>
        <p:spPr>
          <a:xfrm>
            <a:off x="2123728" y="4653136"/>
            <a:ext cx="902208" cy="3810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203549CA-2E72-4CAD-8217-EE905CA5DAC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80865748"/>
              </p:ext>
            </p:extLst>
          </p:nvPr>
        </p:nvGraphicFramePr>
        <p:xfrm>
          <a:off x="324522" y="618540"/>
          <a:ext cx="8494956" cy="538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13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4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94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842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360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 Black" pitchFamily="34" charset="0"/>
                        </a:rPr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‘is the same as’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360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>
                          <a:latin typeface="Arial Black" pitchFamily="34" charset="0"/>
                        </a:rPr>
                        <a:t>+ </a:t>
                      </a:r>
                      <a:endParaRPr lang="en-US" sz="28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‘in addition’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100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‘causes’ or ‘leads to’ or ‘results in’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53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Arial Black" pitchFamily="34" charset="0"/>
                        </a:rPr>
                        <a:t> 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‘not clear to me’ or ‘is that true’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74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Arial Black" pitchFamily="34" charset="0"/>
                        </a:rPr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‘ is greater than’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53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Arial Black" pitchFamily="34" charset="0"/>
                        </a:rPr>
                        <a:t>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‘important</a:t>
                      </a:r>
                      <a:r>
                        <a:rPr lang="en-US" baseline="0" dirty="0"/>
                        <a:t> point’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0974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842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‘is caused by’,</a:t>
                      </a:r>
                      <a:r>
                        <a:rPr lang="en-US" baseline="0" dirty="0"/>
                        <a:t> results from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1100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i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rial Black" pitchFamily="34" charset="0"/>
                        </a:rPr>
                        <a:t>≈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‘varies with’ or ‘changes according to’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9" name="Left Arrow 6">
            <a:extLst>
              <a:ext uri="{FF2B5EF4-FFF2-40B4-BE49-F238E27FC236}">
                <a16:creationId xmlns:a16="http://schemas.microsoft.com/office/drawing/2014/main" id="{5DDDC4FE-3B59-4822-AB91-69B49B38E1B0}"/>
              </a:ext>
            </a:extLst>
          </p:cNvPr>
          <p:cNvSpPr/>
          <p:nvPr/>
        </p:nvSpPr>
        <p:spPr>
          <a:xfrm rot="10800000">
            <a:off x="2987824" y="2204864"/>
            <a:ext cx="7498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Left Arrow 7">
            <a:extLst>
              <a:ext uri="{FF2B5EF4-FFF2-40B4-BE49-F238E27FC236}">
                <a16:creationId xmlns:a16="http://schemas.microsoft.com/office/drawing/2014/main" id="{F1F3155E-C71C-44D1-BC05-FD377828E000}"/>
              </a:ext>
            </a:extLst>
          </p:cNvPr>
          <p:cNvSpPr/>
          <p:nvPr/>
        </p:nvSpPr>
        <p:spPr>
          <a:xfrm rot="5400000">
            <a:off x="3035829" y="4516738"/>
            <a:ext cx="457200" cy="19659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Left Arrow 5">
            <a:extLst>
              <a:ext uri="{FF2B5EF4-FFF2-40B4-BE49-F238E27FC236}">
                <a16:creationId xmlns:a16="http://schemas.microsoft.com/office/drawing/2014/main" id="{BBD84960-6EEE-4030-BBCE-814216201143}"/>
              </a:ext>
            </a:extLst>
          </p:cNvPr>
          <p:cNvSpPr/>
          <p:nvPr/>
        </p:nvSpPr>
        <p:spPr>
          <a:xfrm>
            <a:off x="2851425" y="5004466"/>
            <a:ext cx="8260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442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7006" y="222829"/>
            <a:ext cx="7467600" cy="58092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Note-taking practice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5428" y="1166018"/>
            <a:ext cx="8019019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dirty="0"/>
              <a:t>You are going to take notes on a short lecture about Academic Listening. While you listen, try to write down the main points. </a:t>
            </a:r>
          </a:p>
          <a:p>
            <a:pPr marL="0" indent="0">
              <a:buNone/>
            </a:pPr>
            <a:endParaRPr lang="en-GB" sz="3000" dirty="0"/>
          </a:p>
          <a:p>
            <a:pPr marL="68580" indent="0">
              <a:buNone/>
            </a:pPr>
            <a:r>
              <a:rPr lang="en-GB" sz="3000" dirty="0"/>
              <a:t>BBC Learning English. Talk about English - Academic Listening Part 1 (12 mins)</a:t>
            </a:r>
            <a:endParaRPr lang="en-GB" sz="3000" u="sng" dirty="0"/>
          </a:p>
          <a:p>
            <a:pPr marL="68580" indent="0">
              <a:buNone/>
            </a:pPr>
            <a:r>
              <a:rPr lang="en-GB" sz="2600" dirty="0">
                <a:hlinkClick r:id="rId2"/>
              </a:rPr>
              <a:t>https://www.youtube.com/watch?v=RcZvpEmds9Y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Compare your notes with a partner.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247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2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Lynch, T (2004). </a:t>
            </a:r>
            <a:r>
              <a:rPr lang="en-US" sz="1600" i="1" dirty="0"/>
              <a:t>Study listening. A course in listening to lectures and note-taking</a:t>
            </a:r>
            <a:r>
              <a:rPr lang="en-US" sz="1600" dirty="0"/>
              <a:t>. 2</a:t>
            </a:r>
            <a:r>
              <a:rPr lang="en-US" sz="1600" baseline="30000" dirty="0"/>
              <a:t>nd</a:t>
            </a:r>
            <a:r>
              <a:rPr lang="en-US" sz="1600" dirty="0"/>
              <a:t> </a:t>
            </a:r>
            <a:r>
              <a:rPr lang="en-US" sz="1600" dirty="0" err="1"/>
              <a:t>edn</a:t>
            </a:r>
            <a:r>
              <a:rPr lang="en-US" sz="1600" dirty="0"/>
              <a:t>. Cambridge University Press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/>
              <a:t>Further reading </a:t>
            </a:r>
          </a:p>
          <a:p>
            <a:r>
              <a:rPr lang="en-US" sz="1600" dirty="0">
                <a:solidFill>
                  <a:srgbClr val="000000"/>
                </a:solidFill>
              </a:rPr>
              <a:t>Cohen, M. (2020</a:t>
            </a:r>
            <a:r>
              <a:rPr lang="en-US" sz="1600">
                <a:solidFill>
                  <a:srgbClr val="000000"/>
                </a:solidFill>
              </a:rPr>
              <a:t>) ‘How </a:t>
            </a:r>
            <a:r>
              <a:rPr lang="en-US" sz="1600" dirty="0">
                <a:solidFill>
                  <a:srgbClr val="000000"/>
                </a:solidFill>
              </a:rPr>
              <a:t>to Study with Linear and Non-Linear </a:t>
            </a:r>
            <a:r>
              <a:rPr lang="en-US" sz="1600">
                <a:solidFill>
                  <a:srgbClr val="000000"/>
                </a:solidFill>
              </a:rPr>
              <a:t>Notes.’ </a:t>
            </a:r>
            <a:r>
              <a:rPr lang="en-US" sz="1600" dirty="0">
                <a:hlinkClick r:id="rId2"/>
              </a:rPr>
              <a:t>https://www.dummies.com/education/college/how-to-study-with-linear-and-non-linear-notes/</a:t>
            </a:r>
            <a:r>
              <a:rPr lang="en-US" sz="1600" dirty="0"/>
              <a:t> (accessed 1.10.2020)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1276</TotalTime>
  <Words>991</Words>
  <Application>Microsoft Office PowerPoint</Application>
  <PresentationFormat>On-screen Show (4:3)</PresentationFormat>
  <Paragraphs>147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Arial Black</vt:lpstr>
      <vt:lpstr>Myriad Pro</vt:lpstr>
      <vt:lpstr>Verdana</vt:lpstr>
      <vt:lpstr>Wingdings</vt:lpstr>
      <vt:lpstr>20140311PresentationUWTSDTemplate</vt:lpstr>
      <vt:lpstr>BMSW4001</vt:lpstr>
      <vt:lpstr>Note Taking:   why? how? when?  </vt:lpstr>
      <vt:lpstr>Diagram Notes - example</vt:lpstr>
      <vt:lpstr>Linear Notes - example</vt:lpstr>
      <vt:lpstr>Linear vs Diagram Notes</vt:lpstr>
      <vt:lpstr>Note-taking for books and articles</vt:lpstr>
      <vt:lpstr>Note-taking for books and articles</vt:lpstr>
      <vt:lpstr>Note-taking for books and articles</vt:lpstr>
      <vt:lpstr>Note-taking Practice</vt:lpstr>
      <vt:lpstr>Strategies for note taking in lectures</vt:lpstr>
      <vt:lpstr>Strategies for note taking in lectures</vt:lpstr>
      <vt:lpstr>Symbols and Abbreviations</vt:lpstr>
      <vt:lpstr>Answers:</vt:lpstr>
      <vt:lpstr>Symbols and Abbreviations</vt:lpstr>
      <vt:lpstr>   Write in a symbol alongside each of the meanings below,  and vice versa.</vt:lpstr>
      <vt:lpstr>  Possible Answers</vt:lpstr>
      <vt:lpstr>Note-taking practice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57</cp:revision>
  <cp:lastPrinted>2018-07-09T15:27:01Z</cp:lastPrinted>
  <dcterms:created xsi:type="dcterms:W3CDTF">2002-10-07T19:43:58Z</dcterms:created>
  <dcterms:modified xsi:type="dcterms:W3CDTF">2021-10-25T09:45:29Z</dcterms:modified>
</cp:coreProperties>
</file>