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6" r:id="rId2"/>
    <p:sldId id="259" r:id="rId3"/>
    <p:sldId id="257" r:id="rId4"/>
    <p:sldId id="258" r:id="rId5"/>
    <p:sldId id="285" r:id="rId6"/>
    <p:sldId id="260" r:id="rId7"/>
    <p:sldId id="261" r:id="rId8"/>
    <p:sldId id="262" r:id="rId9"/>
    <p:sldId id="263" r:id="rId10"/>
    <p:sldId id="277" r:id="rId11"/>
    <p:sldId id="266" r:id="rId12"/>
    <p:sldId id="267" r:id="rId13"/>
    <p:sldId id="265" r:id="rId14"/>
    <p:sldId id="268" r:id="rId15"/>
    <p:sldId id="269" r:id="rId16"/>
    <p:sldId id="270" r:id="rId17"/>
    <p:sldId id="278" r:id="rId18"/>
    <p:sldId id="272" r:id="rId19"/>
    <p:sldId id="286" r:id="rId20"/>
    <p:sldId id="274" r:id="rId21"/>
    <p:sldId id="275" r:id="rId22"/>
    <p:sldId id="276" r:id="rId23"/>
    <p:sldId id="279" r:id="rId24"/>
    <p:sldId id="280" r:id="rId25"/>
    <p:sldId id="281" r:id="rId26"/>
    <p:sldId id="282" r:id="rId27"/>
    <p:sldId id="284" r:id="rId28"/>
    <p:sldId id="287" r:id="rId29"/>
    <p:sldId id="288" r:id="rId30"/>
    <p:sldId id="289"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ie Vernon (2302839)" userId="4f402680-6dc5-4086-92e6-94d00eabdf7b" providerId="ADAL" clId="{64F49881-7C90-414F-B76F-0B92C3C67795}"/>
    <pc:docChg chg="undo custSel addSld delSld modSld">
      <pc:chgData name="Ellie Vernon (2302839)" userId="4f402680-6dc5-4086-92e6-94d00eabdf7b" providerId="ADAL" clId="{64F49881-7C90-414F-B76F-0B92C3C67795}" dt="2026-05-11T13:27:54.450" v="579" actId="14100"/>
      <pc:docMkLst>
        <pc:docMk/>
      </pc:docMkLst>
      <pc:sldChg chg="addSp modSp mod">
        <pc:chgData name="Ellie Vernon (2302839)" userId="4f402680-6dc5-4086-92e6-94d00eabdf7b" providerId="ADAL" clId="{64F49881-7C90-414F-B76F-0B92C3C67795}" dt="2026-04-17T17:07:47.796" v="32" actId="1076"/>
        <pc:sldMkLst>
          <pc:docMk/>
          <pc:sldMk cId="1483388384" sldId="256"/>
        </pc:sldMkLst>
        <pc:spChg chg="add mod">
          <ac:chgData name="Ellie Vernon (2302839)" userId="4f402680-6dc5-4086-92e6-94d00eabdf7b" providerId="ADAL" clId="{64F49881-7C90-414F-B76F-0B92C3C67795}" dt="2026-04-17T17:07:03.506" v="27" actId="1076"/>
          <ac:spMkLst>
            <pc:docMk/>
            <pc:sldMk cId="1483388384" sldId="256"/>
            <ac:spMk id="2" creationId="{7C5D6CD6-4966-A49F-ADE7-ECB787C80DF7}"/>
          </ac:spMkLst>
        </pc:spChg>
        <pc:spChg chg="add mod">
          <ac:chgData name="Ellie Vernon (2302839)" userId="4f402680-6dc5-4086-92e6-94d00eabdf7b" providerId="ADAL" clId="{64F49881-7C90-414F-B76F-0B92C3C67795}" dt="2026-04-17T17:07:47.796" v="32" actId="1076"/>
          <ac:spMkLst>
            <pc:docMk/>
            <pc:sldMk cId="1483388384" sldId="256"/>
            <ac:spMk id="4" creationId="{915EB110-A420-4A5D-C2B6-DA5EA57C3FD1}"/>
          </ac:spMkLst>
        </pc:spChg>
      </pc:sldChg>
      <pc:sldChg chg="modSp mod">
        <pc:chgData name="Ellie Vernon (2302839)" userId="4f402680-6dc5-4086-92e6-94d00eabdf7b" providerId="ADAL" clId="{64F49881-7C90-414F-B76F-0B92C3C67795}" dt="2026-04-17T17:18:30.347" v="33" actId="1076"/>
        <pc:sldMkLst>
          <pc:docMk/>
          <pc:sldMk cId="3268116770" sldId="257"/>
        </pc:sldMkLst>
        <pc:spChg chg="mod">
          <ac:chgData name="Ellie Vernon (2302839)" userId="4f402680-6dc5-4086-92e6-94d00eabdf7b" providerId="ADAL" clId="{64F49881-7C90-414F-B76F-0B92C3C67795}" dt="2026-04-17T17:18:30.347" v="33" actId="1076"/>
          <ac:spMkLst>
            <pc:docMk/>
            <pc:sldMk cId="3268116770" sldId="257"/>
            <ac:spMk id="7" creationId="{9AA42987-6FF8-7E6C-7514-3614B4D28431}"/>
          </ac:spMkLst>
        </pc:spChg>
      </pc:sldChg>
      <pc:sldChg chg="addSp delSp modSp mod">
        <pc:chgData name="Ellie Vernon (2302839)" userId="4f402680-6dc5-4086-92e6-94d00eabdf7b" providerId="ADAL" clId="{64F49881-7C90-414F-B76F-0B92C3C67795}" dt="2026-04-17T21:17:59.012" v="306" actId="20577"/>
        <pc:sldMkLst>
          <pc:docMk/>
          <pc:sldMk cId="25757757" sldId="258"/>
        </pc:sldMkLst>
        <pc:spChg chg="mod">
          <ac:chgData name="Ellie Vernon (2302839)" userId="4f402680-6dc5-4086-92e6-94d00eabdf7b" providerId="ADAL" clId="{64F49881-7C90-414F-B76F-0B92C3C67795}" dt="2026-04-17T21:14:34.014" v="268" actId="13926"/>
          <ac:spMkLst>
            <pc:docMk/>
            <pc:sldMk cId="25757757" sldId="258"/>
            <ac:spMk id="2" creationId="{0FEDF899-C2E3-2BEF-7C1A-1C9D34D37928}"/>
          </ac:spMkLst>
        </pc:spChg>
        <pc:spChg chg="add mod">
          <ac:chgData name="Ellie Vernon (2302839)" userId="4f402680-6dc5-4086-92e6-94d00eabdf7b" providerId="ADAL" clId="{64F49881-7C90-414F-B76F-0B92C3C67795}" dt="2026-04-17T21:17:59.012" v="306" actId="20577"/>
          <ac:spMkLst>
            <pc:docMk/>
            <pc:sldMk cId="25757757" sldId="258"/>
            <ac:spMk id="4" creationId="{9B07183A-4B15-E434-DF76-40AC40B69A68}"/>
          </ac:spMkLst>
        </pc:spChg>
      </pc:sldChg>
      <pc:sldChg chg="addSp modSp mod">
        <pc:chgData name="Ellie Vernon (2302839)" userId="4f402680-6dc5-4086-92e6-94d00eabdf7b" providerId="ADAL" clId="{64F49881-7C90-414F-B76F-0B92C3C67795}" dt="2026-04-17T22:48:12.313" v="401" actId="1076"/>
        <pc:sldMkLst>
          <pc:docMk/>
          <pc:sldMk cId="52889305" sldId="260"/>
        </pc:sldMkLst>
        <pc:spChg chg="mod">
          <ac:chgData name="Ellie Vernon (2302839)" userId="4f402680-6dc5-4086-92e6-94d00eabdf7b" providerId="ADAL" clId="{64F49881-7C90-414F-B76F-0B92C3C67795}" dt="2026-04-17T21:20:48.364" v="336"/>
          <ac:spMkLst>
            <pc:docMk/>
            <pc:sldMk cId="52889305" sldId="260"/>
            <ac:spMk id="2" creationId="{D29F79A5-0A2E-0EF4-83C9-EDBE21634708}"/>
          </ac:spMkLst>
        </pc:spChg>
        <pc:spChg chg="add mod">
          <ac:chgData name="Ellie Vernon (2302839)" userId="4f402680-6dc5-4086-92e6-94d00eabdf7b" providerId="ADAL" clId="{64F49881-7C90-414F-B76F-0B92C3C67795}" dt="2026-04-17T21:20:41.190" v="335" actId="1076"/>
          <ac:spMkLst>
            <pc:docMk/>
            <pc:sldMk cId="52889305" sldId="260"/>
            <ac:spMk id="4" creationId="{4428DEAB-D0BA-57A4-F1B9-26DA8748137A}"/>
          </ac:spMkLst>
        </pc:spChg>
        <pc:spChg chg="add mod">
          <ac:chgData name="Ellie Vernon (2302839)" userId="4f402680-6dc5-4086-92e6-94d00eabdf7b" providerId="ADAL" clId="{64F49881-7C90-414F-B76F-0B92C3C67795}" dt="2026-04-17T22:47:56.380" v="399" actId="1076"/>
          <ac:spMkLst>
            <pc:docMk/>
            <pc:sldMk cId="52889305" sldId="260"/>
            <ac:spMk id="6" creationId="{B2E24C93-C40F-8924-537A-84C3A5106A26}"/>
          </ac:spMkLst>
        </pc:spChg>
        <pc:spChg chg="add mod">
          <ac:chgData name="Ellie Vernon (2302839)" userId="4f402680-6dc5-4086-92e6-94d00eabdf7b" providerId="ADAL" clId="{64F49881-7C90-414F-B76F-0B92C3C67795}" dt="2026-04-17T22:48:12.313" v="401" actId="1076"/>
          <ac:spMkLst>
            <pc:docMk/>
            <pc:sldMk cId="52889305" sldId="260"/>
            <ac:spMk id="7" creationId="{C191D9A6-F493-098D-1DF2-62158998F0BD}"/>
          </ac:spMkLst>
        </pc:spChg>
        <pc:picChg chg="mod">
          <ac:chgData name="Ellie Vernon (2302839)" userId="4f402680-6dc5-4086-92e6-94d00eabdf7b" providerId="ADAL" clId="{64F49881-7C90-414F-B76F-0B92C3C67795}" dt="2026-04-17T22:47:33.508" v="396" actId="1076"/>
          <ac:picMkLst>
            <pc:docMk/>
            <pc:sldMk cId="52889305" sldId="260"/>
            <ac:picMk id="9" creationId="{E69996EC-D8EB-124E-016F-4753EA70F154}"/>
          </ac:picMkLst>
        </pc:picChg>
      </pc:sldChg>
      <pc:sldChg chg="modSp mod">
        <pc:chgData name="Ellie Vernon (2302839)" userId="4f402680-6dc5-4086-92e6-94d00eabdf7b" providerId="ADAL" clId="{64F49881-7C90-414F-B76F-0B92C3C67795}" dt="2026-04-17T19:38:15.086" v="126" actId="115"/>
        <pc:sldMkLst>
          <pc:docMk/>
          <pc:sldMk cId="4213190944" sldId="261"/>
        </pc:sldMkLst>
        <pc:spChg chg="mod">
          <ac:chgData name="Ellie Vernon (2302839)" userId="4f402680-6dc5-4086-92e6-94d00eabdf7b" providerId="ADAL" clId="{64F49881-7C90-414F-B76F-0B92C3C67795}" dt="2026-04-17T19:38:15.086" v="126" actId="115"/>
          <ac:spMkLst>
            <pc:docMk/>
            <pc:sldMk cId="4213190944" sldId="261"/>
            <ac:spMk id="8" creationId="{780E2DE9-7814-D6F1-5D76-FD41358AEDFD}"/>
          </ac:spMkLst>
        </pc:spChg>
      </pc:sldChg>
      <pc:sldChg chg="addSp modSp mod">
        <pc:chgData name="Ellie Vernon (2302839)" userId="4f402680-6dc5-4086-92e6-94d00eabdf7b" providerId="ADAL" clId="{64F49881-7C90-414F-B76F-0B92C3C67795}" dt="2026-04-17T22:48:46.078" v="405" actId="1076"/>
        <pc:sldMkLst>
          <pc:docMk/>
          <pc:sldMk cId="3944933347" sldId="262"/>
        </pc:sldMkLst>
        <pc:spChg chg="mod">
          <ac:chgData name="Ellie Vernon (2302839)" userId="4f402680-6dc5-4086-92e6-94d00eabdf7b" providerId="ADAL" clId="{64F49881-7C90-414F-B76F-0B92C3C67795}" dt="2026-04-17T17:26:33.546" v="37" actId="20577"/>
          <ac:spMkLst>
            <pc:docMk/>
            <pc:sldMk cId="3944933347" sldId="262"/>
            <ac:spMk id="2" creationId="{BC939B00-7C3D-498E-2ED7-18CD717FCD3C}"/>
          </ac:spMkLst>
        </pc:spChg>
        <pc:spChg chg="add mod">
          <ac:chgData name="Ellie Vernon (2302839)" userId="4f402680-6dc5-4086-92e6-94d00eabdf7b" providerId="ADAL" clId="{64F49881-7C90-414F-B76F-0B92C3C67795}" dt="2026-04-17T22:48:30.589" v="403" actId="1076"/>
          <ac:spMkLst>
            <pc:docMk/>
            <pc:sldMk cId="3944933347" sldId="262"/>
            <ac:spMk id="3" creationId="{76BC968D-30A6-7DE2-C729-7ECB7041BEFC}"/>
          </ac:spMkLst>
        </pc:spChg>
        <pc:spChg chg="add mod">
          <ac:chgData name="Ellie Vernon (2302839)" userId="4f402680-6dc5-4086-92e6-94d00eabdf7b" providerId="ADAL" clId="{64F49881-7C90-414F-B76F-0B92C3C67795}" dt="2026-04-17T22:48:46.078" v="405" actId="1076"/>
          <ac:spMkLst>
            <pc:docMk/>
            <pc:sldMk cId="3944933347" sldId="262"/>
            <ac:spMk id="4" creationId="{2BF0FCD2-EAE3-C524-F75C-A449E0711C5B}"/>
          </ac:spMkLst>
        </pc:spChg>
        <pc:spChg chg="mod">
          <ac:chgData name="Ellie Vernon (2302839)" userId="4f402680-6dc5-4086-92e6-94d00eabdf7b" providerId="ADAL" clId="{64F49881-7C90-414F-B76F-0B92C3C67795}" dt="2026-04-17T19:37:24.803" v="120" actId="790"/>
          <ac:spMkLst>
            <pc:docMk/>
            <pc:sldMk cId="3944933347" sldId="262"/>
            <ac:spMk id="7" creationId="{B0F7964E-DCA6-0BDB-4211-DC3BA349DE25}"/>
          </ac:spMkLst>
        </pc:spChg>
        <pc:spChg chg="mod">
          <ac:chgData name="Ellie Vernon (2302839)" userId="4f402680-6dc5-4086-92e6-94d00eabdf7b" providerId="ADAL" clId="{64F49881-7C90-414F-B76F-0B92C3C67795}" dt="2026-04-17T19:37:56.758" v="124" actId="790"/>
          <ac:spMkLst>
            <pc:docMk/>
            <pc:sldMk cId="3944933347" sldId="262"/>
            <ac:spMk id="9" creationId="{6CA491F8-CC3F-18D5-7AC2-03C4DE9EA828}"/>
          </ac:spMkLst>
        </pc:spChg>
      </pc:sldChg>
      <pc:sldChg chg="addSp modSp mod">
        <pc:chgData name="Ellie Vernon (2302839)" userId="4f402680-6dc5-4086-92e6-94d00eabdf7b" providerId="ADAL" clId="{64F49881-7C90-414F-B76F-0B92C3C67795}" dt="2026-04-17T22:49:14.157" v="408" actId="1076"/>
        <pc:sldMkLst>
          <pc:docMk/>
          <pc:sldMk cId="1257361874" sldId="263"/>
        </pc:sldMkLst>
        <pc:spChg chg="add mod">
          <ac:chgData name="Ellie Vernon (2302839)" userId="4f402680-6dc5-4086-92e6-94d00eabdf7b" providerId="ADAL" clId="{64F49881-7C90-414F-B76F-0B92C3C67795}" dt="2026-04-17T22:49:14.157" v="408" actId="1076"/>
          <ac:spMkLst>
            <pc:docMk/>
            <pc:sldMk cId="1257361874" sldId="263"/>
            <ac:spMk id="3" creationId="{66BB982D-18C1-EB44-1C49-8F282CDDAF68}"/>
          </ac:spMkLst>
        </pc:spChg>
      </pc:sldChg>
      <pc:sldChg chg="addSp delSp modSp mod">
        <pc:chgData name="Ellie Vernon (2302839)" userId="4f402680-6dc5-4086-92e6-94d00eabdf7b" providerId="ADAL" clId="{64F49881-7C90-414F-B76F-0B92C3C67795}" dt="2026-04-17T22:50:55.864" v="445" actId="1076"/>
        <pc:sldMkLst>
          <pc:docMk/>
          <pc:sldMk cId="3067521024" sldId="265"/>
        </pc:sldMkLst>
        <pc:spChg chg="add mod">
          <ac:chgData name="Ellie Vernon (2302839)" userId="4f402680-6dc5-4086-92e6-94d00eabdf7b" providerId="ADAL" clId="{64F49881-7C90-414F-B76F-0B92C3C67795}" dt="2026-04-17T22:50:55.864" v="445" actId="1076"/>
          <ac:spMkLst>
            <pc:docMk/>
            <pc:sldMk cId="3067521024" sldId="265"/>
            <ac:spMk id="2" creationId="{75750C64-F0CB-777E-368D-275ED87D90A2}"/>
          </ac:spMkLst>
        </pc:spChg>
        <pc:picChg chg="mod">
          <ac:chgData name="Ellie Vernon (2302839)" userId="4f402680-6dc5-4086-92e6-94d00eabdf7b" providerId="ADAL" clId="{64F49881-7C90-414F-B76F-0B92C3C67795}" dt="2026-04-17T21:11:16.211" v="250" actId="14100"/>
          <ac:picMkLst>
            <pc:docMk/>
            <pc:sldMk cId="3067521024" sldId="265"/>
            <ac:picMk id="7" creationId="{92797F94-7258-76B2-FFB7-28967883AB1E}"/>
          </ac:picMkLst>
        </pc:picChg>
      </pc:sldChg>
      <pc:sldChg chg="addSp modSp mod setBg">
        <pc:chgData name="Ellie Vernon (2302839)" userId="4f402680-6dc5-4086-92e6-94d00eabdf7b" providerId="ADAL" clId="{64F49881-7C90-414F-B76F-0B92C3C67795}" dt="2026-04-17T22:49:25.862" v="410" actId="1076"/>
        <pc:sldMkLst>
          <pc:docMk/>
          <pc:sldMk cId="4073883377" sldId="266"/>
        </pc:sldMkLst>
        <pc:spChg chg="mod">
          <ac:chgData name="Ellie Vernon (2302839)" userId="4f402680-6dc5-4086-92e6-94d00eabdf7b" providerId="ADAL" clId="{64F49881-7C90-414F-B76F-0B92C3C67795}" dt="2026-04-17T19:39:33.831" v="142" actId="1076"/>
          <ac:spMkLst>
            <pc:docMk/>
            <pc:sldMk cId="4073883377" sldId="266"/>
            <ac:spMk id="2" creationId="{4790117B-CB0C-6210-6F50-51A9E9D0D979}"/>
          </ac:spMkLst>
        </pc:spChg>
        <pc:spChg chg="mod ord">
          <ac:chgData name="Ellie Vernon (2302839)" userId="4f402680-6dc5-4086-92e6-94d00eabdf7b" providerId="ADAL" clId="{64F49881-7C90-414F-B76F-0B92C3C67795}" dt="2026-04-17T19:39:26.170" v="141" actId="1076"/>
          <ac:spMkLst>
            <pc:docMk/>
            <pc:sldMk cId="4073883377" sldId="266"/>
            <ac:spMk id="4" creationId="{E1D662B6-76E0-1BC7-EFE3-A8BCF66B2FA1}"/>
          </ac:spMkLst>
        </pc:spChg>
        <pc:spChg chg="add mod">
          <ac:chgData name="Ellie Vernon (2302839)" userId="4f402680-6dc5-4086-92e6-94d00eabdf7b" providerId="ADAL" clId="{64F49881-7C90-414F-B76F-0B92C3C67795}" dt="2026-04-17T22:49:25.862" v="410" actId="1076"/>
          <ac:spMkLst>
            <pc:docMk/>
            <pc:sldMk cId="4073883377" sldId="266"/>
            <ac:spMk id="6" creationId="{D5BF727D-ADFE-B233-7329-063458DD5D58}"/>
          </ac:spMkLst>
        </pc:spChg>
        <pc:spChg chg="add">
          <ac:chgData name="Ellie Vernon (2302839)" userId="4f402680-6dc5-4086-92e6-94d00eabdf7b" providerId="ADAL" clId="{64F49881-7C90-414F-B76F-0B92C3C67795}" dt="2026-04-17T19:35:45.932" v="100" actId="26606"/>
          <ac:spMkLst>
            <pc:docMk/>
            <pc:sldMk cId="4073883377" sldId="266"/>
            <ac:spMk id="10" creationId="{79CBD3C9-4E66-426D-948E-7CF4778107E8}"/>
          </ac:spMkLst>
        </pc:spChg>
        <pc:spChg chg="add">
          <ac:chgData name="Ellie Vernon (2302839)" userId="4f402680-6dc5-4086-92e6-94d00eabdf7b" providerId="ADAL" clId="{64F49881-7C90-414F-B76F-0B92C3C67795}" dt="2026-04-17T19:35:45.932" v="100" actId="26606"/>
          <ac:spMkLst>
            <pc:docMk/>
            <pc:sldMk cId="4073883377" sldId="266"/>
            <ac:spMk id="12" creationId="{E9271C28-7496-4447-8541-7B39F5E9480A}"/>
          </ac:spMkLst>
        </pc:spChg>
        <pc:picChg chg="add mod">
          <ac:chgData name="Ellie Vernon (2302839)" userId="4f402680-6dc5-4086-92e6-94d00eabdf7b" providerId="ADAL" clId="{64F49881-7C90-414F-B76F-0B92C3C67795}" dt="2026-04-17T19:35:45.932" v="100" actId="26606"/>
          <ac:picMkLst>
            <pc:docMk/>
            <pc:sldMk cId="4073883377" sldId="266"/>
            <ac:picMk id="5" creationId="{7BE38684-11C8-5A23-0786-59A15DF576AA}"/>
          </ac:picMkLst>
        </pc:picChg>
      </pc:sldChg>
      <pc:sldChg chg="addSp modSp mod">
        <pc:chgData name="Ellie Vernon (2302839)" userId="4f402680-6dc5-4086-92e6-94d00eabdf7b" providerId="ADAL" clId="{64F49881-7C90-414F-B76F-0B92C3C67795}" dt="2026-04-17T22:44:48.198" v="363" actId="207"/>
        <pc:sldMkLst>
          <pc:docMk/>
          <pc:sldMk cId="2583410795" sldId="267"/>
        </pc:sldMkLst>
        <pc:spChg chg="mod">
          <ac:chgData name="Ellie Vernon (2302839)" userId="4f402680-6dc5-4086-92e6-94d00eabdf7b" providerId="ADAL" clId="{64F49881-7C90-414F-B76F-0B92C3C67795}" dt="2026-04-17T22:44:28.638" v="359" actId="13926"/>
          <ac:spMkLst>
            <pc:docMk/>
            <pc:sldMk cId="2583410795" sldId="267"/>
            <ac:spMk id="3" creationId="{FE216BDC-AAC3-84A4-E298-9C13B000C79E}"/>
          </ac:spMkLst>
        </pc:spChg>
        <pc:spChg chg="add mod">
          <ac:chgData name="Ellie Vernon (2302839)" userId="4f402680-6dc5-4086-92e6-94d00eabdf7b" providerId="ADAL" clId="{64F49881-7C90-414F-B76F-0B92C3C67795}" dt="2026-04-17T22:44:48.198" v="363" actId="207"/>
          <ac:spMkLst>
            <pc:docMk/>
            <pc:sldMk cId="2583410795" sldId="267"/>
            <ac:spMk id="4" creationId="{E7D4A05F-180A-D3C7-A90D-5AB753EC4F1E}"/>
          </ac:spMkLst>
        </pc:spChg>
      </pc:sldChg>
      <pc:sldChg chg="addSp modSp mod setBg">
        <pc:chgData name="Ellie Vernon (2302839)" userId="4f402680-6dc5-4086-92e6-94d00eabdf7b" providerId="ADAL" clId="{64F49881-7C90-414F-B76F-0B92C3C67795}" dt="2026-04-17T22:51:14.241" v="450" actId="1076"/>
        <pc:sldMkLst>
          <pc:docMk/>
          <pc:sldMk cId="885902044" sldId="268"/>
        </pc:sldMkLst>
        <pc:spChg chg="mod">
          <ac:chgData name="Ellie Vernon (2302839)" userId="4f402680-6dc5-4086-92e6-94d00eabdf7b" providerId="ADAL" clId="{64F49881-7C90-414F-B76F-0B92C3C67795}" dt="2026-04-17T20:39:02.255" v="184" actId="122"/>
          <ac:spMkLst>
            <pc:docMk/>
            <pc:sldMk cId="885902044" sldId="268"/>
            <ac:spMk id="3" creationId="{FD6ED859-594D-A498-297C-E6BF16C4E55C}"/>
          </ac:spMkLst>
        </pc:spChg>
        <pc:spChg chg="mod">
          <ac:chgData name="Ellie Vernon (2302839)" userId="4f402680-6dc5-4086-92e6-94d00eabdf7b" providerId="ADAL" clId="{64F49881-7C90-414F-B76F-0B92C3C67795}" dt="2026-04-17T20:39:56.951" v="197" actId="790"/>
          <ac:spMkLst>
            <pc:docMk/>
            <pc:sldMk cId="885902044" sldId="268"/>
            <ac:spMk id="5" creationId="{A0D9D2DA-3E1F-B8B5-7379-3AC9749CFED9}"/>
          </ac:spMkLst>
        </pc:spChg>
        <pc:spChg chg="add mod">
          <ac:chgData name="Ellie Vernon (2302839)" userId="4f402680-6dc5-4086-92e6-94d00eabdf7b" providerId="ADAL" clId="{64F49881-7C90-414F-B76F-0B92C3C67795}" dt="2026-04-17T22:51:14.241" v="450" actId="1076"/>
          <ac:spMkLst>
            <pc:docMk/>
            <pc:sldMk cId="885902044" sldId="268"/>
            <ac:spMk id="8" creationId="{55DE459A-C2B8-1E34-13B4-047FC1FB9E7A}"/>
          </ac:spMkLst>
        </pc:spChg>
        <pc:spChg chg="add">
          <ac:chgData name="Ellie Vernon (2302839)" userId="4f402680-6dc5-4086-92e6-94d00eabdf7b" providerId="ADAL" clId="{64F49881-7C90-414F-B76F-0B92C3C67795}" dt="2026-04-17T20:38:47.264" v="181" actId="26606"/>
          <ac:spMkLst>
            <pc:docMk/>
            <pc:sldMk cId="885902044" sldId="268"/>
            <ac:spMk id="12" creationId="{FB71362F-6305-42A2-8633-285CE3813B1A}"/>
          </ac:spMkLst>
        </pc:spChg>
        <pc:picChg chg="add mod">
          <ac:chgData name="Ellie Vernon (2302839)" userId="4f402680-6dc5-4086-92e6-94d00eabdf7b" providerId="ADAL" clId="{64F49881-7C90-414F-B76F-0B92C3C67795}" dt="2026-04-17T20:38:47.264" v="181" actId="26606"/>
          <ac:picMkLst>
            <pc:docMk/>
            <pc:sldMk cId="885902044" sldId="268"/>
            <ac:picMk id="4" creationId="{F0C968EB-CC45-A7DE-0124-AF73D8EECDE7}"/>
          </ac:picMkLst>
        </pc:picChg>
        <pc:picChg chg="add mod">
          <ac:chgData name="Ellie Vernon (2302839)" userId="4f402680-6dc5-4086-92e6-94d00eabdf7b" providerId="ADAL" clId="{64F49881-7C90-414F-B76F-0B92C3C67795}" dt="2026-04-17T22:51:08.305" v="448" actId="14100"/>
          <ac:picMkLst>
            <pc:docMk/>
            <pc:sldMk cId="885902044" sldId="268"/>
            <ac:picMk id="7" creationId="{433993DA-8D62-5BBC-355D-598518BD893C}"/>
          </ac:picMkLst>
        </pc:picChg>
      </pc:sldChg>
      <pc:sldChg chg="addSp modSp mod">
        <pc:chgData name="Ellie Vernon (2302839)" userId="4f402680-6dc5-4086-92e6-94d00eabdf7b" providerId="ADAL" clId="{64F49881-7C90-414F-B76F-0B92C3C67795}" dt="2026-04-17T22:51:22.105" v="452" actId="1076"/>
        <pc:sldMkLst>
          <pc:docMk/>
          <pc:sldMk cId="37266320" sldId="269"/>
        </pc:sldMkLst>
        <pc:spChg chg="add mod">
          <ac:chgData name="Ellie Vernon (2302839)" userId="4f402680-6dc5-4086-92e6-94d00eabdf7b" providerId="ADAL" clId="{64F49881-7C90-414F-B76F-0B92C3C67795}" dt="2026-04-17T22:51:22.105" v="452" actId="1076"/>
          <ac:spMkLst>
            <pc:docMk/>
            <pc:sldMk cId="37266320" sldId="269"/>
            <ac:spMk id="9" creationId="{9EA049CB-4ABC-FACE-162A-5FFF3621CB64}"/>
          </ac:spMkLst>
        </pc:spChg>
        <pc:picChg chg="add mod">
          <ac:chgData name="Ellie Vernon (2302839)" userId="4f402680-6dc5-4086-92e6-94d00eabdf7b" providerId="ADAL" clId="{64F49881-7C90-414F-B76F-0B92C3C67795}" dt="2026-04-17T21:03:36.110" v="200" actId="14100"/>
          <ac:picMkLst>
            <pc:docMk/>
            <pc:sldMk cId="37266320" sldId="269"/>
            <ac:picMk id="4" creationId="{530804DA-0261-A7C1-8F29-8FB39925EE58}"/>
          </ac:picMkLst>
        </pc:picChg>
        <pc:picChg chg="add mod">
          <ac:chgData name="Ellie Vernon (2302839)" userId="4f402680-6dc5-4086-92e6-94d00eabdf7b" providerId="ADAL" clId="{64F49881-7C90-414F-B76F-0B92C3C67795}" dt="2026-04-17T21:04:27.354" v="204" actId="14100"/>
          <ac:picMkLst>
            <pc:docMk/>
            <pc:sldMk cId="37266320" sldId="269"/>
            <ac:picMk id="7" creationId="{4EAAFB56-B2AE-05F9-DF52-DC43559C4FC3}"/>
          </ac:picMkLst>
        </pc:picChg>
      </pc:sldChg>
      <pc:sldChg chg="addSp modSp mod setBg">
        <pc:chgData name="Ellie Vernon (2302839)" userId="4f402680-6dc5-4086-92e6-94d00eabdf7b" providerId="ADAL" clId="{64F49881-7C90-414F-B76F-0B92C3C67795}" dt="2026-04-17T22:51:29.137" v="454" actId="1076"/>
        <pc:sldMkLst>
          <pc:docMk/>
          <pc:sldMk cId="2072776449" sldId="270"/>
        </pc:sldMkLst>
        <pc:spChg chg="mod">
          <ac:chgData name="Ellie Vernon (2302839)" userId="4f402680-6dc5-4086-92e6-94d00eabdf7b" providerId="ADAL" clId="{64F49881-7C90-414F-B76F-0B92C3C67795}" dt="2026-04-17T21:05:24.389" v="208" actId="790"/>
          <ac:spMkLst>
            <pc:docMk/>
            <pc:sldMk cId="2072776449" sldId="270"/>
            <ac:spMk id="3" creationId="{CB4ABA2C-1861-C5CC-E66D-394428850099}"/>
          </ac:spMkLst>
        </pc:spChg>
        <pc:spChg chg="add mod">
          <ac:chgData name="Ellie Vernon (2302839)" userId="4f402680-6dc5-4086-92e6-94d00eabdf7b" providerId="ADAL" clId="{64F49881-7C90-414F-B76F-0B92C3C67795}" dt="2026-04-17T22:51:29.137" v="454" actId="1076"/>
          <ac:spMkLst>
            <pc:docMk/>
            <pc:sldMk cId="2072776449" sldId="270"/>
            <ac:spMk id="5" creationId="{103E8E4C-CBD8-306C-1382-F2DA6C96A1A3}"/>
          </ac:spMkLst>
        </pc:spChg>
        <pc:spChg chg="mod ord">
          <ac:chgData name="Ellie Vernon (2302839)" userId="4f402680-6dc5-4086-92e6-94d00eabdf7b" providerId="ADAL" clId="{64F49881-7C90-414F-B76F-0B92C3C67795}" dt="2026-04-17T21:07:13.937" v="220" actId="790"/>
          <ac:spMkLst>
            <pc:docMk/>
            <pc:sldMk cId="2072776449" sldId="270"/>
            <ac:spMk id="7" creationId="{8CCC964B-4434-3693-AB1B-0D983717F566}"/>
          </ac:spMkLst>
        </pc:spChg>
        <pc:spChg chg="add">
          <ac:chgData name="Ellie Vernon (2302839)" userId="4f402680-6dc5-4086-92e6-94d00eabdf7b" providerId="ADAL" clId="{64F49881-7C90-414F-B76F-0B92C3C67795}" dt="2026-04-17T21:05:11.835" v="206" actId="26606"/>
          <ac:spMkLst>
            <pc:docMk/>
            <pc:sldMk cId="2072776449" sldId="270"/>
            <ac:spMk id="12" creationId="{809C0BCD-BEE9-423F-A51C-BCCD8E5EAADA}"/>
          </ac:spMkLst>
        </pc:spChg>
        <pc:picChg chg="add mod">
          <ac:chgData name="Ellie Vernon (2302839)" userId="4f402680-6dc5-4086-92e6-94d00eabdf7b" providerId="ADAL" clId="{64F49881-7C90-414F-B76F-0B92C3C67795}" dt="2026-04-17T21:05:11.835" v="206" actId="26606"/>
          <ac:picMkLst>
            <pc:docMk/>
            <pc:sldMk cId="2072776449" sldId="270"/>
            <ac:picMk id="4" creationId="{E5F9CE99-3459-9A21-B57C-8837051B732F}"/>
          </ac:picMkLst>
        </pc:picChg>
      </pc:sldChg>
      <pc:sldChg chg="addSp modSp mod">
        <pc:chgData name="Ellie Vernon (2302839)" userId="4f402680-6dc5-4086-92e6-94d00eabdf7b" providerId="ADAL" clId="{64F49881-7C90-414F-B76F-0B92C3C67795}" dt="2026-04-17T22:52:10.963" v="499" actId="1076"/>
        <pc:sldMkLst>
          <pc:docMk/>
          <pc:sldMk cId="1172760264" sldId="272"/>
        </pc:sldMkLst>
        <pc:spChg chg="mod">
          <ac:chgData name="Ellie Vernon (2302839)" userId="4f402680-6dc5-4086-92e6-94d00eabdf7b" providerId="ADAL" clId="{64F49881-7C90-414F-B76F-0B92C3C67795}" dt="2026-04-17T21:09:39.292" v="229" actId="13926"/>
          <ac:spMkLst>
            <pc:docMk/>
            <pc:sldMk cId="1172760264" sldId="272"/>
            <ac:spMk id="2" creationId="{6CB2E94A-27DF-7D06-FC66-EAE4A49D00F2}"/>
          </ac:spMkLst>
        </pc:spChg>
        <pc:spChg chg="add mod">
          <ac:chgData name="Ellie Vernon (2302839)" userId="4f402680-6dc5-4086-92e6-94d00eabdf7b" providerId="ADAL" clId="{64F49881-7C90-414F-B76F-0B92C3C67795}" dt="2026-04-17T21:10:46.865" v="241" actId="1076"/>
          <ac:spMkLst>
            <pc:docMk/>
            <pc:sldMk cId="1172760264" sldId="272"/>
            <ac:spMk id="4" creationId="{358271A3-4884-29A0-6305-A9573AD01AAE}"/>
          </ac:spMkLst>
        </pc:spChg>
        <pc:spChg chg="add mod">
          <ac:chgData name="Ellie Vernon (2302839)" userId="4f402680-6dc5-4086-92e6-94d00eabdf7b" providerId="ADAL" clId="{64F49881-7C90-414F-B76F-0B92C3C67795}" dt="2026-04-17T22:52:10.963" v="499" actId="1076"/>
          <ac:spMkLst>
            <pc:docMk/>
            <pc:sldMk cId="1172760264" sldId="272"/>
            <ac:spMk id="6" creationId="{5F3C58A1-3FB2-8E95-ABE4-13A9882ECA34}"/>
          </ac:spMkLst>
        </pc:spChg>
        <pc:picChg chg="add mod">
          <ac:chgData name="Ellie Vernon (2302839)" userId="4f402680-6dc5-4086-92e6-94d00eabdf7b" providerId="ADAL" clId="{64F49881-7C90-414F-B76F-0B92C3C67795}" dt="2026-04-17T21:10:57.179" v="245" actId="1076"/>
          <ac:picMkLst>
            <pc:docMk/>
            <pc:sldMk cId="1172760264" sldId="272"/>
            <ac:picMk id="5" creationId="{5A58BA63-0DE9-F20C-B9CB-633466F527DF}"/>
          </ac:picMkLst>
        </pc:picChg>
      </pc:sldChg>
      <pc:sldChg chg="addSp modSp mod">
        <pc:chgData name="Ellie Vernon (2302839)" userId="4f402680-6dc5-4086-92e6-94d00eabdf7b" providerId="ADAL" clId="{64F49881-7C90-414F-B76F-0B92C3C67795}" dt="2026-04-17T22:52:26.450" v="503" actId="1076"/>
        <pc:sldMkLst>
          <pc:docMk/>
          <pc:sldMk cId="1449039185" sldId="274"/>
        </pc:sldMkLst>
        <pc:spChg chg="add mod">
          <ac:chgData name="Ellie Vernon (2302839)" userId="4f402680-6dc5-4086-92e6-94d00eabdf7b" providerId="ADAL" clId="{64F49881-7C90-414F-B76F-0B92C3C67795}" dt="2026-04-17T22:52:20.460" v="501" actId="1076"/>
          <ac:spMkLst>
            <pc:docMk/>
            <pc:sldMk cId="1449039185" sldId="274"/>
            <ac:spMk id="2" creationId="{2155EC62-8814-AA11-C064-7898D9B0F347}"/>
          </ac:spMkLst>
        </pc:spChg>
        <pc:spChg chg="add mod">
          <ac:chgData name="Ellie Vernon (2302839)" userId="4f402680-6dc5-4086-92e6-94d00eabdf7b" providerId="ADAL" clId="{64F49881-7C90-414F-B76F-0B92C3C67795}" dt="2026-04-17T22:52:26.450" v="503" actId="1076"/>
          <ac:spMkLst>
            <pc:docMk/>
            <pc:sldMk cId="1449039185" sldId="274"/>
            <ac:spMk id="4" creationId="{D1B0FF21-B0FD-F8B6-AD95-566954733795}"/>
          </ac:spMkLst>
        </pc:spChg>
      </pc:sldChg>
      <pc:sldChg chg="addSp modSp mod">
        <pc:chgData name="Ellie Vernon (2302839)" userId="4f402680-6dc5-4086-92e6-94d00eabdf7b" providerId="ADAL" clId="{64F49881-7C90-414F-B76F-0B92C3C67795}" dt="2026-04-17T22:52:34.858" v="505" actId="1076"/>
        <pc:sldMkLst>
          <pc:docMk/>
          <pc:sldMk cId="360363007" sldId="275"/>
        </pc:sldMkLst>
        <pc:spChg chg="add mod">
          <ac:chgData name="Ellie Vernon (2302839)" userId="4f402680-6dc5-4086-92e6-94d00eabdf7b" providerId="ADAL" clId="{64F49881-7C90-414F-B76F-0B92C3C67795}" dt="2026-04-17T22:52:34.858" v="505" actId="1076"/>
          <ac:spMkLst>
            <pc:docMk/>
            <pc:sldMk cId="360363007" sldId="275"/>
            <ac:spMk id="3" creationId="{D2EEA624-B533-D426-DEB5-D84E05ED10AF}"/>
          </ac:spMkLst>
        </pc:spChg>
      </pc:sldChg>
      <pc:sldChg chg="addSp modSp mod">
        <pc:chgData name="Ellie Vernon (2302839)" userId="4f402680-6dc5-4086-92e6-94d00eabdf7b" providerId="ADAL" clId="{64F49881-7C90-414F-B76F-0B92C3C67795}" dt="2026-04-17T22:52:46.045" v="507" actId="1076"/>
        <pc:sldMkLst>
          <pc:docMk/>
          <pc:sldMk cId="1678561884" sldId="276"/>
        </pc:sldMkLst>
        <pc:spChg chg="add mod">
          <ac:chgData name="Ellie Vernon (2302839)" userId="4f402680-6dc5-4086-92e6-94d00eabdf7b" providerId="ADAL" clId="{64F49881-7C90-414F-B76F-0B92C3C67795}" dt="2026-04-17T22:52:46.045" v="507" actId="1076"/>
          <ac:spMkLst>
            <pc:docMk/>
            <pc:sldMk cId="1678561884" sldId="276"/>
            <ac:spMk id="3" creationId="{764BD20F-C64A-E7C0-9C2A-7DC1C2CC3AA7}"/>
          </ac:spMkLst>
        </pc:spChg>
      </pc:sldChg>
      <pc:sldChg chg="addSp modSp mod">
        <pc:chgData name="Ellie Vernon (2302839)" userId="4f402680-6dc5-4086-92e6-94d00eabdf7b" providerId="ADAL" clId="{64F49881-7C90-414F-B76F-0B92C3C67795}" dt="2026-04-17T19:27:22.658" v="98" actId="790"/>
        <pc:sldMkLst>
          <pc:docMk/>
          <pc:sldMk cId="3576883676" sldId="277"/>
        </pc:sldMkLst>
        <pc:spChg chg="add mod">
          <ac:chgData name="Ellie Vernon (2302839)" userId="4f402680-6dc5-4086-92e6-94d00eabdf7b" providerId="ADAL" clId="{64F49881-7C90-414F-B76F-0B92C3C67795}" dt="2026-04-17T19:23:41.041" v="70" actId="1076"/>
          <ac:spMkLst>
            <pc:docMk/>
            <pc:sldMk cId="3576883676" sldId="277"/>
            <ac:spMk id="3" creationId="{D373440F-CEAF-680C-418D-890B50D6AD7C}"/>
          </ac:spMkLst>
        </pc:spChg>
        <pc:spChg chg="mod">
          <ac:chgData name="Ellie Vernon (2302839)" userId="4f402680-6dc5-4086-92e6-94d00eabdf7b" providerId="ADAL" clId="{64F49881-7C90-414F-B76F-0B92C3C67795}" dt="2026-04-17T19:23:12.501" v="63" actId="13926"/>
          <ac:spMkLst>
            <pc:docMk/>
            <pc:sldMk cId="3576883676" sldId="277"/>
            <ac:spMk id="5" creationId="{29F22DE6-6AD5-8842-88A2-83078DDA7919}"/>
          </ac:spMkLst>
        </pc:spChg>
        <pc:spChg chg="add mod">
          <ac:chgData name="Ellie Vernon (2302839)" userId="4f402680-6dc5-4086-92e6-94d00eabdf7b" providerId="ADAL" clId="{64F49881-7C90-414F-B76F-0B92C3C67795}" dt="2026-04-17T19:27:22.658" v="98" actId="790"/>
          <ac:spMkLst>
            <pc:docMk/>
            <pc:sldMk cId="3576883676" sldId="277"/>
            <ac:spMk id="6" creationId="{D3D9FFC9-EC38-7A7D-D32A-A6F26420F0AC}"/>
          </ac:spMkLst>
        </pc:spChg>
      </pc:sldChg>
      <pc:sldChg chg="addSp modSp mod">
        <pc:chgData name="Ellie Vernon (2302839)" userId="4f402680-6dc5-4086-92e6-94d00eabdf7b" providerId="ADAL" clId="{64F49881-7C90-414F-B76F-0B92C3C67795}" dt="2026-04-17T22:00:27.519" v="355" actId="13926"/>
        <pc:sldMkLst>
          <pc:docMk/>
          <pc:sldMk cId="389234009" sldId="278"/>
        </pc:sldMkLst>
        <pc:spChg chg="add mod">
          <ac:chgData name="Ellie Vernon (2302839)" userId="4f402680-6dc5-4086-92e6-94d00eabdf7b" providerId="ADAL" clId="{64F49881-7C90-414F-B76F-0B92C3C67795}" dt="2026-04-17T21:58:58.539" v="354" actId="115"/>
          <ac:spMkLst>
            <pc:docMk/>
            <pc:sldMk cId="389234009" sldId="278"/>
            <ac:spMk id="3" creationId="{5F80A812-F37D-B11F-1742-14F1B1752442}"/>
          </ac:spMkLst>
        </pc:spChg>
        <pc:spChg chg="mod">
          <ac:chgData name="Ellie Vernon (2302839)" userId="4f402680-6dc5-4086-92e6-94d00eabdf7b" providerId="ADAL" clId="{64F49881-7C90-414F-B76F-0B92C3C67795}" dt="2026-04-17T22:00:27.519" v="355" actId="13926"/>
          <ac:spMkLst>
            <pc:docMk/>
            <pc:sldMk cId="389234009" sldId="278"/>
            <ac:spMk id="5" creationId="{0C22E9E1-35BE-3ED7-5775-40E665285B47}"/>
          </ac:spMkLst>
        </pc:spChg>
      </pc:sldChg>
      <pc:sldChg chg="addSp modSp mod">
        <pc:chgData name="Ellie Vernon (2302839)" userId="4f402680-6dc5-4086-92e6-94d00eabdf7b" providerId="ADAL" clId="{64F49881-7C90-414F-B76F-0B92C3C67795}" dt="2026-04-17T22:53:06.319" v="511" actId="1076"/>
        <pc:sldMkLst>
          <pc:docMk/>
          <pc:sldMk cId="3488131490" sldId="280"/>
        </pc:sldMkLst>
        <pc:spChg chg="add mod">
          <ac:chgData name="Ellie Vernon (2302839)" userId="4f402680-6dc5-4086-92e6-94d00eabdf7b" providerId="ADAL" clId="{64F49881-7C90-414F-B76F-0B92C3C67795}" dt="2026-04-17T22:53:06.319" v="511" actId="1076"/>
          <ac:spMkLst>
            <pc:docMk/>
            <pc:sldMk cId="3488131490" sldId="280"/>
            <ac:spMk id="2" creationId="{C831F55C-E594-513A-7DD4-16BC9433274C}"/>
          </ac:spMkLst>
        </pc:spChg>
        <pc:spChg chg="add mod">
          <ac:chgData name="Ellie Vernon (2302839)" userId="4f402680-6dc5-4086-92e6-94d00eabdf7b" providerId="ADAL" clId="{64F49881-7C90-414F-B76F-0B92C3C67795}" dt="2026-04-17T22:52:57.840" v="510" actId="1076"/>
          <ac:spMkLst>
            <pc:docMk/>
            <pc:sldMk cId="3488131490" sldId="280"/>
            <ac:spMk id="3" creationId="{5367F9CD-90C7-6A41-4A3F-27CFF9C8FF3F}"/>
          </ac:spMkLst>
        </pc:spChg>
      </pc:sldChg>
      <pc:sldChg chg="addSp modSp mod setBg">
        <pc:chgData name="Ellie Vernon (2302839)" userId="4f402680-6dc5-4086-92e6-94d00eabdf7b" providerId="ADAL" clId="{64F49881-7C90-414F-B76F-0B92C3C67795}" dt="2026-04-17T22:53:12.961" v="513" actId="1076"/>
        <pc:sldMkLst>
          <pc:docMk/>
          <pc:sldMk cId="3137076383" sldId="281"/>
        </pc:sldMkLst>
        <pc:spChg chg="mod">
          <ac:chgData name="Ellie Vernon (2302839)" userId="4f402680-6dc5-4086-92e6-94d00eabdf7b" providerId="ADAL" clId="{64F49881-7C90-414F-B76F-0B92C3C67795}" dt="2026-04-17T20:29:22.242" v="169" actId="2711"/>
          <ac:spMkLst>
            <pc:docMk/>
            <pc:sldMk cId="3137076383" sldId="281"/>
            <ac:spMk id="2" creationId="{5352DE0C-BEC0-12E6-6CC0-06BBD24E3FD5}"/>
          </ac:spMkLst>
        </pc:spChg>
        <pc:spChg chg="add mod">
          <ac:chgData name="Ellie Vernon (2302839)" userId="4f402680-6dc5-4086-92e6-94d00eabdf7b" providerId="ADAL" clId="{64F49881-7C90-414F-B76F-0B92C3C67795}" dt="2026-04-17T20:29:50.630" v="176" actId="790"/>
          <ac:spMkLst>
            <pc:docMk/>
            <pc:sldMk cId="3137076383" sldId="281"/>
            <ac:spMk id="5" creationId="{0B4503D7-7827-C600-879F-2B653F258584}"/>
          </ac:spMkLst>
        </pc:spChg>
        <pc:spChg chg="add mod">
          <ac:chgData name="Ellie Vernon (2302839)" userId="4f402680-6dc5-4086-92e6-94d00eabdf7b" providerId="ADAL" clId="{64F49881-7C90-414F-B76F-0B92C3C67795}" dt="2026-04-17T22:53:12.961" v="513" actId="1076"/>
          <ac:spMkLst>
            <pc:docMk/>
            <pc:sldMk cId="3137076383" sldId="281"/>
            <ac:spMk id="7" creationId="{2F3BDE2F-B471-9C41-1783-CC5277B70405}"/>
          </ac:spMkLst>
        </pc:spChg>
        <pc:spChg chg="add">
          <ac:chgData name="Ellie Vernon (2302839)" userId="4f402680-6dc5-4086-92e6-94d00eabdf7b" providerId="ADAL" clId="{64F49881-7C90-414F-B76F-0B92C3C67795}" dt="2026-04-17T20:29:05.726" v="166" actId="26606"/>
          <ac:spMkLst>
            <pc:docMk/>
            <pc:sldMk cId="3137076383" sldId="281"/>
            <ac:spMk id="11" creationId="{FB71362F-6305-42A2-8633-285CE3813B1A}"/>
          </ac:spMkLst>
        </pc:spChg>
        <pc:picChg chg="mod">
          <ac:chgData name="Ellie Vernon (2302839)" userId="4f402680-6dc5-4086-92e6-94d00eabdf7b" providerId="ADAL" clId="{64F49881-7C90-414F-B76F-0B92C3C67795}" dt="2026-04-17T20:29:05.726" v="166" actId="26606"/>
          <ac:picMkLst>
            <pc:docMk/>
            <pc:sldMk cId="3137076383" sldId="281"/>
            <ac:picMk id="4" creationId="{72D89365-8626-FD56-FC83-0450EDBF2DBA}"/>
          </ac:picMkLst>
        </pc:picChg>
        <pc:picChg chg="mod">
          <ac:chgData name="Ellie Vernon (2302839)" userId="4f402680-6dc5-4086-92e6-94d00eabdf7b" providerId="ADAL" clId="{64F49881-7C90-414F-B76F-0B92C3C67795}" dt="2026-04-17T20:29:05.726" v="166" actId="26606"/>
          <ac:picMkLst>
            <pc:docMk/>
            <pc:sldMk cId="3137076383" sldId="281"/>
            <ac:picMk id="6" creationId="{DA4B011D-3F57-193C-B76C-AB18E1C5105E}"/>
          </ac:picMkLst>
        </pc:picChg>
      </pc:sldChg>
      <pc:sldChg chg="addSp modSp mod">
        <pc:chgData name="Ellie Vernon (2302839)" userId="4f402680-6dc5-4086-92e6-94d00eabdf7b" providerId="ADAL" clId="{64F49881-7C90-414F-B76F-0B92C3C67795}" dt="2026-04-17T22:53:21.914" v="515" actId="1076"/>
        <pc:sldMkLst>
          <pc:docMk/>
          <pc:sldMk cId="764436083" sldId="282"/>
        </pc:sldMkLst>
        <pc:spChg chg="mod">
          <ac:chgData name="Ellie Vernon (2302839)" userId="4f402680-6dc5-4086-92e6-94d00eabdf7b" providerId="ADAL" clId="{64F49881-7C90-414F-B76F-0B92C3C67795}" dt="2026-04-17T22:47:00.956" v="394" actId="20577"/>
          <ac:spMkLst>
            <pc:docMk/>
            <pc:sldMk cId="764436083" sldId="282"/>
            <ac:spMk id="3" creationId="{ACC39881-8685-D440-F3B8-53FDF8D6A464}"/>
          </ac:spMkLst>
        </pc:spChg>
        <pc:spChg chg="add mod">
          <ac:chgData name="Ellie Vernon (2302839)" userId="4f402680-6dc5-4086-92e6-94d00eabdf7b" providerId="ADAL" clId="{64F49881-7C90-414F-B76F-0B92C3C67795}" dt="2026-04-17T22:53:21.914" v="515" actId="1076"/>
          <ac:spMkLst>
            <pc:docMk/>
            <pc:sldMk cId="764436083" sldId="282"/>
            <ac:spMk id="5" creationId="{109D0F77-99FD-B9F4-E4E6-FB21FA907570}"/>
          </ac:spMkLst>
        </pc:spChg>
        <pc:picChg chg="mod">
          <ac:chgData name="Ellie Vernon (2302839)" userId="4f402680-6dc5-4086-92e6-94d00eabdf7b" providerId="ADAL" clId="{64F49881-7C90-414F-B76F-0B92C3C67795}" dt="2026-04-17T22:46:11.279" v="379" actId="1076"/>
          <ac:picMkLst>
            <pc:docMk/>
            <pc:sldMk cId="764436083" sldId="282"/>
            <ac:picMk id="2" creationId="{897F1342-83AD-C3D1-FDBB-7AD1C94B36F1}"/>
          </ac:picMkLst>
        </pc:picChg>
        <pc:picChg chg="mod">
          <ac:chgData name="Ellie Vernon (2302839)" userId="4f402680-6dc5-4086-92e6-94d00eabdf7b" providerId="ADAL" clId="{64F49881-7C90-414F-B76F-0B92C3C67795}" dt="2026-04-17T22:46:13.047" v="380" actId="1076"/>
          <ac:picMkLst>
            <pc:docMk/>
            <pc:sldMk cId="764436083" sldId="282"/>
            <ac:picMk id="4" creationId="{7A4DEA47-6EBC-76E6-2CCB-BC7D42B1F88D}"/>
          </ac:picMkLst>
        </pc:picChg>
      </pc:sldChg>
      <pc:sldChg chg="addSp delSp modSp mod">
        <pc:chgData name="Ellie Vernon (2302839)" userId="4f402680-6dc5-4086-92e6-94d00eabdf7b" providerId="ADAL" clId="{64F49881-7C90-414F-B76F-0B92C3C67795}" dt="2026-05-11T13:21:17.073" v="541" actId="13926"/>
        <pc:sldMkLst>
          <pc:docMk/>
          <pc:sldMk cId="2619002800" sldId="284"/>
        </pc:sldMkLst>
        <pc:spChg chg="mod">
          <ac:chgData name="Ellie Vernon (2302839)" userId="4f402680-6dc5-4086-92e6-94d00eabdf7b" providerId="ADAL" clId="{64F49881-7C90-414F-B76F-0B92C3C67795}" dt="2026-05-11T13:21:17.073" v="541" actId="13926"/>
          <ac:spMkLst>
            <pc:docMk/>
            <pc:sldMk cId="2619002800" sldId="284"/>
            <ac:spMk id="3" creationId="{6408D68E-E251-93DA-50B8-FC38E66634D9}"/>
          </ac:spMkLst>
        </pc:spChg>
        <pc:spChg chg="add del mod">
          <ac:chgData name="Ellie Vernon (2302839)" userId="4f402680-6dc5-4086-92e6-94d00eabdf7b" providerId="ADAL" clId="{64F49881-7C90-414F-B76F-0B92C3C67795}" dt="2026-05-11T13:19:16.768" v="523" actId="478"/>
          <ac:spMkLst>
            <pc:docMk/>
            <pc:sldMk cId="2619002800" sldId="284"/>
            <ac:spMk id="4" creationId="{8B870316-5E69-40A4-7FE4-36BECCED4FA8}"/>
          </ac:spMkLst>
        </pc:spChg>
        <pc:spChg chg="add mod">
          <ac:chgData name="Ellie Vernon (2302839)" userId="4f402680-6dc5-4086-92e6-94d00eabdf7b" providerId="ADAL" clId="{64F49881-7C90-414F-B76F-0B92C3C67795}" dt="2026-05-11T13:20:52.524" v="537" actId="14100"/>
          <ac:spMkLst>
            <pc:docMk/>
            <pc:sldMk cId="2619002800" sldId="284"/>
            <ac:spMk id="5" creationId="{DD6ECE7D-4A44-726C-4ABB-041C6224FD2B}"/>
          </ac:spMkLst>
        </pc:spChg>
        <pc:spChg chg="add del">
          <ac:chgData name="Ellie Vernon (2302839)" userId="4f402680-6dc5-4086-92e6-94d00eabdf7b" providerId="ADAL" clId="{64F49881-7C90-414F-B76F-0B92C3C67795}" dt="2026-05-11T13:21:04.432" v="539" actId="478"/>
          <ac:spMkLst>
            <pc:docMk/>
            <pc:sldMk cId="2619002800" sldId="284"/>
            <ac:spMk id="7" creationId="{AE9E6F77-0D77-8ED3-6278-B5102041CD89}"/>
          </ac:spMkLst>
        </pc:spChg>
      </pc:sldChg>
      <pc:sldChg chg="addSp modSp new mod">
        <pc:chgData name="Ellie Vernon (2302839)" userId="4f402680-6dc5-4086-92e6-94d00eabdf7b" providerId="ADAL" clId="{64F49881-7C90-414F-B76F-0B92C3C67795}" dt="2026-04-17T21:17:42.594" v="305" actId="113"/>
        <pc:sldMkLst>
          <pc:docMk/>
          <pc:sldMk cId="3647320680" sldId="285"/>
        </pc:sldMkLst>
        <pc:spChg chg="add mod">
          <ac:chgData name="Ellie Vernon (2302839)" userId="4f402680-6dc5-4086-92e6-94d00eabdf7b" providerId="ADAL" clId="{64F49881-7C90-414F-B76F-0B92C3C67795}" dt="2026-04-17T21:15:55.049" v="284" actId="1076"/>
          <ac:spMkLst>
            <pc:docMk/>
            <pc:sldMk cId="3647320680" sldId="285"/>
            <ac:spMk id="3" creationId="{4F7BA6A8-DCAD-27CC-190E-ED72A1CD8D3D}"/>
          </ac:spMkLst>
        </pc:spChg>
        <pc:spChg chg="add mod">
          <ac:chgData name="Ellie Vernon (2302839)" userId="4f402680-6dc5-4086-92e6-94d00eabdf7b" providerId="ADAL" clId="{64F49881-7C90-414F-B76F-0B92C3C67795}" dt="2026-04-17T21:17:42.594" v="305" actId="113"/>
          <ac:spMkLst>
            <pc:docMk/>
            <pc:sldMk cId="3647320680" sldId="285"/>
            <ac:spMk id="5" creationId="{A48D8779-E8E7-1C40-3254-907761E682C2}"/>
          </ac:spMkLst>
        </pc:spChg>
      </pc:sldChg>
      <pc:sldChg chg="addSp modSp add mod">
        <pc:chgData name="Ellie Vernon (2302839)" userId="4f402680-6dc5-4086-92e6-94d00eabdf7b" providerId="ADAL" clId="{64F49881-7C90-414F-B76F-0B92C3C67795}" dt="2026-04-17T22:46:04.876" v="378" actId="13926"/>
        <pc:sldMkLst>
          <pc:docMk/>
          <pc:sldMk cId="3758348041" sldId="286"/>
        </pc:sldMkLst>
        <pc:spChg chg="mod">
          <ac:chgData name="Ellie Vernon (2302839)" userId="4f402680-6dc5-4086-92e6-94d00eabdf7b" providerId="ADAL" clId="{64F49881-7C90-414F-B76F-0B92C3C67795}" dt="2026-04-17T22:46:04.876" v="378" actId="13926"/>
          <ac:spMkLst>
            <pc:docMk/>
            <pc:sldMk cId="3758348041" sldId="286"/>
            <ac:spMk id="3" creationId="{7F4EADFC-DC25-5BC0-CB89-A1AED7909A68}"/>
          </ac:spMkLst>
        </pc:spChg>
        <pc:spChg chg="add mod">
          <ac:chgData name="Ellie Vernon (2302839)" userId="4f402680-6dc5-4086-92e6-94d00eabdf7b" providerId="ADAL" clId="{64F49881-7C90-414F-B76F-0B92C3C67795}" dt="2026-04-17T22:45:59.768" v="377" actId="1076"/>
          <ac:spMkLst>
            <pc:docMk/>
            <pc:sldMk cId="3758348041" sldId="286"/>
            <ac:spMk id="4" creationId="{00B1C7D3-7399-237A-BFA1-7FF84033C12D}"/>
          </ac:spMkLst>
        </pc:spChg>
      </pc:sldChg>
      <pc:sldChg chg="addSp modSp new mod">
        <pc:chgData name="Ellie Vernon (2302839)" userId="4f402680-6dc5-4086-92e6-94d00eabdf7b" providerId="ADAL" clId="{64F49881-7C90-414F-B76F-0B92C3C67795}" dt="2026-05-11T13:22:50.761" v="553" actId="1076"/>
        <pc:sldMkLst>
          <pc:docMk/>
          <pc:sldMk cId="3231032050" sldId="287"/>
        </pc:sldMkLst>
        <pc:spChg chg="add mod">
          <ac:chgData name="Ellie Vernon (2302839)" userId="4f402680-6dc5-4086-92e6-94d00eabdf7b" providerId="ADAL" clId="{64F49881-7C90-414F-B76F-0B92C3C67795}" dt="2026-05-11T13:21:39.706" v="545" actId="1076"/>
          <ac:spMkLst>
            <pc:docMk/>
            <pc:sldMk cId="3231032050" sldId="287"/>
            <ac:spMk id="3" creationId="{A5695959-9435-141E-B4FE-E262C416CF5B}"/>
          </ac:spMkLst>
        </pc:spChg>
        <pc:spChg chg="add mod">
          <ac:chgData name="Ellie Vernon (2302839)" userId="4f402680-6dc5-4086-92e6-94d00eabdf7b" providerId="ADAL" clId="{64F49881-7C90-414F-B76F-0B92C3C67795}" dt="2026-05-11T13:22:50.761" v="553" actId="1076"/>
          <ac:spMkLst>
            <pc:docMk/>
            <pc:sldMk cId="3231032050" sldId="287"/>
            <ac:spMk id="5" creationId="{F05AD799-4C66-363F-C3CC-28CE3E4D87B6}"/>
          </ac:spMkLst>
        </pc:spChg>
      </pc:sldChg>
      <pc:sldChg chg="addSp modSp new mod">
        <pc:chgData name="Ellie Vernon (2302839)" userId="4f402680-6dc5-4086-92e6-94d00eabdf7b" providerId="ADAL" clId="{64F49881-7C90-414F-B76F-0B92C3C67795}" dt="2026-05-11T13:26:02.283" v="566" actId="14100"/>
        <pc:sldMkLst>
          <pc:docMk/>
          <pc:sldMk cId="3023136320" sldId="288"/>
        </pc:sldMkLst>
        <pc:spChg chg="add mod">
          <ac:chgData name="Ellie Vernon (2302839)" userId="4f402680-6dc5-4086-92e6-94d00eabdf7b" providerId="ADAL" clId="{64F49881-7C90-414F-B76F-0B92C3C67795}" dt="2026-05-11T13:23:42.328" v="559" actId="1076"/>
          <ac:spMkLst>
            <pc:docMk/>
            <pc:sldMk cId="3023136320" sldId="288"/>
            <ac:spMk id="3" creationId="{9AF1B91B-EFFB-61A6-E286-3D8830E3C25F}"/>
          </ac:spMkLst>
        </pc:spChg>
        <pc:spChg chg="add mod">
          <ac:chgData name="Ellie Vernon (2302839)" userId="4f402680-6dc5-4086-92e6-94d00eabdf7b" providerId="ADAL" clId="{64F49881-7C90-414F-B76F-0B92C3C67795}" dt="2026-05-11T13:26:02.283" v="566" actId="14100"/>
          <ac:spMkLst>
            <pc:docMk/>
            <pc:sldMk cId="3023136320" sldId="288"/>
            <ac:spMk id="5" creationId="{807BE974-EB5C-E8E7-F058-215F2EB8FA00}"/>
          </ac:spMkLst>
        </pc:spChg>
      </pc:sldChg>
      <pc:sldChg chg="addSp modSp new mod">
        <pc:chgData name="Ellie Vernon (2302839)" userId="4f402680-6dc5-4086-92e6-94d00eabdf7b" providerId="ADAL" clId="{64F49881-7C90-414F-B76F-0B92C3C67795}" dt="2026-05-11T13:27:54.450" v="579" actId="14100"/>
        <pc:sldMkLst>
          <pc:docMk/>
          <pc:sldMk cId="1705720488" sldId="289"/>
        </pc:sldMkLst>
        <pc:spChg chg="add mod">
          <ac:chgData name="Ellie Vernon (2302839)" userId="4f402680-6dc5-4086-92e6-94d00eabdf7b" providerId="ADAL" clId="{64F49881-7C90-414F-B76F-0B92C3C67795}" dt="2026-05-11T13:26:59.802" v="571" actId="1076"/>
          <ac:spMkLst>
            <pc:docMk/>
            <pc:sldMk cId="1705720488" sldId="289"/>
            <ac:spMk id="3" creationId="{03812D6C-EAE7-9408-D555-4C5F1D35E66C}"/>
          </ac:spMkLst>
        </pc:spChg>
        <pc:spChg chg="add mod">
          <ac:chgData name="Ellie Vernon (2302839)" userId="4f402680-6dc5-4086-92e6-94d00eabdf7b" providerId="ADAL" clId="{64F49881-7C90-414F-B76F-0B92C3C67795}" dt="2026-05-11T13:27:54.450" v="579" actId="14100"/>
          <ac:spMkLst>
            <pc:docMk/>
            <pc:sldMk cId="1705720488" sldId="289"/>
            <ac:spMk id="5" creationId="{FA63CA04-EBEE-E687-7901-61C5929DBCF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y-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DD211-351E-4C96-9AA1-3760EC7F4566}" type="datetimeFigureOut">
              <a:rPr lang="cy-GB" smtClean="0"/>
              <a:t>11/05/2026</a:t>
            </a:fld>
            <a:endParaRPr lang="cy-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y-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y-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2CDB67-E253-4BC2-BE81-11E3C11C28FA}" type="slidenum">
              <a:rPr lang="cy-GB" smtClean="0"/>
              <a:t>‹#›</a:t>
            </a:fld>
            <a:endParaRPr lang="cy-GB"/>
          </a:p>
        </p:txBody>
      </p:sp>
    </p:spTree>
    <p:extLst>
      <p:ext uri="{BB962C8B-B14F-4D97-AF65-F5344CB8AC3E}">
        <p14:creationId xmlns:p14="http://schemas.microsoft.com/office/powerpoint/2010/main" val="31519695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dirty="0"/>
          </a:p>
        </p:txBody>
      </p:sp>
      <p:sp>
        <p:nvSpPr>
          <p:cNvPr id="4" name="Slide Number Placeholder 3"/>
          <p:cNvSpPr>
            <a:spLocks noGrp="1"/>
          </p:cNvSpPr>
          <p:nvPr>
            <p:ph type="sldNum" sz="quarter" idx="5"/>
          </p:nvPr>
        </p:nvSpPr>
        <p:spPr/>
        <p:txBody>
          <a:bodyPr/>
          <a:lstStyle/>
          <a:p>
            <a:fld id="{C22CDB67-E253-4BC2-BE81-11E3C11C28FA}" type="slidenum">
              <a:rPr lang="cy-GB" smtClean="0"/>
              <a:t>8</a:t>
            </a:fld>
            <a:endParaRPr lang="cy-GB"/>
          </a:p>
        </p:txBody>
      </p:sp>
    </p:spTree>
    <p:extLst>
      <p:ext uri="{BB962C8B-B14F-4D97-AF65-F5344CB8AC3E}">
        <p14:creationId xmlns:p14="http://schemas.microsoft.com/office/powerpoint/2010/main" val="3854973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21DB8F08-74D8-4145-80DB-031AAEACD80F}" type="datetimeFigureOut">
              <a:rPr lang="cy-GB" smtClean="0"/>
              <a:t>11/05/2026</a:t>
            </a:fld>
            <a:endParaRPr lang="cy-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cy-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1C226C9C-B999-4AD8-96BF-5194FDFBF2B6}" type="slidenum">
              <a:rPr lang="cy-GB" smtClean="0"/>
              <a:t>‹#›</a:t>
            </a:fld>
            <a:endParaRPr lang="cy-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4734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DB8F08-74D8-4145-80DB-031AAEACD80F}" type="datetimeFigureOut">
              <a:rPr lang="cy-GB" smtClean="0"/>
              <a:t>11/05/2026</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1C226C9C-B999-4AD8-96BF-5194FDFBF2B6}" type="slidenum">
              <a:rPr lang="cy-GB" smtClean="0"/>
              <a:t>‹#›</a:t>
            </a:fld>
            <a:endParaRPr lang="cy-GB"/>
          </a:p>
        </p:txBody>
      </p:sp>
    </p:spTree>
    <p:extLst>
      <p:ext uri="{BB962C8B-B14F-4D97-AF65-F5344CB8AC3E}">
        <p14:creationId xmlns:p14="http://schemas.microsoft.com/office/powerpoint/2010/main" val="409536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DB8F08-74D8-4145-80DB-031AAEACD80F}" type="datetimeFigureOut">
              <a:rPr lang="cy-GB" smtClean="0"/>
              <a:t>11/05/2026</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1C226C9C-B999-4AD8-96BF-5194FDFBF2B6}" type="slidenum">
              <a:rPr lang="cy-GB" smtClean="0"/>
              <a:t>‹#›</a:t>
            </a:fld>
            <a:endParaRPr lang="cy-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7839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DB8F08-74D8-4145-80DB-031AAEACD80F}" type="datetimeFigureOut">
              <a:rPr lang="cy-GB" smtClean="0"/>
              <a:t>11/05/2026</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1C226C9C-B999-4AD8-96BF-5194FDFBF2B6}" type="slidenum">
              <a:rPr lang="cy-GB" smtClean="0"/>
              <a:t>‹#›</a:t>
            </a:fld>
            <a:endParaRPr lang="cy-GB"/>
          </a:p>
        </p:txBody>
      </p:sp>
    </p:spTree>
    <p:extLst>
      <p:ext uri="{BB962C8B-B14F-4D97-AF65-F5344CB8AC3E}">
        <p14:creationId xmlns:p14="http://schemas.microsoft.com/office/powerpoint/2010/main" val="2286874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DB8F08-74D8-4145-80DB-031AAEACD80F}" type="datetimeFigureOut">
              <a:rPr lang="cy-GB" smtClean="0"/>
              <a:t>11/05/2026</a:t>
            </a:fld>
            <a:endParaRPr lang="cy-GB"/>
          </a:p>
        </p:txBody>
      </p:sp>
      <p:sp>
        <p:nvSpPr>
          <p:cNvPr id="8" name="Footer Placeholder 7"/>
          <p:cNvSpPr>
            <a:spLocks noGrp="1"/>
          </p:cNvSpPr>
          <p:nvPr>
            <p:ph type="ftr" sz="quarter" idx="11"/>
          </p:nvPr>
        </p:nvSpPr>
        <p:spPr/>
        <p:txBody>
          <a:bodyPr/>
          <a:lstStyle/>
          <a:p>
            <a:endParaRPr lang="cy-GB"/>
          </a:p>
        </p:txBody>
      </p:sp>
      <p:sp>
        <p:nvSpPr>
          <p:cNvPr id="9" name="Slide Number Placeholder 8"/>
          <p:cNvSpPr>
            <a:spLocks noGrp="1"/>
          </p:cNvSpPr>
          <p:nvPr>
            <p:ph type="sldNum" sz="quarter" idx="12"/>
          </p:nvPr>
        </p:nvSpPr>
        <p:spPr/>
        <p:txBody>
          <a:bodyPr/>
          <a:lstStyle/>
          <a:p>
            <a:fld id="{1C226C9C-B999-4AD8-96BF-5194FDFBF2B6}" type="slidenum">
              <a:rPr lang="cy-GB" smtClean="0"/>
              <a:t>‹#›</a:t>
            </a:fld>
            <a:endParaRPr lang="cy-GB"/>
          </a:p>
        </p:txBody>
      </p:sp>
    </p:spTree>
    <p:extLst>
      <p:ext uri="{BB962C8B-B14F-4D97-AF65-F5344CB8AC3E}">
        <p14:creationId xmlns:p14="http://schemas.microsoft.com/office/powerpoint/2010/main" val="3073673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DB8F08-74D8-4145-80DB-031AAEACD80F}" type="datetimeFigureOut">
              <a:rPr lang="cy-GB" smtClean="0"/>
              <a:t>11/05/2026</a:t>
            </a:fld>
            <a:endParaRPr lang="cy-GB"/>
          </a:p>
        </p:txBody>
      </p:sp>
      <p:sp>
        <p:nvSpPr>
          <p:cNvPr id="4" name="Footer Placeholder 3"/>
          <p:cNvSpPr>
            <a:spLocks noGrp="1"/>
          </p:cNvSpPr>
          <p:nvPr>
            <p:ph type="ftr" sz="quarter" idx="11"/>
          </p:nvPr>
        </p:nvSpPr>
        <p:spPr/>
        <p:txBody>
          <a:bodyPr/>
          <a:lstStyle/>
          <a:p>
            <a:endParaRPr lang="cy-GB"/>
          </a:p>
        </p:txBody>
      </p:sp>
      <p:sp>
        <p:nvSpPr>
          <p:cNvPr id="5" name="Slide Number Placeholder 4"/>
          <p:cNvSpPr>
            <a:spLocks noGrp="1"/>
          </p:cNvSpPr>
          <p:nvPr>
            <p:ph type="sldNum" sz="quarter" idx="12"/>
          </p:nvPr>
        </p:nvSpPr>
        <p:spPr/>
        <p:txBody>
          <a:bodyPr/>
          <a:lstStyle/>
          <a:p>
            <a:fld id="{1C226C9C-B999-4AD8-96BF-5194FDFBF2B6}" type="slidenum">
              <a:rPr lang="cy-GB" smtClean="0"/>
              <a:t>‹#›</a:t>
            </a:fld>
            <a:endParaRPr lang="cy-GB"/>
          </a:p>
        </p:txBody>
      </p:sp>
    </p:spTree>
    <p:extLst>
      <p:ext uri="{BB962C8B-B14F-4D97-AF65-F5344CB8AC3E}">
        <p14:creationId xmlns:p14="http://schemas.microsoft.com/office/powerpoint/2010/main" val="2429271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DB8F08-74D8-4145-80DB-031AAEACD80F}" type="datetimeFigureOut">
              <a:rPr lang="cy-GB" smtClean="0"/>
              <a:t>11/05/2026</a:t>
            </a:fld>
            <a:endParaRPr lang="cy-GB"/>
          </a:p>
        </p:txBody>
      </p:sp>
      <p:sp>
        <p:nvSpPr>
          <p:cNvPr id="3" name="Footer Placeholder 2"/>
          <p:cNvSpPr>
            <a:spLocks noGrp="1"/>
          </p:cNvSpPr>
          <p:nvPr>
            <p:ph type="ftr" sz="quarter" idx="11"/>
          </p:nvPr>
        </p:nvSpPr>
        <p:spPr/>
        <p:txBody>
          <a:bodyPr/>
          <a:lstStyle/>
          <a:p>
            <a:endParaRPr lang="cy-GB"/>
          </a:p>
        </p:txBody>
      </p:sp>
      <p:sp>
        <p:nvSpPr>
          <p:cNvPr id="4" name="Slide Number Placeholder 3"/>
          <p:cNvSpPr>
            <a:spLocks noGrp="1"/>
          </p:cNvSpPr>
          <p:nvPr>
            <p:ph type="sldNum" sz="quarter" idx="12"/>
          </p:nvPr>
        </p:nvSpPr>
        <p:spPr/>
        <p:txBody>
          <a:bodyPr/>
          <a:lstStyle/>
          <a:p>
            <a:fld id="{1C226C9C-B999-4AD8-96BF-5194FDFBF2B6}" type="slidenum">
              <a:rPr lang="cy-GB" smtClean="0"/>
              <a:t>‹#›</a:t>
            </a:fld>
            <a:endParaRPr lang="cy-GB"/>
          </a:p>
        </p:txBody>
      </p:sp>
    </p:spTree>
    <p:extLst>
      <p:ext uri="{BB962C8B-B14F-4D97-AF65-F5344CB8AC3E}">
        <p14:creationId xmlns:p14="http://schemas.microsoft.com/office/powerpoint/2010/main" val="1812562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DB8F08-74D8-4145-80DB-031AAEACD80F}" type="datetimeFigureOut">
              <a:rPr lang="cy-GB" smtClean="0"/>
              <a:t>11/05/2026</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1C226C9C-B999-4AD8-96BF-5194FDFBF2B6}" type="slidenum">
              <a:rPr lang="cy-GB" smtClean="0"/>
              <a:t>‹#›</a:t>
            </a:fld>
            <a:endParaRPr lang="cy-GB"/>
          </a:p>
        </p:txBody>
      </p:sp>
    </p:spTree>
    <p:extLst>
      <p:ext uri="{BB962C8B-B14F-4D97-AF65-F5344CB8AC3E}">
        <p14:creationId xmlns:p14="http://schemas.microsoft.com/office/powerpoint/2010/main" val="3159158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DB8F08-74D8-4145-80DB-031AAEACD80F}" type="datetimeFigureOut">
              <a:rPr lang="cy-GB" smtClean="0"/>
              <a:t>11/05/2026</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1C226C9C-B999-4AD8-96BF-5194FDFBF2B6}" type="slidenum">
              <a:rPr lang="cy-GB" smtClean="0"/>
              <a:t>‹#›</a:t>
            </a:fld>
            <a:endParaRPr lang="cy-GB"/>
          </a:p>
        </p:txBody>
      </p:sp>
    </p:spTree>
    <p:extLst>
      <p:ext uri="{BB962C8B-B14F-4D97-AF65-F5344CB8AC3E}">
        <p14:creationId xmlns:p14="http://schemas.microsoft.com/office/powerpoint/2010/main" val="2045482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DB8F08-74D8-4145-80DB-031AAEACD80F}" type="datetimeFigureOut">
              <a:rPr lang="cy-GB" smtClean="0"/>
              <a:t>11/05/2026</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1C226C9C-B999-4AD8-96BF-5194FDFBF2B6}" type="slidenum">
              <a:rPr lang="cy-GB" smtClean="0"/>
              <a:t>‹#›</a:t>
            </a:fld>
            <a:endParaRPr lang="cy-GB"/>
          </a:p>
        </p:txBody>
      </p:sp>
    </p:spTree>
    <p:extLst>
      <p:ext uri="{BB962C8B-B14F-4D97-AF65-F5344CB8AC3E}">
        <p14:creationId xmlns:p14="http://schemas.microsoft.com/office/powerpoint/2010/main" val="2170859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DB8F08-74D8-4145-80DB-031AAEACD80F}" type="datetimeFigureOut">
              <a:rPr lang="cy-GB" smtClean="0"/>
              <a:t>11/05/2026</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1C226C9C-B999-4AD8-96BF-5194FDFBF2B6}" type="slidenum">
              <a:rPr lang="cy-GB" smtClean="0"/>
              <a:t>‹#›</a:t>
            </a:fld>
            <a:endParaRPr lang="cy-GB"/>
          </a:p>
        </p:txBody>
      </p:sp>
    </p:spTree>
    <p:extLst>
      <p:ext uri="{BB962C8B-B14F-4D97-AF65-F5344CB8AC3E}">
        <p14:creationId xmlns:p14="http://schemas.microsoft.com/office/powerpoint/2010/main" val="1428687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21DB8F08-74D8-4145-80DB-031AAEACD80F}" type="datetimeFigureOut">
              <a:rPr lang="cy-GB" smtClean="0"/>
              <a:t>11/05/2026</a:t>
            </a:fld>
            <a:endParaRPr lang="cy-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cy-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1C226C9C-B999-4AD8-96BF-5194FDFBF2B6}" type="slidenum">
              <a:rPr lang="cy-GB" smtClean="0"/>
              <a:t>‹#›</a:t>
            </a:fld>
            <a:endParaRPr lang="cy-GB"/>
          </a:p>
        </p:txBody>
      </p:sp>
    </p:spTree>
    <p:extLst>
      <p:ext uri="{BB962C8B-B14F-4D97-AF65-F5344CB8AC3E}">
        <p14:creationId xmlns:p14="http://schemas.microsoft.com/office/powerpoint/2010/main" val="28929203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hyperlink" Target="https://cdn.cyfoethnaturiol.cymru/696071/guide-to-forest-school-booklet-wel-final.pdf" TargetMode="External"/><Relationship Id="rId3" Type="http://schemas.openxmlformats.org/officeDocument/2006/relationships/hyperlink" Target="https://hwb.gov.wales/api/storage/abe28294-82de-4cbc-9c24-c90295fa6ee2/addysgu-a-dysgu-yn-yr-awyr-agored-cyflwr-presennol-dysgu-yn-yr-awyr-agored-mewn-ysgolion-yng-nghymru.pdf" TargetMode="External"/><Relationship Id="rId7" Type="http://schemas.openxmlformats.org/officeDocument/2006/relationships/hyperlink" Target="https://outdoor-learning-research.org/Portals/0/Research%20Documents/Horizons%20Archive/H71.Alternative%20options%20providing%20inclusive%20outdoor%20learning.pdf?ver=LPzeicTGLC6M8W34uRIYIw%3D%3D" TargetMode="External"/><Relationship Id="rId2" Type="http://schemas.openxmlformats.org/officeDocument/2006/relationships/hyperlink" Target="https://hwb.gov.wales/cwricwlwm-i-gymru/fframweithiau-sgiliau-trawsgwricwlaidd/" TargetMode="External"/><Relationship Id="rId1" Type="http://schemas.openxmlformats.org/officeDocument/2006/relationships/slideLayout" Target="../slideLayouts/slideLayout7.xml"/><Relationship Id="rId6" Type="http://schemas.openxmlformats.org/officeDocument/2006/relationships/hyperlink" Target="https://birthto5matters.org.uk/learning-environments/" TargetMode="External"/><Relationship Id="rId5" Type="http://schemas.openxmlformats.org/officeDocument/2006/relationships/hyperlink" Target="https://hwb.gov.wales/cwricwlwm-i-gymru/cwricwlwm-i-gymru-cynllun-gweithredu/" TargetMode="External"/><Relationship Id="rId4" Type="http://schemas.openxmlformats.org/officeDocument/2006/relationships/hyperlink" Target="https://hwb.gov.wales/api/storage/a5c2c01f-13d3-4eb7-b4cb-e2267d9ccf74/cwricwlwm-ar-gyfer-lleoliadau-meithrin-a-ariennir-nas-cynhelir.pdf" TargetMode="External"/><Relationship Id="rId9" Type="http://schemas.openxmlformats.org/officeDocument/2006/relationships/hyperlink" Target="https://www.llyw.cymru/sites/default/files/publications/2018-03/dyfodol-llwyddiannus.pdf"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s://hwb.gov.wales/curriculum-for-wales/expressive-arts/descriptions-of-learning/" TargetMode="External"/><Relationship Id="rId3" Type="http://schemas.openxmlformats.org/officeDocument/2006/relationships/hyperlink" Target="https://www.estyn.llyw.cymru/system/files/2020-08/Inspection%2520Report_Cylch%2520Meithrin%2520Thomastown_CYM_2010_0.pdf" TargetMode="External"/><Relationship Id="rId7" Type="http://schemas.openxmlformats.org/officeDocument/2006/relationships/hyperlink" Target="https://ltl.org.uk/stem-outdoors-how-to-teach/" TargetMode="External"/><Relationship Id="rId2" Type="http://schemas.openxmlformats.org/officeDocument/2006/relationships/hyperlink" Target="https://www.gov.wales/sites/default/files/publications/2018-03/successful-futures.pdf" TargetMode="External"/><Relationship Id="rId1" Type="http://schemas.openxmlformats.org/officeDocument/2006/relationships/slideLayout" Target="../slideLayouts/slideLayout7.xml"/><Relationship Id="rId6" Type="http://schemas.openxmlformats.org/officeDocument/2006/relationships/hyperlink" Target="https://www.estyn.llyw.cymru/adnoddau-gwella/ymweliadau-lleol-yn-meithrin-balchder-yn-y-gymuned-a-dealltwriaeth-or-byd/(Cyrchwyd" TargetMode="External"/><Relationship Id="rId5" Type="http://schemas.openxmlformats.org/officeDocument/2006/relationships/hyperlink" Target="https://www.estyn.llyw.cymru/adnoddau-gwella/fferm-ysgol-syn-helpu-gwella-medrau-rhifedd-a-llythrennedd-disgyblion/" TargetMode="External"/><Relationship Id="rId10" Type="http://schemas.openxmlformats.org/officeDocument/2006/relationships/hyperlink" Target="https://hwb.gov.wales/curriculum-for-wales/health-and-well-being/descriptions-of-learning/" TargetMode="External"/><Relationship Id="rId4" Type="http://schemas.openxmlformats.org/officeDocument/2006/relationships/hyperlink" Target="https://www.estyn.gov.wales/system/files/2020-07/Estyn%2520Active%2520and%2520experiential%2520learning_W_Accessible_0.pdf" TargetMode="External"/><Relationship Id="rId9" Type="http://schemas.openxmlformats.org/officeDocument/2006/relationships/hyperlink" Target="https://hwb.gov.wales/curriculum-for-wales/science-and-technology/"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hwb.gov.wales/curriculum-for-wales/science-and-technology/" TargetMode="External"/><Relationship Id="rId7" Type="http://schemas.openxmlformats.org/officeDocument/2006/relationships/hyperlink" Target="https://www.pathsoflearning.net/14310/5-challenges-of-outdoor-learning-vs-indoor-education/" TargetMode="External"/><Relationship Id="rId2" Type="http://schemas.openxmlformats.org/officeDocument/2006/relationships/hyperlink" Target="https://hwb.gov.wales/curriculum-for-wales/designing-your-curriculum/pedagogy/" TargetMode="External"/><Relationship Id="rId1" Type="http://schemas.openxmlformats.org/officeDocument/2006/relationships/slideLayout" Target="../slideLayouts/slideLayout7.xml"/><Relationship Id="rId6" Type="http://schemas.openxmlformats.org/officeDocument/2006/relationships/hyperlink" Target="https://www.llyw.cymru/tegwch-chynwysoldeb-yn-y-cwricwlwm-i-gymru-astudiaeth-ansoddol-crynodeb-html?_gl=1*ogj4yt*_ga*MTgwOTM0MzEwMC4xNzc2MTkzMzUx*_ga_L1471V4N02*czE3NzY0NTg3MzUkbzIkZzAkdDE3NzY0NTg3MzUkajYwJGwwJGgw" TargetMode="External"/><Relationship Id="rId5" Type="http://schemas.openxmlformats.org/officeDocument/2006/relationships/hyperlink" Target="https://www.tandfonline.com/doi/pdf/10.1080/21594937.2025.2508649" TargetMode="External"/><Relationship Id="rId4" Type="http://schemas.openxmlformats.org/officeDocument/2006/relationships/hyperlink" Target="https://pmc.ncbi.nlm.nih.gov/articles/PMC9149177/"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scouts.org.uk/activities/make-brilliant-bird-feeders/" TargetMode="External"/><Relationship Id="rId2" Type="http://schemas.openxmlformats.org/officeDocument/2006/relationships/hyperlink" Target="https://bera-journals.onlinelibrary.wiley.com/doi/full/10.1002/rev3.3137%20(Cyrchwyd" TargetMode="External"/><Relationship Id="rId1" Type="http://schemas.openxmlformats.org/officeDocument/2006/relationships/slideLayout" Target="../slideLayouts/slideLayout7.xml"/><Relationship Id="rId4" Type="http://schemas.openxmlformats.org/officeDocument/2006/relationships/hyperlink" Target="https://study.com/learn/lesson/learning-environment-types-use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E149B3F-1C45-239D-38E2-6EE01FA3FAD9}"/>
              </a:ext>
            </a:extLst>
          </p:cNvPr>
          <p:cNvPicPr>
            <a:picLocks noChangeAspect="1"/>
          </p:cNvPicPr>
          <p:nvPr/>
        </p:nvPicPr>
        <p:blipFill>
          <a:blip r:embed="rId2"/>
          <a:stretch>
            <a:fillRect/>
          </a:stretch>
        </p:blipFill>
        <p:spPr>
          <a:xfrm>
            <a:off x="7998488" y="307197"/>
            <a:ext cx="3898760" cy="3280065"/>
          </a:xfrm>
          <a:prstGeom prst="rect">
            <a:avLst/>
          </a:prstGeom>
        </p:spPr>
      </p:pic>
      <p:pic>
        <p:nvPicPr>
          <p:cNvPr id="7" name="Picture 6">
            <a:extLst>
              <a:ext uri="{FF2B5EF4-FFF2-40B4-BE49-F238E27FC236}">
                <a16:creationId xmlns:a16="http://schemas.microsoft.com/office/drawing/2014/main" id="{EFA5A2A0-7969-651A-87C8-018E33D0C8C3}"/>
              </a:ext>
            </a:extLst>
          </p:cNvPr>
          <p:cNvPicPr>
            <a:picLocks noChangeAspect="1"/>
          </p:cNvPicPr>
          <p:nvPr/>
        </p:nvPicPr>
        <p:blipFill>
          <a:blip r:embed="rId3"/>
          <a:stretch>
            <a:fillRect/>
          </a:stretch>
        </p:blipFill>
        <p:spPr>
          <a:xfrm>
            <a:off x="7998488" y="3587262"/>
            <a:ext cx="3898760" cy="2963541"/>
          </a:xfrm>
          <a:prstGeom prst="rect">
            <a:avLst/>
          </a:prstGeom>
        </p:spPr>
      </p:pic>
      <p:sp>
        <p:nvSpPr>
          <p:cNvPr id="8" name="TextBox 7">
            <a:extLst>
              <a:ext uri="{FF2B5EF4-FFF2-40B4-BE49-F238E27FC236}">
                <a16:creationId xmlns:a16="http://schemas.microsoft.com/office/drawing/2014/main" id="{97483CA8-11A9-E8ED-C0D7-B66761940F59}"/>
              </a:ext>
            </a:extLst>
          </p:cNvPr>
          <p:cNvSpPr txBox="1"/>
          <p:nvPr/>
        </p:nvSpPr>
        <p:spPr>
          <a:xfrm>
            <a:off x="2589665" y="2588350"/>
            <a:ext cx="4843306" cy="1200329"/>
          </a:xfrm>
          <a:prstGeom prst="rect">
            <a:avLst/>
          </a:prstGeom>
          <a:noFill/>
        </p:spPr>
        <p:txBody>
          <a:bodyPr wrap="square" rtlCol="0">
            <a:spAutoFit/>
          </a:bodyPr>
          <a:lstStyle/>
          <a:p>
            <a:pPr algn="ctr"/>
            <a:r>
              <a:rPr lang="cy-GB" sz="3600" b="1" dirty="0">
                <a:solidFill>
                  <a:schemeClr val="bg1"/>
                </a:solidFill>
                <a:latin typeface="Tenorite" panose="00000500000000000000" pitchFamily="2" charset="0"/>
              </a:rPr>
              <a:t>Amgylcheddau Dysgu Amgen</a:t>
            </a:r>
            <a:endParaRPr lang="cy-GB" sz="3600" dirty="0">
              <a:solidFill>
                <a:schemeClr val="bg1"/>
              </a:solidFill>
              <a:latin typeface="Tenorite" panose="00000500000000000000" pitchFamily="2" charset="0"/>
            </a:endParaRPr>
          </a:p>
        </p:txBody>
      </p:sp>
      <p:sp>
        <p:nvSpPr>
          <p:cNvPr id="9" name="TextBox 8">
            <a:extLst>
              <a:ext uri="{FF2B5EF4-FFF2-40B4-BE49-F238E27FC236}">
                <a16:creationId xmlns:a16="http://schemas.microsoft.com/office/drawing/2014/main" id="{ED7E4841-9113-06DE-A5A7-681C7206F7D0}"/>
              </a:ext>
            </a:extLst>
          </p:cNvPr>
          <p:cNvSpPr txBox="1"/>
          <p:nvPr/>
        </p:nvSpPr>
        <p:spPr>
          <a:xfrm>
            <a:off x="4311500" y="5486399"/>
            <a:ext cx="2900517" cy="1200329"/>
          </a:xfrm>
          <a:prstGeom prst="rect">
            <a:avLst/>
          </a:prstGeom>
          <a:noFill/>
        </p:spPr>
        <p:txBody>
          <a:bodyPr wrap="square" rtlCol="0">
            <a:spAutoFit/>
          </a:bodyPr>
          <a:lstStyle/>
          <a:p>
            <a:r>
              <a:rPr lang="cy-GB" b="1" dirty="0">
                <a:solidFill>
                  <a:schemeClr val="bg1"/>
                </a:solidFill>
                <a:latin typeface="Tenorite" panose="00000500000000000000" pitchFamily="2" charset="0"/>
              </a:rPr>
              <a:t>Ellie Vernon</a:t>
            </a:r>
          </a:p>
          <a:p>
            <a:endParaRPr lang="cy-GB" b="1" dirty="0">
              <a:solidFill>
                <a:schemeClr val="bg1"/>
              </a:solidFill>
              <a:latin typeface="Tenorite" panose="00000500000000000000" pitchFamily="2" charset="0"/>
            </a:endParaRPr>
          </a:p>
          <a:p>
            <a:r>
              <a:rPr lang="cy-GB" b="1" dirty="0">
                <a:solidFill>
                  <a:schemeClr val="bg1"/>
                </a:solidFill>
                <a:latin typeface="Tenorite" panose="00000500000000000000" pitchFamily="2" charset="0"/>
              </a:rPr>
              <a:t>ECES5014C </a:t>
            </a:r>
          </a:p>
          <a:p>
            <a:endParaRPr lang="cy-GB" dirty="0"/>
          </a:p>
        </p:txBody>
      </p:sp>
      <p:sp>
        <p:nvSpPr>
          <p:cNvPr id="2" name="TextBox 1">
            <a:extLst>
              <a:ext uri="{FF2B5EF4-FFF2-40B4-BE49-F238E27FC236}">
                <a16:creationId xmlns:a16="http://schemas.microsoft.com/office/drawing/2014/main" id="{7C5D6CD6-4966-A49F-ADE7-ECB787C80DF7}"/>
              </a:ext>
            </a:extLst>
          </p:cNvPr>
          <p:cNvSpPr txBox="1"/>
          <p:nvPr/>
        </p:nvSpPr>
        <p:spPr>
          <a:xfrm>
            <a:off x="9571865" y="307197"/>
            <a:ext cx="2359742" cy="230832"/>
          </a:xfrm>
          <a:prstGeom prst="rect">
            <a:avLst/>
          </a:prstGeom>
          <a:noFill/>
        </p:spPr>
        <p:txBody>
          <a:bodyPr wrap="square" rtlCol="0">
            <a:spAutoFit/>
          </a:bodyPr>
          <a:lstStyle/>
          <a:p>
            <a:r>
              <a:rPr lang="cy-GB" sz="900" dirty="0">
                <a:solidFill>
                  <a:schemeClr val="bg1"/>
                </a:solidFill>
                <a:latin typeface="Tenorite" panose="00000500000000000000" pitchFamily="2" charset="0"/>
              </a:rPr>
              <a:t>(Cwtsh y clos, 2026)</a:t>
            </a:r>
          </a:p>
        </p:txBody>
      </p:sp>
      <p:sp>
        <p:nvSpPr>
          <p:cNvPr id="4" name="TextBox 3">
            <a:extLst>
              <a:ext uri="{FF2B5EF4-FFF2-40B4-BE49-F238E27FC236}">
                <a16:creationId xmlns:a16="http://schemas.microsoft.com/office/drawing/2014/main" id="{915EB110-A420-4A5D-C2B6-DA5EA57C3FD1}"/>
              </a:ext>
            </a:extLst>
          </p:cNvPr>
          <p:cNvSpPr txBox="1"/>
          <p:nvPr/>
        </p:nvSpPr>
        <p:spPr>
          <a:xfrm>
            <a:off x="7998488" y="6304582"/>
            <a:ext cx="6096000" cy="246221"/>
          </a:xfrm>
          <a:prstGeom prst="rect">
            <a:avLst/>
          </a:prstGeom>
          <a:noFill/>
        </p:spPr>
        <p:txBody>
          <a:bodyPr wrap="square">
            <a:spAutoFit/>
          </a:bodyPr>
          <a:lstStyle/>
          <a:p>
            <a:r>
              <a:rPr lang="cy-GB" sz="1000" dirty="0">
                <a:solidFill>
                  <a:schemeClr val="bg1"/>
                </a:solidFill>
                <a:latin typeface="Tenorite" panose="00000500000000000000" pitchFamily="2" charset="0"/>
              </a:rPr>
              <a:t>(Cwtsh y clos, 2026)</a:t>
            </a:r>
            <a:endParaRPr lang="cy-GB" sz="1000" dirty="0"/>
          </a:p>
        </p:txBody>
      </p:sp>
    </p:spTree>
    <p:extLst>
      <p:ext uri="{BB962C8B-B14F-4D97-AF65-F5344CB8AC3E}">
        <p14:creationId xmlns:p14="http://schemas.microsoft.com/office/powerpoint/2010/main" val="14833883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0B1A43-5A35-24BF-6E87-E53BC6982FB0}"/>
              </a:ext>
            </a:extLst>
          </p:cNvPr>
          <p:cNvSpPr txBox="1"/>
          <p:nvPr/>
        </p:nvSpPr>
        <p:spPr>
          <a:xfrm>
            <a:off x="4406819" y="245151"/>
            <a:ext cx="5427406" cy="769441"/>
          </a:xfrm>
          <a:prstGeom prst="rect">
            <a:avLst/>
          </a:prstGeom>
          <a:noFill/>
        </p:spPr>
        <p:txBody>
          <a:bodyPr wrap="square" rtlCol="0">
            <a:spAutoFit/>
          </a:bodyPr>
          <a:lstStyle/>
          <a:p>
            <a:r>
              <a:rPr lang="cy-GB" sz="4400" b="1" dirty="0">
                <a:solidFill>
                  <a:schemeClr val="accent1"/>
                </a:solidFill>
                <a:latin typeface="Tenorite" panose="00000500000000000000" pitchFamily="2" charset="0"/>
              </a:rPr>
              <a:t>Tabl cynnwys</a:t>
            </a:r>
          </a:p>
        </p:txBody>
      </p:sp>
      <p:sp>
        <p:nvSpPr>
          <p:cNvPr id="3" name="TextBox 2">
            <a:extLst>
              <a:ext uri="{FF2B5EF4-FFF2-40B4-BE49-F238E27FC236}">
                <a16:creationId xmlns:a16="http://schemas.microsoft.com/office/drawing/2014/main" id="{DCEBAF86-3EBF-12CF-3DE5-47C75BE9F07F}"/>
              </a:ext>
            </a:extLst>
          </p:cNvPr>
          <p:cNvSpPr txBox="1"/>
          <p:nvPr/>
        </p:nvSpPr>
        <p:spPr>
          <a:xfrm>
            <a:off x="732503" y="1292942"/>
            <a:ext cx="2649793" cy="461665"/>
          </a:xfrm>
          <a:prstGeom prst="rect">
            <a:avLst/>
          </a:prstGeom>
          <a:noFill/>
        </p:spPr>
        <p:txBody>
          <a:bodyPr wrap="square" rtlCol="0">
            <a:spAutoFit/>
          </a:bodyPr>
          <a:lstStyle/>
          <a:p>
            <a:r>
              <a:rPr lang="cy-GB" sz="2400" b="1" dirty="0">
                <a:solidFill>
                  <a:schemeClr val="accent1"/>
                </a:solidFill>
                <a:latin typeface="Tenorite" panose="00000500000000000000" pitchFamily="2" charset="0"/>
              </a:rPr>
              <a:t>1       Cyflwyniad</a:t>
            </a:r>
          </a:p>
        </p:txBody>
      </p:sp>
      <p:sp>
        <p:nvSpPr>
          <p:cNvPr id="4" name="TextBox 3">
            <a:extLst>
              <a:ext uri="{FF2B5EF4-FFF2-40B4-BE49-F238E27FC236}">
                <a16:creationId xmlns:a16="http://schemas.microsoft.com/office/drawing/2014/main" id="{E3B985CE-63BC-E387-2CD4-59816FDD41B6}"/>
              </a:ext>
            </a:extLst>
          </p:cNvPr>
          <p:cNvSpPr txBox="1"/>
          <p:nvPr/>
        </p:nvSpPr>
        <p:spPr>
          <a:xfrm>
            <a:off x="732503" y="2074606"/>
            <a:ext cx="6449962" cy="461665"/>
          </a:xfrm>
          <a:prstGeom prst="rect">
            <a:avLst/>
          </a:prstGeom>
          <a:noFill/>
        </p:spPr>
        <p:txBody>
          <a:bodyPr wrap="square" rtlCol="0">
            <a:spAutoFit/>
          </a:bodyPr>
          <a:lstStyle/>
          <a:p>
            <a:r>
              <a:rPr lang="cy-GB" sz="2400" b="1" dirty="0">
                <a:solidFill>
                  <a:schemeClr val="accent1"/>
                </a:solidFill>
                <a:latin typeface="Tenorite" panose="00000500000000000000" pitchFamily="2" charset="0"/>
              </a:rPr>
              <a:t>2       Dadansoddiad o derminoleg allweddol</a:t>
            </a:r>
          </a:p>
        </p:txBody>
      </p:sp>
      <p:sp>
        <p:nvSpPr>
          <p:cNvPr id="5" name="TextBox 4">
            <a:extLst>
              <a:ext uri="{FF2B5EF4-FFF2-40B4-BE49-F238E27FC236}">
                <a16:creationId xmlns:a16="http://schemas.microsoft.com/office/drawing/2014/main" id="{0C53AF97-D801-2263-3EE6-4E53C50114D5}"/>
              </a:ext>
            </a:extLst>
          </p:cNvPr>
          <p:cNvSpPr txBox="1"/>
          <p:nvPr/>
        </p:nvSpPr>
        <p:spPr>
          <a:xfrm>
            <a:off x="732503" y="2856270"/>
            <a:ext cx="6115665" cy="461665"/>
          </a:xfrm>
          <a:prstGeom prst="rect">
            <a:avLst/>
          </a:prstGeom>
          <a:noFill/>
        </p:spPr>
        <p:txBody>
          <a:bodyPr wrap="square" rtlCol="0">
            <a:spAutoFit/>
          </a:bodyPr>
          <a:lstStyle/>
          <a:p>
            <a:r>
              <a:rPr lang="cy-GB" sz="2400" b="1" dirty="0">
                <a:solidFill>
                  <a:schemeClr val="accent1"/>
                </a:solidFill>
                <a:latin typeface="Tenorite" panose="00000500000000000000" pitchFamily="2" charset="0"/>
              </a:rPr>
              <a:t>3       Gweithgaredd  1</a:t>
            </a:r>
          </a:p>
        </p:txBody>
      </p:sp>
      <p:sp>
        <p:nvSpPr>
          <p:cNvPr id="6" name="TextBox 5">
            <a:extLst>
              <a:ext uri="{FF2B5EF4-FFF2-40B4-BE49-F238E27FC236}">
                <a16:creationId xmlns:a16="http://schemas.microsoft.com/office/drawing/2014/main" id="{7C4C8635-D5FA-F0E8-6073-78993AEB08DD}"/>
              </a:ext>
            </a:extLst>
          </p:cNvPr>
          <p:cNvSpPr txBox="1"/>
          <p:nvPr/>
        </p:nvSpPr>
        <p:spPr>
          <a:xfrm>
            <a:off x="732503" y="3637934"/>
            <a:ext cx="3674316" cy="461665"/>
          </a:xfrm>
          <a:prstGeom prst="rect">
            <a:avLst/>
          </a:prstGeom>
          <a:noFill/>
        </p:spPr>
        <p:txBody>
          <a:bodyPr wrap="square" rtlCol="0">
            <a:spAutoFit/>
          </a:bodyPr>
          <a:lstStyle/>
          <a:p>
            <a:r>
              <a:rPr lang="cy-GB" sz="2400" b="1" dirty="0">
                <a:solidFill>
                  <a:schemeClr val="accent1"/>
                </a:solidFill>
                <a:latin typeface="Tenorite" panose="00000500000000000000" pitchFamily="2" charset="0"/>
              </a:rPr>
              <a:t>4       Gweithgaredd 2</a:t>
            </a:r>
          </a:p>
        </p:txBody>
      </p:sp>
      <p:sp>
        <p:nvSpPr>
          <p:cNvPr id="7" name="TextBox 6">
            <a:extLst>
              <a:ext uri="{FF2B5EF4-FFF2-40B4-BE49-F238E27FC236}">
                <a16:creationId xmlns:a16="http://schemas.microsoft.com/office/drawing/2014/main" id="{A6804C02-E4A9-EF0E-06B9-B29C630C7BA7}"/>
              </a:ext>
            </a:extLst>
          </p:cNvPr>
          <p:cNvSpPr txBox="1"/>
          <p:nvPr/>
        </p:nvSpPr>
        <p:spPr>
          <a:xfrm>
            <a:off x="732503" y="4419598"/>
            <a:ext cx="3347884" cy="461665"/>
          </a:xfrm>
          <a:prstGeom prst="rect">
            <a:avLst/>
          </a:prstGeom>
          <a:noFill/>
        </p:spPr>
        <p:txBody>
          <a:bodyPr wrap="square" rtlCol="0">
            <a:spAutoFit/>
          </a:bodyPr>
          <a:lstStyle/>
          <a:p>
            <a:r>
              <a:rPr lang="cy-GB" sz="2400" b="1" dirty="0">
                <a:solidFill>
                  <a:schemeClr val="accent1"/>
                </a:solidFill>
                <a:latin typeface="Tenorite" panose="00000500000000000000" pitchFamily="2" charset="0"/>
              </a:rPr>
              <a:t>5       Gweithgaredd 3</a:t>
            </a:r>
          </a:p>
        </p:txBody>
      </p:sp>
      <p:sp>
        <p:nvSpPr>
          <p:cNvPr id="8" name="TextBox 7">
            <a:extLst>
              <a:ext uri="{FF2B5EF4-FFF2-40B4-BE49-F238E27FC236}">
                <a16:creationId xmlns:a16="http://schemas.microsoft.com/office/drawing/2014/main" id="{A3E2B399-61F8-C94E-435E-283956C0626D}"/>
              </a:ext>
            </a:extLst>
          </p:cNvPr>
          <p:cNvSpPr txBox="1"/>
          <p:nvPr/>
        </p:nvSpPr>
        <p:spPr>
          <a:xfrm>
            <a:off x="732503" y="5103393"/>
            <a:ext cx="3347884" cy="461665"/>
          </a:xfrm>
          <a:prstGeom prst="rect">
            <a:avLst/>
          </a:prstGeom>
          <a:noFill/>
        </p:spPr>
        <p:txBody>
          <a:bodyPr wrap="square" rtlCol="0">
            <a:spAutoFit/>
          </a:bodyPr>
          <a:lstStyle/>
          <a:p>
            <a:r>
              <a:rPr lang="cy-GB" sz="2400" b="1" dirty="0">
                <a:solidFill>
                  <a:schemeClr val="accent1"/>
                </a:solidFill>
                <a:latin typeface="Tenorite" panose="00000500000000000000" pitchFamily="2" charset="0"/>
              </a:rPr>
              <a:t>6       Casgliad</a:t>
            </a:r>
          </a:p>
        </p:txBody>
      </p:sp>
      <p:sp>
        <p:nvSpPr>
          <p:cNvPr id="10" name="TextBox 9">
            <a:extLst>
              <a:ext uri="{FF2B5EF4-FFF2-40B4-BE49-F238E27FC236}">
                <a16:creationId xmlns:a16="http://schemas.microsoft.com/office/drawing/2014/main" id="{6BD63B91-C9AB-7F8E-E770-A12257E68710}"/>
              </a:ext>
            </a:extLst>
          </p:cNvPr>
          <p:cNvSpPr txBox="1"/>
          <p:nvPr/>
        </p:nvSpPr>
        <p:spPr>
          <a:xfrm>
            <a:off x="732503" y="5787188"/>
            <a:ext cx="3962400" cy="461665"/>
          </a:xfrm>
          <a:prstGeom prst="rect">
            <a:avLst/>
          </a:prstGeom>
          <a:noFill/>
        </p:spPr>
        <p:txBody>
          <a:bodyPr wrap="square" rtlCol="0">
            <a:spAutoFit/>
          </a:bodyPr>
          <a:lstStyle/>
          <a:p>
            <a:r>
              <a:rPr lang="cy-GB" sz="2400" b="1" dirty="0">
                <a:solidFill>
                  <a:schemeClr val="accent1"/>
                </a:solidFill>
                <a:latin typeface="Tenorite" panose="00000500000000000000" pitchFamily="2" charset="0"/>
              </a:rPr>
              <a:t>7       Rhestr cyfeiriadau</a:t>
            </a:r>
          </a:p>
        </p:txBody>
      </p:sp>
    </p:spTree>
    <p:extLst>
      <p:ext uri="{BB962C8B-B14F-4D97-AF65-F5344CB8AC3E}">
        <p14:creationId xmlns:p14="http://schemas.microsoft.com/office/powerpoint/2010/main" val="14840691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529F9-FCD7-FAC0-7F75-1BDE2C4A9F9D}"/>
              </a:ext>
            </a:extLst>
          </p:cNvPr>
          <p:cNvSpPr>
            <a:spLocks noGrp="1"/>
          </p:cNvSpPr>
          <p:nvPr>
            <p:ph type="title"/>
          </p:nvPr>
        </p:nvSpPr>
        <p:spPr>
          <a:xfrm>
            <a:off x="4436807" y="0"/>
            <a:ext cx="3065206" cy="1356360"/>
          </a:xfrm>
        </p:spPr>
        <p:txBody>
          <a:bodyPr/>
          <a:lstStyle/>
          <a:p>
            <a:r>
              <a:rPr lang="cy-GB" b="1" dirty="0"/>
              <a:t>Cyflwyniad</a:t>
            </a:r>
          </a:p>
        </p:txBody>
      </p:sp>
      <p:sp>
        <p:nvSpPr>
          <p:cNvPr id="5" name="TextBox 4">
            <a:extLst>
              <a:ext uri="{FF2B5EF4-FFF2-40B4-BE49-F238E27FC236}">
                <a16:creationId xmlns:a16="http://schemas.microsoft.com/office/drawing/2014/main" id="{95FCAFB1-39F8-2FC4-C886-64F32E3FB487}"/>
              </a:ext>
            </a:extLst>
          </p:cNvPr>
          <p:cNvSpPr txBox="1"/>
          <p:nvPr/>
        </p:nvSpPr>
        <p:spPr>
          <a:xfrm>
            <a:off x="324465" y="1049467"/>
            <a:ext cx="6096000" cy="2462213"/>
          </a:xfrm>
          <a:prstGeom prst="rect">
            <a:avLst/>
          </a:prstGeom>
          <a:noFill/>
        </p:spPr>
        <p:txBody>
          <a:bodyPr wrap="square">
            <a:spAutoFit/>
          </a:bodyPr>
          <a:lstStyle/>
          <a:p>
            <a:pPr>
              <a:buNone/>
            </a:pP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Gellir </a:t>
            </a:r>
            <a:r>
              <a:rPr lang="cy-GB" sz="1400" dirty="0" err="1">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cysyniadoli</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amgylcheddau dysgu fel cyd-destunau strwythuredig lle mae unigolion yn ymgynnull i gymryd rhan mewn dysgu, datblygiad a thwf personol (Williams a Clint, dim dyddiad). Er mwyn dysgu i fod yn effeithiol, dylai'r amgylcheddau hyn fod yn ddiogel, yn gefnogol ac wedi'u cynllunio'n fwriadol i hwyluso prosesau dysgu (Williams a Clint, dim dyddiad ). Yn ogystal, dylai amgylcheddau dysgu hyrwyddo rhyngweithio ymhlith dysgwyr a darparu mynediad at adnoddau amrywiol sydd yn darparu ar gyfer anghenion ac arddulliau dysgu gwahanol. Mae nodweddion craidd amgylchedd dysgu effeithiol felly yn cynnwys pwyslais clir ar ddysgu, aliniad â nodau a gwerthoedd sefydliadol, a darparu gofod diogel, ymgysylltu ac </a:t>
            </a:r>
            <a:r>
              <a:rPr lang="cy-GB" sz="1400" dirty="0" err="1">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addysgegol</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briodol.</a:t>
            </a:r>
            <a:endParaRPr lang="cy-GB" sz="1400" dirty="0">
              <a:solidFill>
                <a:schemeClr val="accent1">
                  <a:lumMod val="75000"/>
                </a:schemeClr>
              </a:solidFill>
              <a:effectLst/>
              <a:latin typeface="Aptos" panose="020B0004020202020204" pitchFamily="34" charset="0"/>
              <a:ea typeface="Aptos" panose="020B00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AA42987-6FF8-7E6C-7514-3614B4D28431}"/>
              </a:ext>
            </a:extLst>
          </p:cNvPr>
          <p:cNvSpPr txBox="1"/>
          <p:nvPr/>
        </p:nvSpPr>
        <p:spPr>
          <a:xfrm>
            <a:off x="324465" y="3483859"/>
            <a:ext cx="7049729" cy="3108543"/>
          </a:xfrm>
          <a:prstGeom prst="rect">
            <a:avLst/>
          </a:prstGeom>
          <a:noFill/>
        </p:spPr>
        <p:txBody>
          <a:bodyPr wrap="square">
            <a:spAutoFit/>
          </a:bodyPr>
          <a:lstStyle/>
          <a:p>
            <a:pPr>
              <a:buNone/>
            </a:pP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Mae addysg amgen wedi datblygu’n batrwm arwyddocaol mewn ymateb i gyfyngiadau ym modelau addysgol traddodiadol, gan gynnig dulliau arloesol a hyblyg o ddiwallu anghenion dysgwyr amrywiol (</a:t>
            </a:r>
            <a:r>
              <a:rPr lang="en-US" sz="1400" noProof="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Birth to Five Matters</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dim dyddiad). Wedi'i ategu gan egwyddorion cynhwysiant, mae addysg amgen yn blaenoriaethu addysgeg sydd yn  canolbwyntio ar y dysgwr gan gefnogi creadigrwydd, meddwl beirniadol, a datblygiad personol cyfannol (</a:t>
            </a:r>
            <a:r>
              <a:rPr lang="en-US" sz="1400" noProof="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Birth to Five Matters</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dim dyddiad). Yn wahanol i systemau confensiynol, mae addysg amgen yn ymateb i amgylchiadau unigol dysgwyr, gan ystyried amrywiadau mewn cefndir economaidd-gymdeithasol, gallu dysgu, a phrofiad diwylliannol (</a:t>
            </a:r>
            <a:r>
              <a:rPr lang="en-US" sz="1400" noProof="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Birth to Five Matters</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dim dyddiad). Erys ei arwyddocâd yn </a:t>
            </a:r>
            <a:r>
              <a:rPr lang="cy-GB" sz="1400" dirty="0" err="1">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yn</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ei allu i rymuso dysgwyr a allai brofi anhawster o fewn strwythurau addysgol safonol, gan gynnwys y rhai sydd ag anghenion dysgu ychwanegol, dysgwyr o gymunedau ymylol, a'r rhai sydd angen dulliau mwy personol neu hyblyg o ddysgu (</a:t>
            </a:r>
            <a:r>
              <a:rPr lang="en-US" sz="1400" noProof="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Birth to Five Matters</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dim dyddiad). Trwy ei gyfeiriadedd holistaidd, mae addysg amgen yn rhoi yr un pwysigrwydd ar ddatblygiad emosiynol a chymdeithasol ochr yn ochr â chyrhaeddiad academaidd</a:t>
            </a:r>
            <a:r>
              <a:rPr lang="cy-GB" sz="1400" dirty="0">
                <a:solidFill>
                  <a:schemeClr val="accent1">
                    <a:lumMod val="75000"/>
                  </a:schemeClr>
                </a:solidFill>
                <a:latin typeface="Tenorite" panose="00000500000000000000" pitchFamily="2" charset="0"/>
                <a:ea typeface="Aptos" panose="020B0004020202020204" pitchFamily="34" charset="0"/>
                <a:cs typeface="Arial" panose="020B0604020202020204" pitchFamily="34" charset="0"/>
              </a:rPr>
              <a:t>.</a:t>
            </a:r>
            <a:endParaRPr lang="cy-GB" sz="1400" dirty="0">
              <a:solidFill>
                <a:schemeClr val="accent1">
                  <a:lumMod val="75000"/>
                </a:schemeClr>
              </a:solidFill>
              <a:effectLst/>
              <a:latin typeface="Aptos" panose="020B0004020202020204" pitchFamily="34" charset="0"/>
              <a:ea typeface="Aptos" panose="020B00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0C89BA08-38E8-3BC3-B2A0-4213B813E8D0}"/>
              </a:ext>
            </a:extLst>
          </p:cNvPr>
          <p:cNvSpPr txBox="1"/>
          <p:nvPr/>
        </p:nvSpPr>
        <p:spPr>
          <a:xfrm>
            <a:off x="6233652" y="1014272"/>
            <a:ext cx="5771535" cy="2462213"/>
          </a:xfrm>
          <a:prstGeom prst="rect">
            <a:avLst/>
          </a:prstGeom>
          <a:noFill/>
        </p:spPr>
        <p:txBody>
          <a:bodyPr wrap="square">
            <a:spAutoFit/>
          </a:bodyPr>
          <a:lstStyle/>
          <a:p>
            <a:pPr>
              <a:buNone/>
            </a:pP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Law yn llaw ag addysg amgen y mae amgylcheddau dysgu amgen, sydd yn darparu mwy o ymreolaeth, ymgysylltiad a chyfleoedd i blant ddysgu mewn ffordd gyfannol ac ystyrlon. Awgryma ymchwil fod dysgwyr yn dysgu yn fwy effeithiol pan roddir cyfleoedd iddynt symud ac ymgysylltu’n weithredol â’u creadigrwydd a dychymyg, annibyniaeth, a dysgu cydweithredol (</a:t>
            </a:r>
            <a:r>
              <a:rPr lang="en-GB" sz="1400" noProof="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Birth</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to </a:t>
            </a:r>
            <a:r>
              <a:rPr lang="en-GB" sz="1400" noProof="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Five Matters</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dim dyddiad). Yn benodol, darpara amgylcheddau dysgu amgen awyr agored fanteision unigryw trwy alluogi dysgwyr i ymgysylltu â'r byd naturiol trwy adnoddau agored, gan gefnogi integreiddio prosesau lluosog o ddatblygu a dysgu mewn cyd-destunau dilys ac ystyrlon (</a:t>
            </a:r>
            <a:r>
              <a:rPr lang="en-GB" sz="1400" noProof="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Birth t</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o </a:t>
            </a:r>
            <a:r>
              <a:rPr lang="en-GB" sz="1400" noProof="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Five Matters</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dim dyddiad).</a:t>
            </a:r>
          </a:p>
        </p:txBody>
      </p:sp>
    </p:spTree>
    <p:extLst>
      <p:ext uri="{BB962C8B-B14F-4D97-AF65-F5344CB8AC3E}">
        <p14:creationId xmlns:p14="http://schemas.microsoft.com/office/powerpoint/2010/main" val="3268116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EDF899-C2E3-2BEF-7C1A-1C9D34D37928}"/>
              </a:ext>
            </a:extLst>
          </p:cNvPr>
          <p:cNvSpPr txBox="1"/>
          <p:nvPr/>
        </p:nvSpPr>
        <p:spPr>
          <a:xfrm>
            <a:off x="1061884" y="285135"/>
            <a:ext cx="9861754" cy="769441"/>
          </a:xfrm>
          <a:prstGeom prst="rect">
            <a:avLst/>
          </a:prstGeom>
          <a:noFill/>
        </p:spPr>
        <p:txBody>
          <a:bodyPr wrap="square" rtlCol="0">
            <a:spAutoFit/>
          </a:bodyPr>
          <a:lstStyle/>
          <a:p>
            <a:r>
              <a:rPr lang="cy-GB" sz="4400" b="1" dirty="0">
                <a:solidFill>
                  <a:schemeClr val="accent1"/>
                </a:solidFill>
                <a:latin typeface="Tenorite" panose="00000500000000000000" pitchFamily="2" charset="0"/>
              </a:rPr>
              <a:t>Dadansoddiad o derminoleg allweddol</a:t>
            </a:r>
            <a:endParaRPr lang="cy-GB" sz="4400" dirty="0"/>
          </a:p>
        </p:txBody>
      </p:sp>
      <p:sp>
        <p:nvSpPr>
          <p:cNvPr id="4" name="TextBox 3">
            <a:extLst>
              <a:ext uri="{FF2B5EF4-FFF2-40B4-BE49-F238E27FC236}">
                <a16:creationId xmlns:a16="http://schemas.microsoft.com/office/drawing/2014/main" id="{9B07183A-4B15-E434-DF76-40AC40B69A68}"/>
              </a:ext>
            </a:extLst>
          </p:cNvPr>
          <p:cNvSpPr txBox="1"/>
          <p:nvPr/>
        </p:nvSpPr>
        <p:spPr>
          <a:xfrm>
            <a:off x="1585912" y="1425292"/>
            <a:ext cx="9020175" cy="4491871"/>
          </a:xfrm>
          <a:prstGeom prst="rect">
            <a:avLst/>
          </a:prstGeom>
          <a:noFill/>
        </p:spPr>
        <p:txBody>
          <a:bodyPr wrap="square">
            <a:spAutoFit/>
          </a:bodyPr>
          <a:lstStyle/>
          <a:p>
            <a:pPr>
              <a:lnSpc>
                <a:spcPct val="115000"/>
              </a:lnSpc>
              <a:spcAft>
                <a:spcPts val="800"/>
              </a:spcAft>
              <a:buNone/>
            </a:pPr>
            <a:r>
              <a:rPr lang="cy-GB" sz="1400" b="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Amgylcheddau dysgu amgen:</a:t>
            </a:r>
            <a:r>
              <a:rPr lang="cy-GB" sz="14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Cyfeiria’r term at leoedd, strwythurau a dulliau addysgol sydd yn wahanol i’r model dosbarth traddodiadol, un a geisiai ymateb yn fwy hyblyg ac effeithiol i anghenion dysgwyr unigol. Yn hytrach na chanolbwyntio ar drosglwyddo gwybodaeth mewn ffordd ffurfiol, hyrwydda’r dull hwn brofiad, ymgysylltiad gweithredol a dysgu ystyrlon mewn cyd-destunau dilys (</a:t>
            </a:r>
            <a:r>
              <a:rPr lang="cy-GB" sz="1400" kern="100" dirty="0" err="1">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Carnie</a:t>
            </a:r>
            <a:r>
              <a:rPr lang="cy-GB" sz="14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2017). O fewn addysg gyfoes, ystyrir amgylcheddau dysgu amgen yn ddulliau a gefnoga datblygiad holistaidd dysgwyr, gan gynnwys agweddau gwybyddol, cymdeithasol ac emosiynol.</a:t>
            </a:r>
          </a:p>
          <a:p>
            <a:pPr>
              <a:lnSpc>
                <a:spcPct val="115000"/>
              </a:lnSpc>
              <a:spcAft>
                <a:spcPts val="800"/>
              </a:spcAft>
              <a:buNone/>
            </a:pPr>
            <a:r>
              <a:rPr lang="cy-GB" sz="14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A</a:t>
            </a:r>
            <a:r>
              <a:rPr lang="cy-GB" sz="1400" b="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ddysgeg sydd yn canolbwyntio ar ddysgwr:</a:t>
            </a:r>
            <a:r>
              <a:rPr lang="cy-GB" sz="14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Dyma derm canolog sydd yn sail i amgylcheddau dysgu amgen. Gosoda’r dull hwn ddysgwr wrth wraidd y broses addysgol, gan werthfawrogi eu llais, eu diddordebau a’u gallu i wneud penderfyniadau ynglŷn â’u dysgu eu hunain (Power </a:t>
            </a:r>
            <a:r>
              <a:rPr lang="cy-GB" sz="1400" i="1" kern="100" dirty="0" err="1">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et</a:t>
            </a:r>
            <a:r>
              <a:rPr lang="cy-GB" sz="1400" i="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a:t>
            </a:r>
            <a:r>
              <a:rPr lang="cy-GB" sz="1400" i="1" kern="100" dirty="0" err="1">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al</a:t>
            </a:r>
            <a:r>
              <a:rPr lang="cy-GB" sz="14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 2018). Yn y cyd-destun hwn, disgwylir i ddysgwyr fod yn weithredol yn hytrach na’n oddefol, gan gyfrannu’n uniongyrchol at eu profiadau dysgu (Barnes, 2015). Cefnoga hyn ddatblygiad ymreolaeth, cymhelliant a pherchnogaeth dros ddysgu, sydd yn elfennau allweddol o ddysgu effeithiol.</a:t>
            </a:r>
          </a:p>
          <a:p>
            <a:pPr>
              <a:lnSpc>
                <a:spcPct val="115000"/>
              </a:lnSpc>
              <a:spcAft>
                <a:spcPts val="800"/>
              </a:spcAft>
              <a:buNone/>
            </a:pPr>
            <a:r>
              <a:rPr lang="cy-GB" sz="1400" b="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Dysgu gweithredol: </a:t>
            </a:r>
            <a:r>
              <a:rPr lang="cy-GB" sz="14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Cysyniad craidd o fewn amgylcheddau dysgu amgen. Mae’r dull hwn yn seiliedig ar ddamcaniaeth bod dysgwyr yn meithrin dealltwriaeth ddyfnach drwy wneud, archwilio a myfyrio ar brofiadau go iawn (Estyn, 2017) . Mae dysgu profiadol yn gysylltiedig yn agos â dysgu drwy chwarae a dysgu aml-synhwyraidd, yn enwedig o fewn cyd-destunau Dysgu Sylfaen. Yma, mae symudiad, archwilio, teimlad a rhyngweithio yn chwarae rôl hanfodol wrth gefnogi datblygiad gwybyddol ac emosiynol plant ifanc.</a:t>
            </a:r>
          </a:p>
        </p:txBody>
      </p:sp>
    </p:spTree>
    <p:extLst>
      <p:ext uri="{BB962C8B-B14F-4D97-AF65-F5344CB8AC3E}">
        <p14:creationId xmlns:p14="http://schemas.microsoft.com/office/powerpoint/2010/main" val="25757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F7BA6A8-DCAD-27CC-190E-ED72A1CD8D3D}"/>
              </a:ext>
            </a:extLst>
          </p:cNvPr>
          <p:cNvSpPr txBox="1"/>
          <p:nvPr/>
        </p:nvSpPr>
        <p:spPr>
          <a:xfrm>
            <a:off x="1685925" y="329684"/>
            <a:ext cx="10182225" cy="707886"/>
          </a:xfrm>
          <a:prstGeom prst="rect">
            <a:avLst/>
          </a:prstGeom>
          <a:noFill/>
        </p:spPr>
        <p:txBody>
          <a:bodyPr wrap="square">
            <a:spAutoFit/>
          </a:bodyPr>
          <a:lstStyle/>
          <a:p>
            <a:r>
              <a:rPr lang="cy-GB" sz="4000" b="1" dirty="0">
                <a:solidFill>
                  <a:schemeClr val="accent1"/>
                </a:solidFill>
                <a:latin typeface="Tenorite" panose="00000500000000000000" pitchFamily="2" charset="0"/>
              </a:rPr>
              <a:t>Dadansoddiad o derminoleg allweddol</a:t>
            </a:r>
            <a:endParaRPr lang="cy-GB" sz="4000" dirty="0"/>
          </a:p>
        </p:txBody>
      </p:sp>
      <p:sp>
        <p:nvSpPr>
          <p:cNvPr id="5" name="TextBox 4">
            <a:extLst>
              <a:ext uri="{FF2B5EF4-FFF2-40B4-BE49-F238E27FC236}">
                <a16:creationId xmlns:a16="http://schemas.microsoft.com/office/drawing/2014/main" id="{A48D8779-E8E7-1C40-3254-907761E682C2}"/>
              </a:ext>
            </a:extLst>
          </p:cNvPr>
          <p:cNvSpPr txBox="1"/>
          <p:nvPr/>
        </p:nvSpPr>
        <p:spPr>
          <a:xfrm>
            <a:off x="1285875" y="1461828"/>
            <a:ext cx="9782175" cy="4525854"/>
          </a:xfrm>
          <a:prstGeom prst="rect">
            <a:avLst/>
          </a:prstGeom>
          <a:noFill/>
        </p:spPr>
        <p:txBody>
          <a:bodyPr wrap="square">
            <a:spAutoFit/>
          </a:bodyPr>
          <a:lstStyle/>
          <a:p>
            <a:pPr>
              <a:lnSpc>
                <a:spcPct val="115000"/>
              </a:lnSpc>
              <a:spcAft>
                <a:spcPts val="800"/>
              </a:spcAft>
              <a:buNone/>
            </a:pPr>
            <a:r>
              <a:rPr lang="cy-GB" sz="1600" b="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Dysgu awyr agored/ysgol goedwig: </a:t>
            </a:r>
            <a:r>
              <a:rPr lang="cy-GB" sz="16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Enghreifftiau amlwg o amgylcheddau dysgu amgen. Darparant gyfleoedd i ddysgwyr ymgysylltu â’r byd naturiol mewn ffyrdd ystyrlon, gan ddatblygu creadigrwydd, datrys problemau a sgiliau cymdeithasol mewn cyd-destunau dilys (Cyfoeth Naturiol Cymru, dim dyddiad). Yn ogystal, awgryma ymchwil fod dysgu mewn amgylcheddau naturiol yn cefnogi lles emosiynol, gan feithrin teimladau o dawelwch, hyder a chysylltiad â’r amgylchedd ehangach (Mann </a:t>
            </a:r>
            <a:r>
              <a:rPr lang="cy-GB" sz="1600" i="1" kern="100" dirty="0" err="1">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et</a:t>
            </a:r>
            <a:r>
              <a:rPr lang="cy-GB" sz="1600" i="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a:t>
            </a:r>
            <a:r>
              <a:rPr lang="cy-GB" sz="1600" i="1" kern="100" dirty="0" err="1">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al</a:t>
            </a:r>
            <a:r>
              <a:rPr lang="cy-GB" sz="16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2022).</a:t>
            </a:r>
          </a:p>
          <a:p>
            <a:pPr>
              <a:lnSpc>
                <a:spcPct val="115000"/>
              </a:lnSpc>
              <a:spcAft>
                <a:spcPts val="800"/>
              </a:spcAft>
              <a:buNone/>
            </a:pPr>
            <a:r>
              <a:rPr lang="cy-GB" sz="1600" b="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Cynhwysiant</a:t>
            </a:r>
            <a:r>
              <a:rPr lang="cy-GB" sz="16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a:t>
            </a:r>
            <a:r>
              <a:rPr lang="cy-GB" sz="1600" b="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a</a:t>
            </a:r>
            <a:r>
              <a:rPr lang="cy-GB" sz="16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a:t>
            </a:r>
            <a:r>
              <a:rPr lang="cy-GB" sz="1600" b="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hyblygrwydd:</a:t>
            </a:r>
            <a:r>
              <a:rPr lang="cy-GB" sz="16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Egwyddorion sylfaenol o fewn amgylcheddau dysgu amgen. Trwy addasu gweithgareddau, adnoddau a strwythurau, gellir diwallu anghenion dysgwyr amrywiol, gan gynnwys y rhai ag anghenion dysgu ychwanegol. Mae’r gallu i addasu i anghenion unigol yn sicrhau tegwch ac yn hyrwyddo mynediad cyfartal at brofiadau dysgu ystyrlon (Newton </a:t>
            </a:r>
            <a:r>
              <a:rPr lang="cy-GB" sz="1600" i="1" kern="100" dirty="0" err="1">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et</a:t>
            </a:r>
            <a:r>
              <a:rPr lang="cy-GB" sz="1600" i="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a:t>
            </a:r>
            <a:r>
              <a:rPr lang="cy-GB" sz="1600" i="1" kern="100" dirty="0" err="1">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al</a:t>
            </a:r>
            <a:r>
              <a:rPr lang="cy-GB" sz="16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2025).</a:t>
            </a:r>
          </a:p>
          <a:p>
            <a:pPr>
              <a:lnSpc>
                <a:spcPct val="115000"/>
              </a:lnSpc>
              <a:spcAft>
                <a:spcPts val="800"/>
              </a:spcAft>
              <a:buNone/>
            </a:pPr>
            <a:r>
              <a:rPr lang="cy-GB" sz="1600" b="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Cydweithio</a:t>
            </a:r>
            <a:r>
              <a:rPr lang="cy-GB" sz="16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a:t>
            </a:r>
            <a:r>
              <a:rPr lang="cy-GB" sz="1600" b="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a</a:t>
            </a:r>
            <a:r>
              <a:rPr lang="cy-GB" sz="16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a:t>
            </a:r>
            <a:r>
              <a:rPr lang="cy-GB" sz="1600" b="1"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dysgu cymdeithasol:</a:t>
            </a:r>
            <a:r>
              <a:rPr lang="cy-GB" sz="16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Rhydd amgylcheddau dysgu amgen bwyslais cryf ar y medrau yma. Trwy weithio ar y cyd, datblyga dysgwyr sgiliau cyfathrebu, empathi a meddwl beirniadol. Adlewyrcha’r egwyddorion hyn weledigaeth Cwricwlwm i Gymru, a hyrwydda dysgwyr hyderus, cyfranwyr mentrus a dinasyddion moesegol, gan bwysleisio datblygiad holistaidd ar gyfer dysgu gydol oes (Addysg Cymru, dim dyddiad).</a:t>
            </a:r>
          </a:p>
          <a:p>
            <a:pPr>
              <a:spcAft>
                <a:spcPts val="800"/>
              </a:spcAft>
              <a:buNone/>
            </a:pPr>
            <a:r>
              <a:rPr lang="cy-GB" sz="1050" kern="100" dirty="0">
                <a:effectLst/>
                <a:latin typeface="Aptos" panose="020B0004020202020204" pitchFamily="34" charset="0"/>
                <a:ea typeface="Aptos" panose="020B0004020202020204" pitchFamily="34" charset="0"/>
                <a:cs typeface="Times New Roman" panose="02020603050405020304" pitchFamily="18" charset="0"/>
              </a:rPr>
              <a:t> </a:t>
            </a:r>
            <a:endParaRPr lang="cy-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647320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0C1C66B7-9644-4D9B-9A19-5FD3E30EF1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2" name="TextBox 1">
            <a:extLst>
              <a:ext uri="{FF2B5EF4-FFF2-40B4-BE49-F238E27FC236}">
                <a16:creationId xmlns:a16="http://schemas.microsoft.com/office/drawing/2014/main" id="{D29F79A5-0A2E-0EF4-83C9-EDBE21634708}"/>
              </a:ext>
            </a:extLst>
          </p:cNvPr>
          <p:cNvSpPr txBox="1"/>
          <p:nvPr/>
        </p:nvSpPr>
        <p:spPr>
          <a:xfrm>
            <a:off x="1143000" y="609600"/>
            <a:ext cx="9875520" cy="1356360"/>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cy-GB" sz="4000" b="1" noProof="0">
                <a:solidFill>
                  <a:schemeClr val="accent1"/>
                </a:solidFill>
                <a:latin typeface="Tenorite" panose="00000500000000000000" pitchFamily="2" charset="0"/>
                <a:ea typeface="+mj-ea"/>
                <a:cs typeface="+mj-cs"/>
              </a:rPr>
              <a:t>Gweithgaredd  1 - Creu Bwydwyr Adar yn Amgylchedd Ysgol Goedwig </a:t>
            </a:r>
            <a:endParaRPr lang="cy-GB" sz="4000" noProof="0" dirty="0">
              <a:solidFill>
                <a:schemeClr val="accent1"/>
              </a:solidFill>
              <a:latin typeface="Tenorite" panose="00000500000000000000" pitchFamily="2" charset="0"/>
              <a:ea typeface="+mj-ea"/>
              <a:cs typeface="+mj-cs"/>
            </a:endParaRPr>
          </a:p>
        </p:txBody>
      </p:sp>
      <p:sp>
        <p:nvSpPr>
          <p:cNvPr id="3" name="TextBox 2">
            <a:extLst>
              <a:ext uri="{FF2B5EF4-FFF2-40B4-BE49-F238E27FC236}">
                <a16:creationId xmlns:a16="http://schemas.microsoft.com/office/drawing/2014/main" id="{84F0D229-3CE9-07F4-3548-D2EE3EC87B3E}"/>
              </a:ext>
            </a:extLst>
          </p:cNvPr>
          <p:cNvSpPr txBox="1"/>
          <p:nvPr/>
        </p:nvSpPr>
        <p:spPr>
          <a:xfrm>
            <a:off x="1142997" y="2331720"/>
            <a:ext cx="4702629" cy="3134032"/>
          </a:xfrm>
          <a:prstGeom prst="rect">
            <a:avLst/>
          </a:prstGeom>
        </p:spPr>
        <p:txBody>
          <a:bodyPr vert="horz" lIns="91440" tIns="45720" rIns="91440" bIns="45720" rtlCol="0">
            <a:normAutofit/>
          </a:bodyPr>
          <a:lstStyle/>
          <a:p>
            <a:pPr defTabSz="914400" fontAlgn="base">
              <a:lnSpc>
                <a:spcPct val="90000"/>
              </a:lnSpc>
              <a:spcAft>
                <a:spcPts val="600"/>
              </a:spcAft>
              <a:buClr>
                <a:schemeClr val="accent1"/>
              </a:buClr>
              <a:buSzPct val="80000"/>
            </a:pPr>
            <a:r>
              <a:rPr lang="cy-GB" b="1" noProof="0" dirty="0">
                <a:solidFill>
                  <a:schemeClr val="accent1"/>
                </a:solidFill>
                <a:latin typeface="Tenorite" panose="00000500000000000000" pitchFamily="2" charset="0"/>
              </a:rPr>
              <a:t>Natur y gweithgaredd</a:t>
            </a:r>
            <a:endParaRPr lang="cy-GB" noProof="0" dirty="0">
              <a:solidFill>
                <a:schemeClr val="accent1"/>
              </a:solidFill>
              <a:latin typeface="Tenorite" panose="00000500000000000000" pitchFamily="2" charset="0"/>
            </a:endParaRPr>
          </a:p>
          <a:p>
            <a:pPr defTabSz="914400" fontAlgn="base">
              <a:lnSpc>
                <a:spcPct val="90000"/>
              </a:lnSpc>
              <a:spcAft>
                <a:spcPts val="600"/>
              </a:spcAft>
              <a:buClr>
                <a:schemeClr val="accent1"/>
              </a:buClr>
              <a:buSzPct val="80000"/>
            </a:pPr>
            <a:r>
              <a:rPr lang="cy-GB" noProof="0" dirty="0">
                <a:solidFill>
                  <a:schemeClr val="accent1"/>
                </a:solidFill>
                <a:latin typeface="Tenorite" panose="00000500000000000000" pitchFamily="2" charset="0"/>
              </a:rPr>
              <a:t>Darperir cyfle I ddysgwyr 3-4 oed greu bwydwyr adar yn amgylchedd ysgol goedwig. Cant gyfle I gasglu darn o bren digon hir a llydan, maint llaw plentyn, fel gwaelod I’r bwydwr. Bydd aelod o staff yn tyllu naill pen y bwrdd gwaelod Iddo hongian. Caiff dysgwyr gyfle i daenu lard yn annibynnol  ar hyd y bwrdd gwaelod a gwasgu bwyd adar i mewn iddo. Cant gyfle i edafu  glanhawyr pibellau drwy’r tyllau naill ben i’w hongian ar ganghennau’r coed.</a:t>
            </a:r>
          </a:p>
        </p:txBody>
      </p:sp>
      <p:pic>
        <p:nvPicPr>
          <p:cNvPr id="9" name="Picture 8">
            <a:extLst>
              <a:ext uri="{FF2B5EF4-FFF2-40B4-BE49-F238E27FC236}">
                <a16:creationId xmlns:a16="http://schemas.microsoft.com/office/drawing/2014/main" id="{E69996EC-D8EB-124E-016F-4753EA70F154}"/>
              </a:ext>
            </a:extLst>
          </p:cNvPr>
          <p:cNvPicPr>
            <a:picLocks noChangeAspect="1"/>
          </p:cNvPicPr>
          <p:nvPr/>
        </p:nvPicPr>
        <p:blipFill>
          <a:blip r:embed="rId2"/>
          <a:srcRect l="9892" r="29727" b="1"/>
          <a:stretch>
            <a:fillRect/>
          </a:stretch>
        </p:blipFill>
        <p:spPr>
          <a:xfrm>
            <a:off x="6346376" y="2221694"/>
            <a:ext cx="2368628" cy="3844289"/>
          </a:xfrm>
          <a:prstGeom prst="rect">
            <a:avLst/>
          </a:prstGeom>
        </p:spPr>
      </p:pic>
      <p:pic>
        <p:nvPicPr>
          <p:cNvPr id="15" name="Picture 14">
            <a:extLst>
              <a:ext uri="{FF2B5EF4-FFF2-40B4-BE49-F238E27FC236}">
                <a16:creationId xmlns:a16="http://schemas.microsoft.com/office/drawing/2014/main" id="{A399E3D6-A41C-7965-BECD-C1919990C423}"/>
              </a:ext>
            </a:extLst>
          </p:cNvPr>
          <p:cNvPicPr>
            <a:picLocks noChangeAspect="1"/>
          </p:cNvPicPr>
          <p:nvPr/>
        </p:nvPicPr>
        <p:blipFill>
          <a:blip r:embed="rId3"/>
          <a:srcRect r="6" b="15476"/>
          <a:stretch>
            <a:fillRect/>
          </a:stretch>
        </p:blipFill>
        <p:spPr>
          <a:xfrm>
            <a:off x="8857529" y="2190750"/>
            <a:ext cx="2191473" cy="1792222"/>
          </a:xfrm>
          <a:prstGeom prst="rect">
            <a:avLst/>
          </a:prstGeom>
        </p:spPr>
      </p:pic>
      <p:pic>
        <p:nvPicPr>
          <p:cNvPr id="13" name="Picture 12">
            <a:extLst>
              <a:ext uri="{FF2B5EF4-FFF2-40B4-BE49-F238E27FC236}">
                <a16:creationId xmlns:a16="http://schemas.microsoft.com/office/drawing/2014/main" id="{63FB29E6-21D4-B4BB-BD9D-D7FC515FFE1A}"/>
              </a:ext>
            </a:extLst>
          </p:cNvPr>
          <p:cNvPicPr>
            <a:picLocks noChangeAspect="1"/>
          </p:cNvPicPr>
          <p:nvPr/>
        </p:nvPicPr>
        <p:blipFill>
          <a:blip r:embed="rId4"/>
          <a:srcRect t="8920" r="6" b="6"/>
          <a:stretch>
            <a:fillRect/>
          </a:stretch>
        </p:blipFill>
        <p:spPr>
          <a:xfrm>
            <a:off x="8857530" y="4143839"/>
            <a:ext cx="2191473" cy="1891201"/>
          </a:xfrm>
          <a:prstGeom prst="rect">
            <a:avLst/>
          </a:prstGeom>
        </p:spPr>
      </p:pic>
      <p:sp>
        <p:nvSpPr>
          <p:cNvPr id="4" name="TextBox 3">
            <a:extLst>
              <a:ext uri="{FF2B5EF4-FFF2-40B4-BE49-F238E27FC236}">
                <a16:creationId xmlns:a16="http://schemas.microsoft.com/office/drawing/2014/main" id="{4428DEAB-D0BA-57A4-F1B9-26DA8748137A}"/>
              </a:ext>
            </a:extLst>
          </p:cNvPr>
          <p:cNvSpPr txBox="1"/>
          <p:nvPr/>
        </p:nvSpPr>
        <p:spPr>
          <a:xfrm>
            <a:off x="6248400" y="1965960"/>
            <a:ext cx="1809750" cy="246221"/>
          </a:xfrm>
          <a:prstGeom prst="rect">
            <a:avLst/>
          </a:prstGeom>
          <a:noFill/>
        </p:spPr>
        <p:txBody>
          <a:bodyPr wrap="square" rtlCol="0">
            <a:spAutoFit/>
          </a:bodyPr>
          <a:lstStyle/>
          <a:p>
            <a:r>
              <a:rPr lang="cy-GB" sz="1000" dirty="0">
                <a:latin typeface="Tenorite" panose="00000500000000000000" pitchFamily="2" charset="0"/>
              </a:rPr>
              <a:t>(Cwtsh y clos, 2026)</a:t>
            </a:r>
          </a:p>
        </p:txBody>
      </p:sp>
      <p:sp>
        <p:nvSpPr>
          <p:cNvPr id="6" name="TextBox 5">
            <a:extLst>
              <a:ext uri="{FF2B5EF4-FFF2-40B4-BE49-F238E27FC236}">
                <a16:creationId xmlns:a16="http://schemas.microsoft.com/office/drawing/2014/main" id="{B2E24C93-C40F-8924-537A-84C3A5106A26}"/>
              </a:ext>
            </a:extLst>
          </p:cNvPr>
          <p:cNvSpPr txBox="1"/>
          <p:nvPr/>
        </p:nvSpPr>
        <p:spPr>
          <a:xfrm>
            <a:off x="8715004" y="1965959"/>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
        <p:nvSpPr>
          <p:cNvPr id="7" name="TextBox 6">
            <a:extLst>
              <a:ext uri="{FF2B5EF4-FFF2-40B4-BE49-F238E27FC236}">
                <a16:creationId xmlns:a16="http://schemas.microsoft.com/office/drawing/2014/main" id="{C191D9A6-F493-098D-1DF2-62158998F0BD}"/>
              </a:ext>
            </a:extLst>
          </p:cNvPr>
          <p:cNvSpPr txBox="1"/>
          <p:nvPr/>
        </p:nvSpPr>
        <p:spPr>
          <a:xfrm>
            <a:off x="8734240" y="3914764"/>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52889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A40F17-BDAB-20C4-A92F-0DC40F61BB03}"/>
              </a:ext>
            </a:extLst>
          </p:cNvPr>
          <p:cNvSpPr txBox="1"/>
          <p:nvPr/>
        </p:nvSpPr>
        <p:spPr>
          <a:xfrm>
            <a:off x="2261419" y="228843"/>
            <a:ext cx="8563897" cy="769441"/>
          </a:xfrm>
          <a:prstGeom prst="rect">
            <a:avLst/>
          </a:prstGeom>
          <a:noFill/>
        </p:spPr>
        <p:txBody>
          <a:bodyPr wrap="square" rtlCol="0">
            <a:spAutoFit/>
          </a:bodyPr>
          <a:lstStyle/>
          <a:p>
            <a:r>
              <a:rPr lang="cy-GB" sz="4400" b="1" dirty="0">
                <a:solidFill>
                  <a:schemeClr val="accent1"/>
                </a:solidFill>
                <a:latin typeface="Tenorite" panose="00000500000000000000" pitchFamily="2" charset="0"/>
              </a:rPr>
              <a:t>Pwrpas a Chanlyniadau Dysgu</a:t>
            </a:r>
          </a:p>
        </p:txBody>
      </p:sp>
      <p:sp>
        <p:nvSpPr>
          <p:cNvPr id="4" name="TextBox 3">
            <a:extLst>
              <a:ext uri="{FF2B5EF4-FFF2-40B4-BE49-F238E27FC236}">
                <a16:creationId xmlns:a16="http://schemas.microsoft.com/office/drawing/2014/main" id="{3F2DF129-7646-D5A2-8AD0-BED234BA74E5}"/>
              </a:ext>
            </a:extLst>
          </p:cNvPr>
          <p:cNvSpPr txBox="1"/>
          <p:nvPr/>
        </p:nvSpPr>
        <p:spPr>
          <a:xfrm>
            <a:off x="353961" y="901214"/>
            <a:ext cx="11552904" cy="738664"/>
          </a:xfrm>
          <a:prstGeom prst="rect">
            <a:avLst/>
          </a:prstGeom>
          <a:noFill/>
        </p:spPr>
        <p:txBody>
          <a:bodyPr wrap="square">
            <a:spAutoFit/>
          </a:bodyPr>
          <a:lstStyle/>
          <a:p>
            <a:pPr>
              <a:buNone/>
            </a:pPr>
            <a:r>
              <a:rPr lang="cy-GB" sz="1400" dirty="0">
                <a:solidFill>
                  <a:schemeClr val="accent1">
                    <a:lumMod val="75000"/>
                  </a:schemeClr>
                </a:solidFill>
                <a:effectLst/>
                <a:latin typeface="Tenorite" panose="00000500000000000000" pitchFamily="2" charset="0"/>
                <a:ea typeface="Times New Roman" panose="02020603050405020304" pitchFamily="18" charset="0"/>
              </a:rPr>
              <a:t>Mae dysgu yng nghyd-destun ysgol goedwig yn cael ei wella trwy integreiddio gwyddoniaeth, technoleg, peirianneg a mathemateg yn bwrpasol i'r amgylchedd naturiol, a thrwy hynny leoli'r disgyblaethau hyn fel mwy ysgogol yn ddeallusol, ystyrlon yn gyd-destunol, ac yn gysylltiedig â chymhwysiad yn y byd go iawn (Brown, dim dyddiad). Ar ben hynny, mae addysgeg ysgol goedwig yn meithrin:</a:t>
            </a:r>
          </a:p>
        </p:txBody>
      </p:sp>
      <p:sp>
        <p:nvSpPr>
          <p:cNvPr id="6" name="TextBox 5">
            <a:extLst>
              <a:ext uri="{FF2B5EF4-FFF2-40B4-BE49-F238E27FC236}">
                <a16:creationId xmlns:a16="http://schemas.microsoft.com/office/drawing/2014/main" id="{31D974C9-E615-E54D-2367-5C911CB95979}"/>
              </a:ext>
            </a:extLst>
          </p:cNvPr>
          <p:cNvSpPr txBox="1"/>
          <p:nvPr/>
        </p:nvSpPr>
        <p:spPr>
          <a:xfrm>
            <a:off x="353961" y="1851819"/>
            <a:ext cx="5201265" cy="4524315"/>
          </a:xfrm>
          <a:prstGeom prst="rect">
            <a:avLst/>
          </a:prstGeom>
          <a:noFill/>
        </p:spPr>
        <p:txBody>
          <a:bodyPr wrap="square">
            <a:spAutoFit/>
          </a:bodyPr>
          <a:lstStyle/>
          <a:p>
            <a:pPr fontAlgn="base">
              <a:buNone/>
            </a:pPr>
            <a:r>
              <a:rPr lang="cy-GB" sz="1200" b="1" dirty="0">
                <a:solidFill>
                  <a:schemeClr val="accent1">
                    <a:lumMod val="75000"/>
                  </a:schemeClr>
                </a:solidFill>
                <a:effectLst/>
                <a:latin typeface="Tenorite" panose="00000500000000000000" pitchFamily="2" charset="0"/>
                <a:ea typeface="Times New Roman" panose="02020603050405020304" pitchFamily="18" charset="0"/>
              </a:rPr>
              <a:t>1.Meddwl critigol</a:t>
            </a:r>
            <a:endParaRPr lang="cy-GB" sz="120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200" dirty="0">
                <a:solidFill>
                  <a:schemeClr val="accent1">
                    <a:lumMod val="75000"/>
                  </a:schemeClr>
                </a:solidFill>
                <a:effectLst/>
                <a:latin typeface="Tenorite" panose="00000500000000000000" pitchFamily="2" charset="0"/>
                <a:ea typeface="Times New Roman" panose="02020603050405020304" pitchFamily="18" charset="0"/>
              </a:rPr>
              <a:t>Mae profiadau datrys problemau yn hyrwyddo meddwl beirniadol ac yn cefnogi datblygiad sgiliau gwyddonol disgyblion mewn amgylcheddau ymchwilio. Mae Brown (dim dyddiad) a Llywodraeth Cymru (2020 ; 2023 ) o’r farn bod dulliau sydd yn pwysleisio datrys problemau yn sail i addysgu effeithiol, tra bod deialog o ansawdd uchel a geirfa wyddonol yn galluogi athrawon i gryfhau addysgeg ac ymestyn dysgu mewn gwyddoniaeth a thechnoleg.</a:t>
            </a:r>
          </a:p>
          <a:p>
            <a:pPr fontAlgn="base">
              <a:buNone/>
            </a:pPr>
            <a:r>
              <a:rPr lang="cy-GB" sz="1200" b="1" dirty="0">
                <a:solidFill>
                  <a:schemeClr val="accent1">
                    <a:lumMod val="75000"/>
                  </a:schemeClr>
                </a:solidFill>
                <a:effectLst/>
                <a:latin typeface="Tenorite" panose="00000500000000000000" pitchFamily="2" charset="0"/>
                <a:ea typeface="Times New Roman" panose="02020603050405020304" pitchFamily="18" charset="0"/>
              </a:rPr>
              <a:t>2. Creadigrwydd ac Arloesi</a:t>
            </a:r>
            <a:endParaRPr lang="cy-GB" sz="120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200" dirty="0">
                <a:solidFill>
                  <a:schemeClr val="accent1">
                    <a:lumMod val="75000"/>
                  </a:schemeClr>
                </a:solidFill>
                <a:effectLst/>
                <a:latin typeface="Tenorite" panose="00000500000000000000" pitchFamily="2" charset="0"/>
                <a:ea typeface="Times New Roman" panose="02020603050405020304" pitchFamily="18" charset="0"/>
              </a:rPr>
              <a:t>Mae mynediad i amgylchedd ysgol goedwig naturiol yn ysgogi creadigrwydd, gan feithrin meddwl arloesol, datrys problemau, a safbwyntiau ehangach tra'n dyfnhau dealltwriaeth disgyblion o gysyniadau gwyddoniaeth a thechnoleg (Brown, dim dyddiad; Llywodraeth Cymru, 2020). Mae defnyddio dulliau </a:t>
            </a:r>
            <a:r>
              <a:rPr lang="cy-GB" sz="1200" dirty="0" err="1">
                <a:solidFill>
                  <a:schemeClr val="accent1">
                    <a:lumMod val="75000"/>
                  </a:schemeClr>
                </a:solidFill>
                <a:effectLst/>
                <a:latin typeface="Tenorite" panose="00000500000000000000" pitchFamily="2" charset="0"/>
                <a:ea typeface="Times New Roman" panose="02020603050405020304" pitchFamily="18" charset="0"/>
              </a:rPr>
              <a:t>addysgegol</a:t>
            </a:r>
            <a:r>
              <a:rPr lang="cy-GB" sz="1200" dirty="0">
                <a:solidFill>
                  <a:schemeClr val="accent1">
                    <a:lumMod val="75000"/>
                  </a:schemeClr>
                </a:solidFill>
                <a:effectLst/>
                <a:latin typeface="Tenorite" panose="00000500000000000000" pitchFamily="2" charset="0"/>
                <a:ea typeface="Times New Roman" panose="02020603050405020304" pitchFamily="18" charset="0"/>
              </a:rPr>
              <a:t> amrywiol sydd yn meithrin creadigrwydd a datrys problemau yn parhau i fod yn sylfaenol i addysgu a dysgu o ansawdd uchel (Llywodraeth Cymru, 2023).</a:t>
            </a:r>
          </a:p>
          <a:p>
            <a:pPr fontAlgn="base">
              <a:buNone/>
            </a:pPr>
            <a:r>
              <a:rPr lang="cy-GB" sz="1200" b="1" dirty="0">
                <a:solidFill>
                  <a:schemeClr val="accent1">
                    <a:lumMod val="75000"/>
                  </a:schemeClr>
                </a:solidFill>
                <a:effectLst/>
                <a:latin typeface="Tenorite" panose="00000500000000000000" pitchFamily="2" charset="0"/>
                <a:ea typeface="Times New Roman" panose="02020603050405020304" pitchFamily="18" charset="0"/>
              </a:rPr>
              <a:t>3. Gwaith Tîm a Chydweithredu</a:t>
            </a:r>
            <a:endParaRPr lang="cy-GB" sz="120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200" dirty="0">
                <a:solidFill>
                  <a:schemeClr val="accent1">
                    <a:lumMod val="75000"/>
                  </a:schemeClr>
                </a:solidFill>
                <a:effectLst/>
                <a:latin typeface="Tenorite" panose="00000500000000000000" pitchFamily="2" charset="0"/>
                <a:ea typeface="Times New Roman" panose="02020603050405020304" pitchFamily="18" charset="0"/>
              </a:rPr>
              <a:t>Mae ymgysylltu cydweithredol o fewn cyd-destun ysgol goedwig yn cryfhau gwaith tîm a chyfathrebu, gan gyfrannu at ddatblygu cymwyseddau rhyngbersonol sydd yn sylfaenol i'r </a:t>
            </a:r>
            <a:r>
              <a:rPr lang="cy-GB" sz="1200" dirty="0" err="1">
                <a:solidFill>
                  <a:schemeClr val="accent1">
                    <a:lumMod val="75000"/>
                  </a:schemeClr>
                </a:solidFill>
                <a:effectLst/>
                <a:latin typeface="Tenorite" panose="00000500000000000000" pitchFamily="2" charset="0"/>
                <a:ea typeface="Times New Roman" panose="02020603050405020304" pitchFamily="18" charset="0"/>
              </a:rPr>
              <a:t>MDaPh</a:t>
            </a:r>
            <a:r>
              <a:rPr lang="cy-GB" sz="1200" dirty="0">
                <a:solidFill>
                  <a:schemeClr val="accent1">
                    <a:lumMod val="75000"/>
                  </a:schemeClr>
                </a:solidFill>
                <a:effectLst/>
                <a:latin typeface="Tenorite" panose="00000500000000000000" pitchFamily="2" charset="0"/>
                <a:ea typeface="Times New Roman" panose="02020603050405020304" pitchFamily="18" charset="0"/>
              </a:rPr>
              <a:t> Gwyddoniaeth a Thechnoleg. Ar ben hynny, mae addysgu a dysgu o ansawdd uchel wedi'u seilio ar arferion pedagogaidd sydd yn meithrin cydweithredu'n fwriadol (Llywodraeth Cymru, 2023).</a:t>
            </a:r>
          </a:p>
          <a:p>
            <a:pPr>
              <a:spcAft>
                <a:spcPts val="800"/>
              </a:spcAft>
              <a:buNone/>
            </a:pPr>
            <a:r>
              <a:rPr lang="cy-GB" sz="12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a:t>
            </a:r>
          </a:p>
        </p:txBody>
      </p:sp>
      <p:sp>
        <p:nvSpPr>
          <p:cNvPr id="8" name="TextBox 7">
            <a:extLst>
              <a:ext uri="{FF2B5EF4-FFF2-40B4-BE49-F238E27FC236}">
                <a16:creationId xmlns:a16="http://schemas.microsoft.com/office/drawing/2014/main" id="{780E2DE9-7814-D6F1-5D76-FD41358AEDFD}"/>
              </a:ext>
            </a:extLst>
          </p:cNvPr>
          <p:cNvSpPr txBox="1"/>
          <p:nvPr/>
        </p:nvSpPr>
        <p:spPr>
          <a:xfrm>
            <a:off x="5555226" y="1864150"/>
            <a:ext cx="6096000" cy="4154984"/>
          </a:xfrm>
          <a:prstGeom prst="rect">
            <a:avLst/>
          </a:prstGeom>
          <a:noFill/>
        </p:spPr>
        <p:txBody>
          <a:bodyPr wrap="square">
            <a:spAutoFit/>
          </a:bodyPr>
          <a:lstStyle/>
          <a:p>
            <a:pPr fontAlgn="base">
              <a:buNone/>
            </a:pPr>
            <a:r>
              <a:rPr lang="cy-GB" sz="1200" b="1" dirty="0">
                <a:solidFill>
                  <a:schemeClr val="accent1">
                    <a:lumMod val="75000"/>
                  </a:schemeClr>
                </a:solidFill>
                <a:effectLst/>
                <a:latin typeface="Tenorite" panose="00000500000000000000" pitchFamily="2" charset="0"/>
                <a:ea typeface="Times New Roman" panose="02020603050405020304" pitchFamily="18" charset="0"/>
              </a:rPr>
              <a:t>4. Ymwybyddiaeth amgylcheddol</a:t>
            </a:r>
            <a:endParaRPr lang="cy-GB" sz="1200" dirty="0">
              <a:solidFill>
                <a:schemeClr val="accent1">
                  <a:lumMod val="75000"/>
                </a:schemeClr>
              </a:solidFill>
              <a:effectLst/>
              <a:latin typeface="Tenorite" panose="00000500000000000000" pitchFamily="2" charset="0"/>
              <a:ea typeface="Times New Roman" panose="02020603050405020304" pitchFamily="18" charset="0"/>
            </a:endParaRPr>
          </a:p>
          <a:p>
            <a:pPr>
              <a:buNone/>
            </a:pPr>
            <a:r>
              <a:rPr lang="cy-GB" sz="1200" dirty="0">
                <a:solidFill>
                  <a:schemeClr val="accent1">
                    <a:lumMod val="75000"/>
                  </a:schemeClr>
                </a:solidFill>
                <a:effectLst/>
                <a:latin typeface="Tenorite" panose="00000500000000000000" pitchFamily="2" charset="0"/>
                <a:ea typeface="Times New Roman" panose="02020603050405020304" pitchFamily="18" charset="0"/>
              </a:rPr>
              <a:t>Mae dysgu ysgol goedwig yn meithrin cyfrifoldeb amgylcheddol drwy leoli gwyddoniaeth a thechnoleg o fewn materion dilys fel cadwraeth a chynaliadwyedd (Llywodraeth Cymru, 2023; Brown, dim dyddiad). Gall bod mewn amgylchedd coedwig wneud dysgu yn fwy diddorol a phleserus, gan ddal diddordeb a chwilfrydedd dysgwyr am y byd o'u cwmpas. Mae sgiliau a ddysgir yn yr amgylchedd awyr agored dilys hwn yn dod yn fwy perthnasol a pherthnasol, gan alluogi dysgwyr i ddefnyddio, atgyfnerthu ac ymestyn eu sgiliau o fewn ac ar draws Meysydd, priodoleddau dysgu ac addysgu da (Llywodraeth Cymru, 2023; Brown, dim dyddiad).</a:t>
            </a:r>
          </a:p>
          <a:p>
            <a:pPr fontAlgn="base">
              <a:buNone/>
            </a:pPr>
            <a:r>
              <a:rPr lang="cy-GB" sz="1200" b="1" dirty="0">
                <a:solidFill>
                  <a:schemeClr val="accent1">
                    <a:lumMod val="75000"/>
                  </a:schemeClr>
                </a:solidFill>
                <a:effectLst/>
                <a:latin typeface="Tenorite" panose="00000500000000000000" pitchFamily="2" charset="0"/>
                <a:ea typeface="Times New Roman" panose="02020603050405020304" pitchFamily="18" charset="0"/>
              </a:rPr>
              <a:t>5. Dysgu Amlsynhwyraidd</a:t>
            </a:r>
            <a:endParaRPr lang="cy-GB" sz="1200" dirty="0">
              <a:solidFill>
                <a:schemeClr val="accent1">
                  <a:lumMod val="75000"/>
                </a:schemeClr>
              </a:solidFill>
              <a:effectLst/>
              <a:latin typeface="Tenorite" panose="00000500000000000000" pitchFamily="2" charset="0"/>
              <a:ea typeface="Times New Roman" panose="02020603050405020304" pitchFamily="18" charset="0"/>
            </a:endParaRPr>
          </a:p>
          <a:p>
            <a:pPr>
              <a:buNone/>
            </a:pPr>
            <a:r>
              <a:rPr lang="cy-GB" sz="1200" dirty="0">
                <a:solidFill>
                  <a:schemeClr val="accent1">
                    <a:lumMod val="75000"/>
                  </a:schemeClr>
                </a:solidFill>
                <a:effectLst/>
                <a:latin typeface="Tenorite" panose="00000500000000000000" pitchFamily="2" charset="0"/>
                <a:ea typeface="Times New Roman" panose="02020603050405020304" pitchFamily="18" charset="0"/>
              </a:rPr>
              <a:t>Mae amgylchedd ysgol goedwig yn ymgysylltu â synhwyrau lluosog, gan gyfoethogi dysgu ac ysgogi creadigrwydd, dychymyg ac ysbrydoliaeth trwy ryngweithio amlsynhwyraidd (Llywodraeth Cymru, 2020 ; Brown, dim dyddiad). Mae'r amodau o fewn amgylchedd coedwig yn meithrin ymdeimlad o dawelwch a lles (Llywodraeth Cymru, 2020 ; Brown, dim dyddiad).</a:t>
            </a:r>
            <a:r>
              <a:rPr lang="cy-GB" sz="1200" dirty="0">
                <a:solidFill>
                  <a:schemeClr val="accent1">
                    <a:lumMod val="75000"/>
                  </a:schemeClr>
                </a:solidFill>
                <a:effectLst/>
                <a:latin typeface="Tenorite" panose="00000500000000000000" pitchFamily="2" charset="0"/>
                <a:ea typeface="Aptos" panose="020B0004020202020204" pitchFamily="34" charset="0"/>
              </a:rPr>
              <a:t> </a:t>
            </a:r>
            <a:r>
              <a:rPr lang="cy-GB" sz="1200" dirty="0">
                <a:solidFill>
                  <a:schemeClr val="accent1">
                    <a:lumMod val="75000"/>
                  </a:schemeClr>
                </a:solidFill>
                <a:effectLst/>
                <a:latin typeface="Tenorite" panose="00000500000000000000" pitchFamily="2" charset="0"/>
                <a:ea typeface="Times New Roman" panose="02020603050405020304" pitchFamily="18" charset="0"/>
              </a:rPr>
              <a:t>Mae profi'r elfennau naturiol ar wahanol dymhorau o'r flwyddyn yn bwysig, gan ei fod yn caniatáu i ddysgwyr gysylltu â'u hamgylchoedd agos, eu hardal, Cymru a'r byd ehangach, drwy addysgeg sydd yn canolbwyntio ar y dysgwr (Llywodraeth Cymru, 2023; Brown, dim dyddiad).</a:t>
            </a:r>
          </a:p>
          <a:p>
            <a:pPr>
              <a:buNone/>
            </a:pPr>
            <a:r>
              <a:rPr lang="cy-GB" sz="1200" b="1" dirty="0">
                <a:solidFill>
                  <a:schemeClr val="accent1">
                    <a:lumMod val="75000"/>
                  </a:schemeClr>
                </a:solidFill>
                <a:effectLst/>
                <a:latin typeface="Tenorite" panose="00000500000000000000" pitchFamily="2" charset="0"/>
                <a:ea typeface="Times New Roman" panose="02020603050405020304" pitchFamily="18" charset="0"/>
              </a:rPr>
              <a:t>6. Gallu i addasu</a:t>
            </a:r>
            <a:endParaRPr lang="cy-GB" sz="120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200" dirty="0">
                <a:solidFill>
                  <a:schemeClr val="accent1">
                    <a:lumMod val="75000"/>
                  </a:schemeClr>
                </a:solidFill>
                <a:effectLst/>
                <a:latin typeface="Tenorite" panose="00000500000000000000" pitchFamily="2" charset="0"/>
                <a:ea typeface="Times New Roman" panose="02020603050405020304" pitchFamily="18" charset="0"/>
              </a:rPr>
              <a:t>Mae dysgu ysgol goedwig yn annog addasrwydd wrth i ddysgwyr ddod ar draws elfennau anrhagweladwy, gan eu paratoi ar gyfer heriau mewn meysydd gwyddonol a thechnolegol (Brown, dim dyddiad).</a:t>
            </a:r>
          </a:p>
        </p:txBody>
      </p:sp>
    </p:spTree>
    <p:extLst>
      <p:ext uri="{BB962C8B-B14F-4D97-AF65-F5344CB8AC3E}">
        <p14:creationId xmlns:p14="http://schemas.microsoft.com/office/powerpoint/2010/main" val="4213190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939B00-7C3D-498E-2ED7-18CD717FCD3C}"/>
              </a:ext>
            </a:extLst>
          </p:cNvPr>
          <p:cNvSpPr txBox="1"/>
          <p:nvPr/>
        </p:nvSpPr>
        <p:spPr>
          <a:xfrm>
            <a:off x="835742" y="245806"/>
            <a:ext cx="10972800" cy="707886"/>
          </a:xfrm>
          <a:prstGeom prst="rect">
            <a:avLst/>
          </a:prstGeom>
          <a:noFill/>
        </p:spPr>
        <p:txBody>
          <a:bodyPr wrap="square" rtlCol="0">
            <a:spAutoFit/>
          </a:bodyPr>
          <a:lstStyle/>
          <a:p>
            <a:r>
              <a:rPr lang="cy-GB" sz="4000" b="1" dirty="0">
                <a:solidFill>
                  <a:schemeClr val="accent1"/>
                </a:solidFill>
                <a:latin typeface="Tenorite" panose="00000500000000000000" pitchFamily="2" charset="0"/>
                <a:ea typeface="Aptos" panose="020B0004020202020204" pitchFamily="34" charset="0"/>
              </a:rPr>
              <a:t>Cysylltiadau Damcaniaethol â Gweithgaredd 1</a:t>
            </a:r>
            <a:endParaRPr lang="cy-GB" sz="4000" b="1" dirty="0">
              <a:solidFill>
                <a:schemeClr val="accent1"/>
              </a:solidFill>
              <a:latin typeface="Tenorite" panose="00000500000000000000" pitchFamily="2" charset="0"/>
            </a:endParaRPr>
          </a:p>
        </p:txBody>
      </p:sp>
      <p:sp>
        <p:nvSpPr>
          <p:cNvPr id="7" name="TextBox 6">
            <a:extLst>
              <a:ext uri="{FF2B5EF4-FFF2-40B4-BE49-F238E27FC236}">
                <a16:creationId xmlns:a16="http://schemas.microsoft.com/office/drawing/2014/main" id="{B0F7964E-DCA6-0BDB-4211-DC3BA349DE25}"/>
              </a:ext>
            </a:extLst>
          </p:cNvPr>
          <p:cNvSpPr txBox="1"/>
          <p:nvPr/>
        </p:nvSpPr>
        <p:spPr>
          <a:xfrm>
            <a:off x="383458" y="953692"/>
            <a:ext cx="4168877" cy="5509200"/>
          </a:xfrm>
          <a:prstGeom prst="rect">
            <a:avLst/>
          </a:prstGeom>
          <a:noFill/>
        </p:spPr>
        <p:txBody>
          <a:bodyPr wrap="square">
            <a:spAutoFit/>
          </a:bodyPr>
          <a:lstStyle/>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rPr>
              <a:t>Honnodd Watson (cyfeirnodwyd yn Siencyn, 2008) fod rhaid sefydlu ymarfer a threfn er mwyn sicrhau dysgu. Yn ei ddamcaniaeth esboniodd fod ail adrodd yn ddull o hybu dysgu ac addysgu. Gan fod y dysgwyr yn cael cyfle i daenu menyn ar dost yn ddyddiol, ailadroddir yr arfer hwn wrth daenu lard yn y gweithgaredd. </a:t>
            </a:r>
          </a:p>
          <a:p>
            <a:pPr fontAlgn="base">
              <a:buNone/>
            </a:pPr>
            <a:endParaRPr lang="cy-GB" sz="80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rPr>
              <a:t>Modelodd yr ymarferwyr y dull o edafu glanhawyr pibellau drwy’r tyllau fel bod y plant yn dysgu o wylio eraill ac o ddynwared yr hyn a welan nhw, yn unol </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â</a:t>
            </a:r>
            <a:r>
              <a:rPr lang="cy-GB" sz="1600" dirty="0">
                <a:solidFill>
                  <a:schemeClr val="accent1">
                    <a:lumMod val="75000"/>
                  </a:schemeClr>
                </a:solidFill>
                <a:effectLst/>
                <a:latin typeface="Tenorite" panose="00000500000000000000" pitchFamily="2" charset="0"/>
                <a:ea typeface="Times New Roman" panose="02020603050405020304" pitchFamily="18" charset="0"/>
              </a:rPr>
              <a:t> damcaniaeth </a:t>
            </a:r>
            <a:r>
              <a:rPr lang="en-GB" sz="1600" noProof="0" dirty="0">
                <a:solidFill>
                  <a:schemeClr val="accent1">
                    <a:lumMod val="75000"/>
                  </a:schemeClr>
                </a:solidFill>
                <a:effectLst/>
                <a:latin typeface="Tenorite" panose="00000500000000000000" pitchFamily="2" charset="0"/>
                <a:ea typeface="Times New Roman" panose="02020603050405020304" pitchFamily="18" charset="0"/>
              </a:rPr>
              <a:t>Bandura (</a:t>
            </a:r>
            <a:r>
              <a:rPr lang="cy-GB" sz="1600" dirty="0">
                <a:solidFill>
                  <a:schemeClr val="accent1">
                    <a:lumMod val="75000"/>
                  </a:schemeClr>
                </a:solidFill>
                <a:effectLst/>
                <a:latin typeface="Tenorite" panose="00000500000000000000" pitchFamily="2" charset="0"/>
                <a:ea typeface="Times New Roman" panose="02020603050405020304" pitchFamily="18" charset="0"/>
              </a:rPr>
              <a:t>cyfeirnodwyd yn Siencyn, 2008). </a:t>
            </a:r>
          </a:p>
          <a:p>
            <a:pPr fontAlgn="base">
              <a:buNone/>
            </a:pPr>
            <a:endParaRPr lang="cy-GB" sz="80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rPr>
              <a:t>Cyflwynir y gweithgaredd fesul camau, gan fod y dysgwyr yn ifanc ac yng ngham cynweithredol o’u datblygiad gwybyddol yn ôl damcaniaeth </a:t>
            </a:r>
            <a:r>
              <a:rPr lang="en-GB" sz="1600" noProof="0" dirty="0">
                <a:solidFill>
                  <a:schemeClr val="accent1">
                    <a:lumMod val="75000"/>
                  </a:schemeClr>
                </a:solidFill>
                <a:effectLst/>
                <a:latin typeface="Tenorite" panose="00000500000000000000" pitchFamily="2" charset="0"/>
                <a:ea typeface="Times New Roman" panose="02020603050405020304" pitchFamily="18" charset="0"/>
              </a:rPr>
              <a:t>Piaget</a:t>
            </a:r>
            <a:r>
              <a:rPr lang="cy-GB" sz="1600" dirty="0">
                <a:solidFill>
                  <a:schemeClr val="accent1">
                    <a:lumMod val="75000"/>
                  </a:schemeClr>
                </a:solidFill>
                <a:effectLst/>
                <a:latin typeface="Tenorite" panose="00000500000000000000" pitchFamily="2" charset="0"/>
                <a:ea typeface="Times New Roman" panose="02020603050405020304" pitchFamily="18" charset="0"/>
              </a:rPr>
              <a:t> (cyfeirnodwyd yn Siencyn, 2008). Gan eu bod yn medru canolbwyntio ar un newidyn ar y tro, mae’r dull adeiladol o gyflwyno cyfarwyddiadau yn fanteisiol. </a:t>
            </a:r>
          </a:p>
        </p:txBody>
      </p:sp>
      <p:sp>
        <p:nvSpPr>
          <p:cNvPr id="9" name="TextBox 8">
            <a:extLst>
              <a:ext uri="{FF2B5EF4-FFF2-40B4-BE49-F238E27FC236}">
                <a16:creationId xmlns:a16="http://schemas.microsoft.com/office/drawing/2014/main" id="{6CA491F8-CC3F-18D5-7AC2-03C4DE9EA828}"/>
              </a:ext>
            </a:extLst>
          </p:cNvPr>
          <p:cNvSpPr txBox="1"/>
          <p:nvPr/>
        </p:nvSpPr>
        <p:spPr>
          <a:xfrm>
            <a:off x="6941575" y="855369"/>
            <a:ext cx="5004621" cy="5386090"/>
          </a:xfrm>
          <a:prstGeom prst="rect">
            <a:avLst/>
          </a:prstGeom>
          <a:noFill/>
        </p:spPr>
        <p:txBody>
          <a:bodyPr wrap="square">
            <a:spAutoFit/>
          </a:bodyPr>
          <a:lstStyle/>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rPr>
              <a:t>Wrth annog dysgwyr i anturio yn ei amgylchedd i ganfod darn o bren maint llaw ar gyfer y bwrdd adar, byddant yn ennill gwybodaeth am yr amgylchedd hwnnw yn ôl </a:t>
            </a:r>
            <a:r>
              <a:rPr lang="en-GB" sz="1600" noProof="0" dirty="0">
                <a:solidFill>
                  <a:schemeClr val="accent1">
                    <a:lumMod val="75000"/>
                  </a:schemeClr>
                </a:solidFill>
                <a:effectLst/>
                <a:latin typeface="Tenorite" panose="00000500000000000000" pitchFamily="2" charset="0"/>
                <a:ea typeface="Times New Roman" panose="02020603050405020304" pitchFamily="18" charset="0"/>
              </a:rPr>
              <a:t>Piaget</a:t>
            </a:r>
            <a:r>
              <a:rPr lang="cy-GB" sz="1600" dirty="0">
                <a:solidFill>
                  <a:schemeClr val="accent1">
                    <a:lumMod val="75000"/>
                  </a:schemeClr>
                </a:solidFill>
                <a:effectLst/>
                <a:latin typeface="Tenorite" panose="00000500000000000000" pitchFamily="2" charset="0"/>
                <a:ea typeface="Times New Roman" panose="02020603050405020304" pitchFamily="18" charset="0"/>
              </a:rPr>
              <a:t> (cyfeirnodwyd yn Siencyn, 2008), gan ddatblygu sgiliau synhwyraidd-weithredol. Trwy’r weithgaredd, gweithredir un o egwyddorion creiddiol damcaniaeth dysgu gwybyddol sef bod dysgu plant yn datblygu trwy ymwneud yn uniongyrchol â’r amgylchedd. Dangosodd </a:t>
            </a:r>
            <a:r>
              <a:rPr lang="cy-GB" sz="1600" dirty="0" err="1">
                <a:solidFill>
                  <a:schemeClr val="accent1">
                    <a:lumMod val="75000"/>
                  </a:schemeClr>
                </a:solidFill>
                <a:effectLst/>
                <a:latin typeface="Tenorite" panose="00000500000000000000" pitchFamily="2" charset="0"/>
                <a:ea typeface="Times New Roman" panose="02020603050405020304" pitchFamily="18" charset="0"/>
              </a:rPr>
              <a:t>Piaget</a:t>
            </a:r>
            <a:r>
              <a:rPr lang="cy-GB" sz="1600" dirty="0">
                <a:solidFill>
                  <a:schemeClr val="accent1">
                    <a:lumMod val="75000"/>
                  </a:schemeClr>
                </a:solidFill>
                <a:effectLst/>
                <a:latin typeface="Tenorite" panose="00000500000000000000" pitchFamily="2" charset="0"/>
                <a:ea typeface="Times New Roman" panose="02020603050405020304" pitchFamily="18" charset="0"/>
              </a:rPr>
              <a:t> fod plant yn naturiol chwilfrydig ac yn ddysgwyr naturiol ond bod angen ysgogi eu deall os ydyn nhw’n mynd i ddysgu. </a:t>
            </a:r>
          </a:p>
          <a:p>
            <a:pPr fontAlgn="base">
              <a:buNone/>
            </a:pPr>
            <a:endParaRPr lang="cy-GB" sz="80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rPr>
              <a:t>Hyrwydda’r gweithgaredd fodel o’r parth datblygol procsimol (PDP) gan </a:t>
            </a:r>
            <a:r>
              <a:rPr lang="en-GB" sz="1600" noProof="0" dirty="0">
                <a:solidFill>
                  <a:schemeClr val="accent1">
                    <a:lumMod val="75000"/>
                  </a:schemeClr>
                </a:solidFill>
                <a:effectLst/>
                <a:latin typeface="Tenorite" panose="00000500000000000000" pitchFamily="2" charset="0"/>
                <a:ea typeface="Times New Roman" panose="02020603050405020304" pitchFamily="18" charset="0"/>
              </a:rPr>
              <a:t>Vygotsky </a:t>
            </a:r>
            <a:r>
              <a:rPr lang="cy-GB" sz="1600" dirty="0">
                <a:solidFill>
                  <a:schemeClr val="accent1">
                    <a:lumMod val="75000"/>
                  </a:schemeClr>
                </a:solidFill>
                <a:effectLst/>
                <a:latin typeface="Tenorite" panose="00000500000000000000" pitchFamily="2" charset="0"/>
                <a:ea typeface="Times New Roman" panose="02020603050405020304" pitchFamily="18" charset="0"/>
              </a:rPr>
              <a:t>(1978, cyfeirnodwyd yn Siencyn, 2008). Y parth hwn, medd </a:t>
            </a:r>
            <a:r>
              <a:rPr lang="en-GB" sz="1600" noProof="0" dirty="0">
                <a:solidFill>
                  <a:schemeClr val="accent1">
                    <a:lumMod val="75000"/>
                  </a:schemeClr>
                </a:solidFill>
                <a:effectLst/>
                <a:latin typeface="Tenorite" panose="00000500000000000000" pitchFamily="2" charset="0"/>
                <a:ea typeface="Times New Roman" panose="02020603050405020304" pitchFamily="18" charset="0"/>
              </a:rPr>
              <a:t>Vygotsky, </a:t>
            </a:r>
            <a:r>
              <a:rPr lang="cy-GB" sz="1600" dirty="0">
                <a:solidFill>
                  <a:schemeClr val="accent1">
                    <a:lumMod val="75000"/>
                  </a:schemeClr>
                </a:solidFill>
                <a:effectLst/>
                <a:latin typeface="Tenorite" panose="00000500000000000000" pitchFamily="2" charset="0"/>
                <a:ea typeface="Times New Roman" panose="02020603050405020304" pitchFamily="18" charset="0"/>
              </a:rPr>
              <a:t>yw’r man lle mae dysgu’n digwydd. Daeth </a:t>
            </a:r>
            <a:r>
              <a:rPr lang="en-GB" sz="1600" noProof="0" dirty="0">
                <a:solidFill>
                  <a:schemeClr val="accent1">
                    <a:lumMod val="75000"/>
                  </a:schemeClr>
                </a:solidFill>
                <a:effectLst/>
                <a:latin typeface="Tenorite" panose="00000500000000000000" pitchFamily="2" charset="0"/>
                <a:ea typeface="Times New Roman" panose="02020603050405020304" pitchFamily="18" charset="0"/>
              </a:rPr>
              <a:t>Vygotsky</a:t>
            </a:r>
            <a:r>
              <a:rPr lang="cy-GB" sz="1600" dirty="0">
                <a:solidFill>
                  <a:schemeClr val="accent1">
                    <a:lumMod val="75000"/>
                  </a:schemeClr>
                </a:solidFill>
                <a:effectLst/>
                <a:latin typeface="Tenorite" panose="00000500000000000000" pitchFamily="2" charset="0"/>
                <a:ea typeface="Times New Roman" panose="02020603050405020304" pitchFamily="18" charset="0"/>
              </a:rPr>
              <a:t> i gredu bod modd cyfeirio plant gan oedolion ond, yn fwy pwysig efallai, gan blant mwy hyfedr ac abl na nhw eu hunain (Siencyn, 2008). Gall dysgwyr ddysgu wrth ei gilydd, yn arbennig wrth chwilio am fyrddau pren maint llaw, a phan fydd ymarferwyr yn modelu sut i edafu’r llinyn hongian a’i glymu (Siencyn, 2008).</a:t>
            </a:r>
          </a:p>
        </p:txBody>
      </p:sp>
      <p:pic>
        <p:nvPicPr>
          <p:cNvPr id="10" name="Picture 9">
            <a:extLst>
              <a:ext uri="{FF2B5EF4-FFF2-40B4-BE49-F238E27FC236}">
                <a16:creationId xmlns:a16="http://schemas.microsoft.com/office/drawing/2014/main" id="{772202D6-9D39-43B9-7F89-EE76511045A4}"/>
              </a:ext>
            </a:extLst>
          </p:cNvPr>
          <p:cNvPicPr>
            <a:picLocks noChangeAspect="1"/>
          </p:cNvPicPr>
          <p:nvPr/>
        </p:nvPicPr>
        <p:blipFill>
          <a:blip r:embed="rId3"/>
          <a:stretch>
            <a:fillRect/>
          </a:stretch>
        </p:blipFill>
        <p:spPr>
          <a:xfrm>
            <a:off x="4542503" y="995101"/>
            <a:ext cx="2257221" cy="2602474"/>
          </a:xfrm>
          <a:prstGeom prst="rect">
            <a:avLst/>
          </a:prstGeom>
        </p:spPr>
      </p:pic>
      <p:pic>
        <p:nvPicPr>
          <p:cNvPr id="11" name="Picture 10">
            <a:extLst>
              <a:ext uri="{FF2B5EF4-FFF2-40B4-BE49-F238E27FC236}">
                <a16:creationId xmlns:a16="http://schemas.microsoft.com/office/drawing/2014/main" id="{5727D27B-2ECD-8565-A768-29782D2E4D48}"/>
              </a:ext>
            </a:extLst>
          </p:cNvPr>
          <p:cNvPicPr>
            <a:picLocks noChangeAspect="1"/>
          </p:cNvPicPr>
          <p:nvPr/>
        </p:nvPicPr>
        <p:blipFill>
          <a:blip r:embed="rId4"/>
          <a:stretch>
            <a:fillRect/>
          </a:stretch>
        </p:blipFill>
        <p:spPr>
          <a:xfrm>
            <a:off x="4552334" y="3761709"/>
            <a:ext cx="2247389" cy="2537049"/>
          </a:xfrm>
          <a:prstGeom prst="rect">
            <a:avLst/>
          </a:prstGeom>
        </p:spPr>
      </p:pic>
      <p:sp>
        <p:nvSpPr>
          <p:cNvPr id="3" name="TextBox 2">
            <a:extLst>
              <a:ext uri="{FF2B5EF4-FFF2-40B4-BE49-F238E27FC236}">
                <a16:creationId xmlns:a16="http://schemas.microsoft.com/office/drawing/2014/main" id="{76BC968D-30A6-7DE2-C729-7ECB7041BEFC}"/>
              </a:ext>
            </a:extLst>
          </p:cNvPr>
          <p:cNvSpPr txBox="1"/>
          <p:nvPr/>
        </p:nvSpPr>
        <p:spPr>
          <a:xfrm>
            <a:off x="4542503" y="789924"/>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
        <p:nvSpPr>
          <p:cNvPr id="4" name="TextBox 3">
            <a:extLst>
              <a:ext uri="{FF2B5EF4-FFF2-40B4-BE49-F238E27FC236}">
                <a16:creationId xmlns:a16="http://schemas.microsoft.com/office/drawing/2014/main" id="{2BF0FCD2-EAE3-C524-F75C-A449E0711C5B}"/>
              </a:ext>
            </a:extLst>
          </p:cNvPr>
          <p:cNvSpPr txBox="1"/>
          <p:nvPr/>
        </p:nvSpPr>
        <p:spPr>
          <a:xfrm>
            <a:off x="4457329" y="6257715"/>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39449333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F126D7-113D-5159-D42A-864F60126DDF}"/>
              </a:ext>
            </a:extLst>
          </p:cNvPr>
          <p:cNvSpPr txBox="1"/>
          <p:nvPr/>
        </p:nvSpPr>
        <p:spPr>
          <a:xfrm>
            <a:off x="1661652" y="265434"/>
            <a:ext cx="8455742" cy="707886"/>
          </a:xfrm>
          <a:prstGeom prst="rect">
            <a:avLst/>
          </a:prstGeom>
          <a:noFill/>
        </p:spPr>
        <p:txBody>
          <a:bodyPr wrap="square" rtlCol="0">
            <a:spAutoFit/>
          </a:bodyPr>
          <a:lstStyle/>
          <a:p>
            <a:r>
              <a:rPr lang="cy-GB" sz="4000" b="1" dirty="0">
                <a:solidFill>
                  <a:schemeClr val="accent1"/>
                </a:solidFill>
                <a:latin typeface="Tenorite" panose="00000500000000000000" pitchFamily="2" charset="0"/>
              </a:rPr>
              <a:t>Gwerthusiad Beirniadol – Cryfderau </a:t>
            </a:r>
          </a:p>
        </p:txBody>
      </p:sp>
      <p:sp>
        <p:nvSpPr>
          <p:cNvPr id="8" name="TextBox 7">
            <a:extLst>
              <a:ext uri="{FF2B5EF4-FFF2-40B4-BE49-F238E27FC236}">
                <a16:creationId xmlns:a16="http://schemas.microsoft.com/office/drawing/2014/main" id="{ED680333-72C0-2561-9C65-FDE24A85E3BE}"/>
              </a:ext>
            </a:extLst>
          </p:cNvPr>
          <p:cNvSpPr txBox="1"/>
          <p:nvPr/>
        </p:nvSpPr>
        <p:spPr>
          <a:xfrm>
            <a:off x="412954" y="1201298"/>
            <a:ext cx="6489290" cy="5186035"/>
          </a:xfrm>
          <a:prstGeom prst="rect">
            <a:avLst/>
          </a:prstGeom>
          <a:noFill/>
        </p:spPr>
        <p:txBody>
          <a:bodyPr wrap="square">
            <a:spAutoFit/>
          </a:bodyPr>
          <a:lstStyle/>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rPr>
              <a:t>Mae’r gweithgaredd creu bwydwyr adar yn effeithiol am ei fod yn dysgu’n ystyrlon, ymarferol ac wedi’i seilio mewn amgylchedd naturiol go iawn (</a:t>
            </a:r>
            <a:r>
              <a:rPr lang="cy-GB" sz="1600" dirty="0" err="1">
                <a:solidFill>
                  <a:schemeClr val="accent1">
                    <a:lumMod val="75000"/>
                  </a:schemeClr>
                </a:solidFill>
                <a:effectLst/>
                <a:latin typeface="Tenorite" panose="00000500000000000000" pitchFamily="2" charset="0"/>
                <a:ea typeface="Times New Roman" panose="02020603050405020304" pitchFamily="18" charset="0"/>
              </a:rPr>
              <a:t>Donaldson</a:t>
            </a:r>
            <a:r>
              <a:rPr lang="cy-GB" sz="1600" dirty="0">
                <a:solidFill>
                  <a:schemeClr val="accent1">
                    <a:lumMod val="75000"/>
                  </a:schemeClr>
                </a:solidFill>
                <a:effectLst/>
                <a:latin typeface="Tenorite" panose="00000500000000000000" pitchFamily="2" charset="0"/>
                <a:ea typeface="Times New Roman" panose="02020603050405020304" pitchFamily="18" charset="0"/>
              </a:rPr>
              <a:t>, 2015). Trwy ddarparu profiad dysgu gwreiddiol yn yr awyr agored, galluoga dysgwyr i gysylltu cysyniadau gwyddonol â’u profiadau uniongyrchol, gan gynyddu cymhelliant ac ymgysylltiad (Llywodraeth Cymru, 2023).</a:t>
            </a:r>
          </a:p>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rPr>
              <a:t>Yn ogystal, cefnoga’r gweithgaredd ddysgu aml-synhwyraidd drwy ddefnyddio teimlad, golwg a symudiad, gan gryfhau cof a dealltwriaeth (Clarke, 2006, cyfeirnodwyd yn Addysg Cymru, 2023a). Darpara natur agored y gweithgaredd gyfle hefyd i ddatrys problemau, gwneud penderfyniadau a chreadigrwydd, elfennau craidd o addysgeg effeithiol o fewn Cwricwlwm i Gymru (Llywodraeth Cymru, 2023a).</a:t>
            </a:r>
          </a:p>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rPr>
              <a:t>Cefnoga ymchwil ac arweiniad polisi effeithiolrwydd dysgu mewn amgylcheddau ysgol goedwig. Pwysleisia Llywodraeth Cymru (2020; 2023b) fod dulliau dysgu, a chanolbwyntio ar brofiad, chwarae a datrys problemau, yn hyrwyddo sgiliau meddwl beirniadol, creadigrwydd a lles plant.</a:t>
            </a:r>
          </a:p>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rPr>
              <a:t>At hynny, noda Brown (dim dyddiad) fod ysgol goedwig yn darparu cyd-destun dysgu deinamig sydd yn cefnogi datblygiad gwybyddol, cymdeithasol ac emosiynol drwy brofiadau bywyd go iawn.</a:t>
            </a:r>
          </a:p>
          <a:p>
            <a:pPr>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 </a:t>
            </a:r>
            <a:endParaRPr lang="cy-GB" sz="1400" dirty="0">
              <a:effectLst/>
              <a:latin typeface="Aptos" panose="020B0004020202020204" pitchFamily="34" charset="0"/>
              <a:ea typeface="Aptos" panose="020B00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956F3D53-E2C9-A404-E6C1-481406694A76}"/>
              </a:ext>
            </a:extLst>
          </p:cNvPr>
          <p:cNvPicPr>
            <a:picLocks noChangeAspect="1"/>
          </p:cNvPicPr>
          <p:nvPr/>
        </p:nvPicPr>
        <p:blipFill>
          <a:blip r:embed="rId2"/>
          <a:stretch>
            <a:fillRect/>
          </a:stretch>
        </p:blipFill>
        <p:spPr>
          <a:xfrm>
            <a:off x="7629833" y="2130679"/>
            <a:ext cx="3253852" cy="3083464"/>
          </a:xfrm>
          <a:prstGeom prst="rect">
            <a:avLst/>
          </a:prstGeom>
        </p:spPr>
      </p:pic>
      <p:sp>
        <p:nvSpPr>
          <p:cNvPr id="3" name="TextBox 2">
            <a:extLst>
              <a:ext uri="{FF2B5EF4-FFF2-40B4-BE49-F238E27FC236}">
                <a16:creationId xmlns:a16="http://schemas.microsoft.com/office/drawing/2014/main" id="{66BB982D-18C1-EB44-1C49-8F282CDDAF68}"/>
              </a:ext>
            </a:extLst>
          </p:cNvPr>
          <p:cNvSpPr txBox="1"/>
          <p:nvPr/>
        </p:nvSpPr>
        <p:spPr>
          <a:xfrm>
            <a:off x="7552954" y="5214143"/>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1257361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F22DE6-6AD5-8842-88A2-83078DDA7919}"/>
              </a:ext>
            </a:extLst>
          </p:cNvPr>
          <p:cNvSpPr txBox="1"/>
          <p:nvPr/>
        </p:nvSpPr>
        <p:spPr>
          <a:xfrm>
            <a:off x="1533833" y="287283"/>
            <a:ext cx="9458633" cy="1323439"/>
          </a:xfrm>
          <a:prstGeom prst="rect">
            <a:avLst/>
          </a:prstGeom>
          <a:noFill/>
        </p:spPr>
        <p:txBody>
          <a:bodyPr wrap="square">
            <a:spAutoFit/>
          </a:bodyPr>
          <a:lstStyle/>
          <a:p>
            <a:r>
              <a:rPr lang="cy-GB" sz="4000" b="1" dirty="0">
                <a:solidFill>
                  <a:schemeClr val="accent1"/>
                </a:solidFill>
                <a:latin typeface="Tenorite" panose="00000500000000000000" pitchFamily="2" charset="0"/>
              </a:rPr>
              <a:t>Gwerthusiad Beirniadol - </a:t>
            </a:r>
            <a:r>
              <a:rPr lang="en-GB" sz="4000" b="1" dirty="0" err="1">
                <a:solidFill>
                  <a:schemeClr val="accent1"/>
                </a:solidFill>
                <a:latin typeface="Tenorite" panose="00000500000000000000" pitchFamily="2" charset="0"/>
              </a:rPr>
              <a:t>Cyfyngiadau</a:t>
            </a:r>
            <a:endParaRPr lang="cy-GB" sz="4000" b="1" dirty="0">
              <a:solidFill>
                <a:schemeClr val="accent1"/>
              </a:solidFill>
              <a:latin typeface="Tenorite" panose="00000500000000000000" pitchFamily="2" charset="0"/>
            </a:endParaRPr>
          </a:p>
          <a:p>
            <a:endParaRPr lang="cy-GB" sz="4000" b="1" dirty="0">
              <a:solidFill>
                <a:schemeClr val="accent1"/>
              </a:solidFill>
              <a:latin typeface="Tenorite" panose="00000500000000000000" pitchFamily="2" charset="0"/>
            </a:endParaRPr>
          </a:p>
        </p:txBody>
      </p:sp>
      <p:sp>
        <p:nvSpPr>
          <p:cNvPr id="3" name="TextBox 2">
            <a:extLst>
              <a:ext uri="{FF2B5EF4-FFF2-40B4-BE49-F238E27FC236}">
                <a16:creationId xmlns:a16="http://schemas.microsoft.com/office/drawing/2014/main" id="{D373440F-CEAF-680C-418D-890B50D6AD7C}"/>
              </a:ext>
            </a:extLst>
          </p:cNvPr>
          <p:cNvSpPr txBox="1"/>
          <p:nvPr/>
        </p:nvSpPr>
        <p:spPr>
          <a:xfrm>
            <a:off x="352425" y="949002"/>
            <a:ext cx="5229225" cy="5601533"/>
          </a:xfrm>
          <a:prstGeom prst="rect">
            <a:avLst/>
          </a:prstGeom>
          <a:noFill/>
        </p:spPr>
        <p:txBody>
          <a:bodyPr wrap="square">
            <a:spAutoFit/>
          </a:bodyPr>
          <a:lstStyle/>
          <a:p>
            <a:pPr fontAlgn="base">
              <a:buNone/>
            </a:pPr>
            <a:r>
              <a:rPr lang="cy-GB" sz="1400" noProof="0" dirty="0">
                <a:solidFill>
                  <a:schemeClr val="accent1">
                    <a:lumMod val="75000"/>
                  </a:schemeClr>
                </a:solidFill>
                <a:latin typeface="Tenorite" panose="00000500000000000000" pitchFamily="2" charset="0"/>
                <a:ea typeface="Times New Roman" panose="02020603050405020304" pitchFamily="18" charset="0"/>
              </a:rPr>
              <a:t>E</a:t>
            </a:r>
            <a:r>
              <a:rPr lang="cy-GB" sz="1400" noProof="0" dirty="0">
                <a:solidFill>
                  <a:schemeClr val="accent1">
                    <a:lumMod val="75000"/>
                  </a:schemeClr>
                </a:solidFill>
                <a:effectLst/>
                <a:latin typeface="Tenorite" panose="00000500000000000000" pitchFamily="2" charset="0"/>
                <a:ea typeface="Times New Roman" panose="02020603050405020304" pitchFamily="18" charset="0"/>
              </a:rPr>
              <a:t>ffeithio ar ei weithredu’n effeithiol. Gall cost darparu adnoddau, megis, bwyd adar ac offer addas, fod yn heriol i rai lleoliadau, yn enwedig mewn cyd-destunau â chyllidebau cyfyngedig (</a:t>
            </a:r>
            <a:r>
              <a:rPr lang="cy-GB" sz="1400" noProof="0" dirty="0" err="1">
                <a:solidFill>
                  <a:schemeClr val="accent1">
                    <a:lumMod val="75000"/>
                  </a:schemeClr>
                </a:solidFill>
                <a:effectLst/>
                <a:latin typeface="Tenorite" panose="00000500000000000000" pitchFamily="2" charset="0"/>
                <a:ea typeface="Times New Roman" panose="02020603050405020304" pitchFamily="18" charset="0"/>
              </a:rPr>
              <a:t>Dabaja</a:t>
            </a:r>
            <a:r>
              <a:rPr lang="cy-GB" sz="1400" noProof="0" dirty="0">
                <a:solidFill>
                  <a:schemeClr val="accent1">
                    <a:lumMod val="75000"/>
                  </a:schemeClr>
                </a:solidFill>
                <a:effectLst/>
                <a:latin typeface="Tenorite" panose="00000500000000000000" pitchFamily="2" charset="0"/>
                <a:ea typeface="Times New Roman" panose="02020603050405020304" pitchFamily="18" charset="0"/>
              </a:rPr>
              <a:t>, 2023). Yn ogystal, mae dysgu mewn amgylchedd ysgol goedwig yn ddibynnol iawn ar y tywydd; gall amodau tywydd gwael leihau mynediad i’r gweithgaredd neu gyfyngu ar amser dysgu, gan amharu ar barhad a dilyniant dysgu (Williams a Scott, 2019, cyfeirnodwyd yn Addysg Cymru, 2023a). Fodd bynnag, gyda gwisg addas, yn arbennig siwtiau atal dwr byddai modd goresgyn hyn, er dibyniaeth ar gyllid.</a:t>
            </a:r>
          </a:p>
          <a:p>
            <a:pPr fontAlgn="base">
              <a:buNone/>
            </a:pPr>
            <a:endParaRPr lang="cy-GB" sz="800" noProof="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400" noProof="0" dirty="0">
                <a:solidFill>
                  <a:schemeClr val="accent1">
                    <a:lumMod val="75000"/>
                  </a:schemeClr>
                </a:solidFill>
                <a:effectLst/>
                <a:latin typeface="Tenorite" panose="00000500000000000000" pitchFamily="2" charset="0"/>
                <a:ea typeface="Times New Roman" panose="02020603050405020304" pitchFamily="18" charset="0"/>
              </a:rPr>
              <a:t>Mae staffio hefyd yn ystyriaeth allweddol, gan fod angen lefel briodol o gymhareb oedolion-i-blant er mwyn sicrhau goruchwyliaeth ddiogel tra bo gweithgareddau ymarferol, oddi ar gampws yn digwydd, megis trin deunyddiau neu symud o gwmpas yr amgylchedd naturiol (Knight, 2016).</a:t>
            </a:r>
          </a:p>
          <a:p>
            <a:pPr fontAlgn="base">
              <a:buNone/>
            </a:pPr>
            <a:endParaRPr lang="cy-GB" sz="800" noProof="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400" noProof="0" dirty="0">
                <a:solidFill>
                  <a:schemeClr val="accent1">
                    <a:lumMod val="75000"/>
                  </a:schemeClr>
                </a:solidFill>
                <a:effectLst/>
                <a:latin typeface="Tenorite" panose="00000500000000000000" pitchFamily="2" charset="0"/>
                <a:ea typeface="Times New Roman" panose="02020603050405020304" pitchFamily="18" charset="0"/>
              </a:rPr>
              <a:t>Awgryma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Waite, Bølling a Bentsen </a:t>
            </a:r>
            <a:r>
              <a:rPr lang="cy-GB" sz="1400" noProof="0" dirty="0">
                <a:solidFill>
                  <a:schemeClr val="accent1">
                    <a:lumMod val="75000"/>
                  </a:schemeClr>
                </a:solidFill>
                <a:effectLst/>
                <a:latin typeface="Tenorite" panose="00000500000000000000" pitchFamily="2" charset="0"/>
                <a:ea typeface="Times New Roman" panose="02020603050405020304" pitchFamily="18" charset="0"/>
              </a:rPr>
              <a:t>(2016, a ddyfynnwyd yn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Whincup, Allin </a:t>
            </a:r>
            <a:r>
              <a:rPr lang="cy-GB" sz="1400" noProof="0" dirty="0">
                <a:solidFill>
                  <a:schemeClr val="accent1">
                    <a:lumMod val="75000"/>
                  </a:schemeClr>
                </a:solidFill>
                <a:effectLst/>
                <a:latin typeface="Tenorite" panose="00000500000000000000" pitchFamily="2" charset="0"/>
                <a:ea typeface="Times New Roman" panose="02020603050405020304" pitchFamily="18" charset="0"/>
              </a:rPr>
              <a:t>a Greer, 2023) fod hyfforddi staff presennol fel arweinwyr ysgol goedwig yn ddull cost‑effeithiol o gynnal darpariaeth. Fodd bynnag, noda ymchwil densiynau posibl rhwng disgwyliadau a gwerthoedd pedagogaidd (Edwards‑Jones,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Waite</a:t>
            </a:r>
            <a:r>
              <a:rPr lang="cy-GB" sz="1400" noProof="0" dirty="0">
                <a:solidFill>
                  <a:schemeClr val="accent1">
                    <a:lumMod val="75000"/>
                  </a:schemeClr>
                </a:solidFill>
                <a:effectLst/>
                <a:latin typeface="Tenorite" panose="00000500000000000000" pitchFamily="2" charset="0"/>
                <a:ea typeface="Times New Roman" panose="02020603050405020304" pitchFamily="18" charset="0"/>
              </a:rPr>
              <a:t> a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Passy, 2018; Kemp, 2020; Waite a Goodenough</a:t>
            </a:r>
            <a:r>
              <a:rPr lang="cy-GB" sz="1400" noProof="0" dirty="0">
                <a:solidFill>
                  <a:schemeClr val="accent1">
                    <a:lumMod val="75000"/>
                  </a:schemeClr>
                </a:solidFill>
                <a:effectLst/>
                <a:latin typeface="Tenorite" panose="00000500000000000000" pitchFamily="2" charset="0"/>
                <a:ea typeface="Times New Roman" panose="02020603050405020304" pitchFamily="18" charset="0"/>
              </a:rPr>
              <a:t>, 2018). Ymhellach, dadleua Kelly (2014, cyfeirnodwyd yn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Whincup, Allin </a:t>
            </a:r>
            <a:r>
              <a:rPr lang="cy-GB" sz="1400" noProof="0" dirty="0">
                <a:solidFill>
                  <a:schemeClr val="accent1">
                    <a:lumMod val="75000"/>
                  </a:schemeClr>
                </a:solidFill>
                <a:effectLst/>
                <a:latin typeface="Tenorite" panose="00000500000000000000" pitchFamily="2" charset="0"/>
                <a:ea typeface="Times New Roman" panose="02020603050405020304" pitchFamily="18" charset="0"/>
              </a:rPr>
              <a:t>a Greer, 2023) y gall gofynion cystadleuol gyfaddawdu ansawdd profiadau dysgu awyr agored.</a:t>
            </a:r>
          </a:p>
        </p:txBody>
      </p:sp>
      <p:sp>
        <p:nvSpPr>
          <p:cNvPr id="6" name="TextBox 5">
            <a:extLst>
              <a:ext uri="{FF2B5EF4-FFF2-40B4-BE49-F238E27FC236}">
                <a16:creationId xmlns:a16="http://schemas.microsoft.com/office/drawing/2014/main" id="{D3D9FFC9-EC38-7A7D-D32A-A6F26420F0AC}"/>
              </a:ext>
            </a:extLst>
          </p:cNvPr>
          <p:cNvSpPr txBox="1"/>
          <p:nvPr/>
        </p:nvSpPr>
        <p:spPr>
          <a:xfrm>
            <a:off x="5991226" y="949002"/>
            <a:ext cx="5848349" cy="5262979"/>
          </a:xfrm>
          <a:prstGeom prst="rect">
            <a:avLst/>
          </a:prstGeom>
          <a:noFill/>
        </p:spPr>
        <p:txBody>
          <a:bodyPr wrap="square">
            <a:spAutoFit/>
          </a:bodyPr>
          <a:lstStyle/>
          <a:p>
            <a:pPr fontAlgn="base">
              <a:buNone/>
            </a:pPr>
            <a:r>
              <a:rPr lang="cy-GB" sz="1400" dirty="0">
                <a:solidFill>
                  <a:schemeClr val="accent1">
                    <a:lumMod val="75000"/>
                  </a:schemeClr>
                </a:solidFill>
                <a:effectLst/>
                <a:latin typeface="Tenorite" panose="00000500000000000000" pitchFamily="2" charset="0"/>
                <a:ea typeface="Times New Roman" panose="02020603050405020304" pitchFamily="18" charset="0"/>
              </a:rPr>
              <a:t>Amlinella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Whincup, Allin </a:t>
            </a:r>
            <a:r>
              <a:rPr lang="cy-GB" sz="1400" dirty="0">
                <a:solidFill>
                  <a:schemeClr val="accent1">
                    <a:lumMod val="75000"/>
                  </a:schemeClr>
                </a:solidFill>
                <a:effectLst/>
                <a:latin typeface="Tenorite" panose="00000500000000000000" pitchFamily="2" charset="0"/>
                <a:ea typeface="Times New Roman" panose="02020603050405020304" pitchFamily="18" charset="0"/>
              </a:rPr>
              <a:t>a Greer (2023) y pwysau a roddir ar athrawon gan Uwch Dimau Rheoli i wneud cysylltiadau cwricwlwm yn benodol, er gwaethaf bod hyn yn gwrthdaro ag egwyddorion ysgol goedwig trwy gynyddu ffurfioldeb a lleihau arferion dysgwyr. </a:t>
            </a:r>
          </a:p>
          <a:p>
            <a:pPr fontAlgn="base">
              <a:buNone/>
            </a:pPr>
            <a:endParaRPr lang="cy-GB" sz="140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4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Amlinella Williams a Scott (cyfeirnodwyd yn Addysg Cymru, 2023a) bryder athrawon wrth asesu yn y gofod allanol. Nododd cyfranogwyr ymchwil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Whincup, Allin, </a:t>
            </a:r>
            <a:r>
              <a:rPr lang="cy-GB" sz="14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a Greer (2023) bwysau penodol gan Uwch Dimau Rheoli i ddarparu tystiolaeth o gynnydd dysgwyr yn yr amgylchedd. Gan nad yw olrhain yn rhan o egwyddorion ysgol goedwig, nododd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Whincup, Allin</a:t>
            </a:r>
            <a:r>
              <a:rPr lang="cy-GB" sz="14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a Greer (2023) fod rhai cyfranogwyr wedi datblygu eu ffyrdd eu hunain o olrhain cynnydd, gan ddibynnu ar dystiolaeth ffotograffig. Fodd bynnag, roedd rhai cyfranogwyr hefyd yn credu bod gan </a:t>
            </a:r>
            <a:r>
              <a:rPr lang="cy-GB" sz="1400" dirty="0" err="1">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UDRh</a:t>
            </a:r>
            <a:r>
              <a:rPr lang="cy-GB" sz="14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fwy o ddiddordeb mewn data, asesiad a thystiolaeth o gynnydd na'r addysgeg amgen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Whincup, Allin, </a:t>
            </a:r>
            <a:r>
              <a:rPr lang="cy-GB" sz="14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a Greer, 2023). </a:t>
            </a:r>
          </a:p>
          <a:p>
            <a:pPr fontAlgn="base">
              <a:buNone/>
            </a:pPr>
            <a:endParaRPr lang="cy-GB" sz="140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400" dirty="0">
                <a:solidFill>
                  <a:schemeClr val="accent1">
                    <a:lumMod val="75000"/>
                  </a:schemeClr>
                </a:solidFill>
                <a:effectLst/>
                <a:latin typeface="Tenorite" panose="00000500000000000000" pitchFamily="2" charset="0"/>
                <a:ea typeface="Times New Roman" panose="02020603050405020304" pitchFamily="18" charset="0"/>
              </a:rPr>
              <a:t>Eglura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Leather </a:t>
            </a:r>
            <a:r>
              <a:rPr lang="cy-GB" sz="1400" dirty="0">
                <a:solidFill>
                  <a:schemeClr val="accent1">
                    <a:lumMod val="75000"/>
                  </a:schemeClr>
                </a:solidFill>
                <a:effectLst/>
                <a:latin typeface="Tenorite" panose="00000500000000000000" pitchFamily="2" charset="0"/>
                <a:ea typeface="Times New Roman" panose="02020603050405020304" pitchFamily="18" charset="0"/>
              </a:rPr>
              <a:t>(2018, cyfeirnodwyd yn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Whincup, Allin</a:t>
            </a:r>
            <a:r>
              <a:rPr lang="cy-GB" sz="1400" dirty="0">
                <a:solidFill>
                  <a:schemeClr val="accent1">
                    <a:lumMod val="75000"/>
                  </a:schemeClr>
                </a:solidFill>
                <a:effectLst/>
                <a:latin typeface="Tenorite" panose="00000500000000000000" pitchFamily="2" charset="0"/>
                <a:ea typeface="Times New Roman" panose="02020603050405020304" pitchFamily="18" charset="0"/>
              </a:rPr>
              <a:t>, a Greer, 2023) fod integreiddio addysgeg ysgol goedwig yn gyfle marchnata i'w rhanddeiliaid. Cytuna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Connolly a Haughton</a:t>
            </a:r>
            <a:r>
              <a:rPr lang="cy-GB" sz="1400" dirty="0">
                <a:solidFill>
                  <a:schemeClr val="accent1">
                    <a:lumMod val="75000"/>
                  </a:schemeClr>
                </a:solidFill>
                <a:effectLst/>
                <a:latin typeface="Tenorite" panose="00000500000000000000" pitchFamily="2" charset="0"/>
                <a:ea typeface="Times New Roman" panose="02020603050405020304" pitchFamily="18" charset="0"/>
              </a:rPr>
              <a:t>, (2017) a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Kemp</a:t>
            </a:r>
            <a:r>
              <a:rPr lang="cy-GB" sz="1400" dirty="0">
                <a:solidFill>
                  <a:schemeClr val="accent1">
                    <a:lumMod val="75000"/>
                  </a:schemeClr>
                </a:solidFill>
                <a:effectLst/>
                <a:latin typeface="Tenorite" panose="00000500000000000000" pitchFamily="2" charset="0"/>
                <a:ea typeface="Times New Roman" panose="02020603050405020304" pitchFamily="18" charset="0"/>
              </a:rPr>
              <a:t> (2020, cyfeirnodwyd yn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Whincup, Allin</a:t>
            </a:r>
            <a:r>
              <a:rPr lang="cy-GB" sz="1400" dirty="0">
                <a:solidFill>
                  <a:schemeClr val="accent1">
                    <a:lumMod val="75000"/>
                  </a:schemeClr>
                </a:solidFill>
                <a:effectLst/>
                <a:latin typeface="Tenorite" panose="00000500000000000000" pitchFamily="2" charset="0"/>
                <a:ea typeface="Times New Roman" panose="02020603050405020304" pitchFamily="18" charset="0"/>
              </a:rPr>
              <a:t>, a Greer, 2023) y caiff addysgeg ysgol goedwig ei ddefnyddio fel dangosydd statws a marciwr o ddarpariaeth ansawdd ysgol yn fwy na’r athroniaeth addysgol. Ymhellach, nododd un cyfranogwr fod ei Bennaeth yn gweld ysgol goedwig fel cryfder ar gyfer eu harolygiad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Ofsted</a:t>
            </a:r>
            <a:r>
              <a:rPr lang="cy-GB" sz="1400" dirty="0">
                <a:solidFill>
                  <a:schemeClr val="accent1">
                    <a:lumMod val="75000"/>
                  </a:schemeClr>
                </a:solidFill>
                <a:effectLst/>
                <a:latin typeface="Tenorite" panose="00000500000000000000" pitchFamily="2" charset="0"/>
                <a:ea typeface="Times New Roman" panose="02020603050405020304" pitchFamily="18" charset="0"/>
              </a:rPr>
              <a:t> nesaf (</a:t>
            </a:r>
            <a:r>
              <a:rPr lang="en-GB" sz="1400" noProof="0" dirty="0">
                <a:solidFill>
                  <a:schemeClr val="accent1">
                    <a:lumMod val="75000"/>
                  </a:schemeClr>
                </a:solidFill>
                <a:effectLst/>
                <a:latin typeface="Tenorite" panose="00000500000000000000" pitchFamily="2" charset="0"/>
                <a:ea typeface="Times New Roman" panose="02020603050405020304" pitchFamily="18" charset="0"/>
              </a:rPr>
              <a:t>Whincup, Allin</a:t>
            </a:r>
            <a:r>
              <a:rPr lang="cy-GB" sz="1400" dirty="0">
                <a:solidFill>
                  <a:schemeClr val="accent1">
                    <a:lumMod val="75000"/>
                  </a:schemeClr>
                </a:solidFill>
                <a:effectLst/>
                <a:latin typeface="Tenorite" panose="00000500000000000000" pitchFamily="2" charset="0"/>
                <a:ea typeface="Times New Roman" panose="02020603050405020304" pitchFamily="18" charset="0"/>
              </a:rPr>
              <a:t>, a Greer, 2023).</a:t>
            </a:r>
          </a:p>
        </p:txBody>
      </p:sp>
    </p:spTree>
    <p:extLst>
      <p:ext uri="{BB962C8B-B14F-4D97-AF65-F5344CB8AC3E}">
        <p14:creationId xmlns:p14="http://schemas.microsoft.com/office/powerpoint/2010/main" val="3576883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CBD3C9-4E66-426D-948E-7CF4778107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12" name="Rectangle 11">
            <a:extLst>
              <a:ext uri="{FF2B5EF4-FFF2-40B4-BE49-F238E27FC236}">
                <a16:creationId xmlns:a16="http://schemas.microsoft.com/office/drawing/2014/main" id="{E9271C28-7496-4447-8541-7B39F5E94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2" name="TextBox 1">
            <a:extLst>
              <a:ext uri="{FF2B5EF4-FFF2-40B4-BE49-F238E27FC236}">
                <a16:creationId xmlns:a16="http://schemas.microsoft.com/office/drawing/2014/main" id="{4790117B-CB0C-6210-6F50-51A9E9D0D979}"/>
              </a:ext>
            </a:extLst>
          </p:cNvPr>
          <p:cNvSpPr txBox="1"/>
          <p:nvPr/>
        </p:nvSpPr>
        <p:spPr>
          <a:xfrm>
            <a:off x="5765046" y="179495"/>
            <a:ext cx="5364444" cy="1356360"/>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cy-GB" sz="4400" b="1" noProof="0" dirty="0">
                <a:solidFill>
                  <a:schemeClr val="accent1"/>
                </a:solidFill>
                <a:latin typeface="Tenorite" panose="00000500000000000000" pitchFamily="2" charset="0"/>
                <a:ea typeface="+mj-ea"/>
                <a:cs typeface="+mj-cs"/>
              </a:rPr>
              <a:t>Cymhwyso i Ymarfer</a:t>
            </a:r>
          </a:p>
        </p:txBody>
      </p:sp>
      <p:pic>
        <p:nvPicPr>
          <p:cNvPr id="5" name="Picture 4">
            <a:extLst>
              <a:ext uri="{FF2B5EF4-FFF2-40B4-BE49-F238E27FC236}">
                <a16:creationId xmlns:a16="http://schemas.microsoft.com/office/drawing/2014/main" id="{7BE38684-11C8-5A23-0786-59A15DF576AA}"/>
              </a:ext>
            </a:extLst>
          </p:cNvPr>
          <p:cNvPicPr>
            <a:picLocks noChangeAspect="1"/>
          </p:cNvPicPr>
          <p:nvPr/>
        </p:nvPicPr>
        <p:blipFill>
          <a:blip r:embed="rId2"/>
          <a:stretch>
            <a:fillRect/>
          </a:stretch>
        </p:blipFill>
        <p:spPr>
          <a:xfrm>
            <a:off x="1170487" y="857675"/>
            <a:ext cx="3996869" cy="5140669"/>
          </a:xfrm>
          <a:prstGeom prst="rect">
            <a:avLst/>
          </a:prstGeom>
        </p:spPr>
      </p:pic>
      <p:sp>
        <p:nvSpPr>
          <p:cNvPr id="4" name="TextBox 3">
            <a:extLst>
              <a:ext uri="{FF2B5EF4-FFF2-40B4-BE49-F238E27FC236}">
                <a16:creationId xmlns:a16="http://schemas.microsoft.com/office/drawing/2014/main" id="{E1D662B6-76E0-1BC7-EFE3-A8BCF66B2FA1}"/>
              </a:ext>
            </a:extLst>
          </p:cNvPr>
          <p:cNvSpPr txBox="1"/>
          <p:nvPr/>
        </p:nvSpPr>
        <p:spPr>
          <a:xfrm>
            <a:off x="5492994" y="1209674"/>
            <a:ext cx="6137147" cy="3922395"/>
          </a:xfrm>
          <a:prstGeom prst="rect">
            <a:avLst/>
          </a:prstGeom>
        </p:spPr>
        <p:txBody>
          <a:bodyPr vert="horz" lIns="91440" tIns="45720" rIns="91440" bIns="45720" rtlCol="0">
            <a:noAutofit/>
          </a:bodyPr>
          <a:lstStyle/>
          <a:p>
            <a:pPr defTabSz="914400" fontAlgn="base">
              <a:lnSpc>
                <a:spcPct val="110000"/>
              </a:lnSpc>
              <a:buClr>
                <a:schemeClr val="accent1"/>
              </a:buClr>
              <a:buSzPct val="80000"/>
            </a:pPr>
            <a:r>
              <a:rPr lang="cy-GB" sz="1600" dirty="0">
                <a:solidFill>
                  <a:schemeClr val="accent1"/>
                </a:solidFill>
                <a:effectLst/>
                <a:latin typeface="Tenorite" panose="00000500000000000000" pitchFamily="2" charset="0"/>
              </a:rPr>
              <a:t>Addas fyddai cynnal y gweithgaredd yn ystod Wythnos Genedlaethol Gwylio Adar yn mis Ionawr, gan gyflwyno stori am aderyn yn chwilio am fwyd, gan ysgogi eu dealltwriaeth a phwrpas o’r gweithgaredd (</a:t>
            </a:r>
            <a:r>
              <a:rPr lang="en-GB" sz="1600" noProof="0" dirty="0">
                <a:solidFill>
                  <a:schemeClr val="accent1"/>
                </a:solidFill>
                <a:effectLst/>
                <a:latin typeface="Tenorite" panose="00000500000000000000" pitchFamily="2" charset="0"/>
              </a:rPr>
              <a:t>Donaldson</a:t>
            </a:r>
            <a:r>
              <a:rPr lang="cy-GB" sz="1600" dirty="0">
                <a:solidFill>
                  <a:schemeClr val="accent1"/>
                </a:solidFill>
                <a:effectLst/>
                <a:latin typeface="Tenorite" panose="00000500000000000000" pitchFamily="2" charset="0"/>
              </a:rPr>
              <a:t>, 2015; Cyfoeth Naturiol Cymru, 2015).</a:t>
            </a:r>
          </a:p>
          <a:p>
            <a:pPr defTabSz="914400" fontAlgn="base">
              <a:lnSpc>
                <a:spcPct val="110000"/>
              </a:lnSpc>
              <a:buClr>
                <a:schemeClr val="accent1"/>
              </a:buClr>
              <a:buSzPct val="80000"/>
            </a:pPr>
            <a:endParaRPr lang="cy-GB" sz="800" dirty="0">
              <a:solidFill>
                <a:schemeClr val="accent1"/>
              </a:solidFill>
              <a:effectLst/>
              <a:latin typeface="Tenorite" panose="00000500000000000000" pitchFamily="2" charset="0"/>
            </a:endParaRPr>
          </a:p>
          <a:p>
            <a:pPr defTabSz="914400">
              <a:lnSpc>
                <a:spcPct val="110000"/>
              </a:lnSpc>
              <a:buClr>
                <a:schemeClr val="accent1"/>
              </a:buClr>
              <a:buSzPct val="80000"/>
            </a:pPr>
            <a:r>
              <a:rPr lang="cy-GB" sz="1600" dirty="0">
                <a:solidFill>
                  <a:schemeClr val="accent1"/>
                </a:solidFill>
                <a:effectLst/>
                <a:latin typeface="Tenorite" panose="00000500000000000000" pitchFamily="2" charset="0"/>
              </a:rPr>
              <a:t>I ddysgwyr ag AAA, gellir addasu’r gweithgaredd drwy ddefnyddio darnau pren mwy, cymorth un-i-un, neu sesiynau byrrach gyda seibiannau synhwyraidd. I ddysgwyr oed Dysgu Sylfaen, gellir darparu bwydwyr adar ar dirwedd sawl lefel, oherwydd caiff gwahanol adar wahanol ddulliau o ddod o hyd i fwyd megis adar duon yn hoffi casglu o'r ddaear, ac eraill o blith planhigion tra bod adar yr ardd fel titw mawr a thitw Tomos las yn fwy acrobatig ac yn medru hongian wrth fwydo o fri. Gall dysgwyr hŷn olrhain prosiect cymuned, gan ddylunio a chreu byrddau adar masnachol a datblygu sgiliau entrepreneuriaeth. Gallent fonitro adar fydd yn ymweld â’r byrddau gan adrodd i ymgyrch ‘Big </a:t>
            </a:r>
            <a:r>
              <a:rPr lang="cy-GB" sz="1600" noProof="0" dirty="0" err="1">
                <a:solidFill>
                  <a:schemeClr val="accent1"/>
                </a:solidFill>
                <a:effectLst/>
                <a:latin typeface="Tenorite" panose="00000500000000000000" pitchFamily="2" charset="0"/>
              </a:rPr>
              <a:t>Schools</a:t>
            </a:r>
            <a:r>
              <a:rPr lang="cy-GB" sz="1600" noProof="0" dirty="0">
                <a:solidFill>
                  <a:schemeClr val="accent1"/>
                </a:solidFill>
                <a:effectLst/>
                <a:latin typeface="Tenorite" panose="00000500000000000000" pitchFamily="2" charset="0"/>
              </a:rPr>
              <a:t>’ </a:t>
            </a:r>
            <a:r>
              <a:rPr lang="cy-GB" sz="1600" noProof="0" dirty="0" err="1">
                <a:solidFill>
                  <a:schemeClr val="accent1"/>
                </a:solidFill>
                <a:effectLst/>
                <a:latin typeface="Tenorite" panose="00000500000000000000" pitchFamily="2" charset="0"/>
              </a:rPr>
              <a:t>Birdwatch</a:t>
            </a:r>
            <a:r>
              <a:rPr lang="cy-GB" sz="1600" dirty="0">
                <a:solidFill>
                  <a:schemeClr val="accent1"/>
                </a:solidFill>
                <a:effectLst/>
                <a:latin typeface="Tenorite" panose="00000500000000000000" pitchFamily="2" charset="0"/>
              </a:rPr>
              <a:t>’ yr RSPB (2026) a thrafod cadwyni bwyd. Gwelir bod ysgolion yng Nghymru megis Ysgol Llan-y-pwll (2023) ac Ysgol Plas Coch (2024) yn cynnal sesiynau ysgol goedwig sydd yn cynnwys gofal bywyd gwyllt. </a:t>
            </a:r>
          </a:p>
          <a:p>
            <a:pPr defTabSz="914400">
              <a:lnSpc>
                <a:spcPct val="110000"/>
              </a:lnSpc>
              <a:buClr>
                <a:schemeClr val="accent1"/>
              </a:buClr>
              <a:buSzPct val="80000"/>
            </a:pPr>
            <a:endParaRPr lang="cy-GB" sz="1600" dirty="0">
              <a:solidFill>
                <a:schemeClr val="accent1"/>
              </a:solidFill>
              <a:effectLst/>
              <a:latin typeface="Tenorite" panose="00000500000000000000" pitchFamily="2" charset="0"/>
            </a:endParaRPr>
          </a:p>
          <a:p>
            <a:pPr defTabSz="914400">
              <a:lnSpc>
                <a:spcPct val="110000"/>
              </a:lnSpc>
              <a:buClr>
                <a:schemeClr val="accent1"/>
              </a:buClr>
              <a:buSzPct val="80000"/>
            </a:pPr>
            <a:endParaRPr lang="cy-GB" sz="1600" dirty="0">
              <a:solidFill>
                <a:schemeClr val="accent1"/>
              </a:solidFill>
              <a:latin typeface="Tenorite" panose="00000500000000000000" pitchFamily="2" charset="0"/>
            </a:endParaRPr>
          </a:p>
          <a:p>
            <a:pPr defTabSz="914400">
              <a:lnSpc>
                <a:spcPct val="110000"/>
              </a:lnSpc>
              <a:buClr>
                <a:schemeClr val="accent1"/>
              </a:buClr>
              <a:buSzPct val="80000"/>
            </a:pPr>
            <a:endParaRPr lang="cy-GB" sz="1600" dirty="0">
              <a:solidFill>
                <a:schemeClr val="accent1"/>
              </a:solidFill>
              <a:effectLst/>
              <a:latin typeface="Tenorite" panose="00000500000000000000" pitchFamily="2" charset="0"/>
            </a:endParaRPr>
          </a:p>
          <a:p>
            <a:pPr defTabSz="914400">
              <a:lnSpc>
                <a:spcPct val="90000"/>
              </a:lnSpc>
              <a:spcAft>
                <a:spcPts val="800"/>
              </a:spcAft>
              <a:buClr>
                <a:schemeClr val="accent1"/>
              </a:buClr>
              <a:buSzPct val="80000"/>
            </a:pPr>
            <a:r>
              <a:rPr lang="en-US" sz="1600" dirty="0">
                <a:solidFill>
                  <a:schemeClr val="accent1"/>
                </a:solidFill>
                <a:effectLst/>
              </a:rPr>
              <a:t> </a:t>
            </a:r>
          </a:p>
        </p:txBody>
      </p:sp>
      <p:sp>
        <p:nvSpPr>
          <p:cNvPr id="6" name="TextBox 5">
            <a:extLst>
              <a:ext uri="{FF2B5EF4-FFF2-40B4-BE49-F238E27FC236}">
                <a16:creationId xmlns:a16="http://schemas.microsoft.com/office/drawing/2014/main" id="{D5BF727D-ADFE-B233-7329-063458DD5D58}"/>
              </a:ext>
            </a:extLst>
          </p:cNvPr>
          <p:cNvSpPr txBox="1"/>
          <p:nvPr/>
        </p:nvSpPr>
        <p:spPr>
          <a:xfrm>
            <a:off x="1075954" y="5974792"/>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4073883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216BDC-AAC3-84A4-E298-9C13B000C79E}"/>
              </a:ext>
            </a:extLst>
          </p:cNvPr>
          <p:cNvSpPr txBox="1"/>
          <p:nvPr/>
        </p:nvSpPr>
        <p:spPr>
          <a:xfrm>
            <a:off x="3545451" y="284825"/>
            <a:ext cx="6096000" cy="707886"/>
          </a:xfrm>
          <a:prstGeom prst="rect">
            <a:avLst/>
          </a:prstGeom>
          <a:noFill/>
        </p:spPr>
        <p:txBody>
          <a:bodyPr wrap="square">
            <a:spAutoFit/>
          </a:bodyPr>
          <a:lstStyle/>
          <a:p>
            <a:r>
              <a:rPr lang="cy-GB" sz="4000" b="1" i="0" dirty="0">
                <a:solidFill>
                  <a:schemeClr val="accent1"/>
                </a:solidFill>
                <a:effectLst/>
                <a:latin typeface="Tenorite" panose="00000500000000000000" pitchFamily="2" charset="0"/>
              </a:rPr>
              <a:t>Dyfarniad Cyffredinol</a:t>
            </a:r>
            <a:endParaRPr lang="cy-GB" sz="4000" b="1" dirty="0">
              <a:solidFill>
                <a:schemeClr val="accent1"/>
              </a:solidFill>
              <a:latin typeface="Tenorite" panose="00000500000000000000" pitchFamily="2" charset="0"/>
            </a:endParaRPr>
          </a:p>
        </p:txBody>
      </p:sp>
      <p:sp>
        <p:nvSpPr>
          <p:cNvPr id="4" name="TextBox 3">
            <a:extLst>
              <a:ext uri="{FF2B5EF4-FFF2-40B4-BE49-F238E27FC236}">
                <a16:creationId xmlns:a16="http://schemas.microsoft.com/office/drawing/2014/main" id="{E7D4A05F-180A-D3C7-A90D-5AB753EC4F1E}"/>
              </a:ext>
            </a:extLst>
          </p:cNvPr>
          <p:cNvSpPr txBox="1"/>
          <p:nvPr/>
        </p:nvSpPr>
        <p:spPr>
          <a:xfrm>
            <a:off x="2790825" y="1690062"/>
            <a:ext cx="6457950" cy="3477875"/>
          </a:xfrm>
          <a:prstGeom prst="rect">
            <a:avLst/>
          </a:prstGeom>
          <a:noFill/>
        </p:spPr>
        <p:txBody>
          <a:bodyPr wrap="square">
            <a:spAutoFit/>
          </a:bodyPr>
          <a:lstStyle/>
          <a:p>
            <a:pPr fontAlgn="base">
              <a:buNone/>
            </a:pPr>
            <a:r>
              <a:rPr lang="cy-GB" sz="20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Mae’r gweithgaredd creu bwydwyr adar yn amgylchedd ysgol goedwig yn effeithiol oherwydd mae’r pwrpas yn ddilys a’r canlyniadau dysgu o ran y Cwricwlwm i Gymru yn gryf. Perthyn seiliau damcaniaethol cadarn i’r gweithgaredd. Rhestrir manteision cryf o blaid y gweithgaredd, a chydnabyddir gwendidau posib. Gellir addasu’r gweithgaredd i ddysgwyr hŷn, ac ystyriwyd addasiadau i ddysgwyr ag anghenion dysgu ychwanegol. Hefyd, braf yw cydnabod bod ysgolion eraill yng Nghymru yn cynnal sesiynau ysgol goedwig gan ffocysu ar ofal i fywyd gwyllt.</a:t>
            </a:r>
            <a:endParaRPr lang="cy-GB" sz="2000" dirty="0">
              <a:solidFill>
                <a:schemeClr val="accent1">
                  <a:lumMod val="75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83410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B71362F-6305-42A2-8633-285CE3813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3" name="TextBox 2">
            <a:extLst>
              <a:ext uri="{FF2B5EF4-FFF2-40B4-BE49-F238E27FC236}">
                <a16:creationId xmlns:a16="http://schemas.microsoft.com/office/drawing/2014/main" id="{77C8424E-FD9E-54F2-2F65-93DFAF3DC74C}"/>
              </a:ext>
            </a:extLst>
          </p:cNvPr>
          <p:cNvSpPr txBox="1"/>
          <p:nvPr/>
        </p:nvSpPr>
        <p:spPr>
          <a:xfrm>
            <a:off x="401738" y="627861"/>
            <a:ext cx="7126576" cy="1356360"/>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cy-GB" sz="4000" b="1" noProof="0" dirty="0">
                <a:solidFill>
                  <a:schemeClr val="accent1"/>
                </a:solidFill>
                <a:latin typeface="Tenorite" panose="00000500000000000000" pitchFamily="2" charset="0"/>
                <a:ea typeface="+mj-ea"/>
                <a:cs typeface="+mj-cs"/>
              </a:rPr>
              <a:t>Gweithgaredd  2 - Trysor Parc Dinefwr </a:t>
            </a:r>
          </a:p>
        </p:txBody>
      </p:sp>
      <p:sp>
        <p:nvSpPr>
          <p:cNvPr id="5" name="TextBox 4">
            <a:extLst>
              <a:ext uri="{FF2B5EF4-FFF2-40B4-BE49-F238E27FC236}">
                <a16:creationId xmlns:a16="http://schemas.microsoft.com/office/drawing/2014/main" id="{ACCC8A72-4810-4509-654A-1DD2AF91D074}"/>
              </a:ext>
            </a:extLst>
          </p:cNvPr>
          <p:cNvSpPr txBox="1"/>
          <p:nvPr/>
        </p:nvSpPr>
        <p:spPr>
          <a:xfrm>
            <a:off x="754278" y="2537005"/>
            <a:ext cx="6693061" cy="2188782"/>
          </a:xfrm>
          <a:prstGeom prst="rect">
            <a:avLst/>
          </a:prstGeom>
        </p:spPr>
        <p:txBody>
          <a:bodyPr vert="horz" lIns="91440" tIns="45720" rIns="91440" bIns="45720" rtlCol="0">
            <a:noAutofit/>
          </a:bodyPr>
          <a:lstStyle/>
          <a:p>
            <a:pPr defTabSz="914400" fontAlgn="base">
              <a:lnSpc>
                <a:spcPct val="90000"/>
              </a:lnSpc>
              <a:spcAft>
                <a:spcPts val="600"/>
              </a:spcAft>
              <a:buClr>
                <a:schemeClr val="accent1"/>
              </a:buClr>
              <a:buSzPct val="80000"/>
            </a:pPr>
            <a:r>
              <a:rPr lang="cy-GB" sz="2000" noProof="0" dirty="0">
                <a:solidFill>
                  <a:schemeClr val="accent1">
                    <a:lumMod val="75000"/>
                  </a:schemeClr>
                </a:solidFill>
                <a:effectLst/>
                <a:latin typeface="Tenorite" panose="00000500000000000000" pitchFamily="2" charset="0"/>
              </a:rPr>
              <a:t>Darperir cyfle i ddysgwyr 4-6 oed gymryd rhan mewn helfa trysor ar dir Parc Dinefwr. Gan fod y plant yn ifanc, a sgiliau darllen elfennol, bydd y cliwiau ar ffurf lluniau. Esbonnir iddynt fod trysor i’w ennill ar ddiwedd yr helfa a bod angen iddynt ddarllen y rhifau ar y lluniau (1-10) a arsylwi’r lluniau’n fanwl i cyfateb gyda nodweddion yn yr amgylchedd. Wrth ddilyn trefn y rhifau a dadgodio’r lluniau dônt o hyd i’r trysor sef allwedd hynafol i Gastell Dinefwr, lle cant picnic i ddathlu diwedd yr helfa.</a:t>
            </a:r>
          </a:p>
        </p:txBody>
      </p:sp>
      <p:pic>
        <p:nvPicPr>
          <p:cNvPr id="7" name="Picture 6">
            <a:extLst>
              <a:ext uri="{FF2B5EF4-FFF2-40B4-BE49-F238E27FC236}">
                <a16:creationId xmlns:a16="http://schemas.microsoft.com/office/drawing/2014/main" id="{92797F94-7258-76B2-FFB7-28967883AB1E}"/>
              </a:ext>
            </a:extLst>
          </p:cNvPr>
          <p:cNvPicPr>
            <a:picLocks noChangeAspect="1"/>
          </p:cNvPicPr>
          <p:nvPr/>
        </p:nvPicPr>
        <p:blipFill>
          <a:blip r:embed="rId2"/>
          <a:stretch>
            <a:fillRect/>
          </a:stretch>
        </p:blipFill>
        <p:spPr>
          <a:xfrm>
            <a:off x="7528315" y="1984221"/>
            <a:ext cx="4145120" cy="3283103"/>
          </a:xfrm>
          <a:prstGeom prst="rect">
            <a:avLst/>
          </a:prstGeom>
        </p:spPr>
      </p:pic>
      <p:sp>
        <p:nvSpPr>
          <p:cNvPr id="2" name="TextBox 1">
            <a:extLst>
              <a:ext uri="{FF2B5EF4-FFF2-40B4-BE49-F238E27FC236}">
                <a16:creationId xmlns:a16="http://schemas.microsoft.com/office/drawing/2014/main" id="{75750C64-F0CB-777E-368D-275ED87D90A2}"/>
              </a:ext>
            </a:extLst>
          </p:cNvPr>
          <p:cNvSpPr txBox="1"/>
          <p:nvPr/>
        </p:nvSpPr>
        <p:spPr>
          <a:xfrm>
            <a:off x="7447339" y="5206840"/>
            <a:ext cx="3733800" cy="246221"/>
          </a:xfrm>
          <a:prstGeom prst="rect">
            <a:avLst/>
          </a:prstGeom>
          <a:noFill/>
        </p:spPr>
        <p:txBody>
          <a:bodyPr wrap="square" rtlCol="0">
            <a:spAutoFit/>
          </a:bodyPr>
          <a:lstStyle/>
          <a:p>
            <a:r>
              <a:rPr lang="cy-GB" sz="1000" dirty="0">
                <a:latin typeface="Tenorite" panose="00000500000000000000" pitchFamily="2" charset="0"/>
              </a:rPr>
              <a:t>(National </a:t>
            </a:r>
            <a:r>
              <a:rPr lang="cy-GB" sz="1000" dirty="0" err="1">
                <a:latin typeface="Tenorite" panose="00000500000000000000" pitchFamily="2" charset="0"/>
              </a:rPr>
              <a:t>trust</a:t>
            </a:r>
            <a:r>
              <a:rPr lang="cy-GB" sz="1000" dirty="0">
                <a:latin typeface="Tenorite" panose="00000500000000000000" pitchFamily="2" charset="0"/>
              </a:rPr>
              <a:t>, dim dyddiad)</a:t>
            </a:r>
          </a:p>
        </p:txBody>
      </p:sp>
    </p:spTree>
    <p:extLst>
      <p:ext uri="{BB962C8B-B14F-4D97-AF65-F5344CB8AC3E}">
        <p14:creationId xmlns:p14="http://schemas.microsoft.com/office/powerpoint/2010/main" val="30675210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B71362F-6305-42A2-8633-285CE3813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3" name="TextBox 2">
            <a:extLst>
              <a:ext uri="{FF2B5EF4-FFF2-40B4-BE49-F238E27FC236}">
                <a16:creationId xmlns:a16="http://schemas.microsoft.com/office/drawing/2014/main" id="{FD6ED859-594D-A498-297C-E6BF16C4E55C}"/>
              </a:ext>
            </a:extLst>
          </p:cNvPr>
          <p:cNvSpPr txBox="1"/>
          <p:nvPr/>
        </p:nvSpPr>
        <p:spPr>
          <a:xfrm>
            <a:off x="1143000" y="609600"/>
            <a:ext cx="6693061" cy="1356360"/>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cy-GB" sz="4400" b="1" noProof="0" dirty="0">
                <a:solidFill>
                  <a:schemeClr val="accent1"/>
                </a:solidFill>
                <a:effectLst/>
                <a:latin typeface="Tenorite" panose="00000500000000000000" pitchFamily="2" charset="0"/>
                <a:ea typeface="+mj-ea"/>
                <a:cs typeface="+mj-cs"/>
              </a:rPr>
              <a:t>Pwrpas a Deilliannau Dysgu </a:t>
            </a:r>
            <a:endParaRPr lang="cy-GB" sz="4400" b="1" noProof="0" dirty="0">
              <a:solidFill>
                <a:schemeClr val="accent1"/>
              </a:solidFill>
              <a:latin typeface="Tenorite" panose="00000500000000000000" pitchFamily="2" charset="0"/>
              <a:ea typeface="+mj-ea"/>
              <a:cs typeface="+mj-cs"/>
            </a:endParaRPr>
          </a:p>
        </p:txBody>
      </p:sp>
      <p:sp>
        <p:nvSpPr>
          <p:cNvPr id="5" name="TextBox 4">
            <a:extLst>
              <a:ext uri="{FF2B5EF4-FFF2-40B4-BE49-F238E27FC236}">
                <a16:creationId xmlns:a16="http://schemas.microsoft.com/office/drawing/2014/main" id="{A0D9D2DA-3E1F-B8B5-7379-3AC9749CFED9}"/>
              </a:ext>
            </a:extLst>
          </p:cNvPr>
          <p:cNvSpPr txBox="1"/>
          <p:nvPr/>
        </p:nvSpPr>
        <p:spPr>
          <a:xfrm>
            <a:off x="1143000" y="2057400"/>
            <a:ext cx="6693061" cy="4038600"/>
          </a:xfrm>
          <a:prstGeom prst="rect">
            <a:avLst/>
          </a:prstGeom>
        </p:spPr>
        <p:txBody>
          <a:bodyPr vert="horz" lIns="91440" tIns="45720" rIns="91440" bIns="45720" rtlCol="0">
            <a:normAutofit fontScale="92500" lnSpcReduction="20000"/>
          </a:bodyPr>
          <a:lstStyle/>
          <a:p>
            <a:pPr defTabSz="914400" fontAlgn="base">
              <a:lnSpc>
                <a:spcPct val="110000"/>
              </a:lnSpc>
              <a:buClr>
                <a:schemeClr val="accent1"/>
              </a:buClr>
              <a:buSzPct val="80000"/>
            </a:pPr>
            <a:r>
              <a:rPr lang="cy-GB" sz="1600" noProof="0" dirty="0">
                <a:solidFill>
                  <a:schemeClr val="accent1"/>
                </a:solidFill>
                <a:latin typeface="Tenorite" panose="00000500000000000000" pitchFamily="2" charset="0"/>
              </a:rPr>
              <a:t>Mae’r gweithgaredd yn cyd-fynd yn glir â Cwricwlwm i Gymru, gan gefnogi’r pedwar diben, yn enwedig datblygu dysgwyr fel unigolion hyderus, dysgwyr uchelgeisiol a chyfranwyr mentrus. Mae’n cysylltu â sawl Maes Dysgu a Phrofiad (</a:t>
            </a:r>
            <a:r>
              <a:rPr lang="cy-GB" sz="1600" noProof="0" dirty="0" err="1">
                <a:solidFill>
                  <a:schemeClr val="accent1"/>
                </a:solidFill>
                <a:latin typeface="Tenorite" panose="00000500000000000000" pitchFamily="2" charset="0"/>
              </a:rPr>
              <a:t>MDaPh</a:t>
            </a:r>
            <a:r>
              <a:rPr lang="cy-GB" sz="1600" noProof="0" dirty="0">
                <a:solidFill>
                  <a:schemeClr val="accent1"/>
                </a:solidFill>
                <a:latin typeface="Tenorite" panose="00000500000000000000" pitchFamily="2" charset="0"/>
              </a:rPr>
              <a:t>), gan gynnwys Dyniaethau (ymwneud â safle hanesyddol Parc Dinefwr), Mathemateg a Rhifedd (dilyn trefn rifau), Ieithoedd, Llythrennedd a Chyfathrebu (trafodaeth a dehongli cliwiau) ac Iechyd a Lles (llesiant emosiynol a gweithgarwch corfforol).</a:t>
            </a:r>
          </a:p>
          <a:p>
            <a:pPr indent="-182880" defTabSz="914400" fontAlgn="base">
              <a:lnSpc>
                <a:spcPct val="110000"/>
              </a:lnSpc>
              <a:buClr>
                <a:schemeClr val="accent1"/>
              </a:buClr>
              <a:buSzPct val="80000"/>
              <a:buFont typeface="Corbel" pitchFamily="34" charset="0"/>
              <a:buChar char="•"/>
            </a:pPr>
            <a:endParaRPr lang="cy-GB" sz="1600" noProof="0" dirty="0">
              <a:solidFill>
                <a:schemeClr val="accent1"/>
              </a:solidFill>
              <a:latin typeface="Tenorite" panose="00000500000000000000" pitchFamily="2" charset="0"/>
            </a:endParaRPr>
          </a:p>
          <a:p>
            <a:pPr defTabSz="914400" fontAlgn="base">
              <a:lnSpc>
                <a:spcPct val="110000"/>
              </a:lnSpc>
              <a:buClr>
                <a:schemeClr val="accent1"/>
              </a:buClr>
              <a:buSzPct val="80000"/>
            </a:pPr>
            <a:r>
              <a:rPr lang="cy-GB" sz="1600" noProof="0" dirty="0">
                <a:solidFill>
                  <a:schemeClr val="accent1"/>
                </a:solidFill>
                <a:latin typeface="Tenorite" panose="00000500000000000000" pitchFamily="2" charset="0"/>
              </a:rPr>
              <a:t>Datblyga’r helfa drysor sgiliau gwybyddol trwy annog dysgwyr i arsylwi’n fanwl, dilyn trefn, adnabod patrymau a datrys problemau (</a:t>
            </a:r>
            <a:r>
              <a:rPr lang="cy-GB" sz="1600" noProof="0" dirty="0" err="1">
                <a:solidFill>
                  <a:schemeClr val="accent1"/>
                </a:solidFill>
                <a:latin typeface="Tenorite" panose="00000500000000000000" pitchFamily="2" charset="0"/>
              </a:rPr>
              <a:t>Ysldirim</a:t>
            </a:r>
            <a:r>
              <a:rPr lang="cy-GB" sz="1600" noProof="0" dirty="0">
                <a:solidFill>
                  <a:schemeClr val="accent1"/>
                </a:solidFill>
                <a:latin typeface="Tenorite" panose="00000500000000000000" pitchFamily="2" charset="0"/>
              </a:rPr>
              <a:t> ac </a:t>
            </a:r>
            <a:r>
              <a:rPr lang="cy-GB" sz="1600" noProof="0" dirty="0" err="1">
                <a:solidFill>
                  <a:schemeClr val="accent1"/>
                </a:solidFill>
                <a:latin typeface="Tenorite" panose="00000500000000000000" pitchFamily="2" charset="0"/>
              </a:rPr>
              <a:t>Akamca</a:t>
            </a:r>
            <a:r>
              <a:rPr lang="cy-GB" sz="1600" noProof="0" dirty="0">
                <a:solidFill>
                  <a:schemeClr val="accent1"/>
                </a:solidFill>
                <a:latin typeface="Tenorite" panose="00000500000000000000" pitchFamily="2" charset="0"/>
              </a:rPr>
              <a:t>, 2017; Addysg Cymru, 2020) Wrth gyfateb cliwiau gweledol i nodweddion yn yr amgylchedd, defnyddia’r plant sgiliau rhesymu, cof gweithiol a meddwl beirniadol. Mae dilyn rhifau (1–10) yn cefnogi datblygiad mathemategol cynnar tra’n rhoi cyd-destun ystyrlon i rifedd.</a:t>
            </a:r>
          </a:p>
          <a:p>
            <a:pPr indent="-182880" defTabSz="914400" fontAlgn="base">
              <a:lnSpc>
                <a:spcPct val="110000"/>
              </a:lnSpc>
              <a:buClr>
                <a:schemeClr val="accent1"/>
              </a:buClr>
              <a:buSzPct val="80000"/>
              <a:buFont typeface="Corbel" pitchFamily="34" charset="0"/>
              <a:buChar char="•"/>
            </a:pPr>
            <a:endParaRPr lang="cy-GB" sz="1600" noProof="0" dirty="0">
              <a:solidFill>
                <a:schemeClr val="accent1"/>
              </a:solidFill>
              <a:latin typeface="Tenorite" panose="00000500000000000000" pitchFamily="2" charset="0"/>
            </a:endParaRPr>
          </a:p>
          <a:p>
            <a:pPr defTabSz="914400" fontAlgn="base">
              <a:lnSpc>
                <a:spcPct val="110000"/>
              </a:lnSpc>
              <a:buClr>
                <a:schemeClr val="accent1"/>
              </a:buClr>
              <a:buSzPct val="80000"/>
            </a:pPr>
            <a:r>
              <a:rPr lang="cy-GB" sz="1600" noProof="0" dirty="0">
                <a:solidFill>
                  <a:schemeClr val="accent1"/>
                </a:solidFill>
                <a:latin typeface="Tenorite" panose="00000500000000000000" pitchFamily="2" charset="0"/>
              </a:rPr>
              <a:t>Mae cymryd rhan mewn helfa drysor yn meithrin hyder a gwydnwch emosiynol wrth i ddysgwyr wynebu heriau, gwneud camgymeriadau a dyfalbarhau nes cyrraedd y nod terfynol (</a:t>
            </a:r>
            <a:r>
              <a:rPr lang="en-GB" sz="1600" noProof="0" dirty="0">
                <a:solidFill>
                  <a:schemeClr val="accent1"/>
                </a:solidFill>
                <a:latin typeface="Tenorite" panose="00000500000000000000" pitchFamily="2" charset="0"/>
              </a:rPr>
              <a:t>Inclusive Teach</a:t>
            </a:r>
            <a:r>
              <a:rPr lang="cy-GB" sz="1600" noProof="0" dirty="0">
                <a:solidFill>
                  <a:schemeClr val="accent1"/>
                </a:solidFill>
                <a:latin typeface="Tenorite" panose="00000500000000000000" pitchFamily="2" charset="0"/>
              </a:rPr>
              <a:t>, 2024).</a:t>
            </a:r>
          </a:p>
          <a:p>
            <a:pPr indent="-182880" defTabSz="914400" fontAlgn="base">
              <a:lnSpc>
                <a:spcPct val="90000"/>
              </a:lnSpc>
              <a:spcAft>
                <a:spcPts val="600"/>
              </a:spcAft>
              <a:buClr>
                <a:schemeClr val="accent1"/>
              </a:buClr>
              <a:buSzPct val="80000"/>
              <a:buFont typeface="Corbel" pitchFamily="34" charset="0"/>
              <a:buChar char="•"/>
            </a:pPr>
            <a:endParaRPr lang="en-US" sz="1400" noProof="0" dirty="0">
              <a:solidFill>
                <a:schemeClr val="accent1"/>
              </a:solidFill>
              <a:effectLst/>
            </a:endParaRPr>
          </a:p>
        </p:txBody>
      </p:sp>
      <p:pic>
        <p:nvPicPr>
          <p:cNvPr id="4" name="Picture 3">
            <a:extLst>
              <a:ext uri="{FF2B5EF4-FFF2-40B4-BE49-F238E27FC236}">
                <a16:creationId xmlns:a16="http://schemas.microsoft.com/office/drawing/2014/main" id="{F0C968EB-CC45-A7DE-0124-AF73D8EECDE7}"/>
              </a:ext>
            </a:extLst>
          </p:cNvPr>
          <p:cNvPicPr>
            <a:picLocks noChangeAspect="1"/>
          </p:cNvPicPr>
          <p:nvPr/>
        </p:nvPicPr>
        <p:blipFill>
          <a:blip r:embed="rId2"/>
          <a:stretch>
            <a:fillRect/>
          </a:stretch>
        </p:blipFill>
        <p:spPr>
          <a:xfrm>
            <a:off x="8848339" y="735496"/>
            <a:ext cx="2096458" cy="2533484"/>
          </a:xfrm>
          <a:prstGeom prst="rect">
            <a:avLst/>
          </a:prstGeom>
        </p:spPr>
      </p:pic>
      <p:pic>
        <p:nvPicPr>
          <p:cNvPr id="7" name="Picture 6">
            <a:extLst>
              <a:ext uri="{FF2B5EF4-FFF2-40B4-BE49-F238E27FC236}">
                <a16:creationId xmlns:a16="http://schemas.microsoft.com/office/drawing/2014/main" id="{433993DA-8D62-5BBC-355D-598518BD893C}"/>
              </a:ext>
            </a:extLst>
          </p:cNvPr>
          <p:cNvPicPr>
            <a:picLocks noChangeAspect="1"/>
          </p:cNvPicPr>
          <p:nvPr/>
        </p:nvPicPr>
        <p:blipFill>
          <a:blip r:embed="rId3"/>
          <a:stretch>
            <a:fillRect/>
          </a:stretch>
        </p:blipFill>
        <p:spPr>
          <a:xfrm>
            <a:off x="8848340" y="3589020"/>
            <a:ext cx="2096457" cy="2543834"/>
          </a:xfrm>
          <a:prstGeom prst="rect">
            <a:avLst/>
          </a:prstGeom>
        </p:spPr>
      </p:pic>
      <p:sp>
        <p:nvSpPr>
          <p:cNvPr id="8" name="TextBox 7">
            <a:extLst>
              <a:ext uri="{FF2B5EF4-FFF2-40B4-BE49-F238E27FC236}">
                <a16:creationId xmlns:a16="http://schemas.microsoft.com/office/drawing/2014/main" id="{55DE459A-C2B8-1E34-13B4-047FC1FB9E7A}"/>
              </a:ext>
            </a:extLst>
          </p:cNvPr>
          <p:cNvSpPr txBox="1"/>
          <p:nvPr/>
        </p:nvSpPr>
        <p:spPr>
          <a:xfrm>
            <a:off x="9144000" y="3301365"/>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8859020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AD9DE01-4702-CA42-EFB1-4574D11960BA}"/>
              </a:ext>
            </a:extLst>
          </p:cNvPr>
          <p:cNvSpPr txBox="1"/>
          <p:nvPr/>
        </p:nvSpPr>
        <p:spPr>
          <a:xfrm>
            <a:off x="983227" y="297114"/>
            <a:ext cx="10785986" cy="707886"/>
          </a:xfrm>
          <a:prstGeom prst="rect">
            <a:avLst/>
          </a:prstGeom>
          <a:noFill/>
        </p:spPr>
        <p:txBody>
          <a:bodyPr wrap="square">
            <a:spAutoFit/>
          </a:bodyPr>
          <a:lstStyle/>
          <a:p>
            <a:r>
              <a:rPr lang="cy-GB" sz="4000" b="1" dirty="0">
                <a:solidFill>
                  <a:schemeClr val="accent1"/>
                </a:solidFill>
                <a:effectLst/>
                <a:latin typeface="Tenorite" panose="00000500000000000000" pitchFamily="2" charset="0"/>
                <a:ea typeface="Aptos" panose="020B0004020202020204" pitchFamily="34" charset="0"/>
              </a:rPr>
              <a:t>Cysylltiadau Damcaniaethol â’r Gweithgaredd</a:t>
            </a:r>
            <a:endParaRPr lang="cy-GB" sz="4000" b="1" dirty="0">
              <a:solidFill>
                <a:schemeClr val="accent1"/>
              </a:solidFill>
              <a:latin typeface="Tenorite" panose="00000500000000000000" pitchFamily="2" charset="0"/>
            </a:endParaRPr>
          </a:p>
        </p:txBody>
      </p:sp>
      <p:sp>
        <p:nvSpPr>
          <p:cNvPr id="5" name="TextBox 4">
            <a:extLst>
              <a:ext uri="{FF2B5EF4-FFF2-40B4-BE49-F238E27FC236}">
                <a16:creationId xmlns:a16="http://schemas.microsoft.com/office/drawing/2014/main" id="{385DD3D4-D565-E011-9884-2FB8D349C4CC}"/>
              </a:ext>
            </a:extLst>
          </p:cNvPr>
          <p:cNvSpPr txBox="1"/>
          <p:nvPr/>
        </p:nvSpPr>
        <p:spPr>
          <a:xfrm>
            <a:off x="511278" y="1005000"/>
            <a:ext cx="4916128" cy="5509200"/>
          </a:xfrm>
          <a:prstGeom prst="rect">
            <a:avLst/>
          </a:prstGeom>
          <a:noFill/>
        </p:spPr>
        <p:txBody>
          <a:bodyPr wrap="square">
            <a:spAutoFit/>
          </a:bodyPr>
          <a:lstStyle/>
          <a:p>
            <a:pPr>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Cysyllta’r gweithgaredd helfa drysor ym Mharc Dinefwr yn gryf â theori dysgu profiadol </a:t>
            </a:r>
            <a:r>
              <a:rPr lang="en-US" sz="1600"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Kolb</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(1984, Prifysgol Metropolitan, 2026). Yn ôl </a:t>
            </a:r>
            <a:r>
              <a:rPr lang="en-US" sz="1600"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Kolb</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mae dysgu’n digwydd drwy gylch profiadol o brofiad concrid, myfyrio, </a:t>
            </a:r>
            <a:r>
              <a:rPr lang="cy-GB" sz="1600" dirty="0" err="1">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cysyniadoli</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ac arbrofi gweithredol. Yn y gweithgaredd hwn, mae’r profiad concrid yn deillio o’r plant yn archwilio’r parc, yn arsylwi cliwiau gweledol ac yn symud o un lleoliad i’r llall. Wrth drafod y cliwiau a gwneud penderfyniadau ynglŷn â ble i fynd nesaf, mae’r dysgwyr yn myfyrio ac yn ffurfio dealltwriaeth newydd, cyn ei chymhwyso’n ymarferol wrth ddilyn y drefn rifol a dod o hyd i’r trysor.</a:t>
            </a:r>
            <a:endParaRPr lang="cy-GB" sz="16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endParaRPr>
          </a:p>
          <a:p>
            <a:pPr>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Gellir hefyd cysylltu’r gweithgaredd â damcaniaeth </a:t>
            </a:r>
            <a:r>
              <a:rPr lang="en-US" sz="1600"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Dewey</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(1938) ar ddysgu trwy wneud. Dadleua </a:t>
            </a:r>
            <a:r>
              <a:rPr lang="en-GB" sz="1600"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Dewey</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fod dysgu mwyaf ystyrlon yn digwydd pan fo plant yn cymryd rhan weithredol mewn tasgau go iawn sydd yn berthnasol i’w profiadau (</a:t>
            </a:r>
            <a:r>
              <a:rPr lang="en-GB" sz="1600"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Teachers</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Institute, 2025</a:t>
            </a:r>
            <a:r>
              <a:rPr lang="cy-GB" sz="1600" u="sng"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 Darpara’r helfa drysor gyd-destun dilys, sydd yn cyfuno dysgu â chwarae ac archwilio, gan wneud sgiliau megis rhifedd, arsylwi a datrys problemau yn fwy ystyrlon i blant 4–6 oed.</a:t>
            </a:r>
            <a:endParaRPr lang="cy-GB" sz="16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FF7232E-07A4-9A6E-6033-E0EE49A31096}"/>
              </a:ext>
            </a:extLst>
          </p:cNvPr>
          <p:cNvSpPr txBox="1"/>
          <p:nvPr/>
        </p:nvSpPr>
        <p:spPr>
          <a:xfrm>
            <a:off x="5820696" y="4174684"/>
            <a:ext cx="5860025" cy="2308324"/>
          </a:xfrm>
          <a:prstGeom prst="rect">
            <a:avLst/>
          </a:prstGeom>
          <a:noFill/>
        </p:spPr>
        <p:txBody>
          <a:bodyPr wrap="square">
            <a:spAutoFit/>
          </a:bodyPr>
          <a:lstStyle/>
          <a:p>
            <a:pPr>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Yn ogystal, adlewyrcha’r gweithgaredd damcaniaeth gymdeithasol </a:t>
            </a:r>
            <a:r>
              <a:rPr lang="en-GB" sz="1600"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Vygotsky</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(1978, cyfeirnodwyd yn Siencyn, 2008), yn enwedig y Parth Datblygiadol Procsimol. Trwy weithio ar y cyd, trafod cliwiau a chefnogi ei gilydd, gall y dysgwyr gyflawni tasgau na fyddent, o bosibl, yn medru eu cwblhau’n annibynnol. Mae rôl yr ymarferydd wrth hwyluso, cwestiynu ac annog trafodaeth yn cefnogi’r broses hon, gan gryfhau dysgu cymdeithasol ac ieithyddol o fewn amgylchedd awyr agored cyfoethog.</a:t>
            </a:r>
            <a:endParaRPr lang="cy-GB" sz="16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530804DA-0261-A7C1-8F29-8FB39925EE58}"/>
              </a:ext>
            </a:extLst>
          </p:cNvPr>
          <p:cNvPicPr>
            <a:picLocks noChangeAspect="1"/>
          </p:cNvPicPr>
          <p:nvPr/>
        </p:nvPicPr>
        <p:blipFill>
          <a:blip r:embed="rId2"/>
          <a:stretch>
            <a:fillRect/>
          </a:stretch>
        </p:blipFill>
        <p:spPr>
          <a:xfrm>
            <a:off x="5705475" y="998010"/>
            <a:ext cx="2230914" cy="2946839"/>
          </a:xfrm>
          <a:prstGeom prst="rect">
            <a:avLst/>
          </a:prstGeom>
        </p:spPr>
      </p:pic>
      <p:pic>
        <p:nvPicPr>
          <p:cNvPr id="7" name="Picture 6">
            <a:extLst>
              <a:ext uri="{FF2B5EF4-FFF2-40B4-BE49-F238E27FC236}">
                <a16:creationId xmlns:a16="http://schemas.microsoft.com/office/drawing/2014/main" id="{4EAAFB56-B2AE-05F9-DF52-DC43559C4FC3}"/>
              </a:ext>
            </a:extLst>
          </p:cNvPr>
          <p:cNvPicPr>
            <a:picLocks noChangeAspect="1"/>
          </p:cNvPicPr>
          <p:nvPr/>
        </p:nvPicPr>
        <p:blipFill>
          <a:blip r:embed="rId3"/>
          <a:stretch>
            <a:fillRect/>
          </a:stretch>
        </p:blipFill>
        <p:spPr>
          <a:xfrm>
            <a:off x="8408338" y="998010"/>
            <a:ext cx="2680342" cy="2946839"/>
          </a:xfrm>
          <a:prstGeom prst="rect">
            <a:avLst/>
          </a:prstGeom>
        </p:spPr>
      </p:pic>
      <p:sp>
        <p:nvSpPr>
          <p:cNvPr id="9" name="TextBox 8">
            <a:extLst>
              <a:ext uri="{FF2B5EF4-FFF2-40B4-BE49-F238E27FC236}">
                <a16:creationId xmlns:a16="http://schemas.microsoft.com/office/drawing/2014/main" id="{9EA049CB-4ABC-FACE-162A-5FFF3621CB64}"/>
              </a:ext>
            </a:extLst>
          </p:cNvPr>
          <p:cNvSpPr txBox="1"/>
          <p:nvPr/>
        </p:nvSpPr>
        <p:spPr>
          <a:xfrm>
            <a:off x="7600579" y="3928463"/>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37266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09C0BCD-BEE9-423F-A51C-BCCD8E5EA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3" name="TextBox 2">
            <a:extLst>
              <a:ext uri="{FF2B5EF4-FFF2-40B4-BE49-F238E27FC236}">
                <a16:creationId xmlns:a16="http://schemas.microsoft.com/office/drawing/2014/main" id="{CB4ABA2C-1861-C5CC-E66D-394428850099}"/>
              </a:ext>
            </a:extLst>
          </p:cNvPr>
          <p:cNvSpPr txBox="1"/>
          <p:nvPr/>
        </p:nvSpPr>
        <p:spPr>
          <a:xfrm>
            <a:off x="1143000" y="609600"/>
            <a:ext cx="9875520" cy="1356360"/>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cy-GB" sz="4400" b="1" noProof="0" dirty="0">
                <a:solidFill>
                  <a:schemeClr val="accent1"/>
                </a:solidFill>
                <a:latin typeface="Tenorite" panose="00000500000000000000" pitchFamily="2" charset="0"/>
                <a:ea typeface="+mj-ea"/>
                <a:cs typeface="+mj-cs"/>
              </a:rPr>
              <a:t>Gwerthusiad Beirniadol – Cryfderau </a:t>
            </a:r>
          </a:p>
        </p:txBody>
      </p:sp>
      <p:pic>
        <p:nvPicPr>
          <p:cNvPr id="4" name="Picture 3">
            <a:extLst>
              <a:ext uri="{FF2B5EF4-FFF2-40B4-BE49-F238E27FC236}">
                <a16:creationId xmlns:a16="http://schemas.microsoft.com/office/drawing/2014/main" id="{E5F9CE99-3459-9A21-B57C-8837051B732F}"/>
              </a:ext>
            </a:extLst>
          </p:cNvPr>
          <p:cNvPicPr>
            <a:picLocks noChangeAspect="1"/>
          </p:cNvPicPr>
          <p:nvPr/>
        </p:nvPicPr>
        <p:blipFill>
          <a:blip r:embed="rId2"/>
          <a:srcRect r="-2" b="47"/>
          <a:stretch>
            <a:fillRect/>
          </a:stretch>
        </p:blipFill>
        <p:spPr>
          <a:xfrm>
            <a:off x="1316621" y="2093789"/>
            <a:ext cx="2896569" cy="3519934"/>
          </a:xfrm>
          <a:prstGeom prst="rect">
            <a:avLst/>
          </a:prstGeom>
        </p:spPr>
      </p:pic>
      <p:sp>
        <p:nvSpPr>
          <p:cNvPr id="7" name="TextBox 6">
            <a:extLst>
              <a:ext uri="{FF2B5EF4-FFF2-40B4-BE49-F238E27FC236}">
                <a16:creationId xmlns:a16="http://schemas.microsoft.com/office/drawing/2014/main" id="{8CCC964B-4434-3693-AB1B-0D983717F566}"/>
              </a:ext>
            </a:extLst>
          </p:cNvPr>
          <p:cNvSpPr txBox="1"/>
          <p:nvPr/>
        </p:nvSpPr>
        <p:spPr>
          <a:xfrm>
            <a:off x="4490977" y="2057400"/>
            <a:ext cx="6524894" cy="4038600"/>
          </a:xfrm>
          <a:prstGeom prst="rect">
            <a:avLst/>
          </a:prstGeom>
        </p:spPr>
        <p:txBody>
          <a:bodyPr vert="horz" lIns="91440" tIns="45720" rIns="91440" bIns="45720" rtlCol="0">
            <a:normAutofit lnSpcReduction="10000"/>
          </a:bodyPr>
          <a:lstStyle/>
          <a:p>
            <a:pPr defTabSz="914400">
              <a:buClr>
                <a:schemeClr val="accent1"/>
              </a:buClr>
              <a:buSzPct val="80000"/>
            </a:pPr>
            <a:r>
              <a:rPr lang="cy-GB" sz="1700" dirty="0">
                <a:solidFill>
                  <a:schemeClr val="accent1"/>
                </a:solidFill>
                <a:effectLst/>
                <a:latin typeface="Tenorite" panose="00000500000000000000" pitchFamily="2" charset="0"/>
              </a:rPr>
              <a:t>Mae’r helfa drysor yn weithgaredd effeithiol ar gyfer dysgwyr 4–6 oed gan ei fod yn cyfuno dysgu profiadol, chwarae a symudiad mewn cyd-destun dilys (</a:t>
            </a:r>
            <a:r>
              <a:rPr lang="en-GB" sz="1700" noProof="0" dirty="0">
                <a:solidFill>
                  <a:schemeClr val="accent1"/>
                </a:solidFill>
                <a:effectLst/>
                <a:latin typeface="Tenorite" panose="00000500000000000000" pitchFamily="2" charset="0"/>
              </a:rPr>
              <a:t>Donaldson</a:t>
            </a:r>
            <a:r>
              <a:rPr lang="cy-GB" sz="1700" dirty="0">
                <a:solidFill>
                  <a:schemeClr val="accent1"/>
                </a:solidFill>
                <a:effectLst/>
                <a:latin typeface="Tenorite" panose="00000500000000000000" pitchFamily="2" charset="0"/>
              </a:rPr>
              <a:t>, 2015). Defnyddir cliwiau gweledol a rhifau’n briodol i lefel ddatblygiadol y plant, gan gefnogi arsylwi manwl, dilyn trefn a datrys problemau heb ddibynnu ar sgiliau darllen uwch (Addysg Cymru, 2023). Dengys ymchwil fod dysgu awyr agored yn cynyddu ymgysylltiad, canolbwyntio a datblygiad gwybyddol mewn plant ifanc (</a:t>
            </a:r>
            <a:r>
              <a:rPr lang="cy-GB" sz="1700" noProof="0" dirty="0" err="1">
                <a:solidFill>
                  <a:schemeClr val="accent1"/>
                </a:solidFill>
                <a:effectLst/>
                <a:latin typeface="Tenorite" panose="00000500000000000000" pitchFamily="2" charset="0"/>
              </a:rPr>
              <a:t>Kiviranta</a:t>
            </a:r>
            <a:r>
              <a:rPr lang="cy-GB" sz="1700" noProof="0" dirty="0">
                <a:solidFill>
                  <a:schemeClr val="accent1"/>
                </a:solidFill>
                <a:effectLst/>
                <a:latin typeface="Tenorite" panose="00000500000000000000" pitchFamily="2" charset="0"/>
              </a:rPr>
              <a:t> </a:t>
            </a:r>
            <a:r>
              <a:rPr lang="en-GB" sz="1700" i="1" noProof="0" dirty="0">
                <a:solidFill>
                  <a:schemeClr val="accent1"/>
                </a:solidFill>
                <a:effectLst/>
                <a:latin typeface="Tenorite" panose="00000500000000000000" pitchFamily="2" charset="0"/>
              </a:rPr>
              <a:t>et al</a:t>
            </a:r>
            <a:r>
              <a:rPr lang="en-GB" sz="1700" i="1" dirty="0">
                <a:solidFill>
                  <a:schemeClr val="accent1"/>
                </a:solidFill>
                <a:effectLst/>
                <a:latin typeface="Tenorite" panose="00000500000000000000" pitchFamily="2" charset="0"/>
              </a:rPr>
              <a:t>.</a:t>
            </a:r>
            <a:r>
              <a:rPr lang="en-GB" sz="1700" dirty="0">
                <a:solidFill>
                  <a:schemeClr val="accent1"/>
                </a:solidFill>
                <a:effectLst/>
                <a:latin typeface="Tenorite" panose="00000500000000000000" pitchFamily="2" charset="0"/>
              </a:rPr>
              <a:t>, 2024; Mann </a:t>
            </a:r>
            <a:r>
              <a:rPr lang="en-GB" sz="1700" i="1" noProof="0" dirty="0">
                <a:solidFill>
                  <a:schemeClr val="accent1"/>
                </a:solidFill>
                <a:effectLst/>
                <a:latin typeface="Tenorite" panose="00000500000000000000" pitchFamily="2" charset="0"/>
              </a:rPr>
              <a:t>et al</a:t>
            </a:r>
            <a:r>
              <a:rPr lang="cy-GB" sz="1700" i="1" noProof="0" dirty="0">
                <a:solidFill>
                  <a:schemeClr val="accent1"/>
                </a:solidFill>
                <a:effectLst/>
                <a:latin typeface="Tenorite" panose="00000500000000000000" pitchFamily="2" charset="0"/>
              </a:rPr>
              <a:t>.</a:t>
            </a:r>
            <a:r>
              <a:rPr lang="cy-GB" sz="1700" noProof="0" dirty="0">
                <a:solidFill>
                  <a:schemeClr val="accent1"/>
                </a:solidFill>
                <a:effectLst/>
                <a:latin typeface="Tenorite" panose="00000500000000000000" pitchFamily="2" charset="0"/>
              </a:rPr>
              <a:t>, 2022). </a:t>
            </a:r>
          </a:p>
          <a:p>
            <a:pPr indent="-182880" defTabSz="914400">
              <a:buClr>
                <a:schemeClr val="accent1"/>
              </a:buClr>
              <a:buSzPct val="80000"/>
              <a:buFont typeface="Corbel" pitchFamily="34" charset="0"/>
              <a:buChar char="•"/>
            </a:pPr>
            <a:endParaRPr lang="cy-GB" sz="1700" dirty="0">
              <a:solidFill>
                <a:schemeClr val="accent1"/>
              </a:solidFill>
              <a:effectLst/>
              <a:latin typeface="Tenorite" panose="00000500000000000000" pitchFamily="2" charset="0"/>
            </a:endParaRPr>
          </a:p>
          <a:p>
            <a:pPr defTabSz="914400">
              <a:buClr>
                <a:schemeClr val="accent1"/>
              </a:buClr>
              <a:buSzPct val="80000"/>
            </a:pPr>
            <a:r>
              <a:rPr lang="cy-GB" sz="1700" dirty="0">
                <a:solidFill>
                  <a:schemeClr val="accent1"/>
                </a:solidFill>
                <a:effectLst/>
                <a:latin typeface="Tenorite" panose="00000500000000000000" pitchFamily="2" charset="0"/>
              </a:rPr>
              <a:t>Cefnoga’r gweithgaredd sgiliau cymdeithasol trwy gydweithio a thrafodaeth, gan feithrin hyder a lles emosiynol drwy lwyddiant ar y cyd (UNICEF, 2025). Yn unol â Chwricwlwm i Gymru, mae dysgu yn y cyd-destun lleol yn hyrwyddo dysgwyr hyderus ac uchelgeisiol ac yn cryfhau sgiliau trawsgwricwlaidd mewn ffordd ystyrlon (Llywodraeth Cymru, 2023).</a:t>
            </a:r>
          </a:p>
          <a:p>
            <a:pPr defTabSz="914400" fontAlgn="base">
              <a:lnSpc>
                <a:spcPct val="90000"/>
              </a:lnSpc>
              <a:spcAft>
                <a:spcPts val="800"/>
              </a:spcAft>
              <a:buClr>
                <a:schemeClr val="accent1"/>
              </a:buClr>
              <a:buSzPct val="80000"/>
            </a:pPr>
            <a:endParaRPr lang="en-US" sz="1700" dirty="0">
              <a:solidFill>
                <a:schemeClr val="accent1"/>
              </a:solidFill>
              <a:effectLst/>
            </a:endParaRPr>
          </a:p>
        </p:txBody>
      </p:sp>
      <p:sp>
        <p:nvSpPr>
          <p:cNvPr id="5" name="TextBox 4">
            <a:extLst>
              <a:ext uri="{FF2B5EF4-FFF2-40B4-BE49-F238E27FC236}">
                <a16:creationId xmlns:a16="http://schemas.microsoft.com/office/drawing/2014/main" id="{103E8E4C-CBD8-306C-1382-F2DA6C96A1A3}"/>
              </a:ext>
            </a:extLst>
          </p:cNvPr>
          <p:cNvSpPr txBox="1"/>
          <p:nvPr/>
        </p:nvSpPr>
        <p:spPr>
          <a:xfrm>
            <a:off x="1143000" y="5630391"/>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20727764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C22E9E1-35BE-3ED7-5775-40E665285B47}"/>
              </a:ext>
            </a:extLst>
          </p:cNvPr>
          <p:cNvSpPr txBox="1"/>
          <p:nvPr/>
        </p:nvSpPr>
        <p:spPr>
          <a:xfrm>
            <a:off x="1868129" y="326612"/>
            <a:ext cx="9252155" cy="707886"/>
          </a:xfrm>
          <a:prstGeom prst="rect">
            <a:avLst/>
          </a:prstGeom>
          <a:noFill/>
        </p:spPr>
        <p:txBody>
          <a:bodyPr wrap="square">
            <a:spAutoFit/>
          </a:bodyPr>
          <a:lstStyle/>
          <a:p>
            <a:r>
              <a:rPr lang="cy-GB" sz="4000" b="1" dirty="0">
                <a:solidFill>
                  <a:schemeClr val="accent1"/>
                </a:solidFill>
                <a:latin typeface="Tenorite" panose="00000500000000000000" pitchFamily="2" charset="0"/>
              </a:rPr>
              <a:t>Gwerthusiad Beirniadol – </a:t>
            </a:r>
            <a:r>
              <a:rPr lang="en-GB" sz="4000" b="1" dirty="0" err="1">
                <a:solidFill>
                  <a:schemeClr val="accent1"/>
                </a:solidFill>
                <a:latin typeface="Tenorite" panose="00000500000000000000" pitchFamily="2" charset="0"/>
              </a:rPr>
              <a:t>Cyfyngiadau</a:t>
            </a:r>
            <a:endParaRPr lang="cy-GB" sz="4000" b="1" dirty="0">
              <a:solidFill>
                <a:schemeClr val="accent1"/>
              </a:solidFill>
              <a:latin typeface="Tenorite" panose="00000500000000000000" pitchFamily="2" charset="0"/>
            </a:endParaRPr>
          </a:p>
        </p:txBody>
      </p:sp>
      <p:sp>
        <p:nvSpPr>
          <p:cNvPr id="3" name="TextBox 2">
            <a:extLst>
              <a:ext uri="{FF2B5EF4-FFF2-40B4-BE49-F238E27FC236}">
                <a16:creationId xmlns:a16="http://schemas.microsoft.com/office/drawing/2014/main" id="{5F80A812-F37D-B11F-1742-14F1B1752442}"/>
              </a:ext>
            </a:extLst>
          </p:cNvPr>
          <p:cNvSpPr txBox="1"/>
          <p:nvPr/>
        </p:nvSpPr>
        <p:spPr>
          <a:xfrm>
            <a:off x="861859" y="1187802"/>
            <a:ext cx="10258425" cy="4891596"/>
          </a:xfrm>
          <a:prstGeom prst="rect">
            <a:avLst/>
          </a:prstGeom>
          <a:noFill/>
        </p:spPr>
        <p:txBody>
          <a:bodyPr wrap="square">
            <a:spAutoFit/>
          </a:bodyPr>
          <a:lstStyle/>
          <a:p>
            <a:pPr fontAlgn="base">
              <a:buNone/>
            </a:pPr>
            <a:r>
              <a:rPr lang="cy-GB" sz="1600" dirty="0">
                <a:effectLst/>
                <a:latin typeface="Arial" panose="020B0604020202020204" pitchFamily="34" charset="0"/>
                <a:ea typeface="Times New Roman" panose="02020603050405020304" pitchFamily="18" charset="0"/>
              </a:rPr>
              <a:t> </a:t>
            </a:r>
            <a:endParaRPr lang="cy-GB" sz="1600" dirty="0">
              <a:effectLst/>
              <a:latin typeface="Times New Roman" panose="02020603050405020304" pitchFamily="18" charset="0"/>
              <a:ea typeface="Times New Roman" panose="02020603050405020304" pitchFamily="18" charset="0"/>
            </a:endParaRPr>
          </a:p>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Mae rhai heriau ymarferol yn wynebu gweithgaredd awyr-agored:</a:t>
            </a:r>
            <a:endParaRPr lang="cy-GB" sz="1600" dirty="0">
              <a:solidFill>
                <a:schemeClr val="accent1">
                  <a:lumMod val="75000"/>
                </a:schemeClr>
              </a:solidFill>
              <a:effectLst/>
              <a:latin typeface="Tenorite" panose="00000500000000000000" pitchFamily="2"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cy-GB" sz="1600" b="1"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Cost, tywydd a staffio (</a:t>
            </a:r>
            <a:r>
              <a:rPr lang="cy-GB" sz="1600" dirty="0" err="1">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Paths</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of </a:t>
            </a:r>
            <a:r>
              <a:rPr lang="cy-GB" sz="1600" dirty="0" err="1">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Learning</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2026): Bydd cost ynghlwm wrth ddarparu adnoddau, ond gellir defnyddio offer a deunyddiau’r ysgol i ddiwallu hyn. Oherwydd tywydd cyfnewidiol Cymru, rhaid cael cynllun wrth gefn os yw’r tywydd yn anffafriol, oherwydd ni fydd gwisg gwrth ddŵr ar gyfer pob plentyn gan yr ysgol. Wrth gynnal gweithgaredd tu hwnt i’r ysgol, bydd angen sicrhau cymhareb staffio 1:6. Caiff hyn effaith ar ddosbarthiadau eraill wrth dynnu cynorthwywyr i gefnogi’r elfen ddiogelwch. Opsiwn arall fyddai gwahodd rhieni i gefnogi eu plant, ond byddai hyn yn effeithio ar gostau cludiant. </a:t>
            </a:r>
            <a:endParaRPr lang="cy-GB" sz="1600" dirty="0">
              <a:solidFill>
                <a:schemeClr val="accent1">
                  <a:lumMod val="75000"/>
                </a:schemeClr>
              </a:solidFill>
              <a:effectLst/>
              <a:latin typeface="Tenorite" panose="00000500000000000000" pitchFamily="2" charset="0"/>
              <a:ea typeface="Times New Roman" panose="02020603050405020304" pitchFamily="18" charset="0"/>
            </a:endParaRPr>
          </a:p>
          <a:p>
            <a:pPr marL="457200"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a:t>
            </a:r>
            <a:endParaRPr lang="cy-GB" sz="1600" dirty="0">
              <a:solidFill>
                <a:schemeClr val="accent1">
                  <a:lumMod val="75000"/>
                </a:schemeClr>
              </a:solidFill>
              <a:effectLst/>
              <a:latin typeface="Tenorite" panose="00000500000000000000" pitchFamily="2"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cy-GB" sz="1600" b="1"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Cynhwysiant (ADY, hygyrchedd)</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Gall dysgwyr gydag anghenion dysgu ychwanegol neu anawsterau symud brofi rhwystrau, megis llwybrau anhyblyg, angen seibiannau neu addasiadau arbennig (St. Dennis, dim dyddiad). </a:t>
            </a:r>
            <a:endParaRPr lang="cy-GB" sz="160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a:t>
            </a:r>
            <a:endParaRPr lang="cy-GB" sz="1600" dirty="0">
              <a:solidFill>
                <a:schemeClr val="accent1">
                  <a:lumMod val="75000"/>
                </a:schemeClr>
              </a:solidFill>
              <a:effectLst/>
              <a:latin typeface="Tenorite" panose="00000500000000000000" pitchFamily="2"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cy-GB" sz="1600" b="1"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Pryderon risg / diogelu</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Mae elfennau risg yn y gweithgaredd (llithro), ac mae angen asesiad risg eglur (2025) a goruchwyliaeth barhaus i ddiogelu’r plant yn y parc gan fod y tir yn agored i’r cyhoedd.</a:t>
            </a:r>
            <a:endParaRPr lang="cy-GB" sz="1600" dirty="0">
              <a:solidFill>
                <a:schemeClr val="accent1">
                  <a:lumMod val="75000"/>
                </a:schemeClr>
              </a:solidFill>
              <a:effectLst/>
              <a:latin typeface="Tenorite" panose="00000500000000000000" pitchFamily="2" charset="0"/>
              <a:ea typeface="Times New Roman" panose="02020603050405020304" pitchFamily="18" charset="0"/>
            </a:endParaRPr>
          </a:p>
          <a:p>
            <a:pPr fontAlgn="base">
              <a:buNone/>
            </a:pP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a:t>
            </a:r>
            <a:endParaRPr lang="cy-GB" sz="1600" dirty="0">
              <a:solidFill>
                <a:schemeClr val="accent1">
                  <a:lumMod val="75000"/>
                </a:schemeClr>
              </a:solidFill>
              <a:effectLst/>
              <a:latin typeface="Tenorite" panose="00000500000000000000" pitchFamily="2"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cy-GB" sz="1600" b="1"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Ddim yn addas i bob dysgwr</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Nid yw dull addysgu llai strwythuredig yn addas i bob dysgwr (</a:t>
            </a:r>
            <a:r>
              <a:rPr lang="cy-GB" sz="1600" dirty="0" err="1">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Crosbie</a:t>
            </a:r>
            <a:r>
              <a:rPr lang="cy-GB" sz="16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2015); gall rhai brofi straen neu bryder gan ddiffyg strwythur neu brysurdeb y gweithgaredd</a:t>
            </a:r>
            <a:r>
              <a:rPr lang="cy-GB" sz="1600" dirty="0">
                <a:effectLst/>
                <a:latin typeface="Aptos" panose="020B0004020202020204" pitchFamily="34" charset="0"/>
                <a:ea typeface="Times New Roman" panose="02020603050405020304" pitchFamily="18" charset="0"/>
                <a:cs typeface="Arial" panose="020B0604020202020204" pitchFamily="34" charset="0"/>
              </a:rPr>
              <a:t>. </a:t>
            </a:r>
            <a:endParaRPr lang="cy-GB" sz="1600" dirty="0">
              <a:effectLst/>
              <a:latin typeface="Times New Roman" panose="02020603050405020304" pitchFamily="18" charset="0"/>
              <a:ea typeface="Times New Roman" panose="02020603050405020304" pitchFamily="18" charset="0"/>
            </a:endParaRPr>
          </a:p>
          <a:p>
            <a:pPr>
              <a:lnSpc>
                <a:spcPct val="115000"/>
              </a:lnSpc>
              <a:spcAft>
                <a:spcPts val="800"/>
              </a:spcAft>
              <a:buNone/>
            </a:pPr>
            <a:r>
              <a:rPr lang="cy-GB" sz="2000" dirty="0">
                <a:effectLst/>
                <a:latin typeface="Aptos" panose="020B0004020202020204" pitchFamily="34" charset="0"/>
                <a:ea typeface="Aptos" panose="020B0004020202020204" pitchFamily="34" charset="0"/>
                <a:cs typeface="Arial" panose="020B0604020202020204" pitchFamily="34" charset="0"/>
              </a:rPr>
              <a:t> </a:t>
            </a:r>
          </a:p>
        </p:txBody>
      </p:sp>
    </p:spTree>
    <p:extLst>
      <p:ext uri="{BB962C8B-B14F-4D97-AF65-F5344CB8AC3E}">
        <p14:creationId xmlns:p14="http://schemas.microsoft.com/office/powerpoint/2010/main" val="3892340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6A82B7-75F1-35ED-E4D4-622A20F914E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CB2E94A-27DF-7D06-FC66-EAE4A49D00F2}"/>
              </a:ext>
            </a:extLst>
          </p:cNvPr>
          <p:cNvSpPr txBox="1"/>
          <p:nvPr/>
        </p:nvSpPr>
        <p:spPr>
          <a:xfrm>
            <a:off x="3608438" y="186813"/>
            <a:ext cx="4975123" cy="707886"/>
          </a:xfrm>
          <a:prstGeom prst="rect">
            <a:avLst/>
          </a:prstGeom>
          <a:noFill/>
        </p:spPr>
        <p:txBody>
          <a:bodyPr wrap="square" rtlCol="0">
            <a:spAutoFit/>
          </a:bodyPr>
          <a:lstStyle/>
          <a:p>
            <a:r>
              <a:rPr lang="cy-GB" sz="4000" b="1" dirty="0">
                <a:solidFill>
                  <a:schemeClr val="accent1"/>
                </a:solidFill>
                <a:latin typeface="Tenorite" panose="00000500000000000000" pitchFamily="2" charset="0"/>
              </a:rPr>
              <a:t>Cymhwyso i Ymarfer</a:t>
            </a:r>
          </a:p>
        </p:txBody>
      </p:sp>
      <p:sp>
        <p:nvSpPr>
          <p:cNvPr id="4" name="TextBox 3">
            <a:extLst>
              <a:ext uri="{FF2B5EF4-FFF2-40B4-BE49-F238E27FC236}">
                <a16:creationId xmlns:a16="http://schemas.microsoft.com/office/drawing/2014/main" id="{358271A3-4884-29A0-6305-A9573AD01AAE}"/>
              </a:ext>
            </a:extLst>
          </p:cNvPr>
          <p:cNvSpPr txBox="1"/>
          <p:nvPr/>
        </p:nvSpPr>
        <p:spPr>
          <a:xfrm>
            <a:off x="628650" y="982050"/>
            <a:ext cx="5667375" cy="5516895"/>
          </a:xfrm>
          <a:prstGeom prst="rect">
            <a:avLst/>
          </a:prstGeom>
          <a:noFill/>
        </p:spPr>
        <p:txBody>
          <a:bodyPr wrap="square">
            <a:spAutoFit/>
          </a:bodyPr>
          <a:lstStyle/>
          <a:p>
            <a:pPr>
              <a:buNone/>
            </a:pPr>
            <a:r>
              <a:rPr lang="cy-GB" sz="18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Byddai modd defnyddio’r gweithgaredd helfa drysor ym Mharc Dinefwr fel rhan o ddysgu thematig (Barnes, 2015) e.e. Cartrefi ac Adeiladau, gan gynllunio’n drawsgwricwlaidd o fewn ac ar draws meysydd dysgu a phrofiad (</a:t>
            </a:r>
            <a:r>
              <a:rPr lang="cy-GB" sz="1800" kern="100" dirty="0" err="1">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Donaldson</a:t>
            </a:r>
            <a:r>
              <a:rPr lang="cy-GB" sz="18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 2015) ac integreiddio sgiliau llythrennedd, rhifedd a chymhwysedd digidol ar draws meysydd dysgu a phrofiad (Addysg Cymru, 2022). Fodd bynnag, yr elfen coll yma fyddai llais y disgybl, a chyfle i gynllunio’n oportiwnistaidd (Barnes, 2015). </a:t>
            </a:r>
          </a:p>
          <a:p>
            <a:pPr>
              <a:buNone/>
            </a:pPr>
            <a:r>
              <a:rPr lang="cy-GB" sz="1800" kern="100" dirty="0">
                <a:solidFill>
                  <a:schemeClr val="accent1">
                    <a:lumMod val="75000"/>
                  </a:schemeClr>
                </a:solidFill>
                <a:effectLst/>
                <a:latin typeface="Tenorite" panose="00000500000000000000" pitchFamily="2" charset="0"/>
                <a:ea typeface="Aptos" panose="020B0004020202020204" pitchFamily="34" charset="0"/>
                <a:cs typeface="Times New Roman" panose="02020603050405020304" pitchFamily="18" charset="0"/>
              </a:rPr>
              <a:t>I ddysgwyr ag ADY, gellir addasu’r cliwiau yn ôl eu anghenion e.e. lluniau maint A3, ystyriaeth bellach i safle’r helfa o ran tir caled/ meddal i’r sawl sydd mewn cadeiriau olwyn, a chymhareb oedolyn i ddysgwyr penodol. I ddysgwyr Cam Cynnydd 2 gellir eu dosbarthu i ardaloedd penodol o’r parc, a gofyn iddynt greu helfa i’w cyfoedion. Wrth gyflwyno hanes Tŷ Dinefwr a’r Castell ymlaen llaw i’r dysgwyr, gellir darparu cyfle iddynt gasglu gwybodaeth o daith dywys a chynnal cwis dosbarth i ddilyn.  </a:t>
            </a:r>
          </a:p>
          <a:p>
            <a:pPr>
              <a:spcAft>
                <a:spcPts val="800"/>
              </a:spcAft>
              <a:buNone/>
            </a:pPr>
            <a:r>
              <a:rPr lang="cy-GB" sz="1050" kern="100" dirty="0">
                <a:effectLst/>
                <a:latin typeface="Aptos" panose="020B0004020202020204" pitchFamily="34" charset="0"/>
                <a:ea typeface="Aptos" panose="020B0004020202020204" pitchFamily="34" charset="0"/>
                <a:cs typeface="Times New Roman" panose="02020603050405020304" pitchFamily="18" charset="0"/>
              </a:rPr>
              <a:t> </a:t>
            </a:r>
            <a:endParaRPr lang="cy-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5A58BA63-0DE9-F20C-B9CB-633466F527DF}"/>
              </a:ext>
            </a:extLst>
          </p:cNvPr>
          <p:cNvPicPr>
            <a:picLocks noChangeAspect="1"/>
          </p:cNvPicPr>
          <p:nvPr/>
        </p:nvPicPr>
        <p:blipFill>
          <a:blip r:embed="rId2"/>
          <a:stretch>
            <a:fillRect/>
          </a:stretch>
        </p:blipFill>
        <p:spPr>
          <a:xfrm>
            <a:off x="6737948" y="2352676"/>
            <a:ext cx="4426081" cy="2791746"/>
          </a:xfrm>
          <a:prstGeom prst="rect">
            <a:avLst/>
          </a:prstGeom>
        </p:spPr>
      </p:pic>
      <p:sp>
        <p:nvSpPr>
          <p:cNvPr id="6" name="TextBox 5">
            <a:extLst>
              <a:ext uri="{FF2B5EF4-FFF2-40B4-BE49-F238E27FC236}">
                <a16:creationId xmlns:a16="http://schemas.microsoft.com/office/drawing/2014/main" id="{5F3C58A1-3FB2-8E95-ABE4-13A9882ECA34}"/>
              </a:ext>
            </a:extLst>
          </p:cNvPr>
          <p:cNvSpPr txBox="1"/>
          <p:nvPr/>
        </p:nvSpPr>
        <p:spPr>
          <a:xfrm>
            <a:off x="6657975" y="5112052"/>
            <a:ext cx="2524125" cy="246221"/>
          </a:xfrm>
          <a:prstGeom prst="rect">
            <a:avLst/>
          </a:prstGeom>
          <a:noFill/>
        </p:spPr>
        <p:txBody>
          <a:bodyPr wrap="square" rtlCol="0">
            <a:spAutoFit/>
          </a:bodyPr>
          <a:lstStyle/>
          <a:p>
            <a:r>
              <a:rPr lang="cy-GB" sz="1000" dirty="0">
                <a:latin typeface="Tenorite" panose="00000500000000000000" pitchFamily="2" charset="0"/>
              </a:rPr>
              <a:t>(National </a:t>
            </a:r>
            <a:r>
              <a:rPr lang="cy-GB" sz="1000" dirty="0" err="1">
                <a:latin typeface="Tenorite" panose="00000500000000000000" pitchFamily="2" charset="0"/>
              </a:rPr>
              <a:t>trust</a:t>
            </a:r>
            <a:r>
              <a:rPr lang="cy-GB" sz="1000" dirty="0">
                <a:latin typeface="Tenorite" panose="00000500000000000000" pitchFamily="2" charset="0"/>
              </a:rPr>
              <a:t>, dim dyddiad)</a:t>
            </a:r>
          </a:p>
        </p:txBody>
      </p:sp>
    </p:spTree>
    <p:extLst>
      <p:ext uri="{BB962C8B-B14F-4D97-AF65-F5344CB8AC3E}">
        <p14:creationId xmlns:p14="http://schemas.microsoft.com/office/powerpoint/2010/main" val="11727602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CD4B6-4604-52EC-FE49-7FC3556BCA5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F4EADFC-DC25-5BC0-CB89-A1AED7909A68}"/>
              </a:ext>
            </a:extLst>
          </p:cNvPr>
          <p:cNvSpPr txBox="1"/>
          <p:nvPr/>
        </p:nvSpPr>
        <p:spPr>
          <a:xfrm>
            <a:off x="3421626" y="208625"/>
            <a:ext cx="6096000" cy="707886"/>
          </a:xfrm>
          <a:prstGeom prst="rect">
            <a:avLst/>
          </a:prstGeom>
          <a:noFill/>
        </p:spPr>
        <p:txBody>
          <a:bodyPr wrap="square">
            <a:spAutoFit/>
          </a:bodyPr>
          <a:lstStyle/>
          <a:p>
            <a:r>
              <a:rPr lang="cy-GB" sz="4000" b="1" i="0" dirty="0">
                <a:solidFill>
                  <a:schemeClr val="accent1"/>
                </a:solidFill>
                <a:effectLst/>
                <a:latin typeface="Tenorite" panose="00000500000000000000" pitchFamily="2" charset="0"/>
              </a:rPr>
              <a:t>Dyfarniad Cyffredinol</a:t>
            </a:r>
            <a:endParaRPr lang="cy-GB" sz="4000" b="1" dirty="0">
              <a:solidFill>
                <a:schemeClr val="accent1"/>
              </a:solidFill>
              <a:latin typeface="Tenorite" panose="00000500000000000000" pitchFamily="2" charset="0"/>
            </a:endParaRPr>
          </a:p>
        </p:txBody>
      </p:sp>
      <p:sp>
        <p:nvSpPr>
          <p:cNvPr id="4" name="TextBox 3">
            <a:extLst>
              <a:ext uri="{FF2B5EF4-FFF2-40B4-BE49-F238E27FC236}">
                <a16:creationId xmlns:a16="http://schemas.microsoft.com/office/drawing/2014/main" id="{00B1C7D3-7399-237A-BFA1-7FF84033C12D}"/>
              </a:ext>
            </a:extLst>
          </p:cNvPr>
          <p:cNvSpPr txBox="1"/>
          <p:nvPr/>
        </p:nvSpPr>
        <p:spPr>
          <a:xfrm>
            <a:off x="3028950" y="1716465"/>
            <a:ext cx="6372225" cy="3785652"/>
          </a:xfrm>
          <a:prstGeom prst="rect">
            <a:avLst/>
          </a:prstGeom>
          <a:noFill/>
        </p:spPr>
        <p:txBody>
          <a:bodyPr wrap="square">
            <a:spAutoFit/>
          </a:bodyPr>
          <a:lstStyle/>
          <a:p>
            <a:pPr fontAlgn="base">
              <a:buNone/>
            </a:pPr>
            <a:r>
              <a:rPr lang="cy-GB" sz="20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Mae’r gweithgaredd </a:t>
            </a:r>
            <a:r>
              <a:rPr lang="cy-GB" sz="2000" dirty="0">
                <a:solidFill>
                  <a:schemeClr val="accent1">
                    <a:lumMod val="75000"/>
                  </a:schemeClr>
                </a:solidFill>
                <a:effectLst/>
                <a:latin typeface="Tenorite" panose="00000500000000000000" pitchFamily="2" charset="0"/>
                <a:ea typeface="Times New Roman" panose="02020603050405020304" pitchFamily="18" charset="0"/>
              </a:rPr>
              <a:t>Trysor Parc Dinefwr </a:t>
            </a:r>
            <a:r>
              <a:rPr lang="cy-GB" sz="20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yn effeithiol oherwydd mae’r dysgu yn llawn hwyl, yn gofyn am ryngweithio ac yn digwydd yn y gofod allanol (</a:t>
            </a:r>
            <a:r>
              <a:rPr lang="cy-GB" sz="2000" dirty="0" err="1">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Donaldson</a:t>
            </a:r>
            <a:r>
              <a:rPr lang="cy-GB" sz="200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2015). Ceir cysylltiadau clir hefyd â’r pedwar diben. Perthyn seiliau damcaniaethol cadarn i’r gweithgaredd. Rhestrir manteision o blaid y gweithgaredd, a chydnabyddir gwendidau posib. Gellir addasu’r gweithgaredd i ddysgwyr hŷn, gan ganiatáu iddynt ymdrochi yn hanes eu bro, a phrofi bywyd yn y gorffennol drwy’r adeiladau hynafol. Ystyriwyd addasiadau i ddysgwyr ag anghenion dysgu ychwanegol. </a:t>
            </a:r>
            <a:endParaRPr lang="cy-GB" sz="2000" dirty="0">
              <a:solidFill>
                <a:schemeClr val="accent1">
                  <a:lumMod val="75000"/>
                </a:schemeClr>
              </a:solidFill>
              <a:effectLst/>
              <a:latin typeface="Tenorite" panose="00000500000000000000" pitchFamily="2" charset="0"/>
              <a:ea typeface="Times New Roman" panose="02020603050405020304" pitchFamily="18" charset="0"/>
            </a:endParaRPr>
          </a:p>
        </p:txBody>
      </p:sp>
    </p:spTree>
    <p:extLst>
      <p:ext uri="{BB962C8B-B14F-4D97-AF65-F5344CB8AC3E}">
        <p14:creationId xmlns:p14="http://schemas.microsoft.com/office/powerpoint/2010/main" val="37583480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AB221CDE-5758-4F8A-8E5E-597B1D5AC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30" name="Rectangle 29">
            <a:extLst>
              <a:ext uri="{FF2B5EF4-FFF2-40B4-BE49-F238E27FC236}">
                <a16:creationId xmlns:a16="http://schemas.microsoft.com/office/drawing/2014/main" id="{69F6ED3D-BEC9-433A-B753-609FD3F3B1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3" name="TextBox 2">
            <a:extLst>
              <a:ext uri="{FF2B5EF4-FFF2-40B4-BE49-F238E27FC236}">
                <a16:creationId xmlns:a16="http://schemas.microsoft.com/office/drawing/2014/main" id="{1F2484FB-E112-FF63-1C72-DD023E12508F}"/>
              </a:ext>
            </a:extLst>
          </p:cNvPr>
          <p:cNvSpPr txBox="1"/>
          <p:nvPr/>
        </p:nvSpPr>
        <p:spPr>
          <a:xfrm>
            <a:off x="6106704" y="609600"/>
            <a:ext cx="5364444" cy="1356360"/>
          </a:xfrm>
          <a:prstGeom prst="rect">
            <a:avLst/>
          </a:prstGeom>
        </p:spPr>
        <p:txBody>
          <a:bodyPr vert="horz" lIns="91440" tIns="45720" rIns="91440" bIns="45720" rtlCol="0" anchor="ctr">
            <a:normAutofit fontScale="92500"/>
          </a:bodyPr>
          <a:lstStyle/>
          <a:p>
            <a:pPr algn="ctr" defTabSz="914400">
              <a:lnSpc>
                <a:spcPct val="90000"/>
              </a:lnSpc>
              <a:spcBef>
                <a:spcPct val="0"/>
              </a:spcBef>
              <a:spcAft>
                <a:spcPts val="600"/>
              </a:spcAft>
            </a:pPr>
            <a:r>
              <a:rPr lang="cy-GB" sz="3700" b="1" noProof="0" dirty="0">
                <a:solidFill>
                  <a:schemeClr val="accent1"/>
                </a:solidFill>
                <a:latin typeface="Tenorite" panose="00000500000000000000" pitchFamily="2" charset="0"/>
                <a:ea typeface="+mj-ea"/>
                <a:cs typeface="+mj-cs"/>
              </a:rPr>
              <a:t>Gweithgaredd  3 – Ymweliad i fferm gyfagos</a:t>
            </a:r>
          </a:p>
        </p:txBody>
      </p:sp>
      <p:sp>
        <p:nvSpPr>
          <p:cNvPr id="32" name="Rectangle 31">
            <a:extLst>
              <a:ext uri="{FF2B5EF4-FFF2-40B4-BE49-F238E27FC236}">
                <a16:creationId xmlns:a16="http://schemas.microsoft.com/office/drawing/2014/main" id="{6BB3B575-5DE0-4222-BFD0-3EF1834220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35243" y="731519"/>
            <a:ext cx="2395567" cy="21423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C415A303-9056-4604-A81B-16C7F329A0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2347" y="4126208"/>
            <a:ext cx="2372029" cy="203786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BEFC58B0-BDCA-3F2E-50D1-A05E127348C9}"/>
              </a:ext>
            </a:extLst>
          </p:cNvPr>
          <p:cNvPicPr>
            <a:picLocks noChangeAspect="1"/>
          </p:cNvPicPr>
          <p:nvPr/>
        </p:nvPicPr>
        <p:blipFill>
          <a:blip r:embed="rId2"/>
          <a:srcRect b="23538"/>
          <a:stretch>
            <a:fillRect/>
          </a:stretch>
        </p:blipFill>
        <p:spPr>
          <a:xfrm>
            <a:off x="702347" y="4126208"/>
            <a:ext cx="2372029" cy="2037867"/>
          </a:xfrm>
          <a:prstGeom prst="rect">
            <a:avLst/>
          </a:prstGeom>
        </p:spPr>
      </p:pic>
      <p:pic>
        <p:nvPicPr>
          <p:cNvPr id="15" name="Picture 14">
            <a:extLst>
              <a:ext uri="{FF2B5EF4-FFF2-40B4-BE49-F238E27FC236}">
                <a16:creationId xmlns:a16="http://schemas.microsoft.com/office/drawing/2014/main" id="{D131DFDD-7A84-C5D1-9285-4C9245D21E0B}"/>
              </a:ext>
            </a:extLst>
          </p:cNvPr>
          <p:cNvPicPr>
            <a:picLocks noChangeAspect="1"/>
          </p:cNvPicPr>
          <p:nvPr/>
        </p:nvPicPr>
        <p:blipFill>
          <a:blip r:embed="rId3"/>
          <a:srcRect r="7268" b="4"/>
          <a:stretch>
            <a:fillRect/>
          </a:stretch>
        </p:blipFill>
        <p:spPr>
          <a:xfrm>
            <a:off x="3235244" y="3013787"/>
            <a:ext cx="2395566" cy="3150287"/>
          </a:xfrm>
          <a:prstGeom prst="rect">
            <a:avLst/>
          </a:prstGeom>
        </p:spPr>
      </p:pic>
      <p:sp>
        <p:nvSpPr>
          <p:cNvPr id="5" name="TextBox 4">
            <a:extLst>
              <a:ext uri="{FF2B5EF4-FFF2-40B4-BE49-F238E27FC236}">
                <a16:creationId xmlns:a16="http://schemas.microsoft.com/office/drawing/2014/main" id="{36BF5628-B92B-837B-C3E4-DF75C3B2CADD}"/>
              </a:ext>
            </a:extLst>
          </p:cNvPr>
          <p:cNvSpPr txBox="1"/>
          <p:nvPr/>
        </p:nvSpPr>
        <p:spPr>
          <a:xfrm>
            <a:off x="6106704" y="2511753"/>
            <a:ext cx="5364444" cy="2915653"/>
          </a:xfrm>
          <a:prstGeom prst="rect">
            <a:avLst/>
          </a:prstGeom>
        </p:spPr>
        <p:txBody>
          <a:bodyPr vert="horz" lIns="91440" tIns="45720" rIns="91440" bIns="45720" rtlCol="0">
            <a:normAutofit/>
          </a:bodyPr>
          <a:lstStyle/>
          <a:p>
            <a:pPr defTabSz="914400" fontAlgn="base">
              <a:lnSpc>
                <a:spcPct val="90000"/>
              </a:lnSpc>
              <a:spcAft>
                <a:spcPts val="600"/>
              </a:spcAft>
              <a:buClr>
                <a:schemeClr val="accent1"/>
              </a:buClr>
              <a:buSzPct val="80000"/>
            </a:pPr>
            <a:r>
              <a:rPr lang="cy-GB" noProof="0" dirty="0">
                <a:solidFill>
                  <a:schemeClr val="accent1"/>
                </a:solidFill>
                <a:effectLst/>
                <a:latin typeface="Tenorite" panose="00000500000000000000" pitchFamily="2" charset="0"/>
              </a:rPr>
              <a:t>Darperir cyfle i ddysgwyr 3-4 oed ymweld â fferm gyfagos. Nod y gweithgaredd yw dysgu am anifeiliaid, eu cynefinoedd a’u anghenion. Bydd ymweliad yn ystod tymor wyna yn galluogo ddysgwyr i ddysgu am ddefaid ac wyn, a’r gofal sydd angen arnynt i dyfu. Caiff dysgwyr gyfle i fwydo wyn swci a dysgu am eu amgylchiadau. Cant gyfle hefyd i llaetha lloi bach, gweld y da godro, a bwydo Manon a Millie, y ceffyl a’r afr. Gellir cerdded trwy’r cae i lan yr afon Tywi a gweld bywyd gwyllt sydd yn byw ac yn bwydo yno.</a:t>
            </a:r>
          </a:p>
        </p:txBody>
      </p:sp>
      <p:pic>
        <p:nvPicPr>
          <p:cNvPr id="25" name="Picture 24">
            <a:extLst>
              <a:ext uri="{FF2B5EF4-FFF2-40B4-BE49-F238E27FC236}">
                <a16:creationId xmlns:a16="http://schemas.microsoft.com/office/drawing/2014/main" id="{F92C2C66-482C-F503-2699-F5814C5935CB}"/>
              </a:ext>
            </a:extLst>
          </p:cNvPr>
          <p:cNvPicPr>
            <a:picLocks noChangeAspect="1"/>
          </p:cNvPicPr>
          <p:nvPr/>
        </p:nvPicPr>
        <p:blipFill>
          <a:blip r:embed="rId4"/>
          <a:stretch>
            <a:fillRect/>
          </a:stretch>
        </p:blipFill>
        <p:spPr>
          <a:xfrm>
            <a:off x="702346" y="731518"/>
            <a:ext cx="2372030" cy="3237999"/>
          </a:xfrm>
          <a:prstGeom prst="rect">
            <a:avLst/>
          </a:prstGeom>
        </p:spPr>
      </p:pic>
      <p:pic>
        <p:nvPicPr>
          <p:cNvPr id="27" name="Picture 26">
            <a:extLst>
              <a:ext uri="{FF2B5EF4-FFF2-40B4-BE49-F238E27FC236}">
                <a16:creationId xmlns:a16="http://schemas.microsoft.com/office/drawing/2014/main" id="{E9FF4FB9-1B70-195E-50B8-27244B009A93}"/>
              </a:ext>
            </a:extLst>
          </p:cNvPr>
          <p:cNvPicPr>
            <a:picLocks noChangeAspect="1"/>
          </p:cNvPicPr>
          <p:nvPr/>
        </p:nvPicPr>
        <p:blipFill>
          <a:blip r:embed="rId5"/>
          <a:stretch>
            <a:fillRect/>
          </a:stretch>
        </p:blipFill>
        <p:spPr>
          <a:xfrm>
            <a:off x="3235242" y="731518"/>
            <a:ext cx="2386829" cy="2187619"/>
          </a:xfrm>
          <a:prstGeom prst="rect">
            <a:avLst/>
          </a:prstGeom>
        </p:spPr>
      </p:pic>
      <p:sp>
        <p:nvSpPr>
          <p:cNvPr id="2" name="TextBox 1">
            <a:extLst>
              <a:ext uri="{FF2B5EF4-FFF2-40B4-BE49-F238E27FC236}">
                <a16:creationId xmlns:a16="http://schemas.microsoft.com/office/drawing/2014/main" id="{2155EC62-8814-AA11-C064-7898D9B0F347}"/>
              </a:ext>
            </a:extLst>
          </p:cNvPr>
          <p:cNvSpPr txBox="1"/>
          <p:nvPr/>
        </p:nvSpPr>
        <p:spPr>
          <a:xfrm>
            <a:off x="2582810" y="6125289"/>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
        <p:nvSpPr>
          <p:cNvPr id="4" name="TextBox 3">
            <a:extLst>
              <a:ext uri="{FF2B5EF4-FFF2-40B4-BE49-F238E27FC236}">
                <a16:creationId xmlns:a16="http://schemas.microsoft.com/office/drawing/2014/main" id="{D1B0FF21-B0FD-F8B6-AD95-566954733795}"/>
              </a:ext>
            </a:extLst>
          </p:cNvPr>
          <p:cNvSpPr txBox="1"/>
          <p:nvPr/>
        </p:nvSpPr>
        <p:spPr>
          <a:xfrm>
            <a:off x="2692926" y="490185"/>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14490391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89C3F299-DAEF-6A93-C8EC-17B7FAF94F8E}"/>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809C0BCD-BEE9-423F-A51C-BCCD8E5EA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2" name="TextBox 1">
            <a:extLst>
              <a:ext uri="{FF2B5EF4-FFF2-40B4-BE49-F238E27FC236}">
                <a16:creationId xmlns:a16="http://schemas.microsoft.com/office/drawing/2014/main" id="{CC340D38-1D17-C04D-DA6D-8CAC798EF6E8}"/>
              </a:ext>
            </a:extLst>
          </p:cNvPr>
          <p:cNvSpPr txBox="1"/>
          <p:nvPr/>
        </p:nvSpPr>
        <p:spPr>
          <a:xfrm>
            <a:off x="356897" y="404818"/>
            <a:ext cx="6692832" cy="1443269"/>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cy-GB" sz="4000" b="1" noProof="0" dirty="0">
                <a:solidFill>
                  <a:schemeClr val="accent1"/>
                </a:solidFill>
                <a:latin typeface="Tenorite" panose="00000500000000000000" pitchFamily="2" charset="0"/>
                <a:ea typeface="+mj-ea"/>
                <a:cs typeface="+mj-cs"/>
              </a:rPr>
              <a:t>Pwrpas a Deilliannau Dysgu </a:t>
            </a:r>
          </a:p>
        </p:txBody>
      </p:sp>
      <p:sp>
        <p:nvSpPr>
          <p:cNvPr id="4" name="TextBox 3">
            <a:extLst>
              <a:ext uri="{FF2B5EF4-FFF2-40B4-BE49-F238E27FC236}">
                <a16:creationId xmlns:a16="http://schemas.microsoft.com/office/drawing/2014/main" id="{4193F6FA-872B-51D8-20FE-23B8FB35A403}"/>
              </a:ext>
            </a:extLst>
          </p:cNvPr>
          <p:cNvSpPr txBox="1"/>
          <p:nvPr/>
        </p:nvSpPr>
        <p:spPr>
          <a:xfrm>
            <a:off x="708400" y="1710232"/>
            <a:ext cx="5662095" cy="3549570"/>
          </a:xfrm>
          <a:prstGeom prst="rect">
            <a:avLst/>
          </a:prstGeom>
        </p:spPr>
        <p:txBody>
          <a:bodyPr vert="horz" lIns="91440" tIns="45720" rIns="91440" bIns="45720" rtlCol="0">
            <a:noAutofit/>
          </a:bodyPr>
          <a:lstStyle/>
          <a:p>
            <a:pPr defTabSz="914400" fontAlgn="base">
              <a:buClr>
                <a:schemeClr val="accent1"/>
              </a:buClr>
              <a:buSzPct val="80000"/>
            </a:pPr>
            <a:r>
              <a:rPr lang="cy-GB" sz="1600" noProof="0" dirty="0">
                <a:solidFill>
                  <a:schemeClr val="accent1">
                    <a:lumMod val="75000"/>
                  </a:schemeClr>
                </a:solidFill>
                <a:latin typeface="Tenorite" panose="00000500000000000000" pitchFamily="2" charset="0"/>
              </a:rPr>
              <a:t>Trwy’r gweithgareddau, datblyga dysgwyr 3–4 oed ddealltwriaeth gynnar o anifeiliaid, eu cynefinoedd a’u hanghenion sylfaenol drwy brofiad uniongyrchol ac ystyrlon. Trwy gymryd rhan mewn gweithgareddau megis bwydo wyn a llaetha lloi, datblygir sgiliau gwybyddol megis arsylwi, cysylltu achos ac effaith, a datrys problemau syml (Llywodraeth Gymru, 2020). Mae’r profiad hefyd yn cryfhau sgiliau cymdeithasol, gan annog cydweithio, gwrando, cymryd tro a chyfathrebu â chyfoedion ac oedolion (Llywodraeth Gymru, 2020). Yn emosiynol, mae rhyngweithio â’r anifeiliaid yn meithrin empathi, hyder a lles drwy brofiad tawel a naturiol(Llywodraeth Gymru, 2020). Mae’r gweithgaredd yn cyd-fynd â Chwricwlwm i Gymru, gan gyfrannu at y pedwar diben, ac yn cefnogi’r Maes Dysgu a Phrofiad Gwyddoniaeth a Thechnoleg, Dyniaethau, ac Iechyd a Lles, gan bwysleisio dysgu profiadol mewn cyd-destun lleol dilys (Llywodraeth Gymru, 2020 ; 2020 ; 2020).</a:t>
            </a:r>
          </a:p>
        </p:txBody>
      </p:sp>
      <p:pic>
        <p:nvPicPr>
          <p:cNvPr id="5" name="Picture 4">
            <a:extLst>
              <a:ext uri="{FF2B5EF4-FFF2-40B4-BE49-F238E27FC236}">
                <a16:creationId xmlns:a16="http://schemas.microsoft.com/office/drawing/2014/main" id="{90164196-165B-016A-4E6A-CAB6918E1A27}"/>
              </a:ext>
            </a:extLst>
          </p:cNvPr>
          <p:cNvPicPr>
            <a:picLocks noChangeAspect="1"/>
          </p:cNvPicPr>
          <p:nvPr/>
        </p:nvPicPr>
        <p:blipFill>
          <a:blip r:embed="rId2"/>
          <a:srcRect l="3712" r="2" b="2"/>
          <a:stretch>
            <a:fillRect/>
          </a:stretch>
        </p:blipFill>
        <p:spPr>
          <a:xfrm>
            <a:off x="6980903" y="1364669"/>
            <a:ext cx="4607972" cy="4366878"/>
          </a:xfrm>
          <a:prstGeom prst="rect">
            <a:avLst/>
          </a:prstGeom>
        </p:spPr>
      </p:pic>
      <p:sp>
        <p:nvSpPr>
          <p:cNvPr id="3" name="TextBox 2">
            <a:extLst>
              <a:ext uri="{FF2B5EF4-FFF2-40B4-BE49-F238E27FC236}">
                <a16:creationId xmlns:a16="http://schemas.microsoft.com/office/drawing/2014/main" id="{D2EEA624-B533-D426-DEB5-D84E05ED10AF}"/>
              </a:ext>
            </a:extLst>
          </p:cNvPr>
          <p:cNvSpPr txBox="1"/>
          <p:nvPr/>
        </p:nvSpPr>
        <p:spPr>
          <a:xfrm>
            <a:off x="6905254" y="5731547"/>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3603630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62469-48E4-219B-13BA-993294ED3A5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FAEE56C-67F0-713B-03E4-B508FED62FF6}"/>
              </a:ext>
            </a:extLst>
          </p:cNvPr>
          <p:cNvSpPr txBox="1"/>
          <p:nvPr/>
        </p:nvSpPr>
        <p:spPr>
          <a:xfrm>
            <a:off x="835742" y="245806"/>
            <a:ext cx="10972800" cy="707886"/>
          </a:xfrm>
          <a:prstGeom prst="rect">
            <a:avLst/>
          </a:prstGeom>
          <a:noFill/>
        </p:spPr>
        <p:txBody>
          <a:bodyPr wrap="square" rtlCol="0">
            <a:spAutoFit/>
          </a:bodyPr>
          <a:lstStyle/>
          <a:p>
            <a:r>
              <a:rPr lang="cy-GB" sz="4000" b="1" dirty="0">
                <a:solidFill>
                  <a:schemeClr val="accent1"/>
                </a:solidFill>
                <a:latin typeface="Tenorite" panose="00000500000000000000" pitchFamily="2" charset="0"/>
                <a:ea typeface="Aptos" panose="020B0004020202020204" pitchFamily="34" charset="0"/>
              </a:rPr>
              <a:t>Cysylltiadau Damcaniaethol â’r Gweithgaredd</a:t>
            </a:r>
            <a:endParaRPr lang="cy-GB" sz="4000" b="1" dirty="0">
              <a:solidFill>
                <a:schemeClr val="accent1"/>
              </a:solidFill>
              <a:latin typeface="Tenorite" panose="00000500000000000000" pitchFamily="2" charset="0"/>
            </a:endParaRPr>
          </a:p>
        </p:txBody>
      </p:sp>
      <p:sp>
        <p:nvSpPr>
          <p:cNvPr id="4" name="TextBox 3">
            <a:extLst>
              <a:ext uri="{FF2B5EF4-FFF2-40B4-BE49-F238E27FC236}">
                <a16:creationId xmlns:a16="http://schemas.microsoft.com/office/drawing/2014/main" id="{D783E4B7-BD5D-BEB6-D4C2-337CBB13C3B5}"/>
              </a:ext>
            </a:extLst>
          </p:cNvPr>
          <p:cNvSpPr txBox="1"/>
          <p:nvPr/>
        </p:nvSpPr>
        <p:spPr>
          <a:xfrm>
            <a:off x="432621" y="973319"/>
            <a:ext cx="6096000" cy="3847207"/>
          </a:xfrm>
          <a:prstGeom prst="rect">
            <a:avLst/>
          </a:prstGeom>
          <a:noFill/>
        </p:spPr>
        <p:txBody>
          <a:bodyPr wrap="square">
            <a:spAutoFit/>
          </a:bodyPr>
          <a:lstStyle/>
          <a:p>
            <a:pPr fontAlgn="base">
              <a:buNone/>
            </a:pPr>
            <a:r>
              <a:rPr lang="cy-GB"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Adlewyrcha’r ymweliad â’r fferm egwyddorion craidd damcaniaeth dysgu profiadol </a:t>
            </a:r>
            <a:r>
              <a:rPr lang="en-GB"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Kolb</a:t>
            </a:r>
            <a:r>
              <a:rPr lang="cy-GB" b="1"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a:t>
            </a:r>
            <a:r>
              <a:rPr lang="cy-GB" noProof="0" dirty="0">
                <a:solidFill>
                  <a:schemeClr val="accent1">
                    <a:lumMod val="75000"/>
                  </a:schemeClr>
                </a:solidFill>
                <a:effectLst/>
                <a:latin typeface="Tenorite" panose="00000500000000000000" pitchFamily="2" charset="0"/>
                <a:ea typeface="Times New Roman" panose="02020603050405020304" pitchFamily="18" charset="0"/>
              </a:rPr>
              <a:t>(1984, Prifysgol Metropolitan, 2026).</a:t>
            </a:r>
            <a:r>
              <a:rPr lang="cy-GB"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Pwysleisio fod dysgu’n digwydd drwy gylch o brofiad concrid, myfyrio, </a:t>
            </a:r>
            <a:r>
              <a:rPr lang="cy-GB" noProof="0" dirty="0" err="1">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cysyniadoli</a:t>
            </a:r>
            <a:r>
              <a:rPr lang="cy-GB"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ac arbrofi gweithredol. Yn y gweithgaredd hwn, deillia’r profiad concrid o fwydo wyn, llaetha lloi a rhyngweithio ag anifeiliaid y fferm. </a:t>
            </a:r>
            <a:r>
              <a:rPr lang="cy-GB" noProof="0" dirty="0" err="1">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Hwylysa’r</a:t>
            </a:r>
            <a:r>
              <a:rPr lang="cy-GB"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drafodaeth rhwng </a:t>
            </a:r>
            <a:r>
              <a:rPr lang="cy-GB" noProof="0" dirty="0" err="1">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perchenog</a:t>
            </a:r>
            <a:r>
              <a:rPr lang="cy-GB"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y fferm a’r dysgwyr am anghenion yr anifeiliaid myfyrio, tra bod cysylltu’r profiadau hyn â syniadau am ofal, cynefinoedd a bywyd gwyllt yn cynorthwyo </a:t>
            </a:r>
            <a:r>
              <a:rPr lang="cy-GB" noProof="0" dirty="0" err="1">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cysyniadoli</a:t>
            </a:r>
            <a:r>
              <a:rPr lang="cy-GB"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Gellir atgyfnerthu’r cylch drwy weithgareddau dilynol fel chwarae dychmygol neu drafodaeth grŵp bach</a:t>
            </a:r>
            <a:r>
              <a:rPr lang="cy-GB" sz="1400"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a:t>
            </a:r>
            <a:br>
              <a:rPr lang="cy-GB" sz="1400"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br>
            <a:endParaRPr lang="cy-GB" sz="1400" noProof="0" dirty="0">
              <a:solidFill>
                <a:schemeClr val="accent1">
                  <a:lumMod val="75000"/>
                </a:schemeClr>
              </a:solidFill>
              <a:effectLst/>
              <a:latin typeface="Tenorite" panose="00000500000000000000" pitchFamily="2" charset="0"/>
              <a:ea typeface="Times New Roman" panose="02020603050405020304" pitchFamily="18" charset="0"/>
            </a:endParaRPr>
          </a:p>
          <a:p>
            <a:pPr>
              <a:spcAft>
                <a:spcPts val="800"/>
              </a:spcAft>
              <a:buNone/>
            </a:pPr>
            <a:r>
              <a:rPr lang="cy-GB" sz="1400" noProof="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a:t>
            </a:r>
          </a:p>
        </p:txBody>
      </p:sp>
      <p:sp>
        <p:nvSpPr>
          <p:cNvPr id="6" name="TextBox 5">
            <a:extLst>
              <a:ext uri="{FF2B5EF4-FFF2-40B4-BE49-F238E27FC236}">
                <a16:creationId xmlns:a16="http://schemas.microsoft.com/office/drawing/2014/main" id="{2983185F-EFEF-E945-73E3-9D2F58DE683C}"/>
              </a:ext>
            </a:extLst>
          </p:cNvPr>
          <p:cNvSpPr txBox="1"/>
          <p:nvPr/>
        </p:nvSpPr>
        <p:spPr>
          <a:xfrm>
            <a:off x="6430296" y="973319"/>
            <a:ext cx="5329083" cy="2862322"/>
          </a:xfrm>
          <a:prstGeom prst="rect">
            <a:avLst/>
          </a:prstGeom>
          <a:noFill/>
        </p:spPr>
        <p:txBody>
          <a:bodyPr wrap="square">
            <a:spAutoFit/>
          </a:bodyPr>
          <a:lstStyle/>
          <a:p>
            <a:pPr>
              <a:buNone/>
            </a:pPr>
            <a:r>
              <a:rPr lang="cy-GB"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Yn ogystal, mae’r profiad yn ymgorffori damcaniaeth gymdeithasol </a:t>
            </a:r>
            <a:r>
              <a:rPr lang="en-GB" noProof="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Vygotsky</a:t>
            </a:r>
            <a:r>
              <a:rPr lang="cy-GB" b="1"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a:t>
            </a:r>
            <a:r>
              <a:rPr lang="cy-GB"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(1</a:t>
            </a:r>
            <a:r>
              <a:rPr lang="cy-GB" dirty="0">
                <a:solidFill>
                  <a:schemeClr val="accent1">
                    <a:lumMod val="75000"/>
                  </a:schemeClr>
                </a:solidFill>
                <a:effectLst/>
                <a:latin typeface="Tenorite" panose="00000500000000000000" pitchFamily="2" charset="0"/>
                <a:ea typeface="Aptos" panose="020B0004020202020204" pitchFamily="34" charset="0"/>
              </a:rPr>
              <a:t>978, cyfeirnodwyd yn Siencyn, 2008)</a:t>
            </a:r>
            <a:r>
              <a:rPr lang="cy-GB"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yn enwedig y Parth Datblygiadol Procsimol. Trwy ryngweithio â chyfoedion, ymarferwyr a </a:t>
            </a:r>
            <a:r>
              <a:rPr lang="cy-GB" dirty="0" err="1">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ferchnogion</a:t>
            </a:r>
            <a:r>
              <a:rPr lang="cy-GB"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y </a:t>
            </a:r>
            <a:r>
              <a:rPr lang="cy-GB" dirty="0" err="1">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farm</a:t>
            </a:r>
            <a:r>
              <a:rPr lang="cy-GB"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caiff y plant eu cefnogi i ddatblygu dealltwriaeth newydd trwy iaith, modelu a chydweithio. Mae rôl yr oedolyn fel hwylusydd yn allweddol wrth ymestyn dysgu mewn cyd-destun cyfoethog, cymdeithasol ac ystyrlon.</a:t>
            </a:r>
            <a:r>
              <a:rPr lang="cy-GB" dirty="0">
                <a:solidFill>
                  <a:schemeClr val="accent1">
                    <a:lumMod val="75000"/>
                  </a:schemeClr>
                </a:solidFill>
                <a:effectLst/>
                <a:latin typeface="Tenorite" panose="00000500000000000000" pitchFamily="2" charset="0"/>
              </a:rPr>
              <a:t> </a:t>
            </a:r>
            <a:r>
              <a:rPr lang="cy-GB" sz="1400" dirty="0">
                <a:solidFill>
                  <a:schemeClr val="accent1">
                    <a:lumMod val="75000"/>
                  </a:schemeClr>
                </a:solidFill>
                <a:effectLst/>
                <a:latin typeface="Tenorite" panose="00000500000000000000" pitchFamily="2" charset="0"/>
                <a:ea typeface="Aptos" panose="020B0004020202020204" pitchFamily="34" charset="0"/>
                <a:cs typeface="Arial" panose="020B0604020202020204" pitchFamily="34" charset="0"/>
              </a:rPr>
              <a:t> </a:t>
            </a:r>
          </a:p>
        </p:txBody>
      </p:sp>
      <p:sp>
        <p:nvSpPr>
          <p:cNvPr id="10" name="TextBox 9">
            <a:extLst>
              <a:ext uri="{FF2B5EF4-FFF2-40B4-BE49-F238E27FC236}">
                <a16:creationId xmlns:a16="http://schemas.microsoft.com/office/drawing/2014/main" id="{71F59698-77C3-8EF9-A160-C317D0F95C3E}"/>
              </a:ext>
            </a:extLst>
          </p:cNvPr>
          <p:cNvSpPr txBox="1"/>
          <p:nvPr/>
        </p:nvSpPr>
        <p:spPr>
          <a:xfrm>
            <a:off x="481782" y="4354623"/>
            <a:ext cx="6096000" cy="2308324"/>
          </a:xfrm>
          <a:prstGeom prst="rect">
            <a:avLst/>
          </a:prstGeom>
          <a:noFill/>
        </p:spPr>
        <p:txBody>
          <a:bodyPr wrap="square">
            <a:spAutoFit/>
          </a:bodyPr>
          <a:lstStyle/>
          <a:p>
            <a:pPr fontAlgn="base">
              <a:buNone/>
            </a:pPr>
            <a:r>
              <a:rPr lang="cy-GB"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Trwy gymryd rhan mewn tasgau dilys mewn cyd-destun go iawn, megis bwydo anifeiliaid a gweld prosesau amaethyddol ar waith, mae’r dysgwyr yn meithrin dealltwriaeth sydd yn berthnasol i’w profiadau bywyd. Cyd-</a:t>
            </a:r>
            <a:r>
              <a:rPr lang="cy-GB" dirty="0" err="1">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bletha</a:t>
            </a:r>
            <a:r>
              <a:rPr lang="cy-GB"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hyn â damcaniaeth </a:t>
            </a:r>
            <a:r>
              <a:rPr lang="en-GB" noProof="0"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Dewey</a:t>
            </a:r>
            <a:r>
              <a:rPr lang="cy-GB"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(1938,</a:t>
            </a:r>
            <a:r>
              <a:rPr lang="cy-GB" b="1"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a:t>
            </a:r>
            <a:r>
              <a:rPr lang="en-GB" noProof="0" dirty="0">
                <a:solidFill>
                  <a:schemeClr val="accent1">
                    <a:lumMod val="75000"/>
                  </a:schemeClr>
                </a:solidFill>
                <a:effectLst/>
                <a:latin typeface="Tenorite" panose="00000500000000000000" pitchFamily="2" charset="0"/>
                <a:ea typeface="Times New Roman" panose="02020603050405020304" pitchFamily="18" charset="0"/>
              </a:rPr>
              <a:t>Teachers </a:t>
            </a:r>
            <a:r>
              <a:rPr lang="cy-GB" dirty="0">
                <a:solidFill>
                  <a:schemeClr val="accent1">
                    <a:lumMod val="75000"/>
                  </a:schemeClr>
                </a:solidFill>
                <a:effectLst/>
                <a:latin typeface="Tenorite" panose="00000500000000000000" pitchFamily="2" charset="0"/>
                <a:ea typeface="Times New Roman" panose="02020603050405020304" pitchFamily="18" charset="0"/>
              </a:rPr>
              <a:t>Institute, 2025).</a:t>
            </a:r>
            <a:r>
              <a:rPr lang="cy-GB"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t> A bwysleisiodd fod dysgu mwyaf ystyrlon yn digwydd pan fo plant yn “dysgu trwy wneud”.</a:t>
            </a:r>
            <a:br>
              <a:rPr lang="cy-GB" dirty="0">
                <a:solidFill>
                  <a:schemeClr val="accent1">
                    <a:lumMod val="75000"/>
                  </a:schemeClr>
                </a:solidFill>
                <a:effectLst/>
                <a:latin typeface="Tenorite" panose="00000500000000000000" pitchFamily="2" charset="0"/>
                <a:ea typeface="Times New Roman" panose="02020603050405020304" pitchFamily="18" charset="0"/>
                <a:cs typeface="Arial" panose="020B0604020202020204" pitchFamily="34" charset="0"/>
              </a:rPr>
            </a:br>
            <a:endParaRPr lang="cy-GB" dirty="0">
              <a:solidFill>
                <a:schemeClr val="accent1">
                  <a:lumMod val="75000"/>
                </a:schemeClr>
              </a:solidFill>
              <a:effectLst/>
              <a:latin typeface="Tenorite" panose="00000500000000000000" pitchFamily="2" charset="0"/>
              <a:ea typeface="Times New Roman" panose="02020603050405020304" pitchFamily="18" charset="0"/>
            </a:endParaRPr>
          </a:p>
        </p:txBody>
      </p:sp>
      <p:pic>
        <p:nvPicPr>
          <p:cNvPr id="12" name="Picture 11">
            <a:extLst>
              <a:ext uri="{FF2B5EF4-FFF2-40B4-BE49-F238E27FC236}">
                <a16:creationId xmlns:a16="http://schemas.microsoft.com/office/drawing/2014/main" id="{D5C83FC8-FDF8-535E-1D5A-B520150ED443}"/>
              </a:ext>
            </a:extLst>
          </p:cNvPr>
          <p:cNvPicPr>
            <a:picLocks noChangeAspect="1"/>
          </p:cNvPicPr>
          <p:nvPr/>
        </p:nvPicPr>
        <p:blipFill>
          <a:blip r:embed="rId2"/>
          <a:stretch>
            <a:fillRect/>
          </a:stretch>
        </p:blipFill>
        <p:spPr>
          <a:xfrm>
            <a:off x="6626943" y="3855268"/>
            <a:ext cx="2241288" cy="2538169"/>
          </a:xfrm>
          <a:prstGeom prst="rect">
            <a:avLst/>
          </a:prstGeom>
        </p:spPr>
      </p:pic>
      <p:pic>
        <p:nvPicPr>
          <p:cNvPr id="14" name="Picture 13">
            <a:extLst>
              <a:ext uri="{FF2B5EF4-FFF2-40B4-BE49-F238E27FC236}">
                <a16:creationId xmlns:a16="http://schemas.microsoft.com/office/drawing/2014/main" id="{2CF61CF1-96A6-28A5-6E17-29F8AEF15CE6}"/>
              </a:ext>
            </a:extLst>
          </p:cNvPr>
          <p:cNvPicPr>
            <a:picLocks noChangeAspect="1"/>
          </p:cNvPicPr>
          <p:nvPr/>
        </p:nvPicPr>
        <p:blipFill>
          <a:blip r:embed="rId3"/>
          <a:stretch>
            <a:fillRect/>
          </a:stretch>
        </p:blipFill>
        <p:spPr>
          <a:xfrm>
            <a:off x="9094837" y="3855267"/>
            <a:ext cx="2330139" cy="2567339"/>
          </a:xfrm>
          <a:prstGeom prst="rect">
            <a:avLst/>
          </a:prstGeom>
        </p:spPr>
      </p:pic>
      <p:sp>
        <p:nvSpPr>
          <p:cNvPr id="3" name="TextBox 2">
            <a:extLst>
              <a:ext uri="{FF2B5EF4-FFF2-40B4-BE49-F238E27FC236}">
                <a16:creationId xmlns:a16="http://schemas.microsoft.com/office/drawing/2014/main" id="{764BD20F-C64A-E7C0-9C2A-7DC1C2CC3AA7}"/>
              </a:ext>
            </a:extLst>
          </p:cNvPr>
          <p:cNvSpPr txBox="1"/>
          <p:nvPr/>
        </p:nvSpPr>
        <p:spPr>
          <a:xfrm>
            <a:off x="8376976" y="6365973"/>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16785618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71D82-871F-DCAB-673B-B54462AFC78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CF9DC87-F78D-E279-8027-3F0B080E9C1C}"/>
              </a:ext>
            </a:extLst>
          </p:cNvPr>
          <p:cNvSpPr txBox="1"/>
          <p:nvPr/>
        </p:nvSpPr>
        <p:spPr>
          <a:xfrm>
            <a:off x="1646902" y="168513"/>
            <a:ext cx="8632722" cy="707886"/>
          </a:xfrm>
          <a:prstGeom prst="rect">
            <a:avLst/>
          </a:prstGeom>
          <a:noFill/>
        </p:spPr>
        <p:txBody>
          <a:bodyPr wrap="square" rtlCol="0">
            <a:spAutoFit/>
          </a:bodyPr>
          <a:lstStyle/>
          <a:p>
            <a:r>
              <a:rPr lang="cy-GB" sz="4000" b="1" dirty="0">
                <a:solidFill>
                  <a:schemeClr val="accent1"/>
                </a:solidFill>
                <a:latin typeface="Tenorite" panose="00000500000000000000" pitchFamily="2" charset="0"/>
              </a:rPr>
              <a:t>Gwerthusiad Beirniadol – Cryfderau </a:t>
            </a:r>
          </a:p>
        </p:txBody>
      </p:sp>
      <p:sp>
        <p:nvSpPr>
          <p:cNvPr id="5" name="TextBox 4">
            <a:extLst>
              <a:ext uri="{FF2B5EF4-FFF2-40B4-BE49-F238E27FC236}">
                <a16:creationId xmlns:a16="http://schemas.microsoft.com/office/drawing/2014/main" id="{428CCAC6-5A7B-0079-B7F7-DBB60A0CB498}"/>
              </a:ext>
            </a:extLst>
          </p:cNvPr>
          <p:cNvSpPr txBox="1"/>
          <p:nvPr/>
        </p:nvSpPr>
        <p:spPr>
          <a:xfrm>
            <a:off x="442451" y="876399"/>
            <a:ext cx="5577437" cy="3095719"/>
          </a:xfrm>
          <a:prstGeom prst="rect">
            <a:avLst/>
          </a:prstGeom>
          <a:noFill/>
        </p:spPr>
        <p:txBody>
          <a:bodyPr wrap="square">
            <a:spAutoFit/>
          </a:bodyPr>
          <a:lstStyle/>
          <a:p>
            <a:pPr>
              <a:lnSpc>
                <a:spcPts val="1500"/>
              </a:lnSpc>
              <a:spcAft>
                <a:spcPts val="800"/>
              </a:spcAft>
              <a:buNone/>
            </a:pPr>
            <a:r>
              <a:rPr lang="cy-GB" sz="1600" b="1"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Pam mae’r gweithgaredd yn effeithiol?</a:t>
            </a:r>
          </a:p>
          <a:p>
            <a:pPr>
              <a:buNone/>
            </a:pPr>
            <a:r>
              <a:rPr lang="cy-GB" sz="1600"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Gwerthusir ymweliad â fferm yn weithgaredd dysgu profiadol dilys, a alluoga dysgwyr 3–4 oed i ddatblygu dealltwriaeth elfennol o anifeiliaid, eu cynefinoedd a’u hanghenion trwy brofiad uniongyrchol. Trwy fwydo wyn, llaetha lloi a rhyngweithio ag anifeiliaid byw, caiff plant gyfleoedd i gysylltu dysgu â bywyd go iawn. Galwodd </a:t>
            </a:r>
            <a:r>
              <a:rPr lang="en-GB" sz="1600" noProof="0"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Rogoff</a:t>
            </a:r>
            <a:r>
              <a:rPr lang="cy-GB" sz="1600"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 hyn yn gyfranogi dan gyfarwyddyd (Siencyn, 2008). Cynydda’r profiad byw ymgysylltiad, cymhelliant a </a:t>
            </a:r>
            <a:r>
              <a:rPr lang="cy-GB" sz="1600" dirty="0" err="1">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chof</a:t>
            </a:r>
            <a:r>
              <a:rPr lang="cy-GB" sz="1600"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 tymor hir. Cysyllta’r dysgu ymarferol hwn â Chwricwlwm i Gymru, a hyrwydda dysgu ystyrlon, archwiliol ac aml-synhwyraidd mewn cyd-destun lleol (Addysg Cymru, 2024).</a:t>
            </a:r>
            <a:endParaRPr lang="cy-GB" sz="1600" dirty="0">
              <a:solidFill>
                <a:schemeClr val="accent1">
                  <a:lumMod val="75000"/>
                </a:schemeClr>
              </a:solidFill>
              <a:effectLst/>
              <a:latin typeface="Tenorite" panose="00000500000000000000" pitchFamily="2" charset="0"/>
              <a:ea typeface="Aptos" panose="020B0004020202020204" pitchFamily="34" charset="0"/>
            </a:endParaRPr>
          </a:p>
        </p:txBody>
      </p:sp>
      <p:sp>
        <p:nvSpPr>
          <p:cNvPr id="7" name="TextBox 6">
            <a:extLst>
              <a:ext uri="{FF2B5EF4-FFF2-40B4-BE49-F238E27FC236}">
                <a16:creationId xmlns:a16="http://schemas.microsoft.com/office/drawing/2014/main" id="{3F07C698-E5F9-8275-8AAF-1CC68C4597FA}"/>
              </a:ext>
            </a:extLst>
          </p:cNvPr>
          <p:cNvSpPr txBox="1"/>
          <p:nvPr/>
        </p:nvSpPr>
        <p:spPr>
          <a:xfrm>
            <a:off x="6538450" y="876399"/>
            <a:ext cx="5211099" cy="2554545"/>
          </a:xfrm>
          <a:prstGeom prst="rect">
            <a:avLst/>
          </a:prstGeom>
          <a:noFill/>
        </p:spPr>
        <p:txBody>
          <a:bodyPr wrap="square">
            <a:spAutoFit/>
          </a:bodyPr>
          <a:lstStyle/>
          <a:p>
            <a:pPr>
              <a:buNone/>
            </a:pPr>
            <a:r>
              <a:rPr lang="cy-GB" sz="1600" b="1"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Pwy sy’n elwa a sut?</a:t>
            </a:r>
            <a:br>
              <a:rPr lang="cy-GB" sz="1600"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br>
            <a:r>
              <a:rPr lang="cy-GB" sz="1600"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Mae’r gweithgaredd yn arbennig o fuddiol i blant meithrin sydd yn dysgu orau trwy wneud, symud ac archwilio. Gall hefyd gefnogi dysgwyr ag anghenion dysgu ychwanegol drwy ddysgu aml-synhwyraidd, hyblyg a llai ffurfiol. Yn ehangach, mae’r profiad yn meithrin empathi tuag at anifeiliaid, ymwybyddiaeth amgylcheddol a sgiliau cymdeithasol cynnar, gan osod sylfaen gadarn ar gyfer dysgu gydol oes (UNICEF, 2025;</a:t>
            </a:r>
            <a:r>
              <a:rPr lang="cy-GB" sz="1600" u="sng"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 </a:t>
            </a:r>
            <a:r>
              <a:rPr lang="en-GB" sz="1600" noProof="0" dirty="0">
                <a:solidFill>
                  <a:schemeClr val="accent1">
                    <a:lumMod val="75000"/>
                  </a:schemeClr>
                </a:solidFill>
                <a:effectLst/>
                <a:latin typeface="Tenorite" panose="00000500000000000000" pitchFamily="2" charset="0"/>
                <a:ea typeface="Aptos" panose="020B0004020202020204" pitchFamily="34" charset="0"/>
              </a:rPr>
              <a:t>Kiviranta </a:t>
            </a:r>
            <a:r>
              <a:rPr lang="en-GB" sz="1600" i="1" noProof="0" dirty="0">
                <a:solidFill>
                  <a:schemeClr val="accent1">
                    <a:lumMod val="75000"/>
                  </a:schemeClr>
                </a:solidFill>
                <a:effectLst/>
                <a:latin typeface="Tenorite" panose="00000500000000000000" pitchFamily="2" charset="0"/>
                <a:ea typeface="Aptos" panose="020B0004020202020204" pitchFamily="34" charset="0"/>
              </a:rPr>
              <a:t>et al</a:t>
            </a:r>
            <a:r>
              <a:rPr lang="cy-GB" sz="1600" dirty="0">
                <a:solidFill>
                  <a:schemeClr val="accent1">
                    <a:lumMod val="75000"/>
                  </a:schemeClr>
                </a:solidFill>
                <a:effectLst/>
                <a:latin typeface="Tenorite" panose="00000500000000000000" pitchFamily="2" charset="0"/>
                <a:ea typeface="Aptos" panose="020B0004020202020204" pitchFamily="34" charset="0"/>
              </a:rPr>
              <a:t>., 2024).</a:t>
            </a:r>
            <a:r>
              <a:rPr lang="cy-GB" sz="1600"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 </a:t>
            </a:r>
            <a:endParaRPr lang="cy-GB" sz="1600" dirty="0">
              <a:solidFill>
                <a:schemeClr val="accent1">
                  <a:lumMod val="75000"/>
                </a:schemeClr>
              </a:solidFill>
              <a:effectLst/>
              <a:latin typeface="Tenorite" panose="00000500000000000000" pitchFamily="2" charset="0"/>
              <a:ea typeface="Aptos" panose="020B0004020202020204" pitchFamily="34" charset="0"/>
            </a:endParaRPr>
          </a:p>
        </p:txBody>
      </p:sp>
      <p:sp>
        <p:nvSpPr>
          <p:cNvPr id="9" name="TextBox 8">
            <a:extLst>
              <a:ext uri="{FF2B5EF4-FFF2-40B4-BE49-F238E27FC236}">
                <a16:creationId xmlns:a16="http://schemas.microsoft.com/office/drawing/2014/main" id="{70F61AD0-7FCE-8456-8EB4-22B24AFC1851}"/>
              </a:ext>
            </a:extLst>
          </p:cNvPr>
          <p:cNvSpPr txBox="1"/>
          <p:nvPr/>
        </p:nvSpPr>
        <p:spPr>
          <a:xfrm>
            <a:off x="404395" y="4173425"/>
            <a:ext cx="5653549" cy="2062103"/>
          </a:xfrm>
          <a:prstGeom prst="rect">
            <a:avLst/>
          </a:prstGeom>
          <a:noFill/>
        </p:spPr>
        <p:txBody>
          <a:bodyPr wrap="square">
            <a:spAutoFit/>
          </a:bodyPr>
          <a:lstStyle/>
          <a:p>
            <a:pPr>
              <a:buNone/>
            </a:pPr>
            <a:r>
              <a:rPr lang="cy-GB" sz="1600" b="1"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Tystiolaeth o ymchwil</a:t>
            </a:r>
            <a:br>
              <a:rPr lang="cy-GB" sz="1600"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br>
            <a:r>
              <a:rPr lang="cy-GB" sz="1600"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Noda </a:t>
            </a:r>
            <a:r>
              <a:rPr lang="en-GB" sz="1600" noProof="0"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Donaldson</a:t>
            </a:r>
            <a:r>
              <a:rPr lang="cy-GB" sz="1600" dirty="0">
                <a:solidFill>
                  <a:schemeClr val="accent1">
                    <a:lumMod val="75000"/>
                  </a:schemeClr>
                </a:solidFill>
                <a:effectLst/>
                <a:latin typeface="Tenorite" panose="00000500000000000000" pitchFamily="2" charset="0"/>
                <a:ea typeface="Aptos" panose="020B0004020202020204" pitchFamily="34" charset="0"/>
                <a:cs typeface="Segoe UI" panose="020B0502040204020203" pitchFamily="34" charset="0"/>
              </a:rPr>
              <a:t> (2015)  fod dysgu yn y byd go iawn yn cefnogi datblygiad holistaidd plant ac yn galluogi trosglwyddo sgiliau ar draws meysydd dysgu. Yn ogystal, dengys ymchwil UNICEF (2025)  fod profiadau awyr agored a chysylltiad â natur yn gwella lles emosiynol, sgiliau cymdeithasol a datblygiad gwybyddol plant ifanc, gan wneud dysgu yn fwy ystyrlon ac effeithiol.</a:t>
            </a:r>
          </a:p>
        </p:txBody>
      </p:sp>
      <p:pic>
        <p:nvPicPr>
          <p:cNvPr id="10" name="Picture 9">
            <a:extLst>
              <a:ext uri="{FF2B5EF4-FFF2-40B4-BE49-F238E27FC236}">
                <a16:creationId xmlns:a16="http://schemas.microsoft.com/office/drawing/2014/main" id="{BB373EC7-101D-3FE5-7C7C-676D1352B806}"/>
              </a:ext>
            </a:extLst>
          </p:cNvPr>
          <p:cNvPicPr>
            <a:picLocks noChangeAspect="1"/>
          </p:cNvPicPr>
          <p:nvPr/>
        </p:nvPicPr>
        <p:blipFill>
          <a:blip r:embed="rId2"/>
          <a:stretch>
            <a:fillRect/>
          </a:stretch>
        </p:blipFill>
        <p:spPr>
          <a:xfrm>
            <a:off x="6538450" y="3708642"/>
            <a:ext cx="2531639" cy="2306311"/>
          </a:xfrm>
          <a:prstGeom prst="rect">
            <a:avLst/>
          </a:prstGeom>
        </p:spPr>
      </p:pic>
      <p:pic>
        <p:nvPicPr>
          <p:cNvPr id="11" name="Picture 10">
            <a:extLst>
              <a:ext uri="{FF2B5EF4-FFF2-40B4-BE49-F238E27FC236}">
                <a16:creationId xmlns:a16="http://schemas.microsoft.com/office/drawing/2014/main" id="{D3C881D8-D305-BED9-F493-7C734B6C444C}"/>
              </a:ext>
            </a:extLst>
          </p:cNvPr>
          <p:cNvPicPr>
            <a:picLocks noChangeAspect="1"/>
          </p:cNvPicPr>
          <p:nvPr/>
        </p:nvPicPr>
        <p:blipFill>
          <a:blip r:embed="rId3"/>
          <a:stretch>
            <a:fillRect/>
          </a:stretch>
        </p:blipFill>
        <p:spPr>
          <a:xfrm>
            <a:off x="9146202" y="3871145"/>
            <a:ext cx="2708936" cy="2666661"/>
          </a:xfrm>
          <a:prstGeom prst="rect">
            <a:avLst/>
          </a:prstGeom>
        </p:spPr>
      </p:pic>
      <p:sp>
        <p:nvSpPr>
          <p:cNvPr id="12" name="TextBox 11">
            <a:extLst>
              <a:ext uri="{FF2B5EF4-FFF2-40B4-BE49-F238E27FC236}">
                <a16:creationId xmlns:a16="http://schemas.microsoft.com/office/drawing/2014/main" id="{23BFE717-0B6C-DE78-DAB0-67B7BDE891D9}"/>
              </a:ext>
            </a:extLst>
          </p:cNvPr>
          <p:cNvSpPr txBox="1"/>
          <p:nvPr/>
        </p:nvSpPr>
        <p:spPr>
          <a:xfrm>
            <a:off x="6462337" y="5973918"/>
            <a:ext cx="2140299" cy="261610"/>
          </a:xfrm>
          <a:prstGeom prst="rect">
            <a:avLst/>
          </a:prstGeom>
          <a:noFill/>
        </p:spPr>
        <p:txBody>
          <a:bodyPr wrap="square" rtlCol="0">
            <a:spAutoFit/>
          </a:bodyPr>
          <a:lstStyle/>
          <a:p>
            <a:r>
              <a:rPr lang="cy-GB" sz="1100" dirty="0">
                <a:latin typeface="Tenorite" panose="00000500000000000000" pitchFamily="2" charset="0"/>
              </a:rPr>
              <a:t>(Cwtsh y clos, 2026)</a:t>
            </a:r>
          </a:p>
        </p:txBody>
      </p:sp>
      <p:sp>
        <p:nvSpPr>
          <p:cNvPr id="14" name="TextBox 13">
            <a:extLst>
              <a:ext uri="{FF2B5EF4-FFF2-40B4-BE49-F238E27FC236}">
                <a16:creationId xmlns:a16="http://schemas.microsoft.com/office/drawing/2014/main" id="{6E7A8672-8511-F8EB-A492-14C84623793C}"/>
              </a:ext>
            </a:extLst>
          </p:cNvPr>
          <p:cNvSpPr txBox="1"/>
          <p:nvPr/>
        </p:nvSpPr>
        <p:spPr>
          <a:xfrm>
            <a:off x="10571026" y="3628260"/>
            <a:ext cx="6094324" cy="261610"/>
          </a:xfrm>
          <a:prstGeom prst="rect">
            <a:avLst/>
          </a:prstGeom>
          <a:noFill/>
        </p:spPr>
        <p:txBody>
          <a:bodyPr wrap="square">
            <a:spAutoFit/>
          </a:bodyPr>
          <a:lstStyle/>
          <a:p>
            <a:r>
              <a:rPr lang="cy-GB" sz="1100" dirty="0">
                <a:latin typeface="Tenorite" panose="00000500000000000000" pitchFamily="2" charset="0"/>
              </a:rPr>
              <a:t>(Cwtsh y clos, 2026)</a:t>
            </a:r>
          </a:p>
        </p:txBody>
      </p:sp>
    </p:spTree>
    <p:extLst>
      <p:ext uri="{BB962C8B-B14F-4D97-AF65-F5344CB8AC3E}">
        <p14:creationId xmlns:p14="http://schemas.microsoft.com/office/powerpoint/2010/main" val="839318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F463E-D77B-3A02-A4B4-31E11C47D7B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CA2424D-ACC0-C208-C01F-8EBCF7D69C9B}"/>
              </a:ext>
            </a:extLst>
          </p:cNvPr>
          <p:cNvSpPr txBox="1"/>
          <p:nvPr/>
        </p:nvSpPr>
        <p:spPr>
          <a:xfrm>
            <a:off x="403123" y="941780"/>
            <a:ext cx="6096000" cy="3046988"/>
          </a:xfrm>
          <a:prstGeom prst="rect">
            <a:avLst/>
          </a:prstGeom>
          <a:noFill/>
        </p:spPr>
        <p:txBody>
          <a:bodyPr wrap="square">
            <a:spAutoFit/>
          </a:bodyPr>
          <a:lstStyle/>
          <a:p>
            <a:pPr>
              <a:buNone/>
            </a:pPr>
            <a:r>
              <a:rPr lang="cy-GB" sz="1600" b="1" dirty="0">
                <a:solidFill>
                  <a:schemeClr val="accent1">
                    <a:lumMod val="75000"/>
                  </a:schemeClr>
                </a:solidFill>
                <a:effectLst/>
                <a:latin typeface="Tenorite" panose="00000500000000000000" pitchFamily="2" charset="0"/>
                <a:ea typeface="Aptos" panose="020B0004020202020204" pitchFamily="34" charset="0"/>
              </a:rPr>
              <a:t>Materion ymarferol (cost, tywydd, staffio)</a:t>
            </a:r>
            <a:br>
              <a:rPr lang="cy-GB" sz="1600" dirty="0">
                <a:solidFill>
                  <a:schemeClr val="accent1">
                    <a:lumMod val="75000"/>
                  </a:schemeClr>
                </a:solidFill>
                <a:effectLst/>
                <a:latin typeface="Tenorite" panose="00000500000000000000" pitchFamily="2" charset="0"/>
                <a:ea typeface="Aptos" panose="020B0004020202020204" pitchFamily="34" charset="0"/>
              </a:rPr>
            </a:br>
            <a:r>
              <a:rPr lang="cy-GB" sz="1600" dirty="0">
                <a:solidFill>
                  <a:schemeClr val="accent1">
                    <a:lumMod val="75000"/>
                  </a:schemeClr>
                </a:solidFill>
                <a:effectLst/>
                <a:latin typeface="Tenorite" panose="00000500000000000000" pitchFamily="2" charset="0"/>
                <a:ea typeface="Aptos" panose="020B0004020202020204" pitchFamily="34" charset="0"/>
              </a:rPr>
              <a:t>Gall ymweliadau â fferm olygu costau sylweddol, gan gynnwys cludiant, amser staff a threfniadau diogelwch ychwanegol. Yn ffodus, mae’r feithrinfa ar dir y fferm ac o fewn cwmpawd cerdded. Er gall tywydd cyfnewidiol Cymru gyfyngu ar profiadau wrth ymweld â fferm, mae digon o siediau dan do yno i cysgodi a chynnal gweithgareddau. Gyda’r ffarmwr yn arwain y gweithgareddau, caiff yr arweinydd llai o rheolaeth dros yr amgylchedd dysgu. Pwysleisia canllawiau statudol  fod angen cymarebau staffio priodol a chynllunio manwl ar gyfer ymweliadau oddi ar safle yn cynnwys asesiad risg (Llywodraeth Cymru, dim</a:t>
            </a:r>
            <a:r>
              <a:rPr lang="cy-GB" sz="1600" u="sng" dirty="0">
                <a:solidFill>
                  <a:schemeClr val="accent1">
                    <a:lumMod val="75000"/>
                  </a:schemeClr>
                </a:solidFill>
                <a:effectLst/>
                <a:latin typeface="Tenorite" panose="00000500000000000000" pitchFamily="2" charset="0"/>
                <a:ea typeface="Aptos" panose="020B0004020202020204" pitchFamily="34" charset="0"/>
              </a:rPr>
              <a:t> </a:t>
            </a:r>
            <a:r>
              <a:rPr lang="cy-GB" sz="1600" dirty="0">
                <a:solidFill>
                  <a:schemeClr val="accent1">
                    <a:lumMod val="75000"/>
                  </a:schemeClr>
                </a:solidFill>
                <a:effectLst/>
                <a:latin typeface="Tenorite" panose="00000500000000000000" pitchFamily="2" charset="0"/>
                <a:ea typeface="Aptos" panose="020B0004020202020204" pitchFamily="34" charset="0"/>
              </a:rPr>
              <a:t>dyddiad; OEAP, 2026)</a:t>
            </a:r>
            <a:r>
              <a:rPr lang="cy-GB" sz="1600" dirty="0">
                <a:solidFill>
                  <a:schemeClr val="accent1">
                    <a:lumMod val="75000"/>
                  </a:schemeClr>
                </a:solidFill>
                <a:latin typeface="Tenorite" panose="00000500000000000000" pitchFamily="2" charset="0"/>
                <a:ea typeface="Aptos" panose="020B0004020202020204" pitchFamily="34" charset="0"/>
              </a:rPr>
              <a:t>.</a:t>
            </a:r>
            <a:endParaRPr lang="cy-GB" sz="1600" dirty="0">
              <a:solidFill>
                <a:schemeClr val="accent1">
                  <a:lumMod val="75000"/>
                </a:schemeClr>
              </a:solidFill>
              <a:effectLst/>
              <a:latin typeface="Tenorite" panose="00000500000000000000" pitchFamily="2" charset="0"/>
              <a:ea typeface="Aptos" panose="020B0004020202020204" pitchFamily="34" charset="0"/>
            </a:endParaRPr>
          </a:p>
        </p:txBody>
      </p:sp>
      <p:sp>
        <p:nvSpPr>
          <p:cNvPr id="6" name="TextBox 5">
            <a:extLst>
              <a:ext uri="{FF2B5EF4-FFF2-40B4-BE49-F238E27FC236}">
                <a16:creationId xmlns:a16="http://schemas.microsoft.com/office/drawing/2014/main" id="{CECC6DBE-EBC3-FDBF-D72C-9A690902CFD7}"/>
              </a:ext>
            </a:extLst>
          </p:cNvPr>
          <p:cNvSpPr txBox="1"/>
          <p:nvPr/>
        </p:nvSpPr>
        <p:spPr>
          <a:xfrm>
            <a:off x="1327355" y="356108"/>
            <a:ext cx="9379974" cy="707886"/>
          </a:xfrm>
          <a:prstGeom prst="rect">
            <a:avLst/>
          </a:prstGeom>
          <a:noFill/>
        </p:spPr>
        <p:txBody>
          <a:bodyPr wrap="square">
            <a:spAutoFit/>
          </a:bodyPr>
          <a:lstStyle/>
          <a:p>
            <a:r>
              <a:rPr lang="cy-GB" sz="4000" b="1" dirty="0">
                <a:solidFill>
                  <a:schemeClr val="accent1">
                    <a:lumMod val="75000"/>
                  </a:schemeClr>
                </a:solidFill>
                <a:latin typeface="Tenorite" panose="00000500000000000000" pitchFamily="2" charset="0"/>
              </a:rPr>
              <a:t>Gwerthusiad Beirniadol – </a:t>
            </a:r>
            <a:r>
              <a:rPr lang="en-GB" sz="4000" b="1" dirty="0" err="1">
                <a:solidFill>
                  <a:schemeClr val="accent1">
                    <a:lumMod val="75000"/>
                  </a:schemeClr>
                </a:solidFill>
                <a:latin typeface="Tenorite" panose="00000500000000000000" pitchFamily="2" charset="0"/>
              </a:rPr>
              <a:t>Cyfyngiadau</a:t>
            </a:r>
            <a:r>
              <a:rPr lang="cy-GB" sz="4000" b="1" dirty="0">
                <a:solidFill>
                  <a:schemeClr val="accent1">
                    <a:lumMod val="75000"/>
                  </a:schemeClr>
                </a:solidFill>
                <a:latin typeface="Tenorite" panose="00000500000000000000" pitchFamily="2" charset="0"/>
              </a:rPr>
              <a:t> </a:t>
            </a:r>
          </a:p>
        </p:txBody>
      </p:sp>
      <p:sp>
        <p:nvSpPr>
          <p:cNvPr id="12" name="TextBox 11">
            <a:extLst>
              <a:ext uri="{FF2B5EF4-FFF2-40B4-BE49-F238E27FC236}">
                <a16:creationId xmlns:a16="http://schemas.microsoft.com/office/drawing/2014/main" id="{92AB3306-707D-1C61-97F3-67A47F480868}"/>
              </a:ext>
            </a:extLst>
          </p:cNvPr>
          <p:cNvSpPr txBox="1"/>
          <p:nvPr/>
        </p:nvSpPr>
        <p:spPr>
          <a:xfrm>
            <a:off x="403123" y="3880613"/>
            <a:ext cx="6096000" cy="1805238"/>
          </a:xfrm>
          <a:prstGeom prst="rect">
            <a:avLst/>
          </a:prstGeom>
          <a:noFill/>
        </p:spPr>
        <p:txBody>
          <a:bodyPr wrap="square">
            <a:spAutoFit/>
          </a:bodyPr>
          <a:lstStyle/>
          <a:p>
            <a:pPr>
              <a:buNone/>
            </a:pPr>
            <a:r>
              <a:rPr lang="cy-GB" sz="1600" b="1" dirty="0">
                <a:solidFill>
                  <a:schemeClr val="accent1">
                    <a:lumMod val="75000"/>
                  </a:schemeClr>
                </a:solidFill>
                <a:effectLst/>
                <a:latin typeface="Tenorite" panose="00000500000000000000" pitchFamily="2" charset="0"/>
                <a:ea typeface="Aptos" panose="020B0004020202020204" pitchFamily="34" charset="0"/>
              </a:rPr>
              <a:t>Materion cynhwysiant (AAA, hygyrchedd)</a:t>
            </a:r>
            <a:br>
              <a:rPr lang="cy-GB" sz="1600" dirty="0">
                <a:solidFill>
                  <a:schemeClr val="accent1">
                    <a:lumMod val="75000"/>
                  </a:schemeClr>
                </a:solidFill>
                <a:effectLst/>
                <a:latin typeface="Tenorite" panose="00000500000000000000" pitchFamily="2" charset="0"/>
                <a:ea typeface="Aptos" panose="020B0004020202020204" pitchFamily="34" charset="0"/>
              </a:rPr>
            </a:br>
            <a:r>
              <a:rPr lang="cy-GB" sz="1600" dirty="0">
                <a:solidFill>
                  <a:schemeClr val="accent1">
                    <a:lumMod val="75000"/>
                  </a:schemeClr>
                </a:solidFill>
                <a:effectLst/>
                <a:latin typeface="Tenorite" panose="00000500000000000000" pitchFamily="2" charset="0"/>
                <a:ea typeface="Aptos" panose="020B0004020202020204" pitchFamily="34" charset="0"/>
              </a:rPr>
              <a:t>Nid yw Tirwedd ffermydd bob amser yn hygyrch i ddysgwyr ag anghenion dysgu ychwanegol, megis anawsterau symud neu sensitifrwydd synhwyraidd. Heb addasiadau, gall llwybrau anwastad a sain/aroglau cryf greu rhwystrau i gynhwysiant (</a:t>
            </a:r>
            <a:r>
              <a:rPr lang="en-US" sz="1600" noProof="0" dirty="0" err="1">
                <a:solidFill>
                  <a:schemeClr val="accent1">
                    <a:lumMod val="75000"/>
                  </a:schemeClr>
                </a:solidFill>
                <a:effectLst/>
                <a:latin typeface="Tenorite" panose="00000500000000000000" pitchFamily="2" charset="0"/>
                <a:ea typeface="Aptos" panose="020B0004020202020204" pitchFamily="34" charset="0"/>
              </a:rPr>
              <a:t>Dabamona</a:t>
            </a:r>
            <a:r>
              <a:rPr lang="en-US" sz="1600" noProof="0" dirty="0">
                <a:solidFill>
                  <a:schemeClr val="accent1">
                    <a:lumMod val="75000"/>
                  </a:schemeClr>
                </a:solidFill>
                <a:effectLst/>
                <a:latin typeface="Tenorite" panose="00000500000000000000" pitchFamily="2" charset="0"/>
                <a:ea typeface="Aptos" panose="020B0004020202020204" pitchFamily="34" charset="0"/>
              </a:rPr>
              <a:t> a Oguz</a:t>
            </a:r>
            <a:r>
              <a:rPr lang="cy-GB" sz="1600" dirty="0">
                <a:solidFill>
                  <a:schemeClr val="accent1">
                    <a:lumMod val="75000"/>
                  </a:schemeClr>
                </a:solidFill>
                <a:effectLst/>
                <a:latin typeface="Tenorite" panose="00000500000000000000" pitchFamily="2" charset="0"/>
                <a:ea typeface="Aptos" panose="020B0004020202020204" pitchFamily="34" charset="0"/>
              </a:rPr>
              <a:t>, 2021).  </a:t>
            </a:r>
          </a:p>
          <a:p>
            <a:pPr>
              <a:lnSpc>
                <a:spcPct val="115000"/>
              </a:lnSpc>
              <a:spcAft>
                <a:spcPts val="800"/>
              </a:spcAft>
              <a:buNone/>
            </a:pPr>
            <a:r>
              <a:rPr lang="cy-GB" sz="1400" dirty="0">
                <a:effectLst/>
                <a:latin typeface="Aptos" panose="020B0004020202020204" pitchFamily="34" charset="0"/>
                <a:ea typeface="Aptos" panose="020B0004020202020204" pitchFamily="34" charset="0"/>
                <a:cs typeface="Arial" panose="020B0604020202020204" pitchFamily="34" charset="0"/>
              </a:rPr>
              <a:t> </a:t>
            </a:r>
            <a:endParaRPr lang="cy-GB" sz="1800" dirty="0">
              <a:effectLst/>
              <a:latin typeface="Aptos" panose="020B0004020202020204" pitchFamily="34" charset="0"/>
              <a:ea typeface="Aptos" panose="020B00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4857EFCD-1762-BAB2-2178-D1FDEA68A3BC}"/>
              </a:ext>
            </a:extLst>
          </p:cNvPr>
          <p:cNvSpPr txBox="1"/>
          <p:nvPr/>
        </p:nvSpPr>
        <p:spPr>
          <a:xfrm>
            <a:off x="6735097" y="1063994"/>
            <a:ext cx="5053780" cy="1569660"/>
          </a:xfrm>
          <a:prstGeom prst="rect">
            <a:avLst/>
          </a:prstGeom>
          <a:noFill/>
        </p:spPr>
        <p:txBody>
          <a:bodyPr wrap="square">
            <a:spAutoFit/>
          </a:bodyPr>
          <a:lstStyle/>
          <a:p>
            <a:pPr>
              <a:buNone/>
            </a:pPr>
            <a:r>
              <a:rPr lang="cy-GB" sz="1600" b="1" dirty="0">
                <a:solidFill>
                  <a:schemeClr val="accent1">
                    <a:lumMod val="75000"/>
                  </a:schemeClr>
                </a:solidFill>
                <a:effectLst/>
                <a:latin typeface="Tenorite" panose="00000500000000000000" pitchFamily="2" charset="0"/>
                <a:ea typeface="Aptos" panose="020B0004020202020204" pitchFamily="34" charset="0"/>
              </a:rPr>
              <a:t>Ddim yn addas i bob dysgwr?</a:t>
            </a:r>
            <a:br>
              <a:rPr lang="cy-GB" sz="1600" dirty="0">
                <a:solidFill>
                  <a:schemeClr val="accent1">
                    <a:lumMod val="75000"/>
                  </a:schemeClr>
                </a:solidFill>
                <a:effectLst/>
                <a:latin typeface="Tenorite" panose="00000500000000000000" pitchFamily="2" charset="0"/>
                <a:ea typeface="Aptos" panose="020B0004020202020204" pitchFamily="34" charset="0"/>
              </a:rPr>
            </a:br>
            <a:r>
              <a:rPr lang="cy-GB" sz="1600" dirty="0">
                <a:solidFill>
                  <a:schemeClr val="accent1">
                    <a:lumMod val="75000"/>
                  </a:schemeClr>
                </a:solidFill>
                <a:effectLst/>
                <a:latin typeface="Tenorite" panose="00000500000000000000" pitchFamily="2" charset="0"/>
                <a:ea typeface="Aptos" panose="020B0004020202020204" pitchFamily="34" charset="0"/>
              </a:rPr>
              <a:t>Gall rhai plant brofi pryder mewn amgylcheddau newydd. Trwy arsylwi manwl gall staff ymateb i anghenion unigolion a’u cysuro neu gyda lefel staffio priodol </a:t>
            </a:r>
            <a:r>
              <a:rPr lang="cy-GB" sz="1600" dirty="0" err="1">
                <a:solidFill>
                  <a:schemeClr val="accent1">
                    <a:lumMod val="75000"/>
                  </a:schemeClr>
                </a:solidFill>
                <a:effectLst/>
                <a:latin typeface="Tenorite" panose="00000500000000000000" pitchFamily="2" charset="0"/>
                <a:ea typeface="Aptos" panose="020B0004020202020204" pitchFamily="34" charset="0"/>
              </a:rPr>
              <a:t>gallant</a:t>
            </a:r>
            <a:r>
              <a:rPr lang="cy-GB" sz="1600" dirty="0">
                <a:solidFill>
                  <a:schemeClr val="accent1">
                    <a:lumMod val="75000"/>
                  </a:schemeClr>
                </a:solidFill>
                <a:effectLst/>
                <a:latin typeface="Tenorite" panose="00000500000000000000" pitchFamily="2" charset="0"/>
                <a:ea typeface="Aptos" panose="020B0004020202020204" pitchFamily="34" charset="0"/>
              </a:rPr>
              <a:t> echdynnu’r unigolyn o’r sefyllfa pryderus. </a:t>
            </a:r>
          </a:p>
        </p:txBody>
      </p:sp>
      <p:pic>
        <p:nvPicPr>
          <p:cNvPr id="15" name="Picture 14">
            <a:extLst>
              <a:ext uri="{FF2B5EF4-FFF2-40B4-BE49-F238E27FC236}">
                <a16:creationId xmlns:a16="http://schemas.microsoft.com/office/drawing/2014/main" id="{77FC5565-5C4D-0E1C-2152-1A11470EAC0C}"/>
              </a:ext>
            </a:extLst>
          </p:cNvPr>
          <p:cNvPicPr>
            <a:picLocks noChangeAspect="1"/>
          </p:cNvPicPr>
          <p:nvPr/>
        </p:nvPicPr>
        <p:blipFill>
          <a:blip r:embed="rId2"/>
          <a:stretch>
            <a:fillRect/>
          </a:stretch>
        </p:blipFill>
        <p:spPr>
          <a:xfrm>
            <a:off x="6735097" y="2860062"/>
            <a:ext cx="2448232" cy="2517549"/>
          </a:xfrm>
          <a:prstGeom prst="rect">
            <a:avLst/>
          </a:prstGeom>
        </p:spPr>
      </p:pic>
      <p:sp>
        <p:nvSpPr>
          <p:cNvPr id="17" name="TextBox 16">
            <a:extLst>
              <a:ext uri="{FF2B5EF4-FFF2-40B4-BE49-F238E27FC236}">
                <a16:creationId xmlns:a16="http://schemas.microsoft.com/office/drawing/2014/main" id="{2D6A8E54-2B2B-A083-1B78-CBD949778FF5}"/>
              </a:ext>
            </a:extLst>
          </p:cNvPr>
          <p:cNvSpPr txBox="1"/>
          <p:nvPr/>
        </p:nvSpPr>
        <p:spPr>
          <a:xfrm>
            <a:off x="403123" y="5377611"/>
            <a:ext cx="6479458" cy="1077218"/>
          </a:xfrm>
          <a:prstGeom prst="rect">
            <a:avLst/>
          </a:prstGeom>
          <a:noFill/>
        </p:spPr>
        <p:txBody>
          <a:bodyPr wrap="square">
            <a:spAutoFit/>
          </a:bodyPr>
          <a:lstStyle/>
          <a:p>
            <a:pPr>
              <a:buNone/>
            </a:pPr>
            <a:r>
              <a:rPr lang="cy-GB" sz="1600" b="1" dirty="0">
                <a:solidFill>
                  <a:schemeClr val="accent1">
                    <a:lumMod val="75000"/>
                  </a:schemeClr>
                </a:solidFill>
                <a:effectLst/>
                <a:latin typeface="Tenorite" panose="00000500000000000000" pitchFamily="2" charset="0"/>
                <a:ea typeface="Aptos" panose="020B0004020202020204" pitchFamily="34" charset="0"/>
              </a:rPr>
              <a:t>Pryderon risg a diogelu</a:t>
            </a:r>
            <a:br>
              <a:rPr lang="cy-GB" sz="1600" dirty="0">
                <a:solidFill>
                  <a:schemeClr val="accent1">
                    <a:lumMod val="75000"/>
                  </a:schemeClr>
                </a:solidFill>
                <a:effectLst/>
                <a:latin typeface="Tenorite" panose="00000500000000000000" pitchFamily="2" charset="0"/>
                <a:ea typeface="Aptos" panose="020B0004020202020204" pitchFamily="34" charset="0"/>
              </a:rPr>
            </a:br>
            <a:r>
              <a:rPr lang="cy-GB" sz="1600" dirty="0">
                <a:solidFill>
                  <a:schemeClr val="accent1">
                    <a:lumMod val="75000"/>
                  </a:schemeClr>
                </a:solidFill>
                <a:effectLst/>
                <a:latin typeface="Tenorite" panose="00000500000000000000" pitchFamily="2" charset="0"/>
                <a:ea typeface="Aptos" panose="020B0004020202020204" pitchFamily="34" charset="0"/>
              </a:rPr>
              <a:t>Ceir peryglon posib ar ffermydd yn cynnwys anifeiliaid byw a bacteria. Cynghorir goruchwyliaeth agos a glanweithdra llym i leihau risgiau heintiau i blant ifanc (UK </a:t>
            </a:r>
            <a:r>
              <a:rPr lang="en-GB" sz="1600" noProof="0" dirty="0">
                <a:solidFill>
                  <a:schemeClr val="accent1">
                    <a:lumMod val="75000"/>
                  </a:schemeClr>
                </a:solidFill>
                <a:effectLst/>
                <a:latin typeface="Tenorite" panose="00000500000000000000" pitchFamily="2" charset="0"/>
                <a:ea typeface="Aptos" panose="020B0004020202020204" pitchFamily="34" charset="0"/>
              </a:rPr>
              <a:t>Health</a:t>
            </a:r>
            <a:r>
              <a:rPr lang="cy-GB" sz="1600" dirty="0">
                <a:solidFill>
                  <a:schemeClr val="accent1">
                    <a:lumMod val="75000"/>
                  </a:schemeClr>
                </a:solidFill>
                <a:effectLst/>
                <a:latin typeface="Tenorite" panose="00000500000000000000" pitchFamily="2" charset="0"/>
                <a:ea typeface="Aptos" panose="020B0004020202020204" pitchFamily="34" charset="0"/>
              </a:rPr>
              <a:t> Security </a:t>
            </a:r>
            <a:r>
              <a:rPr lang="en-GB" sz="1600" noProof="0" dirty="0">
                <a:solidFill>
                  <a:schemeClr val="accent1">
                    <a:lumMod val="75000"/>
                  </a:schemeClr>
                </a:solidFill>
                <a:effectLst/>
                <a:latin typeface="Tenorite" panose="00000500000000000000" pitchFamily="2" charset="0"/>
                <a:ea typeface="Aptos" panose="020B0004020202020204" pitchFamily="34" charset="0"/>
              </a:rPr>
              <a:t>Agency,</a:t>
            </a:r>
            <a:r>
              <a:rPr lang="cy-GB" sz="1600" dirty="0">
                <a:solidFill>
                  <a:schemeClr val="accent1">
                    <a:lumMod val="75000"/>
                  </a:schemeClr>
                </a:solidFill>
                <a:effectLst/>
                <a:latin typeface="Tenorite" panose="00000500000000000000" pitchFamily="2" charset="0"/>
                <a:ea typeface="Aptos" panose="020B0004020202020204" pitchFamily="34" charset="0"/>
              </a:rPr>
              <a:t> dim dyddiad </a:t>
            </a:r>
            <a:endParaRPr lang="cy-GB" sz="1600" dirty="0">
              <a:solidFill>
                <a:schemeClr val="accent1">
                  <a:lumMod val="75000"/>
                </a:schemeClr>
              </a:solidFill>
              <a:latin typeface="Tenorite" panose="00000500000000000000" pitchFamily="2" charset="0"/>
              <a:ea typeface="Aptos" panose="020B0004020202020204" pitchFamily="34" charset="0"/>
            </a:endParaRPr>
          </a:p>
        </p:txBody>
      </p:sp>
      <p:pic>
        <p:nvPicPr>
          <p:cNvPr id="20" name="Picture 19">
            <a:extLst>
              <a:ext uri="{FF2B5EF4-FFF2-40B4-BE49-F238E27FC236}">
                <a16:creationId xmlns:a16="http://schemas.microsoft.com/office/drawing/2014/main" id="{637AA651-A7B8-A01D-2CF2-7D621C33FA04}"/>
              </a:ext>
            </a:extLst>
          </p:cNvPr>
          <p:cNvPicPr>
            <a:picLocks noChangeAspect="1"/>
          </p:cNvPicPr>
          <p:nvPr/>
        </p:nvPicPr>
        <p:blipFill>
          <a:blip r:embed="rId3"/>
          <a:stretch>
            <a:fillRect/>
          </a:stretch>
        </p:blipFill>
        <p:spPr>
          <a:xfrm>
            <a:off x="9340645" y="4025137"/>
            <a:ext cx="2448232" cy="2476755"/>
          </a:xfrm>
          <a:prstGeom prst="rect">
            <a:avLst/>
          </a:prstGeom>
        </p:spPr>
      </p:pic>
      <p:sp>
        <p:nvSpPr>
          <p:cNvPr id="2" name="TextBox 1">
            <a:extLst>
              <a:ext uri="{FF2B5EF4-FFF2-40B4-BE49-F238E27FC236}">
                <a16:creationId xmlns:a16="http://schemas.microsoft.com/office/drawing/2014/main" id="{C831F55C-E594-513A-7DD4-16BC9433274C}"/>
              </a:ext>
            </a:extLst>
          </p:cNvPr>
          <p:cNvSpPr txBox="1"/>
          <p:nvPr/>
        </p:nvSpPr>
        <p:spPr>
          <a:xfrm>
            <a:off x="6499123" y="5326266"/>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
        <p:nvSpPr>
          <p:cNvPr id="3" name="TextBox 2">
            <a:extLst>
              <a:ext uri="{FF2B5EF4-FFF2-40B4-BE49-F238E27FC236}">
                <a16:creationId xmlns:a16="http://schemas.microsoft.com/office/drawing/2014/main" id="{5367F9CD-90C7-6A41-4A3F-27CFF9C8FF3F}"/>
              </a:ext>
            </a:extLst>
          </p:cNvPr>
          <p:cNvSpPr txBox="1"/>
          <p:nvPr/>
        </p:nvSpPr>
        <p:spPr>
          <a:xfrm>
            <a:off x="9340645" y="3757502"/>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34881314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26E60185-2F52-BC12-99B2-AFBB2AA579A7}"/>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FB71362F-6305-42A2-8633-285CE3813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cy-GB"/>
          </a:p>
        </p:txBody>
      </p:sp>
      <p:sp>
        <p:nvSpPr>
          <p:cNvPr id="2" name="TextBox 1">
            <a:extLst>
              <a:ext uri="{FF2B5EF4-FFF2-40B4-BE49-F238E27FC236}">
                <a16:creationId xmlns:a16="http://schemas.microsoft.com/office/drawing/2014/main" id="{5352DE0C-BEC0-12E6-6CC0-06BBD24E3FD5}"/>
              </a:ext>
            </a:extLst>
          </p:cNvPr>
          <p:cNvSpPr txBox="1"/>
          <p:nvPr/>
        </p:nvSpPr>
        <p:spPr>
          <a:xfrm>
            <a:off x="4441783" y="609600"/>
            <a:ext cx="6693061" cy="1356360"/>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cy-GB" sz="4400" b="1" noProof="0" dirty="0">
                <a:solidFill>
                  <a:schemeClr val="accent1"/>
                </a:solidFill>
                <a:latin typeface="Tenorite" panose="00000500000000000000" pitchFamily="2" charset="0"/>
                <a:ea typeface="+mj-ea"/>
                <a:cs typeface="+mj-cs"/>
              </a:rPr>
              <a:t>Cymhwyso i Ymarfer</a:t>
            </a:r>
          </a:p>
        </p:txBody>
      </p:sp>
      <p:pic>
        <p:nvPicPr>
          <p:cNvPr id="4" name="Picture 3">
            <a:extLst>
              <a:ext uri="{FF2B5EF4-FFF2-40B4-BE49-F238E27FC236}">
                <a16:creationId xmlns:a16="http://schemas.microsoft.com/office/drawing/2014/main" id="{72D89365-8626-FD56-FC83-0450EDBF2DBA}"/>
              </a:ext>
            </a:extLst>
          </p:cNvPr>
          <p:cNvPicPr>
            <a:picLocks noChangeAspect="1"/>
          </p:cNvPicPr>
          <p:nvPr/>
        </p:nvPicPr>
        <p:blipFill>
          <a:blip r:embed="rId2"/>
          <a:stretch>
            <a:fillRect/>
          </a:stretch>
        </p:blipFill>
        <p:spPr>
          <a:xfrm>
            <a:off x="1143962" y="735496"/>
            <a:ext cx="2438478" cy="2533484"/>
          </a:xfrm>
          <a:prstGeom prst="rect">
            <a:avLst/>
          </a:prstGeom>
        </p:spPr>
      </p:pic>
      <p:pic>
        <p:nvPicPr>
          <p:cNvPr id="6" name="Picture 5">
            <a:extLst>
              <a:ext uri="{FF2B5EF4-FFF2-40B4-BE49-F238E27FC236}">
                <a16:creationId xmlns:a16="http://schemas.microsoft.com/office/drawing/2014/main" id="{DA4B011D-3F57-193C-B76C-AB18E1C5105E}"/>
              </a:ext>
            </a:extLst>
          </p:cNvPr>
          <p:cNvPicPr>
            <a:picLocks noChangeAspect="1"/>
          </p:cNvPicPr>
          <p:nvPr/>
        </p:nvPicPr>
        <p:blipFill>
          <a:blip r:embed="rId3"/>
          <a:stretch>
            <a:fillRect/>
          </a:stretch>
        </p:blipFill>
        <p:spPr>
          <a:xfrm>
            <a:off x="1202577" y="3589020"/>
            <a:ext cx="2321248" cy="2543834"/>
          </a:xfrm>
          <a:prstGeom prst="rect">
            <a:avLst/>
          </a:prstGeom>
        </p:spPr>
      </p:pic>
      <p:sp>
        <p:nvSpPr>
          <p:cNvPr id="5" name="TextBox 4">
            <a:extLst>
              <a:ext uri="{FF2B5EF4-FFF2-40B4-BE49-F238E27FC236}">
                <a16:creationId xmlns:a16="http://schemas.microsoft.com/office/drawing/2014/main" id="{0B4503D7-7827-C600-879F-2B653F258584}"/>
              </a:ext>
            </a:extLst>
          </p:cNvPr>
          <p:cNvSpPr txBox="1"/>
          <p:nvPr/>
        </p:nvSpPr>
        <p:spPr>
          <a:xfrm>
            <a:off x="4441783" y="2057400"/>
            <a:ext cx="6693061" cy="4038600"/>
          </a:xfrm>
          <a:prstGeom prst="rect">
            <a:avLst/>
          </a:prstGeom>
        </p:spPr>
        <p:txBody>
          <a:bodyPr vert="horz" lIns="91440" tIns="45720" rIns="91440" bIns="45720" rtlCol="0">
            <a:normAutofit/>
          </a:bodyPr>
          <a:lstStyle/>
          <a:p>
            <a:pPr defTabSz="914400">
              <a:buClr>
                <a:schemeClr val="accent1"/>
              </a:buClr>
              <a:buSzPct val="80000"/>
            </a:pPr>
            <a:r>
              <a:rPr lang="cy-GB" sz="1500" noProof="0" dirty="0">
                <a:solidFill>
                  <a:schemeClr val="accent1"/>
                </a:solidFill>
                <a:effectLst/>
                <a:latin typeface="Tenorite" panose="00000500000000000000" pitchFamily="2" charset="0"/>
              </a:rPr>
              <a:t>Cydnabu Estyn (2010) fod ymweliadau fferm yn ddarpariaeth gwerthfawr sydd yn meithrin dealltwriaeth dda iawn o newid tymhorol, gwaith ffermio, a'r amgylchedd. Ymhellach, cymeradwyant enghraifft o gylch meithrin yn datblygu sgiliau rhesymu dysgwyr drwy ofyn ‘O ble mae llaeth yn dod?’ Arweiniodd hyn at greu map meddwl o ddamcaniaethau’r plant cyn cynnal ymweliad â fferm laeth lleol (Estyn, 2020). Cymeradwyant arfer effeithiol un ysgol a sefydlwyd fferm ysgol ei hunain, sydd yn helpu gwella medrau llythrennedd, rhifedd ac </a:t>
            </a:r>
            <a:r>
              <a:rPr lang="cy-GB" sz="1500" noProof="0" dirty="0" err="1">
                <a:solidFill>
                  <a:schemeClr val="accent1"/>
                </a:solidFill>
                <a:effectLst/>
                <a:latin typeface="Tenorite" panose="00000500000000000000" pitchFamily="2" charset="0"/>
              </a:rPr>
              <a:t>entrepreneuriaidd</a:t>
            </a:r>
            <a:r>
              <a:rPr lang="cy-GB" sz="1500" noProof="0" dirty="0">
                <a:solidFill>
                  <a:schemeClr val="accent1"/>
                </a:solidFill>
                <a:effectLst/>
                <a:latin typeface="Tenorite" panose="00000500000000000000" pitchFamily="2" charset="0"/>
              </a:rPr>
              <a:t> ei dysgwyr (Estyn, 2020). I gychwyn, chwe iâr oedd yno. Bellach, cynhyrchant dros 20,000 o wyau’n flynyddol. Nodir mai hon yw’r unig ysgol yng Nghymru sydd yn gallu gwerthu wyau i sefydliadau manwerthu. </a:t>
            </a:r>
          </a:p>
          <a:p>
            <a:pPr indent="-182880" defTabSz="914400">
              <a:buClr>
                <a:schemeClr val="accent1"/>
              </a:buClr>
              <a:buSzPct val="80000"/>
              <a:buFont typeface="Corbel" pitchFamily="34" charset="0"/>
              <a:buChar char="•"/>
            </a:pPr>
            <a:endParaRPr lang="cy-GB" sz="1500" noProof="0" dirty="0">
              <a:solidFill>
                <a:schemeClr val="accent1"/>
              </a:solidFill>
              <a:effectLst/>
              <a:latin typeface="Tenorite" panose="00000500000000000000" pitchFamily="2" charset="0"/>
            </a:endParaRPr>
          </a:p>
          <a:p>
            <a:pPr defTabSz="914400">
              <a:buClr>
                <a:schemeClr val="accent1"/>
              </a:buClr>
              <a:buSzPct val="80000"/>
            </a:pPr>
            <a:r>
              <a:rPr lang="cy-GB" sz="1500" noProof="0" dirty="0">
                <a:solidFill>
                  <a:schemeClr val="accent1"/>
                </a:solidFill>
                <a:effectLst/>
                <a:latin typeface="Tenorite" panose="00000500000000000000" pitchFamily="2" charset="0"/>
              </a:rPr>
              <a:t>Beth bynnag fo oed dysgwyr, gall amgylchedd fferm gefnogi dysgu trawsgwricwlaidd ac hyrwyddo sgiliau llythrennedd, rhifedd a chymhwysedd digidol. Gwerthfawrogir yr angen i gynnal asesiad risg cyn ymweld, a gyda hynny addasu gweithgareddau i gyd-fynd ag anghenion pob dysgwr. </a:t>
            </a:r>
          </a:p>
          <a:p>
            <a:pPr defTabSz="914400">
              <a:lnSpc>
                <a:spcPct val="90000"/>
              </a:lnSpc>
              <a:spcAft>
                <a:spcPts val="800"/>
              </a:spcAft>
              <a:buClr>
                <a:schemeClr val="accent1"/>
              </a:buClr>
              <a:buSzPct val="80000"/>
            </a:pPr>
            <a:endParaRPr lang="en-US" sz="1500" dirty="0">
              <a:solidFill>
                <a:schemeClr val="accent1"/>
              </a:solidFill>
              <a:effectLst/>
            </a:endParaRPr>
          </a:p>
        </p:txBody>
      </p:sp>
      <p:sp>
        <p:nvSpPr>
          <p:cNvPr id="7" name="TextBox 6">
            <a:extLst>
              <a:ext uri="{FF2B5EF4-FFF2-40B4-BE49-F238E27FC236}">
                <a16:creationId xmlns:a16="http://schemas.microsoft.com/office/drawing/2014/main" id="{2F3BDE2F-B471-9C41-1783-CC5277B70405}"/>
              </a:ext>
            </a:extLst>
          </p:cNvPr>
          <p:cNvSpPr txBox="1"/>
          <p:nvPr/>
        </p:nvSpPr>
        <p:spPr>
          <a:xfrm>
            <a:off x="1692313" y="3305889"/>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31370763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427D4-41B0-EEE1-5CD3-5EFDC75DA31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CC39881-8685-D440-F3B8-53FDF8D6A464}"/>
              </a:ext>
            </a:extLst>
          </p:cNvPr>
          <p:cNvSpPr txBox="1"/>
          <p:nvPr/>
        </p:nvSpPr>
        <p:spPr>
          <a:xfrm>
            <a:off x="2345301" y="612844"/>
            <a:ext cx="6096000" cy="5632311"/>
          </a:xfrm>
          <a:prstGeom prst="rect">
            <a:avLst/>
          </a:prstGeom>
          <a:noFill/>
        </p:spPr>
        <p:txBody>
          <a:bodyPr wrap="square">
            <a:spAutoFit/>
          </a:bodyPr>
          <a:lstStyle/>
          <a:p>
            <a:pPr fontAlgn="base"/>
            <a:r>
              <a:rPr lang="cy-GB" sz="4000" b="1" i="0" dirty="0">
                <a:solidFill>
                  <a:schemeClr val="accent1"/>
                </a:solidFill>
                <a:effectLst/>
                <a:latin typeface="Tenorite" panose="00000500000000000000" pitchFamily="2" charset="0"/>
              </a:rPr>
              <a:t>    Dyfarniad Cyffredinol</a:t>
            </a:r>
          </a:p>
          <a:p>
            <a:pPr fontAlgn="base"/>
            <a:endParaRPr lang="cy-GB" sz="4000" b="1" dirty="0">
              <a:solidFill>
                <a:schemeClr val="accent1"/>
              </a:solidFill>
              <a:latin typeface="Tenorite" panose="00000500000000000000" pitchFamily="2" charset="0"/>
            </a:endParaRPr>
          </a:p>
          <a:p>
            <a:pPr fontAlgn="base"/>
            <a:r>
              <a:rPr lang="cy-GB" sz="2000" dirty="0">
                <a:solidFill>
                  <a:schemeClr val="accent1">
                    <a:lumMod val="75000"/>
                  </a:schemeClr>
                </a:solidFill>
                <a:latin typeface="Tenorite" panose="00000500000000000000" pitchFamily="2" charset="0"/>
              </a:rPr>
              <a:t>Mae’r profiad dysgu amgen ymweld â fferm gyfagos yn effeithiol oherwydd caiff dysgwyr gyfleoedd i gysylltu dysgu â bywyd go iawn. Mae seiliau damcaniaethol cadarn i’r gweithgareddau a brofir. Gwerthusir bod y profiad dysgu amgen yn addas i blant y wlad a’r dref, oherwydd, cant ddysgu am darddiad eu bwyd, gan werthfawrogi rôl pobl wrth ei gynhyrchu. Er y manteision, ceir risgiau amlwg, ond gyda chynllunio manwl, gofal dwys ar y dydd a strwythurau glendid ar waith, dyfernir y profiad yn un manteisiol tu hwnt i ddysgwyr o bob oed. </a:t>
            </a:r>
          </a:p>
          <a:p>
            <a:r>
              <a:rPr lang="cy-GB" sz="2000" dirty="0">
                <a:solidFill>
                  <a:schemeClr val="accent1">
                    <a:lumMod val="75000"/>
                  </a:schemeClr>
                </a:solidFill>
                <a:latin typeface="Tenorite" panose="00000500000000000000" pitchFamily="2" charset="0"/>
              </a:rPr>
              <a:t> </a:t>
            </a:r>
          </a:p>
          <a:p>
            <a:endParaRPr lang="cy-GB" sz="4000" b="1" dirty="0">
              <a:solidFill>
                <a:schemeClr val="accent1"/>
              </a:solidFill>
              <a:latin typeface="Tenorite" panose="00000500000000000000" pitchFamily="2" charset="0"/>
            </a:endParaRPr>
          </a:p>
        </p:txBody>
      </p:sp>
      <p:pic>
        <p:nvPicPr>
          <p:cNvPr id="2" name="Picture 1">
            <a:extLst>
              <a:ext uri="{FF2B5EF4-FFF2-40B4-BE49-F238E27FC236}">
                <a16:creationId xmlns:a16="http://schemas.microsoft.com/office/drawing/2014/main" id="{897F1342-83AD-C3D1-FDBB-7AD1C94B36F1}"/>
              </a:ext>
            </a:extLst>
          </p:cNvPr>
          <p:cNvPicPr>
            <a:picLocks noChangeAspect="1"/>
          </p:cNvPicPr>
          <p:nvPr/>
        </p:nvPicPr>
        <p:blipFill>
          <a:blip r:embed="rId2"/>
          <a:srcRect t="2102" r="1" b="8694"/>
          <a:stretch>
            <a:fillRect/>
          </a:stretch>
        </p:blipFill>
        <p:spPr>
          <a:xfrm>
            <a:off x="9031437" y="3864209"/>
            <a:ext cx="2417613" cy="2431224"/>
          </a:xfrm>
          <a:prstGeom prst="rect">
            <a:avLst/>
          </a:prstGeom>
        </p:spPr>
      </p:pic>
      <p:pic>
        <p:nvPicPr>
          <p:cNvPr id="4" name="Picture 3">
            <a:extLst>
              <a:ext uri="{FF2B5EF4-FFF2-40B4-BE49-F238E27FC236}">
                <a16:creationId xmlns:a16="http://schemas.microsoft.com/office/drawing/2014/main" id="{7A4DEA47-6EBC-76E6-2CCB-BC7D42B1F88D}"/>
              </a:ext>
            </a:extLst>
          </p:cNvPr>
          <p:cNvPicPr>
            <a:picLocks noChangeAspect="1"/>
          </p:cNvPicPr>
          <p:nvPr/>
        </p:nvPicPr>
        <p:blipFill>
          <a:blip r:embed="rId3"/>
          <a:srcRect l="7575" r="15249" b="3"/>
          <a:stretch>
            <a:fillRect/>
          </a:stretch>
        </p:blipFill>
        <p:spPr>
          <a:xfrm>
            <a:off x="9031438" y="791168"/>
            <a:ext cx="2417612" cy="2431224"/>
          </a:xfrm>
          <a:prstGeom prst="rect">
            <a:avLst/>
          </a:prstGeom>
        </p:spPr>
      </p:pic>
      <p:sp>
        <p:nvSpPr>
          <p:cNvPr id="5" name="TextBox 4">
            <a:extLst>
              <a:ext uri="{FF2B5EF4-FFF2-40B4-BE49-F238E27FC236}">
                <a16:creationId xmlns:a16="http://schemas.microsoft.com/office/drawing/2014/main" id="{109D0F77-99FD-B9F4-E4E6-FB21FA907570}"/>
              </a:ext>
            </a:extLst>
          </p:cNvPr>
          <p:cNvSpPr txBox="1"/>
          <p:nvPr/>
        </p:nvSpPr>
        <p:spPr>
          <a:xfrm>
            <a:off x="9486529" y="3389388"/>
            <a:ext cx="6096000" cy="246221"/>
          </a:xfrm>
          <a:prstGeom prst="rect">
            <a:avLst/>
          </a:prstGeom>
          <a:noFill/>
        </p:spPr>
        <p:txBody>
          <a:bodyPr wrap="square">
            <a:spAutoFit/>
          </a:bodyPr>
          <a:lstStyle/>
          <a:p>
            <a:r>
              <a:rPr lang="cy-GB" sz="1000" dirty="0">
                <a:latin typeface="Tenorite" panose="00000500000000000000" pitchFamily="2" charset="0"/>
              </a:rPr>
              <a:t>(Cwtsh y clos, 2026)</a:t>
            </a:r>
          </a:p>
        </p:txBody>
      </p:sp>
    </p:spTree>
    <p:extLst>
      <p:ext uri="{BB962C8B-B14F-4D97-AF65-F5344CB8AC3E}">
        <p14:creationId xmlns:p14="http://schemas.microsoft.com/office/powerpoint/2010/main" val="7644360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408D68E-E251-93DA-50B8-FC38E66634D9}"/>
              </a:ext>
            </a:extLst>
          </p:cNvPr>
          <p:cNvSpPr txBox="1"/>
          <p:nvPr/>
        </p:nvSpPr>
        <p:spPr>
          <a:xfrm>
            <a:off x="3814916" y="257786"/>
            <a:ext cx="6096000" cy="707886"/>
          </a:xfrm>
          <a:prstGeom prst="rect">
            <a:avLst/>
          </a:prstGeom>
          <a:noFill/>
        </p:spPr>
        <p:txBody>
          <a:bodyPr wrap="square">
            <a:spAutoFit/>
          </a:bodyPr>
          <a:lstStyle/>
          <a:p>
            <a:r>
              <a:rPr lang="cy-GB" sz="4000" b="1" dirty="0">
                <a:solidFill>
                  <a:schemeClr val="accent1"/>
                </a:solidFill>
                <a:latin typeface="Tenorite" panose="00000500000000000000" pitchFamily="2" charset="0"/>
              </a:rPr>
              <a:t>Rhestr cyfeiriadau</a:t>
            </a:r>
            <a:endParaRPr lang="cy-GB" sz="4000" dirty="0"/>
          </a:p>
        </p:txBody>
      </p:sp>
      <p:sp>
        <p:nvSpPr>
          <p:cNvPr id="5" name="TextBox 4">
            <a:extLst>
              <a:ext uri="{FF2B5EF4-FFF2-40B4-BE49-F238E27FC236}">
                <a16:creationId xmlns:a16="http://schemas.microsoft.com/office/drawing/2014/main" id="{DD6ECE7D-4A44-726C-4ABB-041C6224FD2B}"/>
              </a:ext>
            </a:extLst>
          </p:cNvPr>
          <p:cNvSpPr txBox="1"/>
          <p:nvPr/>
        </p:nvSpPr>
        <p:spPr>
          <a:xfrm>
            <a:off x="255639" y="797763"/>
            <a:ext cx="11366090" cy="5560240"/>
          </a:xfrm>
          <a:prstGeom prst="rect">
            <a:avLst/>
          </a:prstGeom>
          <a:noFill/>
        </p:spPr>
        <p:txBody>
          <a:bodyPr wrap="square">
            <a:spAutoFit/>
          </a:bodyPr>
          <a:lstStyle/>
          <a:p>
            <a:pPr>
              <a:lnSpc>
                <a:spcPct val="115000"/>
              </a:lnSpc>
              <a:spcAft>
                <a:spcPts val="800"/>
              </a:spcAft>
              <a:buNone/>
            </a:pPr>
            <a:r>
              <a:rPr lang="en-GB" sz="1200" dirty="0" err="1">
                <a:effectLst/>
                <a:latin typeface="Aptos" panose="020B0004020202020204" pitchFamily="34" charset="0"/>
                <a:ea typeface="Aptos" panose="020B0004020202020204" pitchFamily="34" charset="0"/>
                <a:cs typeface="Arial" panose="020B0604020202020204" pitchFamily="34" charset="0"/>
              </a:rPr>
              <a:t>Rhestr</a:t>
            </a:r>
            <a:r>
              <a:rPr lang="en-GB" sz="1200" dirty="0">
                <a:effectLst/>
                <a:latin typeface="Aptos" panose="020B0004020202020204" pitchFamily="34" charset="0"/>
                <a:ea typeface="Aptos" panose="020B0004020202020204" pitchFamily="34" charset="0"/>
                <a:cs typeface="Arial" panose="020B0604020202020204" pitchFamily="34" charset="0"/>
              </a:rPr>
              <a:t> </a:t>
            </a:r>
            <a:r>
              <a:rPr lang="en-GB" sz="1200" dirty="0" err="1">
                <a:effectLst/>
                <a:latin typeface="Aptos" panose="020B0004020202020204" pitchFamily="34" charset="0"/>
                <a:ea typeface="Aptos" panose="020B0004020202020204" pitchFamily="34" charset="0"/>
                <a:cs typeface="Arial" panose="020B0604020202020204" pitchFamily="34" charset="0"/>
              </a:rPr>
              <a:t>cyfeiriadau</a:t>
            </a:r>
            <a:endParaRPr lang="cy-GB" sz="12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cy-GB" sz="1200" dirty="0">
                <a:effectLst/>
                <a:latin typeface="Aptos" panose="020B0004020202020204" pitchFamily="34" charset="0"/>
                <a:ea typeface="Aptos" panose="020B0004020202020204" pitchFamily="34" charset="0"/>
                <a:cs typeface="Arial" panose="020B0604020202020204" pitchFamily="34" charset="0"/>
              </a:rPr>
              <a:t>Addysg Cymru (2022)</a:t>
            </a:r>
            <a:r>
              <a:rPr lang="cy-GB" sz="1200" i="1" dirty="0">
                <a:effectLst/>
                <a:latin typeface="Aptos" panose="020B0004020202020204" pitchFamily="34" charset="0"/>
                <a:ea typeface="Aptos" panose="020B0004020202020204" pitchFamily="34" charset="0"/>
                <a:cs typeface="Arial" panose="020B0604020202020204" pitchFamily="34" charset="0"/>
              </a:rPr>
              <a:t> Fframweithiau sgiliau trawsgwricwlaidd. </a:t>
            </a:r>
            <a:r>
              <a:rPr lang="cy-GB" sz="1200" dirty="0">
                <a:effectLst/>
                <a:latin typeface="Aptos" panose="020B0004020202020204" pitchFamily="34" charset="0"/>
                <a:ea typeface="Aptos" panose="020B0004020202020204" pitchFamily="34" charset="0"/>
                <a:cs typeface="Arial" panose="020B0604020202020204" pitchFamily="34" charset="0"/>
              </a:rPr>
              <a:t>Ar gael yn: </a:t>
            </a:r>
            <a:r>
              <a:rPr lang="cy-GB" sz="12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2"/>
              </a:rPr>
              <a:t>Fframweithiau sgiliau trawsgwricwlaidd - Hwb</a:t>
            </a:r>
            <a:r>
              <a:rPr lang="cy-GB" sz="1200" dirty="0">
                <a:effectLst/>
                <a:latin typeface="Aptos" panose="020B0004020202020204" pitchFamily="34" charset="0"/>
                <a:ea typeface="Aptos" panose="020B0004020202020204" pitchFamily="34" charset="0"/>
                <a:cs typeface="Arial" panose="020B0604020202020204" pitchFamily="34" charset="0"/>
              </a:rPr>
              <a:t> (Cyrchwyd: 17 Ebrill 2026). </a:t>
            </a:r>
          </a:p>
          <a:p>
            <a:pPr>
              <a:lnSpc>
                <a:spcPct val="115000"/>
              </a:lnSpc>
              <a:spcAft>
                <a:spcPts val="800"/>
              </a:spcAft>
              <a:buNone/>
            </a:pPr>
            <a:r>
              <a:rPr lang="cy-GB" sz="1200" dirty="0">
                <a:effectLst/>
                <a:latin typeface="Aptos" panose="020B0004020202020204" pitchFamily="34" charset="0"/>
                <a:ea typeface="Aptos" panose="020B0004020202020204" pitchFamily="34" charset="0"/>
                <a:cs typeface="Arial" panose="020B0604020202020204" pitchFamily="34" charset="0"/>
              </a:rPr>
              <a:t>Addysg Cymru (2023a) </a:t>
            </a:r>
            <a:r>
              <a:rPr lang="cy-GB" sz="1200" i="1" dirty="0">
                <a:effectLst/>
                <a:latin typeface="Aptos" panose="020B0004020202020204" pitchFamily="34" charset="0"/>
                <a:ea typeface="Aptos" panose="020B0004020202020204" pitchFamily="34" charset="0"/>
                <a:cs typeface="Arial" panose="020B0604020202020204" pitchFamily="34" charset="0"/>
              </a:rPr>
              <a:t>Addysgu a dysgu yn yr awyr agored. </a:t>
            </a:r>
            <a:r>
              <a:rPr lang="cy-GB" sz="1200" dirty="0">
                <a:effectLst/>
                <a:latin typeface="Aptos" panose="020B0004020202020204" pitchFamily="34" charset="0"/>
                <a:ea typeface="Aptos" panose="020B0004020202020204" pitchFamily="34" charset="0"/>
                <a:cs typeface="Arial" panose="020B0604020202020204" pitchFamily="34" charset="0"/>
              </a:rPr>
              <a:t>Ar gael yn: </a:t>
            </a:r>
            <a:r>
              <a:rPr lang="cy-GB" sz="12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https://hwb.gov.wales/api/storage/abe28294-82de-4cbc-9c24-c90295fa6ee2/addysgu-a-dysgu-yn-yr-awyr-agored-cyflwr-presennol-dysgu-yn-yr-awyr-agored-mewn-ysgolion-yng-nghymru.pdf</a:t>
            </a:r>
            <a:r>
              <a:rPr lang="cy-GB" sz="12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200" dirty="0">
                <a:effectLst/>
                <a:latin typeface="Aptos" panose="020B0004020202020204" pitchFamily="34" charset="0"/>
                <a:ea typeface="Aptos" panose="020B0004020202020204" pitchFamily="34" charset="0"/>
                <a:cs typeface="Arial" panose="020B0604020202020204" pitchFamily="34" charset="0"/>
              </a:rPr>
              <a:t>Addysg Cymru (2023b) </a:t>
            </a:r>
            <a:r>
              <a:rPr lang="cy-GB" sz="1200" i="1" dirty="0">
                <a:effectLst/>
                <a:latin typeface="Aptos" panose="020B0004020202020204" pitchFamily="34" charset="0"/>
                <a:ea typeface="Aptos" panose="020B0004020202020204" pitchFamily="34" charset="0"/>
                <a:cs typeface="Arial" panose="020B0604020202020204" pitchFamily="34" charset="0"/>
              </a:rPr>
              <a:t>Cwricwlwm ar gyfer lleoliadau meithrin a ariennir nas cynhelir. </a:t>
            </a:r>
            <a:r>
              <a:rPr lang="cy-GB" sz="1200" dirty="0">
                <a:effectLst/>
                <a:latin typeface="Aptos" panose="020B0004020202020204" pitchFamily="34" charset="0"/>
                <a:ea typeface="Aptos" panose="020B0004020202020204" pitchFamily="34" charset="0"/>
                <a:cs typeface="Arial" panose="020B0604020202020204" pitchFamily="34" charset="0"/>
              </a:rPr>
              <a:t>Ar gael yn: </a:t>
            </a:r>
            <a:r>
              <a:rPr lang="cy-GB" sz="12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4"/>
              </a:rPr>
              <a:t>https://hwb.gov.wales/api/storage/a5c2c01f-13d3-4eb7-b4cb-e2267d9ccf74/cwricwlwm-ar-gyfer-lleoliadau-meithrin-a-ariennir-nas-cynhelir.pdf</a:t>
            </a:r>
            <a:r>
              <a:rPr lang="cy-GB" sz="12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200" dirty="0">
                <a:effectLst/>
                <a:latin typeface="Aptos" panose="020B0004020202020204" pitchFamily="34" charset="0"/>
                <a:ea typeface="Aptos" panose="020B0004020202020204" pitchFamily="34" charset="0"/>
                <a:cs typeface="Arial" panose="020B0604020202020204" pitchFamily="34" charset="0"/>
              </a:rPr>
              <a:t>Addysg Cymru (2024) </a:t>
            </a:r>
            <a:r>
              <a:rPr lang="cy-GB" sz="1200" i="1" dirty="0">
                <a:effectLst/>
                <a:latin typeface="Aptos" panose="020B0004020202020204" pitchFamily="34" charset="0"/>
                <a:ea typeface="Aptos" panose="020B0004020202020204" pitchFamily="34" charset="0"/>
                <a:cs typeface="Arial" panose="020B0604020202020204" pitchFamily="34" charset="0"/>
              </a:rPr>
              <a:t>Cwricwlwm ar gyfer lleoliadau meithrin a ariennir nas cynhelir. </a:t>
            </a:r>
            <a:r>
              <a:rPr lang="cy-GB" sz="1200" dirty="0">
                <a:effectLst/>
                <a:latin typeface="Aptos" panose="020B0004020202020204" pitchFamily="34" charset="0"/>
                <a:ea typeface="Aptos" panose="020B0004020202020204" pitchFamily="34" charset="0"/>
                <a:cs typeface="Arial" panose="020B0604020202020204" pitchFamily="34" charset="0"/>
              </a:rPr>
              <a:t>Ar gael yn: </a:t>
            </a:r>
            <a:r>
              <a:rPr lang="cy-GB" sz="12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4"/>
              </a:rPr>
              <a:t>https://hwb.gov.wales/api/storage/a5c2c01f-13d3-4eb7-b4cb-e2267d9ccf74/cwricwlwm-ar-gyfer-lleoliadau-meithrin-a-ariennir-nas-cynhelir.pdf</a:t>
            </a:r>
            <a:r>
              <a:rPr lang="cy-GB" sz="12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200" dirty="0">
                <a:effectLst/>
                <a:latin typeface="Aptos" panose="020B0004020202020204" pitchFamily="34" charset="0"/>
                <a:ea typeface="Aptos" panose="020B0004020202020204" pitchFamily="34" charset="0"/>
                <a:cs typeface="Arial" panose="020B0604020202020204" pitchFamily="34" charset="0"/>
              </a:rPr>
              <a:t>Addysg Cymru (dim dyddiad) </a:t>
            </a:r>
            <a:r>
              <a:rPr lang="cy-GB" sz="1200" i="1" dirty="0">
                <a:effectLst/>
                <a:latin typeface="Aptos" panose="020B0004020202020204" pitchFamily="34" charset="0"/>
                <a:ea typeface="Aptos" panose="020B0004020202020204" pitchFamily="34" charset="0"/>
                <a:cs typeface="Arial" panose="020B0604020202020204" pitchFamily="34" charset="0"/>
              </a:rPr>
              <a:t>Cwricwlwm i Gymru: Cynllun gweithredu.</a:t>
            </a:r>
            <a:r>
              <a:rPr lang="cy-GB" sz="1200" dirty="0">
                <a:effectLst/>
                <a:latin typeface="Aptos" panose="020B0004020202020204" pitchFamily="34" charset="0"/>
                <a:ea typeface="Aptos" panose="020B0004020202020204" pitchFamily="34" charset="0"/>
                <a:cs typeface="Arial" panose="020B0604020202020204" pitchFamily="34" charset="0"/>
              </a:rPr>
              <a:t> Ar gael yn: </a:t>
            </a:r>
            <a:r>
              <a:rPr lang="cy-GB" sz="12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5"/>
              </a:rPr>
              <a:t>https://hwb.gov.wales/cwricwlwm-i-gymru/cwricwlwm-i-gymru-cynllun-gweithredu/</a:t>
            </a:r>
            <a:r>
              <a:rPr lang="cy-GB" sz="12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en-GB" sz="1200" dirty="0">
                <a:effectLst/>
                <a:latin typeface="Aptos" panose="020B0004020202020204" pitchFamily="34" charset="0"/>
                <a:ea typeface="Aptos" panose="020B0004020202020204" pitchFamily="34" charset="0"/>
                <a:cs typeface="Arial" panose="020B0604020202020204" pitchFamily="34" charset="0"/>
              </a:rPr>
              <a:t>Addysg Cymru (dim </a:t>
            </a:r>
            <a:r>
              <a:rPr lang="en-GB" sz="1200" dirty="0" err="1">
                <a:effectLst/>
                <a:latin typeface="Aptos" panose="020B0004020202020204" pitchFamily="34" charset="0"/>
                <a:ea typeface="Aptos" panose="020B0004020202020204" pitchFamily="34" charset="0"/>
                <a:cs typeface="Arial" panose="020B0604020202020204" pitchFamily="34" charset="0"/>
              </a:rPr>
              <a:t>dyddiad</a:t>
            </a:r>
            <a:r>
              <a:rPr lang="en-GB" sz="1200" dirty="0">
                <a:effectLst/>
                <a:latin typeface="Aptos" panose="020B0004020202020204" pitchFamily="34" charset="0"/>
                <a:ea typeface="Aptos" panose="020B0004020202020204" pitchFamily="34" charset="0"/>
                <a:cs typeface="Arial" panose="020B0604020202020204" pitchFamily="34" charset="0"/>
              </a:rPr>
              <a:t>) </a:t>
            </a:r>
            <a:r>
              <a:rPr lang="en-GB" sz="1200" i="1" dirty="0" err="1">
                <a:effectLst/>
                <a:latin typeface="Aptos" panose="020B0004020202020204" pitchFamily="34" charset="0"/>
                <a:ea typeface="Aptos" panose="020B0004020202020204" pitchFamily="34" charset="0"/>
                <a:cs typeface="Arial" panose="020B0604020202020204" pitchFamily="34" charset="0"/>
              </a:rPr>
              <a:t>Cwricwlwm</a:t>
            </a:r>
            <a:r>
              <a:rPr lang="en-GB" sz="1200" i="1" dirty="0">
                <a:effectLst/>
                <a:latin typeface="Aptos" panose="020B0004020202020204" pitchFamily="34" charset="0"/>
                <a:ea typeface="Aptos" panose="020B0004020202020204" pitchFamily="34" charset="0"/>
                <a:cs typeface="Arial" panose="020B0604020202020204" pitchFamily="34" charset="0"/>
              </a:rPr>
              <a:t> </a:t>
            </a:r>
            <a:r>
              <a:rPr lang="en-GB" sz="1200" i="1" dirty="0" err="1">
                <a:effectLst/>
                <a:latin typeface="Aptos" panose="020B0004020202020204" pitchFamily="34" charset="0"/>
                <a:ea typeface="Aptos" panose="020B0004020202020204" pitchFamily="34" charset="0"/>
                <a:cs typeface="Arial" panose="020B0604020202020204" pitchFamily="34" charset="0"/>
              </a:rPr>
              <a:t>i</a:t>
            </a:r>
            <a:r>
              <a:rPr lang="en-GB" sz="1200" i="1" dirty="0">
                <a:effectLst/>
                <a:latin typeface="Aptos" panose="020B0004020202020204" pitchFamily="34" charset="0"/>
                <a:ea typeface="Aptos" panose="020B0004020202020204" pitchFamily="34" charset="0"/>
                <a:cs typeface="Arial" panose="020B0604020202020204" pitchFamily="34" charset="0"/>
              </a:rPr>
              <a:t> </a:t>
            </a:r>
            <a:r>
              <a:rPr lang="en-GB" sz="1200" i="1" dirty="0" err="1">
                <a:effectLst/>
                <a:latin typeface="Aptos" panose="020B0004020202020204" pitchFamily="34" charset="0"/>
                <a:ea typeface="Aptos" panose="020B0004020202020204" pitchFamily="34" charset="0"/>
                <a:cs typeface="Arial" panose="020B0604020202020204" pitchFamily="34" charset="0"/>
              </a:rPr>
              <a:t>Gymru</a:t>
            </a:r>
            <a:r>
              <a:rPr lang="en-GB" sz="1200" i="1" dirty="0">
                <a:effectLst/>
                <a:latin typeface="Aptos" panose="020B0004020202020204" pitchFamily="34" charset="0"/>
                <a:ea typeface="Aptos" panose="020B0004020202020204" pitchFamily="34" charset="0"/>
                <a:cs typeface="Arial" panose="020B0604020202020204" pitchFamily="34" charset="0"/>
              </a:rPr>
              <a:t>: Cynllun </a:t>
            </a:r>
            <a:r>
              <a:rPr lang="en-GB" sz="1200" i="1" dirty="0" err="1">
                <a:effectLst/>
                <a:latin typeface="Aptos" panose="020B0004020202020204" pitchFamily="34" charset="0"/>
                <a:ea typeface="Aptos" panose="020B0004020202020204" pitchFamily="34" charset="0"/>
                <a:cs typeface="Arial" panose="020B0604020202020204" pitchFamily="34" charset="0"/>
              </a:rPr>
              <a:t>gweithredu</a:t>
            </a:r>
            <a:r>
              <a:rPr lang="en-GB" sz="1200" i="1" dirty="0">
                <a:effectLst/>
                <a:latin typeface="Aptos" panose="020B0004020202020204" pitchFamily="34" charset="0"/>
                <a:ea typeface="Aptos" panose="020B0004020202020204" pitchFamily="34" charset="0"/>
                <a:cs typeface="Arial" panose="020B0604020202020204" pitchFamily="34" charset="0"/>
              </a:rPr>
              <a:t>.</a:t>
            </a:r>
            <a:r>
              <a:rPr lang="en-GB" sz="1200" dirty="0">
                <a:effectLst/>
                <a:latin typeface="Aptos" panose="020B0004020202020204" pitchFamily="34" charset="0"/>
                <a:ea typeface="Aptos" panose="020B0004020202020204" pitchFamily="34" charset="0"/>
                <a:cs typeface="Arial" panose="020B0604020202020204" pitchFamily="34" charset="0"/>
              </a:rPr>
              <a:t> </a:t>
            </a:r>
            <a:r>
              <a:rPr lang="en-GB" sz="1200" dirty="0" err="1">
                <a:effectLst/>
                <a:latin typeface="Aptos" panose="020B0004020202020204" pitchFamily="34" charset="0"/>
                <a:ea typeface="Aptos" panose="020B0004020202020204" pitchFamily="34" charset="0"/>
                <a:cs typeface="Arial" panose="020B0604020202020204" pitchFamily="34" charset="0"/>
              </a:rPr>
              <a:t>Ar</a:t>
            </a:r>
            <a:r>
              <a:rPr lang="en-GB" sz="1200" dirty="0">
                <a:effectLst/>
                <a:latin typeface="Aptos" panose="020B0004020202020204" pitchFamily="34" charset="0"/>
                <a:ea typeface="Aptos" panose="020B0004020202020204" pitchFamily="34" charset="0"/>
                <a:cs typeface="Arial" panose="020B0604020202020204" pitchFamily="34" charset="0"/>
              </a:rPr>
              <a:t> </a:t>
            </a:r>
            <a:r>
              <a:rPr lang="en-GB" sz="1200" dirty="0" err="1">
                <a:effectLst/>
                <a:latin typeface="Aptos" panose="020B0004020202020204" pitchFamily="34" charset="0"/>
                <a:ea typeface="Aptos" panose="020B0004020202020204" pitchFamily="34" charset="0"/>
                <a:cs typeface="Arial" panose="020B0604020202020204" pitchFamily="34" charset="0"/>
              </a:rPr>
              <a:t>gael</a:t>
            </a:r>
            <a:r>
              <a:rPr lang="en-GB" sz="1200" dirty="0">
                <a:effectLst/>
                <a:latin typeface="Aptos" panose="020B0004020202020204" pitchFamily="34" charset="0"/>
                <a:ea typeface="Aptos" panose="020B0004020202020204" pitchFamily="34" charset="0"/>
                <a:cs typeface="Arial" panose="020B0604020202020204" pitchFamily="34" charset="0"/>
              </a:rPr>
              <a:t> </a:t>
            </a:r>
            <a:r>
              <a:rPr lang="en-GB" sz="1200" dirty="0" err="1">
                <a:effectLst/>
                <a:latin typeface="Aptos" panose="020B0004020202020204" pitchFamily="34" charset="0"/>
                <a:ea typeface="Aptos" panose="020B0004020202020204" pitchFamily="34" charset="0"/>
                <a:cs typeface="Arial" panose="020B0604020202020204" pitchFamily="34" charset="0"/>
              </a:rPr>
              <a:t>yn</a:t>
            </a:r>
            <a:r>
              <a:rPr lang="en-GB" sz="1200" dirty="0">
                <a:effectLst/>
                <a:latin typeface="Aptos" panose="020B0004020202020204" pitchFamily="34" charset="0"/>
                <a:ea typeface="Aptos" panose="020B0004020202020204" pitchFamily="34" charset="0"/>
                <a:cs typeface="Arial" panose="020B0604020202020204" pitchFamily="34" charset="0"/>
              </a:rPr>
              <a:t>: </a:t>
            </a:r>
            <a:r>
              <a:rPr lang="en-GB" sz="12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5"/>
              </a:rPr>
              <a:t>https://hwb.gov.wales/cwricwlwm-i-gymru/cwricwlwm-i-gymru-cynllun-gweithredu/</a:t>
            </a:r>
            <a:endParaRPr lang="cy-GB" sz="12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cy-GB" sz="1200" dirty="0">
                <a:effectLst/>
                <a:latin typeface="Aptos" panose="020B0004020202020204" pitchFamily="34" charset="0"/>
                <a:ea typeface="Aptos" panose="020B0004020202020204" pitchFamily="34" charset="0"/>
                <a:cs typeface="Arial" panose="020B0604020202020204" pitchFamily="34" charset="0"/>
              </a:rPr>
              <a:t>Barnes, J. (2015) </a:t>
            </a:r>
            <a:r>
              <a:rPr lang="cy-GB" sz="1200" i="1" dirty="0">
                <a:effectLst/>
                <a:latin typeface="Aptos" panose="020B0004020202020204" pitchFamily="34" charset="0"/>
                <a:ea typeface="Aptos" panose="020B0004020202020204" pitchFamily="34" charset="0"/>
                <a:cs typeface="Arial" panose="020B0604020202020204" pitchFamily="34" charset="0"/>
              </a:rPr>
              <a:t>Cross-</a:t>
            </a:r>
            <a:r>
              <a:rPr lang="cy-GB" sz="1200" i="1" dirty="0" err="1">
                <a:effectLst/>
                <a:latin typeface="Aptos" panose="020B0004020202020204" pitchFamily="34" charset="0"/>
                <a:ea typeface="Aptos" panose="020B0004020202020204" pitchFamily="34" charset="0"/>
                <a:cs typeface="Arial" panose="020B0604020202020204" pitchFamily="34" charset="0"/>
              </a:rPr>
              <a:t>curricular</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learning</a:t>
            </a:r>
            <a:r>
              <a:rPr lang="cy-GB" sz="1200" i="1" dirty="0">
                <a:effectLst/>
                <a:latin typeface="Aptos" panose="020B0004020202020204" pitchFamily="34" charset="0"/>
                <a:ea typeface="Aptos" panose="020B0004020202020204" pitchFamily="34" charset="0"/>
                <a:cs typeface="Arial" panose="020B0604020202020204" pitchFamily="34" charset="0"/>
              </a:rPr>
              <a:t> 3-14.</a:t>
            </a:r>
            <a:r>
              <a:rPr lang="cy-GB" sz="1200" dirty="0">
                <a:effectLst/>
                <a:latin typeface="Aptos" panose="020B0004020202020204" pitchFamily="34" charset="0"/>
                <a:ea typeface="Aptos" panose="020B0004020202020204" pitchFamily="34" charset="0"/>
                <a:cs typeface="Arial" panose="020B0604020202020204" pitchFamily="34" charset="0"/>
              </a:rPr>
              <a:t> 3rd edn. </a:t>
            </a:r>
            <a:r>
              <a:rPr lang="cy-GB" sz="1200" dirty="0" err="1">
                <a:effectLst/>
                <a:latin typeface="Aptos" panose="020B0004020202020204" pitchFamily="34" charset="0"/>
                <a:ea typeface="Aptos" panose="020B0004020202020204" pitchFamily="34" charset="0"/>
                <a:cs typeface="Arial" panose="020B0604020202020204" pitchFamily="34" charset="0"/>
              </a:rPr>
              <a:t>Sage</a:t>
            </a:r>
            <a:r>
              <a:rPr lang="cy-GB" sz="1200" dirty="0">
                <a:effectLst/>
                <a:latin typeface="Aptos" panose="020B0004020202020204" pitchFamily="34" charset="0"/>
                <a:ea typeface="Aptos" panose="020B0004020202020204" pitchFamily="34" charset="0"/>
                <a:cs typeface="Arial" panose="020B0604020202020204" pitchFamily="34" charset="0"/>
              </a:rPr>
              <a:t> Publications.</a:t>
            </a:r>
          </a:p>
          <a:p>
            <a:pPr>
              <a:lnSpc>
                <a:spcPct val="115000"/>
              </a:lnSpc>
              <a:spcAft>
                <a:spcPts val="800"/>
              </a:spcAft>
              <a:buNone/>
            </a:pPr>
            <a:r>
              <a:rPr lang="cy-GB" sz="1200" dirty="0" err="1">
                <a:effectLst/>
                <a:latin typeface="Aptos" panose="020B0004020202020204" pitchFamily="34" charset="0"/>
                <a:ea typeface="Aptos" panose="020B0004020202020204" pitchFamily="34" charset="0"/>
                <a:cs typeface="Arial" panose="020B0604020202020204" pitchFamily="34" charset="0"/>
              </a:rPr>
              <a:t>Birth</a:t>
            </a:r>
            <a:r>
              <a:rPr lang="cy-GB" sz="1200" dirty="0">
                <a:effectLst/>
                <a:latin typeface="Aptos" panose="020B0004020202020204" pitchFamily="34" charset="0"/>
                <a:ea typeface="Aptos" panose="020B0004020202020204" pitchFamily="34" charset="0"/>
                <a:cs typeface="Arial" panose="020B0604020202020204" pitchFamily="34" charset="0"/>
              </a:rPr>
              <a:t> to 5 </a:t>
            </a:r>
            <a:r>
              <a:rPr lang="cy-GB" sz="1200" dirty="0" err="1">
                <a:effectLst/>
                <a:latin typeface="Aptos" panose="020B0004020202020204" pitchFamily="34" charset="0"/>
                <a:ea typeface="Aptos" panose="020B0004020202020204" pitchFamily="34" charset="0"/>
                <a:cs typeface="Arial" panose="020B0604020202020204" pitchFamily="34" charset="0"/>
              </a:rPr>
              <a:t>matters</a:t>
            </a:r>
            <a:r>
              <a:rPr lang="cy-GB" sz="1200" dirty="0">
                <a:effectLst/>
                <a:latin typeface="Aptos" panose="020B0004020202020204" pitchFamily="34" charset="0"/>
                <a:ea typeface="Aptos" panose="020B0004020202020204" pitchFamily="34" charset="0"/>
                <a:cs typeface="Arial" panose="020B0604020202020204" pitchFamily="34" charset="0"/>
              </a:rPr>
              <a:t> (dim dyddiad) </a:t>
            </a:r>
            <a:r>
              <a:rPr lang="cy-GB" sz="1200" i="1" dirty="0" err="1">
                <a:effectLst/>
                <a:latin typeface="Aptos" panose="020B0004020202020204" pitchFamily="34" charset="0"/>
                <a:ea typeface="Aptos" panose="020B0004020202020204" pitchFamily="34" charset="0"/>
                <a:cs typeface="Arial" panose="020B0604020202020204" pitchFamily="34" charset="0"/>
              </a:rPr>
              <a:t>Learning</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enviroments</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dirty="0">
                <a:effectLst/>
                <a:latin typeface="Aptos" panose="020B0004020202020204" pitchFamily="34" charset="0"/>
                <a:ea typeface="Aptos" panose="020B0004020202020204" pitchFamily="34" charset="0"/>
                <a:cs typeface="Arial" panose="020B0604020202020204" pitchFamily="34" charset="0"/>
              </a:rPr>
              <a:t>Ar gael yn: </a:t>
            </a:r>
            <a:r>
              <a:rPr lang="cy-GB" sz="12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6"/>
              </a:rPr>
              <a:t>https://birthto5matters.org.uk/learning-environments/</a:t>
            </a:r>
            <a:r>
              <a:rPr lang="cy-GB" sz="1200" dirty="0">
                <a:effectLst/>
                <a:latin typeface="Aptos" panose="020B0004020202020204" pitchFamily="34" charset="0"/>
                <a:ea typeface="Aptos" panose="020B0004020202020204" pitchFamily="34" charset="0"/>
                <a:cs typeface="Arial" panose="020B0604020202020204" pitchFamily="34" charset="0"/>
              </a:rPr>
              <a:t> (Cyrchwyd: 16 Ebrill 2026).</a:t>
            </a:r>
          </a:p>
          <a:p>
            <a:pPr>
              <a:lnSpc>
                <a:spcPct val="115000"/>
              </a:lnSpc>
              <a:spcAft>
                <a:spcPts val="800"/>
              </a:spcAft>
              <a:buNone/>
            </a:pPr>
            <a:r>
              <a:rPr lang="cy-GB" sz="1200" dirty="0" err="1">
                <a:effectLst/>
                <a:latin typeface="Aptos" panose="020B0004020202020204" pitchFamily="34" charset="0"/>
                <a:ea typeface="Aptos" panose="020B0004020202020204" pitchFamily="34" charset="0"/>
                <a:cs typeface="Arial" panose="020B0604020202020204" pitchFamily="34" charset="0"/>
              </a:rPr>
              <a:t>Carnie</a:t>
            </a:r>
            <a:r>
              <a:rPr lang="cy-GB" sz="1200" dirty="0">
                <a:effectLst/>
                <a:latin typeface="Aptos" panose="020B0004020202020204" pitchFamily="34" charset="0"/>
                <a:ea typeface="Aptos" panose="020B0004020202020204" pitchFamily="34" charset="0"/>
                <a:cs typeface="Arial" panose="020B0604020202020204" pitchFamily="34" charset="0"/>
              </a:rPr>
              <a:t>, F. (2017) </a:t>
            </a:r>
            <a:r>
              <a:rPr lang="cy-GB" sz="1200" i="1" dirty="0" err="1">
                <a:effectLst/>
                <a:latin typeface="Aptos" panose="020B0004020202020204" pitchFamily="34" charset="0"/>
                <a:ea typeface="Aptos" panose="020B0004020202020204" pitchFamily="34" charset="0"/>
                <a:cs typeface="Arial" panose="020B0604020202020204" pitchFamily="34" charset="0"/>
              </a:rPr>
              <a:t>Alternative</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approaches</a:t>
            </a:r>
            <a:r>
              <a:rPr lang="cy-GB" sz="1200" i="1" dirty="0">
                <a:effectLst/>
                <a:latin typeface="Aptos" panose="020B0004020202020204" pitchFamily="34" charset="0"/>
                <a:ea typeface="Aptos" panose="020B0004020202020204" pitchFamily="34" charset="0"/>
                <a:cs typeface="Arial" panose="020B0604020202020204" pitchFamily="34" charset="0"/>
              </a:rPr>
              <a:t> to </a:t>
            </a:r>
            <a:r>
              <a:rPr lang="cy-GB" sz="1200" i="1" dirty="0" err="1">
                <a:effectLst/>
                <a:latin typeface="Aptos" panose="020B0004020202020204" pitchFamily="34" charset="0"/>
                <a:ea typeface="Aptos" panose="020B0004020202020204" pitchFamily="34" charset="0"/>
                <a:cs typeface="Arial" panose="020B0604020202020204" pitchFamily="34" charset="0"/>
              </a:rPr>
              <a:t>education</a:t>
            </a:r>
            <a:r>
              <a:rPr lang="cy-GB" sz="1200" i="1" dirty="0">
                <a:effectLst/>
                <a:latin typeface="Arial" panose="020B0604020202020204" pitchFamily="34" charset="0"/>
                <a:ea typeface="Aptos" panose="020B0004020202020204" pitchFamily="34" charset="0"/>
                <a:cs typeface="Arial" panose="020B0604020202020204" pitchFamily="34" charset="0"/>
              </a:rPr>
              <a:t> </a:t>
            </a:r>
            <a:r>
              <a:rPr lang="cy-GB" sz="1200" i="1" dirty="0">
                <a:effectLst/>
                <a:latin typeface="Aptos" panose="020B0004020202020204" pitchFamily="34" charset="0"/>
                <a:ea typeface="Aptos" panose="020B0004020202020204" pitchFamily="34" charset="0"/>
                <a:cs typeface="Arial" panose="020B0604020202020204" pitchFamily="34" charset="0"/>
              </a:rPr>
              <a:t>: a </a:t>
            </a:r>
            <a:r>
              <a:rPr lang="cy-GB" sz="1200" i="1" dirty="0" err="1">
                <a:effectLst/>
                <a:latin typeface="Aptos" panose="020B0004020202020204" pitchFamily="34" charset="0"/>
                <a:ea typeface="Aptos" panose="020B0004020202020204" pitchFamily="34" charset="0"/>
                <a:cs typeface="Arial" panose="020B0604020202020204" pitchFamily="34" charset="0"/>
              </a:rPr>
              <a:t>guide</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for</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teachers</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and</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parents</a:t>
            </a:r>
            <a:r>
              <a:rPr lang="cy-GB" sz="1200" dirty="0">
                <a:effectLst/>
                <a:latin typeface="Aptos" panose="020B0004020202020204" pitchFamily="34" charset="0"/>
                <a:ea typeface="Aptos" panose="020B0004020202020204" pitchFamily="34" charset="0"/>
                <a:cs typeface="Arial" panose="020B0604020202020204" pitchFamily="34" charset="0"/>
              </a:rPr>
              <a:t>. 2nd edn. Routledge. </a:t>
            </a:r>
          </a:p>
          <a:p>
            <a:pPr>
              <a:lnSpc>
                <a:spcPct val="115000"/>
              </a:lnSpc>
              <a:spcAft>
                <a:spcPts val="800"/>
              </a:spcAft>
              <a:buNone/>
            </a:pPr>
            <a:r>
              <a:rPr lang="cy-GB" sz="1200" dirty="0" err="1">
                <a:effectLst/>
                <a:latin typeface="Aptos" panose="020B0004020202020204" pitchFamily="34" charset="0"/>
                <a:ea typeface="Aptos" panose="020B0004020202020204" pitchFamily="34" charset="0"/>
                <a:cs typeface="Arial" panose="020B0604020202020204" pitchFamily="34" charset="0"/>
              </a:rPr>
              <a:t>Crosbie</a:t>
            </a:r>
            <a:r>
              <a:rPr lang="cy-GB" sz="1200" dirty="0">
                <a:effectLst/>
                <a:latin typeface="Aptos" panose="020B0004020202020204" pitchFamily="34" charset="0"/>
                <a:ea typeface="Aptos" panose="020B0004020202020204" pitchFamily="34" charset="0"/>
                <a:cs typeface="Arial" panose="020B0604020202020204" pitchFamily="34" charset="0"/>
              </a:rPr>
              <a:t>, J. (2015) </a:t>
            </a:r>
            <a:r>
              <a:rPr lang="cy-GB" sz="1200" i="1" dirty="0" err="1">
                <a:effectLst/>
                <a:latin typeface="Aptos" panose="020B0004020202020204" pitchFamily="34" charset="0"/>
                <a:ea typeface="Aptos" panose="020B0004020202020204" pitchFamily="34" charset="0"/>
                <a:cs typeface="Arial" panose="020B0604020202020204" pitchFamily="34" charset="0"/>
              </a:rPr>
              <a:t>Alternative</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options</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providing</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inclusive</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outdoor</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i="1" dirty="0" err="1">
                <a:effectLst/>
                <a:latin typeface="Aptos" panose="020B0004020202020204" pitchFamily="34" charset="0"/>
                <a:ea typeface="Aptos" panose="020B0004020202020204" pitchFamily="34" charset="0"/>
                <a:cs typeface="Arial" panose="020B0604020202020204" pitchFamily="34" charset="0"/>
              </a:rPr>
              <a:t>learning</a:t>
            </a:r>
            <a:r>
              <a:rPr lang="cy-GB" sz="1200" i="1" dirty="0">
                <a:effectLst/>
                <a:latin typeface="Aptos" panose="020B0004020202020204" pitchFamily="34" charset="0"/>
                <a:ea typeface="Aptos" panose="020B0004020202020204" pitchFamily="34" charset="0"/>
                <a:cs typeface="Arial" panose="020B0604020202020204" pitchFamily="34" charset="0"/>
              </a:rPr>
              <a:t>. </a:t>
            </a:r>
            <a:r>
              <a:rPr lang="cy-GB" sz="1200" dirty="0">
                <a:effectLst/>
                <a:latin typeface="Aptos" panose="020B0004020202020204" pitchFamily="34" charset="0"/>
                <a:ea typeface="Aptos" panose="020B0004020202020204" pitchFamily="34" charset="0"/>
                <a:cs typeface="Arial" panose="020B0604020202020204" pitchFamily="34" charset="0"/>
              </a:rPr>
              <a:t>Ar gael yn: </a:t>
            </a:r>
            <a:r>
              <a:rPr lang="cy-GB" sz="12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7"/>
              </a:rPr>
              <a:t>https://outdoor-learning-research.org/Portals/0/Research%20Documents/Horizons%20Archive/H71.Alternative%20options%20providing%20inclusive%20outdoor%20learning.pdf?ver=LPzeicTGLC6M8W34uRIYIw%3D%3D</a:t>
            </a:r>
            <a:r>
              <a:rPr lang="cy-GB" sz="12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200" dirty="0">
                <a:effectLst/>
                <a:latin typeface="Aptos" panose="020B0004020202020204" pitchFamily="34" charset="0"/>
                <a:ea typeface="Aptos" panose="020B0004020202020204" pitchFamily="34" charset="0"/>
                <a:cs typeface="Arial" panose="020B0604020202020204" pitchFamily="34" charset="0"/>
              </a:rPr>
              <a:t>Cyfoeth Naturiol Cymru (dim dyddiad) </a:t>
            </a:r>
            <a:r>
              <a:rPr lang="cy-GB" sz="1200" i="1" dirty="0">
                <a:effectLst/>
                <a:latin typeface="Aptos" panose="020B0004020202020204" pitchFamily="34" charset="0"/>
                <a:ea typeface="Aptos" panose="020B0004020202020204" pitchFamily="34" charset="0"/>
                <a:cs typeface="Arial" panose="020B0604020202020204" pitchFamily="34" charset="0"/>
              </a:rPr>
              <a:t>Canllaw i’r Ysgol Goedwig yng Nghymru.</a:t>
            </a:r>
            <a:r>
              <a:rPr lang="cy-GB" sz="1200" dirty="0">
                <a:effectLst/>
                <a:latin typeface="Aptos" panose="020B0004020202020204" pitchFamily="34" charset="0"/>
                <a:ea typeface="Aptos" panose="020B0004020202020204" pitchFamily="34" charset="0"/>
                <a:cs typeface="Arial" panose="020B0604020202020204" pitchFamily="34" charset="0"/>
              </a:rPr>
              <a:t> Ar gael yn: </a:t>
            </a:r>
            <a:r>
              <a:rPr lang="cy-GB" sz="12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8"/>
              </a:rPr>
              <a:t>https://cdn.cyfoethnaturiol.cymru/696071/guide-to-forest-school-booklet-wel-final.pdf</a:t>
            </a:r>
            <a:r>
              <a:rPr lang="cy-GB" sz="12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en-GB" sz="1200" dirty="0">
                <a:effectLst/>
                <a:latin typeface="Aptos" panose="020B0004020202020204" pitchFamily="34" charset="0"/>
                <a:ea typeface="Aptos" panose="020B0004020202020204" pitchFamily="34" charset="0"/>
                <a:cs typeface="Arial" panose="020B0604020202020204" pitchFamily="34" charset="0"/>
              </a:rPr>
              <a:t>Donaldson, G. (2015)  </a:t>
            </a:r>
            <a:r>
              <a:rPr lang="en-GB" sz="1200" i="1" dirty="0" err="1">
                <a:effectLst/>
                <a:latin typeface="Aptos" panose="020B0004020202020204" pitchFamily="34" charset="0"/>
                <a:ea typeface="Aptos" panose="020B0004020202020204" pitchFamily="34" charset="0"/>
                <a:cs typeface="Arial" panose="020B0604020202020204" pitchFamily="34" charset="0"/>
              </a:rPr>
              <a:t>Dyfodol</a:t>
            </a:r>
            <a:r>
              <a:rPr lang="en-GB" sz="1200" i="1" dirty="0">
                <a:effectLst/>
                <a:latin typeface="Aptos" panose="020B0004020202020204" pitchFamily="34" charset="0"/>
                <a:ea typeface="Aptos" panose="020B0004020202020204" pitchFamily="34" charset="0"/>
                <a:cs typeface="Arial" panose="020B0604020202020204" pitchFamily="34" charset="0"/>
              </a:rPr>
              <a:t> Llwyddiannus</a:t>
            </a:r>
            <a:r>
              <a:rPr lang="en-GB" sz="1200" dirty="0">
                <a:effectLst/>
                <a:latin typeface="Aptos" panose="020B0004020202020204" pitchFamily="34" charset="0"/>
                <a:ea typeface="Aptos" panose="020B0004020202020204" pitchFamily="34" charset="0"/>
                <a:cs typeface="Arial" panose="020B0604020202020204" pitchFamily="34" charset="0"/>
              </a:rPr>
              <a:t>. </a:t>
            </a:r>
            <a:r>
              <a:rPr lang="en-GB" sz="1200" dirty="0" err="1">
                <a:effectLst/>
                <a:latin typeface="Aptos" panose="020B0004020202020204" pitchFamily="34" charset="0"/>
                <a:ea typeface="Aptos" panose="020B0004020202020204" pitchFamily="34" charset="0"/>
                <a:cs typeface="Arial" panose="020B0604020202020204" pitchFamily="34" charset="0"/>
              </a:rPr>
              <a:t>Ar</a:t>
            </a:r>
            <a:r>
              <a:rPr lang="en-GB" sz="1200" dirty="0">
                <a:effectLst/>
                <a:latin typeface="Aptos" panose="020B0004020202020204" pitchFamily="34" charset="0"/>
                <a:ea typeface="Aptos" panose="020B0004020202020204" pitchFamily="34" charset="0"/>
                <a:cs typeface="Arial" panose="020B0604020202020204" pitchFamily="34" charset="0"/>
              </a:rPr>
              <a:t> </a:t>
            </a:r>
            <a:r>
              <a:rPr lang="en-GB" sz="1200" dirty="0" err="1">
                <a:effectLst/>
                <a:latin typeface="Aptos" panose="020B0004020202020204" pitchFamily="34" charset="0"/>
                <a:ea typeface="Aptos" panose="020B0004020202020204" pitchFamily="34" charset="0"/>
                <a:cs typeface="Arial" panose="020B0604020202020204" pitchFamily="34" charset="0"/>
              </a:rPr>
              <a:t>gael</a:t>
            </a:r>
            <a:r>
              <a:rPr lang="en-GB" sz="1200" dirty="0">
                <a:effectLst/>
                <a:latin typeface="Aptos" panose="020B0004020202020204" pitchFamily="34" charset="0"/>
                <a:ea typeface="Aptos" panose="020B0004020202020204" pitchFamily="34" charset="0"/>
                <a:cs typeface="Arial" panose="020B0604020202020204" pitchFamily="34" charset="0"/>
              </a:rPr>
              <a:t> </a:t>
            </a:r>
            <a:r>
              <a:rPr lang="en-GB" sz="1200" dirty="0" err="1">
                <a:effectLst/>
                <a:latin typeface="Aptos" panose="020B0004020202020204" pitchFamily="34" charset="0"/>
                <a:ea typeface="Aptos" panose="020B0004020202020204" pitchFamily="34" charset="0"/>
                <a:cs typeface="Arial" panose="020B0604020202020204" pitchFamily="34" charset="0"/>
              </a:rPr>
              <a:t>yn</a:t>
            </a:r>
            <a:r>
              <a:rPr lang="en-GB" sz="1200" dirty="0">
                <a:effectLst/>
                <a:latin typeface="Aptos" panose="020B0004020202020204" pitchFamily="34" charset="0"/>
                <a:ea typeface="Aptos" panose="020B0004020202020204" pitchFamily="34" charset="0"/>
                <a:cs typeface="Arial" panose="020B0604020202020204" pitchFamily="34" charset="0"/>
              </a:rPr>
              <a:t>: </a:t>
            </a:r>
            <a:r>
              <a:rPr lang="en-GB" sz="12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9"/>
              </a:rPr>
              <a:t>dyfodol-llwyddiannus.pdf</a:t>
            </a:r>
            <a:r>
              <a:rPr lang="en-GB" sz="1200" dirty="0">
                <a:effectLst/>
                <a:latin typeface="Aptos" panose="020B0004020202020204" pitchFamily="34" charset="0"/>
                <a:ea typeface="Aptos" panose="020B0004020202020204" pitchFamily="34" charset="0"/>
                <a:cs typeface="Arial" panose="020B0604020202020204" pitchFamily="34" charset="0"/>
              </a:rPr>
              <a:t> (</a:t>
            </a:r>
            <a:r>
              <a:rPr lang="en-GB" sz="1200" dirty="0" err="1">
                <a:effectLst/>
                <a:latin typeface="Aptos" panose="020B0004020202020204" pitchFamily="34" charset="0"/>
                <a:ea typeface="Aptos" panose="020B0004020202020204" pitchFamily="34" charset="0"/>
                <a:cs typeface="Arial" panose="020B0604020202020204" pitchFamily="34" charset="0"/>
              </a:rPr>
              <a:t>Cyrchwyd</a:t>
            </a:r>
            <a:r>
              <a:rPr lang="en-GB" sz="1200" dirty="0">
                <a:effectLst/>
                <a:latin typeface="Aptos" panose="020B0004020202020204" pitchFamily="34" charset="0"/>
                <a:ea typeface="Aptos" panose="020B0004020202020204" pitchFamily="34" charset="0"/>
                <a:cs typeface="Arial" panose="020B0604020202020204" pitchFamily="34" charset="0"/>
              </a:rPr>
              <a:t>: 17 Ebrill 2026). </a:t>
            </a:r>
            <a:endParaRPr lang="cy-GB" sz="12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6190028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5695959-9435-141E-B4FE-E262C416CF5B}"/>
              </a:ext>
            </a:extLst>
          </p:cNvPr>
          <p:cNvSpPr txBox="1"/>
          <p:nvPr/>
        </p:nvSpPr>
        <p:spPr>
          <a:xfrm>
            <a:off x="3903407" y="188959"/>
            <a:ext cx="6096000" cy="707886"/>
          </a:xfrm>
          <a:prstGeom prst="rect">
            <a:avLst/>
          </a:prstGeom>
          <a:noFill/>
        </p:spPr>
        <p:txBody>
          <a:bodyPr wrap="square">
            <a:spAutoFit/>
          </a:bodyPr>
          <a:lstStyle/>
          <a:p>
            <a:r>
              <a:rPr lang="cy-GB" sz="4000" b="1" dirty="0">
                <a:solidFill>
                  <a:schemeClr val="accent1"/>
                </a:solidFill>
                <a:latin typeface="Tenorite" panose="00000500000000000000" pitchFamily="2" charset="0"/>
              </a:rPr>
              <a:t>Rhestr cyfeiriadau</a:t>
            </a:r>
            <a:endParaRPr lang="cy-GB" sz="4000" dirty="0"/>
          </a:p>
        </p:txBody>
      </p:sp>
      <p:sp>
        <p:nvSpPr>
          <p:cNvPr id="5" name="TextBox 4">
            <a:extLst>
              <a:ext uri="{FF2B5EF4-FFF2-40B4-BE49-F238E27FC236}">
                <a16:creationId xmlns:a16="http://schemas.microsoft.com/office/drawing/2014/main" id="{F05AD799-4C66-363F-C3CC-28CE3E4D87B6}"/>
              </a:ext>
            </a:extLst>
          </p:cNvPr>
          <p:cNvSpPr txBox="1"/>
          <p:nvPr/>
        </p:nvSpPr>
        <p:spPr>
          <a:xfrm>
            <a:off x="471948" y="1210851"/>
            <a:ext cx="11248103" cy="4715265"/>
          </a:xfrm>
          <a:prstGeom prst="rect">
            <a:avLst/>
          </a:prstGeom>
          <a:noFill/>
        </p:spPr>
        <p:txBody>
          <a:bodyPr wrap="square">
            <a:spAutoFit/>
          </a:bodyPr>
          <a:lstStyle/>
          <a:p>
            <a:pPr>
              <a:lnSpc>
                <a:spcPct val="115000"/>
              </a:lnSpc>
              <a:spcAft>
                <a:spcPts val="800"/>
              </a:spcAft>
              <a:buNone/>
            </a:pPr>
            <a:r>
              <a:rPr lang="cy-GB" sz="1100" dirty="0" err="1">
                <a:effectLst/>
                <a:latin typeface="Aptos" panose="020B0004020202020204" pitchFamily="34" charset="0"/>
                <a:ea typeface="Aptos" panose="020B0004020202020204" pitchFamily="34" charset="0"/>
                <a:cs typeface="Arial" panose="020B0604020202020204" pitchFamily="34" charset="0"/>
              </a:rPr>
              <a:t>Donaldson</a:t>
            </a:r>
            <a:r>
              <a:rPr lang="cy-GB" sz="1100" dirty="0">
                <a:effectLst/>
                <a:latin typeface="Aptos" panose="020B0004020202020204" pitchFamily="34" charset="0"/>
                <a:ea typeface="Aptos" panose="020B0004020202020204" pitchFamily="34" charset="0"/>
                <a:cs typeface="Arial" panose="020B0604020202020204" pitchFamily="34" charset="0"/>
              </a:rPr>
              <a:t>, G. (2015) </a:t>
            </a:r>
            <a:r>
              <a:rPr lang="cy-GB" sz="1100" i="1" dirty="0" err="1">
                <a:effectLst/>
                <a:latin typeface="Aptos" panose="020B0004020202020204" pitchFamily="34" charset="0"/>
                <a:ea typeface="Aptos" panose="020B0004020202020204" pitchFamily="34" charset="0"/>
                <a:cs typeface="Arial" panose="020B0604020202020204" pitchFamily="34" charset="0"/>
              </a:rPr>
              <a:t>Successful</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Futures</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dirty="0">
                <a:effectLst/>
                <a:latin typeface="Aptos" panose="020B0004020202020204" pitchFamily="34" charset="0"/>
                <a:ea typeface="Aptos" panose="020B0004020202020204" pitchFamily="34" charset="0"/>
                <a:cs typeface="Arial" panose="020B0604020202020204" pitchFamily="34" charset="0"/>
              </a:rPr>
              <a:t>Ar gael yn:</a:t>
            </a:r>
            <a:r>
              <a:rPr lang="cy-GB" sz="1100" i="1" dirty="0">
                <a:effectLst/>
                <a:latin typeface="Aptos" panose="020B0004020202020204" pitchFamily="34" charset="0"/>
                <a:ea typeface="Aptos" panose="020B0004020202020204" pitchFamily="34" charset="0"/>
                <a:cs typeface="Arial" panose="020B0604020202020204" pitchFamily="34" charset="0"/>
              </a:rPr>
              <a:t> </a:t>
            </a:r>
            <a:br>
              <a:rPr lang="cy-GB" sz="1100" dirty="0">
                <a:effectLst/>
                <a:latin typeface="Aptos" panose="020B0004020202020204" pitchFamily="34" charset="0"/>
                <a:ea typeface="Aptos" panose="020B0004020202020204" pitchFamily="34" charset="0"/>
                <a:cs typeface="Arial" panose="020B0604020202020204" pitchFamily="34" charset="0"/>
              </a:rPr>
            </a:b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2"/>
              </a:rPr>
              <a:t>https://www.gov.wales/sites/default/files/publications/2018-03/successful-futures.pdf</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a:effectLst/>
                <a:latin typeface="Aptos" panose="020B0004020202020204" pitchFamily="34" charset="0"/>
                <a:ea typeface="Aptos" panose="020B0004020202020204" pitchFamily="34" charset="0"/>
                <a:cs typeface="Arial" panose="020B0604020202020204" pitchFamily="34" charset="0"/>
              </a:rPr>
              <a:t>(</a:t>
            </a:r>
            <a:r>
              <a:rPr lang="en-GB" sz="1100" dirty="0" err="1">
                <a:effectLst/>
                <a:latin typeface="Aptos" panose="020B0004020202020204" pitchFamily="34" charset="0"/>
                <a:ea typeface="Aptos" panose="020B0004020202020204" pitchFamily="34" charset="0"/>
                <a:cs typeface="Arial" panose="020B0604020202020204" pitchFamily="34" charset="0"/>
              </a:rPr>
              <a:t>Cyrchwyd</a:t>
            </a:r>
            <a:r>
              <a:rPr lang="en-GB" sz="1100" dirty="0">
                <a:effectLst/>
                <a:latin typeface="Aptos" panose="020B0004020202020204" pitchFamily="34" charset="0"/>
                <a:ea typeface="Aptos" panose="020B0004020202020204" pitchFamily="34" charset="0"/>
                <a:cs typeface="Arial" panose="020B0604020202020204" pitchFamily="34" charset="0"/>
              </a:rPr>
              <a:t>: 17 Ebrill 2026).</a:t>
            </a:r>
            <a:endParaRPr lang="cy-GB" sz="11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dirty="0">
                <a:effectLst/>
                <a:latin typeface="Aptos" panose="020B0004020202020204" pitchFamily="34" charset="0"/>
                <a:ea typeface="Aptos" panose="020B0004020202020204" pitchFamily="34" charset="0"/>
                <a:cs typeface="Arial" panose="020B0604020202020204" pitchFamily="34" charset="0"/>
              </a:rPr>
              <a:t>Estyn (2010) </a:t>
            </a:r>
            <a:r>
              <a:rPr lang="en-GB" sz="1100" i="1" dirty="0">
                <a:effectLst/>
                <a:latin typeface="Aptos" panose="020B0004020202020204" pitchFamily="34" charset="0"/>
                <a:ea typeface="Aptos" panose="020B0004020202020204" pitchFamily="34" charset="0"/>
                <a:cs typeface="Arial" panose="020B0604020202020204" pitchFamily="34" charset="0"/>
              </a:rPr>
              <a:t>Adroddiad </a:t>
            </a:r>
            <a:r>
              <a:rPr lang="en-GB" sz="1100" i="1" dirty="0" err="1">
                <a:effectLst/>
                <a:latin typeface="Aptos" panose="020B0004020202020204" pitchFamily="34" charset="0"/>
                <a:ea typeface="Aptos" panose="020B0004020202020204" pitchFamily="34" charset="0"/>
                <a:cs typeface="Arial" panose="020B0604020202020204" pitchFamily="34" charset="0"/>
              </a:rPr>
              <a:t>ar</a:t>
            </a:r>
            <a:r>
              <a:rPr lang="en-GB" sz="1100" i="1" dirty="0">
                <a:effectLst/>
                <a:latin typeface="Aptos" panose="020B0004020202020204" pitchFamily="34" charset="0"/>
                <a:ea typeface="Aptos" panose="020B0004020202020204" pitchFamily="34" charset="0"/>
                <a:cs typeface="Arial" panose="020B0604020202020204" pitchFamily="34" charset="0"/>
              </a:rPr>
              <a:t> Cylch Meithrin Thomastown.</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Ar</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gael</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yn</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https://www.estyn.llyw.cymru/system/files/2020-08/Inspection%2520Report_Cylch%2520Meithrin%2520Thomastown_CYM_2010_0.pdf#:~:text=Mae%20gwaith%20rheolaidd%20tu%20allan%20ac%20ymweliadau,o%60u%20cwmpas.%20Mae%20ymweliadau%20â%60r%20fferm%20yn</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Cyrchwyd</a:t>
            </a:r>
            <a:r>
              <a:rPr lang="en-GB" sz="1100" dirty="0">
                <a:effectLst/>
                <a:latin typeface="Aptos" panose="020B0004020202020204" pitchFamily="34" charset="0"/>
                <a:ea typeface="Aptos" panose="020B0004020202020204" pitchFamily="34" charset="0"/>
                <a:cs typeface="Arial" panose="020B0604020202020204" pitchFamily="34" charset="0"/>
              </a:rPr>
              <a:t>: 17 Ebrill 2026).</a:t>
            </a:r>
            <a:endParaRPr lang="cy-GB" sz="11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Estyn (2017) Dysgu </a:t>
            </a:r>
            <a:r>
              <a:rPr lang="cy-GB" sz="1100" i="1" dirty="0">
                <a:effectLst/>
                <a:latin typeface="Aptos" panose="020B0004020202020204" pitchFamily="34" charset="0"/>
                <a:ea typeface="Aptos" panose="020B0004020202020204" pitchFamily="34" charset="0"/>
                <a:cs typeface="Arial" panose="020B0604020202020204" pitchFamily="34" charset="0"/>
              </a:rPr>
              <a:t>Gweithredol a thrwy brofiad. </a:t>
            </a:r>
            <a:r>
              <a:rPr lang="cy-GB" sz="1100" dirty="0">
                <a:effectLst/>
                <a:latin typeface="Aptos" panose="020B0004020202020204" pitchFamily="34" charset="0"/>
                <a:ea typeface="Aptos" panose="020B0004020202020204" pitchFamily="34" charset="0"/>
                <a:cs typeface="Arial" panose="020B0604020202020204" pitchFamily="34" charset="0"/>
              </a:rPr>
              <a:t>Ar gael yn: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4"/>
              </a:rPr>
              <a:t>https://www.estyn.gov.wales/system/files/2020-07/Estyn%2520Active%2520and%2520experiential%2520learning_W_Accessible_0.pdf</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en-GB" sz="1100" dirty="0">
                <a:effectLst/>
                <a:latin typeface="Aptos" panose="020B0004020202020204" pitchFamily="34" charset="0"/>
                <a:ea typeface="Aptos" panose="020B0004020202020204" pitchFamily="34" charset="0"/>
                <a:cs typeface="Arial" panose="020B0604020202020204" pitchFamily="34" charset="0"/>
              </a:rPr>
              <a:t>Estyn (2020) </a:t>
            </a:r>
            <a:r>
              <a:rPr lang="en-GB" sz="1100" i="1" dirty="0" err="1">
                <a:effectLst/>
                <a:latin typeface="Aptos" panose="020B0004020202020204" pitchFamily="34" charset="0"/>
                <a:ea typeface="Aptos" panose="020B0004020202020204" pitchFamily="34" charset="0"/>
                <a:cs typeface="Arial" panose="020B0604020202020204" pitchFamily="34" charset="0"/>
              </a:rPr>
              <a:t>Fferm</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ysgol</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sy’n</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helpu</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gwella</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medrau</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rhifedd</a:t>
            </a:r>
            <a:r>
              <a:rPr lang="en-GB" sz="1100" i="1" dirty="0">
                <a:effectLst/>
                <a:latin typeface="Aptos" panose="020B0004020202020204" pitchFamily="34" charset="0"/>
                <a:ea typeface="Aptos" panose="020B0004020202020204" pitchFamily="34" charset="0"/>
                <a:cs typeface="Arial" panose="020B0604020202020204" pitchFamily="34" charset="0"/>
              </a:rPr>
              <a:t> a </a:t>
            </a:r>
            <a:r>
              <a:rPr lang="en-GB" sz="1100" i="1" dirty="0" err="1">
                <a:effectLst/>
                <a:latin typeface="Aptos" panose="020B0004020202020204" pitchFamily="34" charset="0"/>
                <a:ea typeface="Aptos" panose="020B0004020202020204" pitchFamily="34" charset="0"/>
                <a:cs typeface="Arial" panose="020B0604020202020204" pitchFamily="34" charset="0"/>
              </a:rPr>
              <a:t>llythrennedd</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disgyblion</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Ar</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gael</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yn</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5"/>
              </a:rPr>
              <a:t>https://www.estyn.llyw.cymru/adnoddau-gwella/fferm-ysgol-syn-helpu-gwella-medrau-rhifedd-a-llythrennedd-disgyblion/</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Cyrchwyd</a:t>
            </a:r>
            <a:r>
              <a:rPr lang="en-GB" sz="1100" dirty="0">
                <a:effectLst/>
                <a:latin typeface="Aptos" panose="020B0004020202020204" pitchFamily="34" charset="0"/>
                <a:ea typeface="Aptos" panose="020B0004020202020204" pitchFamily="34" charset="0"/>
                <a:cs typeface="Arial" panose="020B0604020202020204" pitchFamily="34" charset="0"/>
              </a:rPr>
              <a:t>: 17 Ebrill 2026).</a:t>
            </a:r>
            <a:endParaRPr lang="cy-GB" sz="11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100" dirty="0">
                <a:effectLst/>
                <a:latin typeface="Aptos" panose="020B0004020202020204" pitchFamily="34" charset="0"/>
                <a:ea typeface="Aptos" panose="020B0004020202020204" pitchFamily="34" charset="0"/>
                <a:cs typeface="Arial" panose="020B0604020202020204" pitchFamily="34" charset="0"/>
              </a:rPr>
              <a:t>Estyn (2020) </a:t>
            </a:r>
            <a:r>
              <a:rPr lang="en-GB" sz="1100" i="1" dirty="0" err="1">
                <a:effectLst/>
                <a:latin typeface="Aptos" panose="020B0004020202020204" pitchFamily="34" charset="0"/>
                <a:ea typeface="Aptos" panose="020B0004020202020204" pitchFamily="34" charset="0"/>
                <a:cs typeface="Arial" panose="020B0604020202020204" pitchFamily="34" charset="0"/>
              </a:rPr>
              <a:t>Ymweliadau</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lleol</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yn</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meithrin</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balchder</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yn</a:t>
            </a:r>
            <a:r>
              <a:rPr lang="en-GB" sz="1100" i="1" dirty="0">
                <a:effectLst/>
                <a:latin typeface="Aptos" panose="020B0004020202020204" pitchFamily="34" charset="0"/>
                <a:ea typeface="Aptos" panose="020B0004020202020204" pitchFamily="34" charset="0"/>
                <a:cs typeface="Arial" panose="020B0604020202020204" pitchFamily="34" charset="0"/>
              </a:rPr>
              <a:t> y </a:t>
            </a:r>
            <a:r>
              <a:rPr lang="en-GB" sz="1100" i="1" dirty="0" err="1">
                <a:effectLst/>
                <a:latin typeface="Aptos" panose="020B0004020202020204" pitchFamily="34" charset="0"/>
                <a:ea typeface="Aptos" panose="020B0004020202020204" pitchFamily="34" charset="0"/>
                <a:cs typeface="Arial" panose="020B0604020202020204" pitchFamily="34" charset="0"/>
              </a:rPr>
              <a:t>gymuned</a:t>
            </a:r>
            <a:r>
              <a:rPr lang="en-GB" sz="1100" i="1" dirty="0">
                <a:effectLst/>
                <a:latin typeface="Aptos" panose="020B0004020202020204" pitchFamily="34" charset="0"/>
                <a:ea typeface="Aptos" panose="020B0004020202020204" pitchFamily="34" charset="0"/>
                <a:cs typeface="Arial" panose="020B0604020202020204" pitchFamily="34" charset="0"/>
              </a:rPr>
              <a:t> a </a:t>
            </a:r>
            <a:r>
              <a:rPr lang="en-GB" sz="1100" i="1" dirty="0" err="1">
                <a:effectLst/>
                <a:latin typeface="Aptos" panose="020B0004020202020204" pitchFamily="34" charset="0"/>
                <a:ea typeface="Aptos" panose="020B0004020202020204" pitchFamily="34" charset="0"/>
                <a:cs typeface="Arial" panose="020B0604020202020204" pitchFamily="34" charset="0"/>
              </a:rPr>
              <a:t>dealltwriaeth</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o’r</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i="1" dirty="0" err="1">
                <a:effectLst/>
                <a:latin typeface="Aptos" panose="020B0004020202020204" pitchFamily="34" charset="0"/>
                <a:ea typeface="Aptos" panose="020B0004020202020204" pitchFamily="34" charset="0"/>
                <a:cs typeface="Arial" panose="020B0604020202020204" pitchFamily="34" charset="0"/>
              </a:rPr>
              <a:t>byd</a:t>
            </a:r>
            <a:r>
              <a:rPr lang="en-GB" sz="1100" i="1"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Ar</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gael</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yn</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6"/>
              </a:rPr>
              <a:t>https://www.estyn.llyw.cymru/adnoddau-gwella/ymweliadau-lleol-yn-meithrin-balchder-yn-y-gymuned-a-dealltwriaeth-or-byd/(Cyrchwyd</a:t>
            </a:r>
            <a:r>
              <a:rPr lang="en-GB" sz="1100" dirty="0">
                <a:effectLst/>
                <a:latin typeface="Aptos" panose="020B0004020202020204" pitchFamily="34" charset="0"/>
                <a:ea typeface="Aptos" panose="020B0004020202020204" pitchFamily="34" charset="0"/>
                <a:cs typeface="Arial" panose="020B0604020202020204" pitchFamily="34" charset="0"/>
              </a:rPr>
              <a:t>: 17 Ebrill 2026).</a:t>
            </a:r>
            <a:endParaRPr lang="cy-GB" sz="11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Knight, S. (2011)  </a:t>
            </a:r>
            <a:r>
              <a:rPr lang="cy-GB" sz="1100" i="1" dirty="0">
                <a:effectLst/>
                <a:latin typeface="Aptos" panose="020B0004020202020204" pitchFamily="34" charset="0"/>
                <a:ea typeface="Aptos" panose="020B0004020202020204" pitchFamily="34" charset="0"/>
                <a:cs typeface="Arial" panose="020B0604020202020204" pitchFamily="34" charset="0"/>
              </a:rPr>
              <a:t>Forest </a:t>
            </a:r>
            <a:r>
              <a:rPr lang="cy-GB" sz="1100" i="1" dirty="0" err="1">
                <a:effectLst/>
                <a:latin typeface="Aptos" panose="020B0004020202020204" pitchFamily="34" charset="0"/>
                <a:ea typeface="Aptos" panose="020B0004020202020204" pitchFamily="34" charset="0"/>
                <a:cs typeface="Arial" panose="020B0604020202020204" pitchFamily="34" charset="0"/>
              </a:rPr>
              <a:t>school</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for</a:t>
            </a:r>
            <a:r>
              <a:rPr lang="cy-GB" sz="1100" i="1" dirty="0">
                <a:effectLst/>
                <a:latin typeface="Aptos" panose="020B0004020202020204" pitchFamily="34" charset="0"/>
                <a:ea typeface="Aptos" panose="020B0004020202020204" pitchFamily="34" charset="0"/>
                <a:cs typeface="Arial" panose="020B0604020202020204" pitchFamily="34" charset="0"/>
              </a:rPr>
              <a:t> all</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Sage</a:t>
            </a:r>
            <a:r>
              <a:rPr lang="cy-GB" sz="1100" dirty="0">
                <a:effectLst/>
                <a:latin typeface="Aptos" panose="020B0004020202020204" pitchFamily="34" charset="0"/>
                <a:ea typeface="Aptos" panose="020B0004020202020204" pitchFamily="34" charset="0"/>
                <a:cs typeface="Arial" panose="020B0604020202020204" pitchFamily="34" charset="0"/>
              </a:rPr>
              <a:t> Publications Ltd.</a:t>
            </a: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Knight, S. (2016)  </a:t>
            </a:r>
            <a:r>
              <a:rPr lang="cy-GB" sz="1100" dirty="0" err="1">
                <a:effectLst/>
                <a:latin typeface="Aptos" panose="020B0004020202020204" pitchFamily="34" charset="0"/>
                <a:ea typeface="Aptos" panose="020B0004020202020204" pitchFamily="34" charset="0"/>
                <a:cs typeface="Arial" panose="020B0604020202020204" pitchFamily="34" charset="0"/>
              </a:rPr>
              <a:t>Rural</a:t>
            </a:r>
            <a:r>
              <a:rPr lang="cy-GB" sz="1100" dirty="0">
                <a:effectLst/>
                <a:latin typeface="Aptos" panose="020B0004020202020204" pitchFamily="34" charset="0"/>
                <a:ea typeface="Aptos" panose="020B0004020202020204" pitchFamily="34" charset="0"/>
                <a:cs typeface="Arial" panose="020B0604020202020204" pitchFamily="34" charset="0"/>
              </a:rPr>
              <a:t> Day </a:t>
            </a:r>
            <a:r>
              <a:rPr lang="cy-GB" sz="1100" dirty="0" err="1">
                <a:effectLst/>
                <a:latin typeface="Aptos" panose="020B0004020202020204" pitchFamily="34" charset="0"/>
                <a:ea typeface="Aptos" panose="020B0004020202020204" pitchFamily="34" charset="0"/>
                <a:cs typeface="Arial" panose="020B0604020202020204" pitchFamily="34" charset="0"/>
              </a:rPr>
              <a:t>Nurseries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In</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i="1" dirty="0">
                <a:effectLst/>
                <a:latin typeface="Aptos" panose="020B0004020202020204" pitchFamily="34" charset="0"/>
                <a:ea typeface="Aptos" panose="020B0004020202020204" pitchFamily="34" charset="0"/>
                <a:cs typeface="Arial" panose="020B0604020202020204" pitchFamily="34" charset="0"/>
              </a:rPr>
              <a:t>Forest </a:t>
            </a:r>
            <a:r>
              <a:rPr lang="cy-GB" sz="1100" i="1" dirty="0" err="1">
                <a:effectLst/>
                <a:latin typeface="Aptos" panose="020B0004020202020204" pitchFamily="34" charset="0"/>
                <a:ea typeface="Aptos" panose="020B0004020202020204" pitchFamily="34" charset="0"/>
                <a:cs typeface="Arial" panose="020B0604020202020204" pitchFamily="34" charset="0"/>
              </a:rPr>
              <a:t>School</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in</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Practice</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For</a:t>
            </a:r>
            <a:r>
              <a:rPr lang="cy-GB" sz="1100" i="1" dirty="0">
                <a:effectLst/>
                <a:latin typeface="Aptos" panose="020B0004020202020204" pitchFamily="34" charset="0"/>
                <a:ea typeface="Aptos" panose="020B0004020202020204" pitchFamily="34" charset="0"/>
                <a:cs typeface="Arial" panose="020B0604020202020204" pitchFamily="34" charset="0"/>
              </a:rPr>
              <a:t> All </a:t>
            </a:r>
            <a:r>
              <a:rPr lang="cy-GB" sz="1100" i="1" dirty="0" err="1">
                <a:effectLst/>
                <a:latin typeface="Aptos" panose="020B0004020202020204" pitchFamily="34" charset="0"/>
                <a:ea typeface="Aptos" panose="020B0004020202020204" pitchFamily="34" charset="0"/>
                <a:cs typeface="Arial" panose="020B0604020202020204" pitchFamily="34" charset="0"/>
              </a:rPr>
              <a:t>Ages</a:t>
            </a:r>
            <a:r>
              <a:rPr lang="cy-GB" sz="1100" dirty="0">
                <a:effectLst/>
                <a:latin typeface="Aptos" panose="020B0004020202020204" pitchFamily="34" charset="0"/>
                <a:ea typeface="Aptos" panose="020B0004020202020204" pitchFamily="34" charset="0"/>
                <a:cs typeface="Arial" panose="020B0604020202020204" pitchFamily="34" charset="0"/>
              </a:rPr>
              <a:t>. SAGE Publications Ltd. </a:t>
            </a:r>
          </a:p>
          <a:p>
            <a:pPr>
              <a:lnSpc>
                <a:spcPct val="115000"/>
              </a:lnSpc>
              <a:spcAft>
                <a:spcPts val="800"/>
              </a:spcAft>
              <a:buNone/>
            </a:pPr>
            <a:r>
              <a:rPr lang="cy-GB" sz="1100" dirty="0" err="1">
                <a:effectLst/>
                <a:latin typeface="Aptos" panose="020B0004020202020204" pitchFamily="34" charset="0"/>
                <a:ea typeface="Aptos" panose="020B0004020202020204" pitchFamily="34" charset="0"/>
                <a:cs typeface="Arial" panose="020B0604020202020204" pitchFamily="34" charset="0"/>
              </a:rPr>
              <a:t>Learning</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Through</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Landscapes</a:t>
            </a:r>
            <a:r>
              <a:rPr lang="cy-GB" sz="1100" dirty="0">
                <a:effectLst/>
                <a:latin typeface="Aptos" panose="020B0004020202020204" pitchFamily="34" charset="0"/>
                <a:ea typeface="Aptos" panose="020B0004020202020204" pitchFamily="34" charset="0"/>
                <a:cs typeface="Arial" panose="020B0604020202020204" pitchFamily="34" charset="0"/>
              </a:rPr>
              <a:t> (dim dyddiad) </a:t>
            </a:r>
            <a:r>
              <a:rPr lang="cy-GB" sz="1100" i="1" dirty="0" err="1">
                <a:effectLst/>
                <a:latin typeface="Aptos" panose="020B0004020202020204" pitchFamily="34" charset="0"/>
                <a:ea typeface="Aptos" panose="020B0004020202020204" pitchFamily="34" charset="0"/>
                <a:cs typeface="Arial" panose="020B0604020202020204" pitchFamily="34" charset="0"/>
              </a:rPr>
              <a:t>How</a:t>
            </a:r>
            <a:r>
              <a:rPr lang="cy-GB" sz="1100" i="1" dirty="0">
                <a:effectLst/>
                <a:latin typeface="Aptos" panose="020B0004020202020204" pitchFamily="34" charset="0"/>
                <a:ea typeface="Aptos" panose="020B0004020202020204" pitchFamily="34" charset="0"/>
                <a:cs typeface="Arial" panose="020B0604020202020204" pitchFamily="34" charset="0"/>
              </a:rPr>
              <a:t> to </a:t>
            </a:r>
            <a:r>
              <a:rPr lang="cy-GB" sz="1100" i="1" dirty="0" err="1">
                <a:effectLst/>
                <a:latin typeface="Aptos" panose="020B0004020202020204" pitchFamily="34" charset="0"/>
                <a:ea typeface="Aptos" panose="020B0004020202020204" pitchFamily="34" charset="0"/>
                <a:cs typeface="Arial" panose="020B0604020202020204" pitchFamily="34" charset="0"/>
              </a:rPr>
              <a:t>teach</a:t>
            </a:r>
            <a:r>
              <a:rPr lang="cy-GB" sz="1100" i="1" dirty="0">
                <a:effectLst/>
                <a:latin typeface="Aptos" panose="020B0004020202020204" pitchFamily="34" charset="0"/>
                <a:ea typeface="Aptos" panose="020B0004020202020204" pitchFamily="34" charset="0"/>
                <a:cs typeface="Arial" panose="020B0604020202020204" pitchFamily="34" charset="0"/>
              </a:rPr>
              <a:t> STEM </a:t>
            </a:r>
            <a:r>
              <a:rPr lang="cy-GB" sz="1100" i="1" dirty="0" err="1">
                <a:effectLst/>
                <a:latin typeface="Aptos" panose="020B0004020202020204" pitchFamily="34" charset="0"/>
                <a:ea typeface="Aptos" panose="020B0004020202020204" pitchFamily="34" charset="0"/>
                <a:cs typeface="Arial" panose="020B0604020202020204" pitchFamily="34" charset="0"/>
              </a:rPr>
              <a:t>outdoors</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dirty="0">
                <a:effectLst/>
                <a:latin typeface="Aptos" panose="020B0004020202020204" pitchFamily="34" charset="0"/>
                <a:ea typeface="Aptos" panose="020B0004020202020204" pitchFamily="34" charset="0"/>
                <a:cs typeface="Arial" panose="020B0604020202020204" pitchFamily="34" charset="0"/>
              </a:rPr>
              <a:t>Ar gael yn:</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7"/>
              </a:rPr>
              <a:t>https://ltl.org.uk/stem-outdoors-how-to-teach/</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 </a:t>
            </a: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Llywodraeth Cymru (2020) </a:t>
            </a:r>
            <a:r>
              <a:rPr lang="cy-GB" sz="1100" i="1" dirty="0" err="1">
                <a:effectLst/>
                <a:latin typeface="Aptos" panose="020B0004020202020204" pitchFamily="34" charset="0"/>
                <a:ea typeface="Aptos" panose="020B0004020202020204" pitchFamily="34" charset="0"/>
                <a:cs typeface="Arial" panose="020B0604020202020204" pitchFamily="34" charset="0"/>
              </a:rPr>
              <a:t>Expressive</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Arts</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dirty="0">
                <a:effectLst/>
                <a:latin typeface="Aptos" panose="020B0004020202020204" pitchFamily="34" charset="0"/>
                <a:ea typeface="Aptos" panose="020B0004020202020204" pitchFamily="34" charset="0"/>
                <a:cs typeface="Arial" panose="020B0604020202020204" pitchFamily="34" charset="0"/>
              </a:rPr>
              <a:t>Ar gael yn:</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8"/>
              </a:rPr>
              <a:t>https://hwb.gov.wales/curriculum-for-wales/expressive-arts/descriptions-of-learning/</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Llywodraeth Cymru (2020) </a:t>
            </a:r>
            <a:r>
              <a:rPr lang="cy-GB" sz="1100" i="1" dirty="0">
                <a:effectLst/>
                <a:latin typeface="Aptos" panose="020B0004020202020204" pitchFamily="34" charset="0"/>
                <a:ea typeface="Aptos" panose="020B0004020202020204" pitchFamily="34" charset="0"/>
                <a:cs typeface="Arial" panose="020B0604020202020204" pitchFamily="34" charset="0"/>
              </a:rPr>
              <a:t>Gwyddoniaeth a Thechnoleg</a:t>
            </a:r>
            <a:r>
              <a:rPr lang="cy-GB" sz="1100" dirty="0">
                <a:effectLst/>
                <a:latin typeface="Aptos" panose="020B0004020202020204" pitchFamily="34" charset="0"/>
                <a:ea typeface="Aptos" panose="020B0004020202020204" pitchFamily="34" charset="0"/>
                <a:cs typeface="Arial" panose="020B0604020202020204" pitchFamily="34" charset="0"/>
              </a:rPr>
              <a:t>. Ar gael yn: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9"/>
              </a:rPr>
              <a:t>https://hwb.gov.wales/curriculum-for-wales/science-and-technology/</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Llywodraeth Cymru (2020) </a:t>
            </a:r>
            <a:r>
              <a:rPr lang="cy-GB" sz="1100" i="1" dirty="0" err="1">
                <a:effectLst/>
                <a:latin typeface="Aptos" panose="020B0004020202020204" pitchFamily="34" charset="0"/>
                <a:ea typeface="Aptos" panose="020B0004020202020204" pitchFamily="34" charset="0"/>
                <a:cs typeface="Arial" panose="020B0604020202020204" pitchFamily="34" charset="0"/>
              </a:rPr>
              <a:t>Health</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and</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wellbeing</a:t>
            </a:r>
            <a:r>
              <a:rPr lang="cy-GB" sz="1100" i="1" dirty="0">
                <a:effectLst/>
                <a:latin typeface="Aptos" panose="020B0004020202020204" pitchFamily="34" charset="0"/>
                <a:ea typeface="Aptos" panose="020B0004020202020204" pitchFamily="34" charset="0"/>
                <a:cs typeface="Arial" panose="020B0604020202020204" pitchFamily="34" charset="0"/>
              </a:rPr>
              <a:t>.</a:t>
            </a:r>
            <a:r>
              <a:rPr lang="cy-GB" sz="1100" dirty="0">
                <a:effectLst/>
                <a:latin typeface="Aptos" panose="020B0004020202020204" pitchFamily="34" charset="0"/>
                <a:ea typeface="Aptos" panose="020B0004020202020204" pitchFamily="34" charset="0"/>
                <a:cs typeface="Arial" panose="020B0604020202020204" pitchFamily="34" charset="0"/>
              </a:rPr>
              <a:t> Ar gael yn: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10"/>
              </a:rPr>
              <a:t>https://hwb.gov.wales/curriculum-for-wales/health-and-well-being/descriptions-of-learning/</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Llywodraeth Cymru (2020) </a:t>
            </a:r>
            <a:r>
              <a:rPr lang="cy-GB" sz="1100" i="1" dirty="0" err="1">
                <a:effectLst/>
                <a:latin typeface="Aptos" panose="020B0004020202020204" pitchFamily="34" charset="0"/>
                <a:ea typeface="Aptos" panose="020B0004020202020204" pitchFamily="34" charset="0"/>
                <a:cs typeface="Arial" panose="020B0604020202020204" pitchFamily="34" charset="0"/>
              </a:rPr>
              <a:t>Science</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and</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Technology</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dirty="0">
                <a:effectLst/>
                <a:latin typeface="Aptos" panose="020B0004020202020204" pitchFamily="34" charset="0"/>
                <a:ea typeface="Aptos" panose="020B0004020202020204" pitchFamily="34" charset="0"/>
                <a:cs typeface="Arial" panose="020B0604020202020204" pitchFamily="34" charset="0"/>
              </a:rPr>
              <a:t>Ar gael yn:</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9"/>
              </a:rPr>
              <a:t>https://hwb.gov.wales/curriculum-for-wales/science-and-technology/</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p:txBody>
      </p:sp>
    </p:spTree>
    <p:extLst>
      <p:ext uri="{BB962C8B-B14F-4D97-AF65-F5344CB8AC3E}">
        <p14:creationId xmlns:p14="http://schemas.microsoft.com/office/powerpoint/2010/main" val="32310320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F1B91B-EFFB-61A6-E286-3D8830E3C25F}"/>
              </a:ext>
            </a:extLst>
          </p:cNvPr>
          <p:cNvSpPr txBox="1"/>
          <p:nvPr/>
        </p:nvSpPr>
        <p:spPr>
          <a:xfrm>
            <a:off x="3854245" y="225831"/>
            <a:ext cx="6096000" cy="707886"/>
          </a:xfrm>
          <a:prstGeom prst="rect">
            <a:avLst/>
          </a:prstGeom>
          <a:noFill/>
        </p:spPr>
        <p:txBody>
          <a:bodyPr wrap="square">
            <a:spAutoFit/>
          </a:bodyPr>
          <a:lstStyle/>
          <a:p>
            <a:r>
              <a:rPr lang="cy-GB" sz="4000" b="1" dirty="0">
                <a:solidFill>
                  <a:schemeClr val="accent1"/>
                </a:solidFill>
                <a:latin typeface="Tenorite" panose="00000500000000000000" pitchFamily="2" charset="0"/>
              </a:rPr>
              <a:t>Rhestr cyfeiriadau</a:t>
            </a:r>
            <a:endParaRPr lang="cy-GB" sz="4000" dirty="0"/>
          </a:p>
        </p:txBody>
      </p:sp>
      <p:sp>
        <p:nvSpPr>
          <p:cNvPr id="5" name="TextBox 4">
            <a:extLst>
              <a:ext uri="{FF2B5EF4-FFF2-40B4-BE49-F238E27FC236}">
                <a16:creationId xmlns:a16="http://schemas.microsoft.com/office/drawing/2014/main" id="{807BE974-EB5C-E8E7-F058-215F2EB8FA00}"/>
              </a:ext>
            </a:extLst>
          </p:cNvPr>
          <p:cNvSpPr txBox="1"/>
          <p:nvPr/>
        </p:nvSpPr>
        <p:spPr>
          <a:xfrm>
            <a:off x="835742" y="1150430"/>
            <a:ext cx="10432025" cy="4602157"/>
          </a:xfrm>
          <a:prstGeom prst="rect">
            <a:avLst/>
          </a:prstGeom>
          <a:noFill/>
        </p:spPr>
        <p:txBody>
          <a:bodyPr wrap="square">
            <a:spAutoFit/>
          </a:bodyPr>
          <a:lstStyle/>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Llywodraeth Cymru (2023) </a:t>
            </a:r>
            <a:r>
              <a:rPr lang="cy-GB" sz="1100" i="1" dirty="0" err="1">
                <a:effectLst/>
                <a:latin typeface="Aptos" panose="020B0004020202020204" pitchFamily="34" charset="0"/>
                <a:ea typeface="Aptos" panose="020B0004020202020204" pitchFamily="34" charset="0"/>
                <a:cs typeface="Arial" panose="020B0604020202020204" pitchFamily="34" charset="0"/>
              </a:rPr>
              <a:t>Pedagogy</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dirty="0">
                <a:effectLst/>
                <a:latin typeface="Aptos" panose="020B0004020202020204" pitchFamily="34" charset="0"/>
                <a:ea typeface="Aptos" panose="020B0004020202020204" pitchFamily="34" charset="0"/>
                <a:cs typeface="Arial" panose="020B0604020202020204" pitchFamily="34" charset="0"/>
              </a:rPr>
              <a:t>Ar gael yn: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2"/>
              </a:rPr>
              <a:t>https://hwb.gov.wales/curriculum-for-wales/designing-your-curriculum/pedagogy/</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Llywodraeth Cymru (2023) </a:t>
            </a:r>
            <a:r>
              <a:rPr lang="cy-GB" sz="1100" i="1" dirty="0" err="1">
                <a:effectLst/>
                <a:latin typeface="Aptos" panose="020B0004020202020204" pitchFamily="34" charset="0"/>
                <a:ea typeface="Aptos" panose="020B0004020202020204" pitchFamily="34" charset="0"/>
                <a:cs typeface="Arial" panose="020B0604020202020204" pitchFamily="34" charset="0"/>
              </a:rPr>
              <a:t>Science</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and</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Technology</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dirty="0">
                <a:effectLst/>
                <a:latin typeface="Aptos" panose="020B0004020202020204" pitchFamily="34" charset="0"/>
                <a:ea typeface="Aptos" panose="020B0004020202020204" pitchFamily="34" charset="0"/>
                <a:cs typeface="Arial" panose="020B0604020202020204" pitchFamily="34" charset="0"/>
              </a:rPr>
              <a:t>Ar gael yn:</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https://hwb.gov.wales/curriculum-for-wales/science-and-technology/</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Llywodraeth Cymru (2023) </a:t>
            </a:r>
            <a:r>
              <a:rPr lang="cy-GB" sz="1100" i="1" dirty="0" err="1">
                <a:effectLst/>
                <a:latin typeface="Aptos" panose="020B0004020202020204" pitchFamily="34" charset="0"/>
                <a:ea typeface="Aptos" panose="020B0004020202020204" pitchFamily="34" charset="0"/>
                <a:cs typeface="Arial" panose="020B0604020202020204" pitchFamily="34" charset="0"/>
              </a:rPr>
              <a:t>Science</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and</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Technology</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dirty="0">
                <a:effectLst/>
                <a:latin typeface="Aptos" panose="020B0004020202020204" pitchFamily="34" charset="0"/>
                <a:ea typeface="Aptos" panose="020B0004020202020204" pitchFamily="34" charset="0"/>
                <a:cs typeface="Arial" panose="020B0604020202020204" pitchFamily="34" charset="0"/>
              </a:rPr>
              <a:t>Ar gael yn:</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https://hwb.gov.wales/curriculum-for-wales/science-and-technology/</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Llywodraeth Cymru (2023a) </a:t>
            </a:r>
            <a:r>
              <a:rPr lang="cy-GB" sz="1100" i="1" dirty="0">
                <a:effectLst/>
                <a:latin typeface="Aptos" panose="020B0004020202020204" pitchFamily="34" charset="0"/>
                <a:ea typeface="Aptos" panose="020B0004020202020204" pitchFamily="34" charset="0"/>
                <a:cs typeface="Arial" panose="020B0604020202020204" pitchFamily="34" charset="0"/>
              </a:rPr>
              <a:t>Addysgeg Effeithiol. </a:t>
            </a:r>
            <a:r>
              <a:rPr lang="cy-GB" sz="1100" dirty="0">
                <a:effectLst/>
                <a:latin typeface="Aptos" panose="020B0004020202020204" pitchFamily="34" charset="0"/>
                <a:ea typeface="Aptos" panose="020B0004020202020204" pitchFamily="34" charset="0"/>
                <a:cs typeface="Arial" panose="020B0604020202020204" pitchFamily="34" charset="0"/>
              </a:rPr>
              <a:t>Ar gael yn: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2"/>
              </a:rPr>
              <a:t>https://hwb.gov.wales/curriculum-for-wales/designing-your-curriculum/pedagogy/</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Mann J, Gray T, </a:t>
            </a:r>
            <a:r>
              <a:rPr lang="cy-GB" sz="1100" dirty="0" err="1">
                <a:effectLst/>
                <a:latin typeface="Aptos" panose="020B0004020202020204" pitchFamily="34" charset="0"/>
                <a:ea typeface="Aptos" panose="020B0004020202020204" pitchFamily="34" charset="0"/>
                <a:cs typeface="Arial" panose="020B0604020202020204" pitchFamily="34" charset="0"/>
              </a:rPr>
              <a:t>Truong</a:t>
            </a:r>
            <a:r>
              <a:rPr lang="cy-GB" sz="1100" dirty="0">
                <a:effectLst/>
                <a:latin typeface="Aptos" panose="020B0004020202020204" pitchFamily="34" charset="0"/>
                <a:ea typeface="Aptos" panose="020B0004020202020204" pitchFamily="34" charset="0"/>
                <a:cs typeface="Arial" panose="020B0604020202020204" pitchFamily="34" charset="0"/>
              </a:rPr>
              <a:t> S, </a:t>
            </a:r>
            <a:r>
              <a:rPr lang="cy-GB" sz="1100" dirty="0" err="1">
                <a:effectLst/>
                <a:latin typeface="Aptos" panose="020B0004020202020204" pitchFamily="34" charset="0"/>
                <a:ea typeface="Aptos" panose="020B0004020202020204" pitchFamily="34" charset="0"/>
                <a:cs typeface="Arial" panose="020B0604020202020204" pitchFamily="34" charset="0"/>
              </a:rPr>
              <a:t>Brymer</a:t>
            </a:r>
            <a:r>
              <a:rPr lang="cy-GB" sz="1100" dirty="0">
                <a:effectLst/>
                <a:latin typeface="Aptos" panose="020B0004020202020204" pitchFamily="34" charset="0"/>
                <a:ea typeface="Aptos" panose="020B0004020202020204" pitchFamily="34" charset="0"/>
                <a:cs typeface="Arial" panose="020B0604020202020204" pitchFamily="34" charset="0"/>
              </a:rPr>
              <a:t> E, </a:t>
            </a:r>
            <a:r>
              <a:rPr lang="cy-GB" sz="1100" dirty="0" err="1">
                <a:effectLst/>
                <a:latin typeface="Aptos" panose="020B0004020202020204" pitchFamily="34" charset="0"/>
                <a:ea typeface="Aptos" panose="020B0004020202020204" pitchFamily="34" charset="0"/>
                <a:cs typeface="Arial" panose="020B0604020202020204" pitchFamily="34" charset="0"/>
              </a:rPr>
              <a:t>Passy</a:t>
            </a:r>
            <a:r>
              <a:rPr lang="cy-GB" sz="1100" dirty="0">
                <a:effectLst/>
                <a:latin typeface="Aptos" panose="020B0004020202020204" pitchFamily="34" charset="0"/>
                <a:ea typeface="Aptos" panose="020B0004020202020204" pitchFamily="34" charset="0"/>
                <a:cs typeface="Arial" panose="020B0604020202020204" pitchFamily="34" charset="0"/>
              </a:rPr>
              <a:t> R, Ho S, </a:t>
            </a:r>
            <a:r>
              <a:rPr lang="cy-GB" sz="1100" dirty="0" err="1">
                <a:effectLst/>
                <a:latin typeface="Aptos" panose="020B0004020202020204" pitchFamily="34" charset="0"/>
                <a:ea typeface="Aptos" panose="020B0004020202020204" pitchFamily="34" charset="0"/>
                <a:cs typeface="Arial" panose="020B0604020202020204" pitchFamily="34" charset="0"/>
              </a:rPr>
              <a:t>Sahlberg</a:t>
            </a:r>
            <a:r>
              <a:rPr lang="cy-GB" sz="1100" dirty="0">
                <a:effectLst/>
                <a:latin typeface="Aptos" panose="020B0004020202020204" pitchFamily="34" charset="0"/>
                <a:ea typeface="Aptos" panose="020B0004020202020204" pitchFamily="34" charset="0"/>
                <a:cs typeface="Arial" panose="020B0604020202020204" pitchFamily="34" charset="0"/>
              </a:rPr>
              <a:t> P, Ward K, </a:t>
            </a:r>
            <a:r>
              <a:rPr lang="cy-GB" sz="1100" dirty="0" err="1">
                <a:effectLst/>
                <a:latin typeface="Aptos" panose="020B0004020202020204" pitchFamily="34" charset="0"/>
                <a:ea typeface="Aptos" panose="020B0004020202020204" pitchFamily="34" charset="0"/>
                <a:cs typeface="Arial" panose="020B0604020202020204" pitchFamily="34" charset="0"/>
              </a:rPr>
              <a:t>Bentsen</a:t>
            </a:r>
            <a:r>
              <a:rPr lang="cy-GB" sz="1100" dirty="0">
                <a:effectLst/>
                <a:latin typeface="Aptos" panose="020B0004020202020204" pitchFamily="34" charset="0"/>
                <a:ea typeface="Aptos" panose="020B0004020202020204" pitchFamily="34" charset="0"/>
                <a:cs typeface="Arial" panose="020B0604020202020204" pitchFamily="34" charset="0"/>
              </a:rPr>
              <a:t> P, </a:t>
            </a:r>
            <a:r>
              <a:rPr lang="cy-GB" sz="1100" dirty="0" err="1">
                <a:effectLst/>
                <a:latin typeface="Aptos" panose="020B0004020202020204" pitchFamily="34" charset="0"/>
                <a:ea typeface="Aptos" panose="020B0004020202020204" pitchFamily="34" charset="0"/>
                <a:cs typeface="Arial" panose="020B0604020202020204" pitchFamily="34" charset="0"/>
              </a:rPr>
              <a:t>Curry</a:t>
            </a:r>
            <a:r>
              <a:rPr lang="cy-GB" sz="1100" dirty="0">
                <a:effectLst/>
                <a:latin typeface="Aptos" panose="020B0004020202020204" pitchFamily="34" charset="0"/>
                <a:ea typeface="Aptos" panose="020B0004020202020204" pitchFamily="34" charset="0"/>
                <a:cs typeface="Arial" panose="020B0604020202020204" pitchFamily="34" charset="0"/>
              </a:rPr>
              <a:t> C a Cowper R. (2022) ‘</a:t>
            </a:r>
            <a:r>
              <a:rPr lang="cy-GB" sz="1100" dirty="0" err="1">
                <a:effectLst/>
                <a:latin typeface="Aptos" panose="020B0004020202020204" pitchFamily="34" charset="0"/>
                <a:ea typeface="Aptos" panose="020B0004020202020204" pitchFamily="34" charset="0"/>
                <a:cs typeface="Arial" panose="020B0604020202020204" pitchFamily="34" charset="0"/>
              </a:rPr>
              <a:t>Getting</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Out</a:t>
            </a:r>
            <a:r>
              <a:rPr lang="cy-GB" sz="1100" dirty="0">
                <a:effectLst/>
                <a:latin typeface="Aptos" panose="020B0004020202020204" pitchFamily="34" charset="0"/>
                <a:ea typeface="Aptos" panose="020B0004020202020204" pitchFamily="34" charset="0"/>
                <a:cs typeface="Arial" panose="020B0604020202020204" pitchFamily="34" charset="0"/>
              </a:rPr>
              <a:t> of the </a:t>
            </a:r>
            <a:r>
              <a:rPr lang="cy-GB" sz="1100" dirty="0" err="1">
                <a:effectLst/>
                <a:latin typeface="Aptos" panose="020B0004020202020204" pitchFamily="34" charset="0"/>
                <a:ea typeface="Aptos" panose="020B0004020202020204" pitchFamily="34" charset="0"/>
                <a:cs typeface="Arial" panose="020B0604020202020204" pitchFamily="34" charset="0"/>
              </a:rPr>
              <a:t>Classroom</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and</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Into</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Nature</a:t>
            </a:r>
            <a:r>
              <a:rPr lang="cy-GB" sz="1100" dirty="0">
                <a:effectLst/>
                <a:latin typeface="Aptos" panose="020B0004020202020204" pitchFamily="34" charset="0"/>
                <a:ea typeface="Aptos" panose="020B0004020202020204" pitchFamily="34" charset="0"/>
                <a:cs typeface="Arial" panose="020B0604020202020204" pitchFamily="34" charset="0"/>
              </a:rPr>
              <a:t>: A </a:t>
            </a:r>
            <a:r>
              <a:rPr lang="cy-GB" sz="1100" dirty="0" err="1">
                <a:effectLst/>
                <a:latin typeface="Aptos" panose="020B0004020202020204" pitchFamily="34" charset="0"/>
                <a:ea typeface="Aptos" panose="020B0004020202020204" pitchFamily="34" charset="0"/>
                <a:cs typeface="Arial" panose="020B0604020202020204" pitchFamily="34" charset="0"/>
              </a:rPr>
              <a:t>Systematic</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Review</a:t>
            </a:r>
            <a:r>
              <a:rPr lang="cy-GB" sz="1100" dirty="0">
                <a:effectLst/>
                <a:latin typeface="Aptos" panose="020B0004020202020204" pitchFamily="34" charset="0"/>
                <a:ea typeface="Aptos" panose="020B0004020202020204" pitchFamily="34" charset="0"/>
                <a:cs typeface="Arial" panose="020B0604020202020204" pitchFamily="34" charset="0"/>
              </a:rPr>
              <a:t> of </a:t>
            </a:r>
            <a:r>
              <a:rPr lang="cy-GB" sz="1100" dirty="0" err="1">
                <a:effectLst/>
                <a:latin typeface="Aptos" panose="020B0004020202020204" pitchFamily="34" charset="0"/>
                <a:ea typeface="Aptos" panose="020B0004020202020204" pitchFamily="34" charset="0"/>
                <a:cs typeface="Arial" panose="020B0604020202020204" pitchFamily="34" charset="0"/>
              </a:rPr>
              <a:t>Nature-Specific</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Outdoor</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Learning</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on</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School</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Children's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Learning</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and</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Development</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i="1" dirty="0">
                <a:effectLst/>
                <a:latin typeface="Aptos" panose="020B0004020202020204" pitchFamily="34" charset="0"/>
                <a:ea typeface="Aptos" panose="020B0004020202020204" pitchFamily="34" charset="0"/>
                <a:cs typeface="Arial" panose="020B0604020202020204" pitchFamily="34" charset="0"/>
              </a:rPr>
              <a:t>Front </a:t>
            </a:r>
            <a:r>
              <a:rPr lang="cy-GB" sz="1100" i="1" dirty="0" err="1">
                <a:effectLst/>
                <a:latin typeface="Aptos" panose="020B0004020202020204" pitchFamily="34" charset="0"/>
                <a:ea typeface="Aptos" panose="020B0004020202020204" pitchFamily="34" charset="0"/>
                <a:cs typeface="Arial" panose="020B0604020202020204" pitchFamily="34" charset="0"/>
              </a:rPr>
              <a:t>Public</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Health</a:t>
            </a:r>
            <a:r>
              <a:rPr lang="cy-GB" sz="1100" dirty="0">
                <a:effectLst/>
                <a:latin typeface="Aptos" panose="020B0004020202020204" pitchFamily="34" charset="0"/>
                <a:ea typeface="Aptos" panose="020B0004020202020204" pitchFamily="34" charset="0"/>
                <a:cs typeface="Arial" panose="020B0604020202020204" pitchFamily="34" charset="0"/>
              </a:rPr>
              <a:t>. 10. Ar gael yn: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4"/>
              </a:rPr>
              <a:t>https://pmc.ncbi.nlm.nih.gov/articles/PMC9149177/</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en-GB" sz="1100" dirty="0">
                <a:effectLst/>
                <a:latin typeface="Aptos" panose="020B0004020202020204" pitchFamily="34" charset="0"/>
                <a:ea typeface="Aptos" panose="020B0004020202020204" pitchFamily="34" charset="0"/>
                <a:cs typeface="Arial" panose="020B0604020202020204" pitchFamily="34" charset="0"/>
              </a:rPr>
              <a:t>Mann J, Gray T, Truong S, Brymer E, Passy R, Ho S, Sahlberg P, Ward K, Bentsen P, Curry C a Cowper R. (2022) ‘Getting Out of the Classroom and Into Nature: A Systematic Review of Nature-Specific Outdoor Learning on School Children's Learning and Development’, </a:t>
            </a:r>
            <a:r>
              <a:rPr lang="en-GB" sz="1100" i="1" dirty="0">
                <a:effectLst/>
                <a:latin typeface="Aptos" panose="020B0004020202020204" pitchFamily="34" charset="0"/>
                <a:ea typeface="Aptos" panose="020B0004020202020204" pitchFamily="34" charset="0"/>
                <a:cs typeface="Arial" panose="020B0604020202020204" pitchFamily="34" charset="0"/>
              </a:rPr>
              <a:t>Front Public Health</a:t>
            </a:r>
            <a:r>
              <a:rPr lang="en-GB" sz="1100" dirty="0">
                <a:effectLst/>
                <a:latin typeface="Aptos" panose="020B0004020202020204" pitchFamily="34" charset="0"/>
                <a:ea typeface="Aptos" panose="020B0004020202020204" pitchFamily="34" charset="0"/>
                <a:cs typeface="Arial" panose="020B0604020202020204" pitchFamily="34" charset="0"/>
              </a:rPr>
              <a:t>. 10. </a:t>
            </a:r>
            <a:r>
              <a:rPr lang="en-GB" sz="1100" dirty="0" err="1">
                <a:effectLst/>
                <a:latin typeface="Aptos" panose="020B0004020202020204" pitchFamily="34" charset="0"/>
                <a:ea typeface="Aptos" panose="020B0004020202020204" pitchFamily="34" charset="0"/>
                <a:cs typeface="Arial" panose="020B0604020202020204" pitchFamily="34" charset="0"/>
              </a:rPr>
              <a:t>Ar</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gael</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yn</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4"/>
              </a:rPr>
              <a:t>https://pmc.ncbi.nlm.nih.gov/articles/PMC9149177/</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Cyrchwyd</a:t>
            </a:r>
            <a:r>
              <a:rPr lang="en-GB" sz="1100" dirty="0">
                <a:effectLst/>
                <a:latin typeface="Aptos" panose="020B0004020202020204" pitchFamily="34" charset="0"/>
                <a:ea typeface="Aptos" panose="020B0004020202020204" pitchFamily="34" charset="0"/>
                <a:cs typeface="Arial" panose="020B0604020202020204" pitchFamily="34" charset="0"/>
              </a:rPr>
              <a:t>: 17 Ebrill 2026).</a:t>
            </a:r>
            <a:endParaRPr lang="cy-GB" sz="11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cy-GB" sz="1100" dirty="0" err="1">
                <a:effectLst/>
                <a:latin typeface="Aptos" panose="020B0004020202020204" pitchFamily="34" charset="0"/>
                <a:ea typeface="Aptos" panose="020B0004020202020204" pitchFamily="34" charset="0"/>
                <a:cs typeface="Arial" panose="020B0604020202020204" pitchFamily="34" charset="0"/>
              </a:rPr>
              <a:t>McCrorie</a:t>
            </a:r>
            <a:r>
              <a:rPr lang="cy-GB" sz="1100" dirty="0">
                <a:effectLst/>
                <a:latin typeface="Aptos" panose="020B0004020202020204" pitchFamily="34" charset="0"/>
                <a:ea typeface="Aptos" panose="020B0004020202020204" pitchFamily="34" charset="0"/>
                <a:cs typeface="Arial" panose="020B0604020202020204" pitchFamily="34" charset="0"/>
              </a:rPr>
              <a:t>, P., </a:t>
            </a:r>
            <a:r>
              <a:rPr lang="cy-GB" sz="1100" dirty="0" err="1">
                <a:effectLst/>
                <a:latin typeface="Aptos" panose="020B0004020202020204" pitchFamily="34" charset="0"/>
                <a:ea typeface="Aptos" panose="020B0004020202020204" pitchFamily="34" charset="0"/>
                <a:cs typeface="Arial" panose="020B0604020202020204" pitchFamily="34" charset="0"/>
              </a:rPr>
              <a:t>Johnstone,A</a:t>
            </a:r>
            <a:r>
              <a:rPr lang="cy-GB" sz="1100" dirty="0">
                <a:effectLst/>
                <a:latin typeface="Aptos" panose="020B0004020202020204" pitchFamily="34" charset="0"/>
                <a:ea typeface="Aptos" panose="020B0004020202020204" pitchFamily="34" charset="0"/>
                <a:cs typeface="Arial" panose="020B0604020202020204" pitchFamily="34" charset="0"/>
              </a:rPr>
              <a:t>., Nicholls, N., </a:t>
            </a:r>
            <a:r>
              <a:rPr lang="cy-GB" sz="1100" dirty="0" err="1">
                <a:effectLst/>
                <a:latin typeface="Aptos" panose="020B0004020202020204" pitchFamily="34" charset="0"/>
                <a:ea typeface="Aptos" panose="020B0004020202020204" pitchFamily="34" charset="0"/>
                <a:cs typeface="Arial" panose="020B0604020202020204" pitchFamily="34" charset="0"/>
              </a:rPr>
              <a:t>Keime</a:t>
            </a:r>
            <a:r>
              <a:rPr lang="cy-GB" sz="1100" dirty="0">
                <a:effectLst/>
                <a:latin typeface="Aptos" panose="020B0004020202020204" pitchFamily="34" charset="0"/>
                <a:ea typeface="Aptos" panose="020B0004020202020204" pitchFamily="34" charset="0"/>
                <a:cs typeface="Arial" panose="020B0604020202020204" pitchFamily="34" charset="0"/>
              </a:rPr>
              <a:t>, M., </a:t>
            </a:r>
            <a:r>
              <a:rPr lang="cy-GB" sz="1100" dirty="0" err="1">
                <a:effectLst/>
                <a:latin typeface="Aptos" panose="020B0004020202020204" pitchFamily="34" charset="0"/>
                <a:ea typeface="Aptos" panose="020B0004020202020204" pitchFamily="34" charset="0"/>
                <a:cs typeface="Arial" panose="020B0604020202020204" pitchFamily="34" charset="0"/>
              </a:rPr>
              <a:t>Jidovtseff</a:t>
            </a:r>
            <a:r>
              <a:rPr lang="cy-GB" sz="1100" b="1" dirty="0">
                <a:effectLst/>
                <a:latin typeface="Aptos" panose="020B0004020202020204" pitchFamily="34" charset="0"/>
                <a:ea typeface="Aptos" panose="020B0004020202020204" pitchFamily="34" charset="0"/>
                <a:cs typeface="Arial" panose="020B0604020202020204" pitchFamily="34" charset="0"/>
              </a:rPr>
              <a:t>, </a:t>
            </a:r>
            <a:r>
              <a:rPr lang="cy-GB" sz="1100" dirty="0">
                <a:effectLst/>
                <a:latin typeface="Aptos" panose="020B0004020202020204" pitchFamily="34" charset="0"/>
                <a:ea typeface="Aptos" panose="020B0004020202020204" pitchFamily="34" charset="0"/>
                <a:cs typeface="Arial" panose="020B0604020202020204" pitchFamily="34" charset="0"/>
              </a:rPr>
              <a:t>B.</a:t>
            </a:r>
            <a:r>
              <a:rPr lang="cy-GB" sz="1100" b="1" dirty="0">
                <a:effectLst/>
                <a:latin typeface="Aptos" panose="020B0004020202020204" pitchFamily="34" charset="0"/>
                <a:ea typeface="Aptos" panose="020B0004020202020204" pitchFamily="34" charset="0"/>
                <a:cs typeface="Arial" panose="020B0604020202020204" pitchFamily="34" charset="0"/>
              </a:rPr>
              <a:t> </a:t>
            </a:r>
            <a:r>
              <a:rPr lang="cy-GB" sz="1100" dirty="0">
                <a:effectLst/>
                <a:latin typeface="Aptos" panose="020B0004020202020204" pitchFamily="34" charset="0"/>
                <a:ea typeface="Aptos" panose="020B0004020202020204" pitchFamily="34" charset="0"/>
                <a:cs typeface="Arial" panose="020B0604020202020204" pitchFamily="34" charset="0"/>
              </a:rPr>
              <a:t>ac Martin, A. (2025) ‘</a:t>
            </a:r>
            <a:r>
              <a:rPr lang="cy-GB" sz="1100" dirty="0" err="1">
                <a:effectLst/>
                <a:latin typeface="Aptos" panose="020B0004020202020204" pitchFamily="34" charset="0"/>
                <a:ea typeface="Aptos" panose="020B0004020202020204" pitchFamily="34" charset="0"/>
                <a:cs typeface="Arial" panose="020B0604020202020204" pitchFamily="34" charset="0"/>
              </a:rPr>
              <a:t>Risky</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outdoor</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play</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in</a:t>
            </a:r>
            <a:r>
              <a:rPr lang="cy-GB" sz="1100" dirty="0">
                <a:effectLst/>
                <a:latin typeface="Aptos" panose="020B0004020202020204" pitchFamily="34" charset="0"/>
                <a:ea typeface="Aptos" panose="020B0004020202020204" pitchFamily="34" charset="0"/>
                <a:cs typeface="Arial" panose="020B0604020202020204" pitchFamily="34" charset="0"/>
              </a:rPr>
              <a:t> the </a:t>
            </a:r>
            <a:r>
              <a:rPr lang="cy-GB" sz="1100" dirty="0" err="1">
                <a:effectLst/>
                <a:latin typeface="Aptos" panose="020B0004020202020204" pitchFamily="34" charset="0"/>
                <a:ea typeface="Aptos" panose="020B0004020202020204" pitchFamily="34" charset="0"/>
                <a:cs typeface="Arial" panose="020B0604020202020204" pitchFamily="34" charset="0"/>
              </a:rPr>
              <a:t>early</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years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how</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are</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parental</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and</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practitioner</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perceptions</a:t>
            </a:r>
            <a:r>
              <a:rPr lang="cy-GB" sz="1100" dirty="0">
                <a:effectLst/>
                <a:latin typeface="Aptos" panose="020B0004020202020204" pitchFamily="34" charset="0"/>
                <a:ea typeface="Aptos" panose="020B0004020202020204" pitchFamily="34" charset="0"/>
                <a:cs typeface="Arial" panose="020B0604020202020204" pitchFamily="34" charset="0"/>
              </a:rPr>
              <a:t> of </a:t>
            </a:r>
            <a:r>
              <a:rPr lang="cy-GB" sz="1100" dirty="0" err="1">
                <a:effectLst/>
                <a:latin typeface="Aptos" panose="020B0004020202020204" pitchFamily="34" charset="0"/>
                <a:ea typeface="Aptos" panose="020B0004020202020204" pitchFamily="34" charset="0"/>
                <a:cs typeface="Arial" panose="020B0604020202020204" pitchFamily="34" charset="0"/>
              </a:rPr>
              <a:t>danger</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and</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benefits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associated</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with</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young</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children's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outdoor</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play</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experiences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i="1" dirty="0">
                <a:effectLst/>
                <a:latin typeface="Aptos" panose="020B0004020202020204" pitchFamily="34" charset="0"/>
                <a:ea typeface="Aptos" panose="020B0004020202020204" pitchFamily="34" charset="0"/>
                <a:cs typeface="Arial" panose="020B0604020202020204" pitchFamily="34" charset="0"/>
              </a:rPr>
              <a:t>International </a:t>
            </a:r>
            <a:r>
              <a:rPr lang="cy-GB" sz="1100" i="1" dirty="0" err="1">
                <a:effectLst/>
                <a:latin typeface="Aptos" panose="020B0004020202020204" pitchFamily="34" charset="0"/>
                <a:ea typeface="Aptos" panose="020B0004020202020204" pitchFamily="34" charset="0"/>
                <a:cs typeface="Arial" panose="020B0604020202020204" pitchFamily="34" charset="0"/>
              </a:rPr>
              <a:t>Journal</a:t>
            </a:r>
            <a:r>
              <a:rPr lang="cy-GB" sz="1100" i="1" dirty="0">
                <a:effectLst/>
                <a:latin typeface="Aptos" panose="020B0004020202020204" pitchFamily="34" charset="0"/>
                <a:ea typeface="Aptos" panose="020B0004020202020204" pitchFamily="34" charset="0"/>
                <a:cs typeface="Arial" panose="020B0604020202020204" pitchFamily="34" charset="0"/>
              </a:rPr>
              <a:t> of </a:t>
            </a:r>
            <a:r>
              <a:rPr lang="cy-GB" sz="1100" i="1" dirty="0" err="1">
                <a:effectLst/>
                <a:latin typeface="Aptos" panose="020B0004020202020204" pitchFamily="34" charset="0"/>
                <a:ea typeface="Aptos" panose="020B0004020202020204" pitchFamily="34" charset="0"/>
                <a:cs typeface="Arial" panose="020B0604020202020204" pitchFamily="34" charset="0"/>
              </a:rPr>
              <a:t>Play</a:t>
            </a:r>
            <a:r>
              <a:rPr lang="cy-GB" sz="1100" dirty="0">
                <a:effectLst/>
                <a:latin typeface="Aptos" panose="020B0004020202020204" pitchFamily="34" charset="0"/>
                <a:ea typeface="Aptos" panose="020B0004020202020204" pitchFamily="34" charset="0"/>
                <a:cs typeface="Arial" panose="020B0604020202020204" pitchFamily="34" charset="0"/>
              </a:rPr>
              <a:t>, 14(2), tt. 120-138. Ar gael yn: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5"/>
              </a:rPr>
              <a:t>https://www.tandfonline.com/doi/pdf/10.1080/21594937.2025.2508649</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Newton, N,, </a:t>
            </a:r>
            <a:r>
              <a:rPr lang="cy-GB" sz="1100" dirty="0" err="1">
                <a:effectLst/>
                <a:latin typeface="Aptos" panose="020B0004020202020204" pitchFamily="34" charset="0"/>
                <a:ea typeface="Aptos" panose="020B0004020202020204" pitchFamily="34" charset="0"/>
                <a:cs typeface="Arial" panose="020B0604020202020204" pitchFamily="34" charset="0"/>
              </a:rPr>
              <a:t>Egan</a:t>
            </a:r>
            <a:r>
              <a:rPr lang="cy-GB" sz="1100" dirty="0">
                <a:effectLst/>
                <a:latin typeface="Aptos" panose="020B0004020202020204" pitchFamily="34" charset="0"/>
                <a:ea typeface="Aptos" panose="020B0004020202020204" pitchFamily="34" charset="0"/>
                <a:cs typeface="Arial" panose="020B0604020202020204" pitchFamily="34" charset="0"/>
              </a:rPr>
              <a:t>.,D., Rhys, M. </a:t>
            </a:r>
            <a:r>
              <a:rPr lang="cy-GB" sz="1100" dirty="0" err="1">
                <a:effectLst/>
                <a:latin typeface="Aptos" panose="020B0004020202020204" pitchFamily="34" charset="0"/>
                <a:ea typeface="Aptos" panose="020B0004020202020204" pitchFamily="34" charset="0"/>
                <a:cs typeface="Arial" panose="020B0604020202020204" pitchFamily="34" charset="0"/>
              </a:rPr>
              <a:t>Duggan</a:t>
            </a:r>
            <a:r>
              <a:rPr lang="cy-GB" sz="1100" dirty="0">
                <a:effectLst/>
                <a:latin typeface="Aptos" panose="020B0004020202020204" pitchFamily="34" charset="0"/>
                <a:ea typeface="Aptos" panose="020B0004020202020204" pitchFamily="34" charset="0"/>
                <a:cs typeface="Arial" panose="020B0604020202020204" pitchFamily="34" charset="0"/>
              </a:rPr>
              <a:t>, B. a Morris, F. ‘Tegwch a chynwysoldeb yn y Cwricwlwm I Gymru: astudiaeth ansoddol’, </a:t>
            </a:r>
            <a:r>
              <a:rPr lang="cy-GB" sz="1100" i="1" dirty="0">
                <a:effectLst/>
                <a:latin typeface="Aptos" panose="020B0004020202020204" pitchFamily="34" charset="0"/>
                <a:ea typeface="Aptos" panose="020B0004020202020204" pitchFamily="34" charset="0"/>
                <a:cs typeface="Arial" panose="020B0604020202020204" pitchFamily="34" charset="0"/>
              </a:rPr>
              <a:t>Cangen Ymchwil Cwricwlwm. </a:t>
            </a:r>
            <a:r>
              <a:rPr lang="cy-GB" sz="1100" dirty="0">
                <a:effectLst/>
                <a:latin typeface="Aptos" panose="020B0004020202020204" pitchFamily="34" charset="0"/>
                <a:ea typeface="Aptos" panose="020B0004020202020204" pitchFamily="34" charset="0"/>
                <a:cs typeface="Arial" panose="020B0604020202020204" pitchFamily="34" charset="0"/>
              </a:rPr>
              <a:t>Ar gael yn: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6"/>
              </a:rPr>
              <a:t>https://www.llyw.cymru/tegwch-chynwysoldeb-yn-y-cwricwlwm-i-gymru-astudiaeth-ansoddol-crynodeb-html?_gl=1*ogj4yt*_ga*MTgwOTM0MzEwMC4xNzc2MTkzMzUx*_ga_L1471V4N02*czE3NzY0NTg3MzUkbzIkZzAkdDE3NzY0NTg3MzUkajYwJGwwJGgw</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a:t>
            </a:r>
          </a:p>
          <a:p>
            <a:pPr>
              <a:lnSpc>
                <a:spcPct val="115000"/>
              </a:lnSpc>
              <a:spcAft>
                <a:spcPts val="800"/>
              </a:spcAft>
              <a:buNone/>
            </a:pPr>
            <a:r>
              <a:rPr lang="en-GB" sz="1100" dirty="0">
                <a:effectLst/>
                <a:latin typeface="Aptos" panose="020B0004020202020204" pitchFamily="34" charset="0"/>
                <a:ea typeface="Aptos" panose="020B0004020202020204" pitchFamily="34" charset="0"/>
                <a:cs typeface="Arial" panose="020B0604020202020204" pitchFamily="34" charset="0"/>
              </a:rPr>
              <a:t>Paths of Learning (2026) </a:t>
            </a:r>
            <a:r>
              <a:rPr lang="en-GB" sz="1100" i="1" dirty="0">
                <a:effectLst/>
                <a:latin typeface="Aptos" panose="020B0004020202020204" pitchFamily="34" charset="0"/>
                <a:ea typeface="Aptos" panose="020B0004020202020204" pitchFamily="34" charset="0"/>
                <a:cs typeface="Arial" panose="020B0604020202020204" pitchFamily="34" charset="0"/>
              </a:rPr>
              <a:t>5 Challenges of Outdoor Learning vs Indoor Education That Break Traditional Models. </a:t>
            </a:r>
            <a:r>
              <a:rPr lang="en-GB" sz="1100" dirty="0" err="1">
                <a:effectLst/>
                <a:latin typeface="Aptos" panose="020B0004020202020204" pitchFamily="34" charset="0"/>
                <a:ea typeface="Aptos" panose="020B0004020202020204" pitchFamily="34" charset="0"/>
                <a:cs typeface="Arial" panose="020B0604020202020204" pitchFamily="34" charset="0"/>
              </a:rPr>
              <a:t>Ar</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gael</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yn</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7"/>
              </a:rPr>
              <a:t>https://www.pathsoflearning.net/14310/5-challenges-of-outdoor-learning-vs-indoor-education/</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Cyrchwyd</a:t>
            </a:r>
            <a:r>
              <a:rPr lang="en-GB" sz="1100" dirty="0">
                <a:effectLst/>
                <a:latin typeface="Aptos" panose="020B0004020202020204" pitchFamily="34" charset="0"/>
                <a:ea typeface="Aptos" panose="020B0004020202020204" pitchFamily="34" charset="0"/>
                <a:cs typeface="Arial" panose="020B0604020202020204" pitchFamily="34" charset="0"/>
              </a:rPr>
              <a:t>: 17 Ebrill 2026)</a:t>
            </a:r>
            <a:endParaRPr lang="cy-GB" sz="1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0231363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3812D6C-EAE7-9408-D555-4C5F1D35E66C}"/>
              </a:ext>
            </a:extLst>
          </p:cNvPr>
          <p:cNvSpPr txBox="1"/>
          <p:nvPr/>
        </p:nvSpPr>
        <p:spPr>
          <a:xfrm>
            <a:off x="3873910" y="306947"/>
            <a:ext cx="6096000" cy="707886"/>
          </a:xfrm>
          <a:prstGeom prst="rect">
            <a:avLst/>
          </a:prstGeom>
          <a:noFill/>
        </p:spPr>
        <p:txBody>
          <a:bodyPr wrap="square">
            <a:spAutoFit/>
          </a:bodyPr>
          <a:lstStyle/>
          <a:p>
            <a:r>
              <a:rPr lang="cy-GB" sz="4000" b="1" dirty="0">
                <a:solidFill>
                  <a:schemeClr val="accent1"/>
                </a:solidFill>
                <a:latin typeface="Tenorite" panose="00000500000000000000" pitchFamily="2" charset="0"/>
              </a:rPr>
              <a:t>Rhestr cyfeiriadau</a:t>
            </a:r>
            <a:endParaRPr lang="cy-GB" sz="4000" dirty="0"/>
          </a:p>
        </p:txBody>
      </p:sp>
      <p:sp>
        <p:nvSpPr>
          <p:cNvPr id="5" name="TextBox 4">
            <a:extLst>
              <a:ext uri="{FF2B5EF4-FFF2-40B4-BE49-F238E27FC236}">
                <a16:creationId xmlns:a16="http://schemas.microsoft.com/office/drawing/2014/main" id="{FA63CA04-EBEE-E687-7901-61C5929DBCF7}"/>
              </a:ext>
            </a:extLst>
          </p:cNvPr>
          <p:cNvSpPr txBox="1"/>
          <p:nvPr/>
        </p:nvSpPr>
        <p:spPr>
          <a:xfrm>
            <a:off x="471947" y="1097677"/>
            <a:ext cx="10481187" cy="2542363"/>
          </a:xfrm>
          <a:prstGeom prst="rect">
            <a:avLst/>
          </a:prstGeom>
          <a:noFill/>
        </p:spPr>
        <p:txBody>
          <a:bodyPr wrap="square">
            <a:spAutoFit/>
          </a:bodyPr>
          <a:lstStyle/>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Power, S., Rhys, M., Taylor, C. a </a:t>
            </a:r>
            <a:r>
              <a:rPr lang="cy-GB" sz="1100" dirty="0" err="1">
                <a:effectLst/>
                <a:latin typeface="Aptos" panose="020B0004020202020204" pitchFamily="34" charset="0"/>
                <a:ea typeface="Aptos" panose="020B0004020202020204" pitchFamily="34" charset="0"/>
                <a:cs typeface="Arial" panose="020B0604020202020204" pitchFamily="34" charset="0"/>
              </a:rPr>
              <a:t>Waldron</a:t>
            </a:r>
            <a:r>
              <a:rPr lang="cy-GB" sz="1100" dirty="0">
                <a:effectLst/>
                <a:latin typeface="Aptos" panose="020B0004020202020204" pitchFamily="34" charset="0"/>
                <a:ea typeface="Aptos" panose="020B0004020202020204" pitchFamily="34" charset="0"/>
                <a:cs typeface="Arial" panose="020B0604020202020204" pitchFamily="34" charset="0"/>
              </a:rPr>
              <a:t>, S. (2019) ‘</a:t>
            </a:r>
            <a:r>
              <a:rPr lang="cy-GB" sz="1100" dirty="0" err="1">
                <a:effectLst/>
                <a:latin typeface="Aptos" panose="020B0004020202020204" pitchFamily="34" charset="0"/>
                <a:ea typeface="Aptos" panose="020B0004020202020204" pitchFamily="34" charset="0"/>
                <a:cs typeface="Arial" panose="020B0604020202020204" pitchFamily="34" charset="0"/>
              </a:rPr>
              <a:t>How</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child-centred</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education</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favours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some</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learners</a:t>
            </a:r>
            <a:r>
              <a:rPr lang="cy-GB" sz="1100" dirty="0">
                <a:effectLst/>
                <a:latin typeface="Aptos" panose="020B0004020202020204" pitchFamily="34" charset="0"/>
                <a:ea typeface="Aptos" panose="020B0004020202020204" pitchFamily="34" charset="0"/>
                <a:cs typeface="Arial" panose="020B0604020202020204" pitchFamily="34" charset="0"/>
              </a:rPr>
              <a:t> more than </a:t>
            </a:r>
            <a:r>
              <a:rPr lang="cy-GB" sz="1100" dirty="0" err="1">
                <a:effectLst/>
                <a:latin typeface="Aptos" panose="020B0004020202020204" pitchFamily="34" charset="0"/>
                <a:ea typeface="Aptos" panose="020B0004020202020204" pitchFamily="34" charset="0"/>
                <a:cs typeface="Arial" panose="020B0604020202020204" pitchFamily="34" charset="0"/>
              </a:rPr>
              <a:t>others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Review</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Education</a:t>
            </a:r>
            <a:r>
              <a:rPr lang="cy-GB" sz="1100" i="1" dirty="0">
                <a:effectLst/>
                <a:latin typeface="Aptos" panose="020B0004020202020204" pitchFamily="34" charset="0"/>
                <a:ea typeface="Aptos" panose="020B0004020202020204" pitchFamily="34" charset="0"/>
                <a:cs typeface="Arial" panose="020B0604020202020204" pitchFamily="34" charset="0"/>
              </a:rPr>
              <a:t> BERA</a:t>
            </a:r>
            <a:r>
              <a:rPr lang="cy-GB" sz="1100" dirty="0">
                <a:effectLst/>
                <a:latin typeface="Aptos" panose="020B0004020202020204" pitchFamily="34" charset="0"/>
                <a:ea typeface="Aptos" panose="020B0004020202020204" pitchFamily="34" charset="0"/>
                <a:cs typeface="Arial" panose="020B0604020202020204" pitchFamily="34" charset="0"/>
              </a:rPr>
              <a:t>, tt. 570-592. Ar gael yn: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2"/>
              </a:rPr>
              <a:t>https://bera-journals.onlinelibrary.wiley.com/doi/full/10.1002/rev3.3137 (Cyrchwyd</a:t>
            </a:r>
            <a:r>
              <a:rPr lang="cy-GB" sz="1100" dirty="0">
                <a:effectLst/>
                <a:latin typeface="Aptos" panose="020B0004020202020204" pitchFamily="34" charset="0"/>
                <a:ea typeface="Aptos" panose="020B0004020202020204" pitchFamily="34" charset="0"/>
                <a:cs typeface="Arial" panose="020B0604020202020204" pitchFamily="34" charset="0"/>
              </a:rPr>
              <a:t>: 17 Ebrill 2026)</a:t>
            </a:r>
          </a:p>
          <a:p>
            <a:pPr>
              <a:lnSpc>
                <a:spcPct val="115000"/>
              </a:lnSpc>
              <a:spcAft>
                <a:spcPts val="800"/>
              </a:spcAft>
              <a:buNone/>
            </a:pPr>
            <a:r>
              <a:rPr lang="cy-GB" sz="1100" dirty="0" err="1">
                <a:effectLst/>
                <a:latin typeface="Aptos" panose="020B0004020202020204" pitchFamily="34" charset="0"/>
                <a:ea typeface="Aptos" panose="020B0004020202020204" pitchFamily="34" charset="0"/>
                <a:cs typeface="Arial" panose="020B0604020202020204" pitchFamily="34" charset="0"/>
              </a:rPr>
              <a:t>Scouts</a:t>
            </a:r>
            <a:r>
              <a:rPr lang="cy-GB" sz="1100" dirty="0">
                <a:effectLst/>
                <a:latin typeface="Aptos" panose="020B0004020202020204" pitchFamily="34" charset="0"/>
                <a:ea typeface="Aptos" panose="020B0004020202020204" pitchFamily="34" charset="0"/>
                <a:cs typeface="Arial" panose="020B0604020202020204" pitchFamily="34" charset="0"/>
              </a:rPr>
              <a:t> (2025) </a:t>
            </a:r>
            <a:r>
              <a:rPr lang="cy-GB" sz="1100" i="1" dirty="0" err="1">
                <a:effectLst/>
                <a:latin typeface="Aptos" panose="020B0004020202020204" pitchFamily="34" charset="0"/>
                <a:ea typeface="Aptos" panose="020B0004020202020204" pitchFamily="34" charset="0"/>
                <a:cs typeface="Arial" panose="020B0604020202020204" pitchFamily="34" charset="0"/>
              </a:rPr>
              <a:t>Make</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brilliant</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bird</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feeders</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dirty="0">
                <a:effectLst/>
                <a:latin typeface="Aptos" panose="020B0004020202020204" pitchFamily="34" charset="0"/>
                <a:ea typeface="Aptos" panose="020B0004020202020204" pitchFamily="34" charset="0"/>
                <a:cs typeface="Arial" panose="020B0604020202020204" pitchFamily="34" charset="0"/>
              </a:rPr>
              <a:t>Ar gael yn: </a:t>
            </a:r>
            <a:r>
              <a:rPr lang="cy-GB" sz="1100" u="sng" dirty="0" err="1">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Make</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 </a:t>
            </a:r>
            <a:r>
              <a:rPr lang="cy-GB" sz="1100" u="sng" dirty="0" err="1">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brilliant</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 </a:t>
            </a:r>
            <a:r>
              <a:rPr lang="cy-GB" sz="1100" u="sng" dirty="0" err="1">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bird</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 </a:t>
            </a:r>
            <a:r>
              <a:rPr lang="cy-GB" sz="1100" u="sng" dirty="0" err="1">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feeders</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 | </a:t>
            </a:r>
            <a:r>
              <a:rPr lang="cy-GB" sz="1100" u="sng" dirty="0" err="1">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Activities</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 | </a:t>
            </a:r>
            <a:r>
              <a:rPr lang="cy-GB" sz="1100" u="sng" dirty="0" err="1">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Scouts</a:t>
            </a:r>
            <a:r>
              <a:rPr lang="cy-GB" sz="1100" dirty="0">
                <a:effectLst/>
                <a:latin typeface="Aptos" panose="020B0004020202020204" pitchFamily="34" charset="0"/>
                <a:ea typeface="Aptos" panose="020B0004020202020204" pitchFamily="34" charset="0"/>
                <a:cs typeface="Arial" panose="020B0604020202020204" pitchFamily="34" charset="0"/>
              </a:rPr>
              <a:t> (Cyrchwyd: 17 Ebrill 2026). </a:t>
            </a:r>
          </a:p>
          <a:p>
            <a:pPr>
              <a:lnSpc>
                <a:spcPct val="115000"/>
              </a:lnSpc>
              <a:spcAft>
                <a:spcPts val="800"/>
              </a:spcAft>
              <a:buNone/>
            </a:pPr>
            <a:r>
              <a:rPr lang="en-GB" sz="1100" dirty="0">
                <a:effectLst/>
                <a:latin typeface="Aptos" panose="020B0004020202020204" pitchFamily="34" charset="0"/>
                <a:ea typeface="Aptos" panose="020B0004020202020204" pitchFamily="34" charset="0"/>
                <a:cs typeface="Arial" panose="020B0604020202020204" pitchFamily="34" charset="0"/>
              </a:rPr>
              <a:t>St. Dennis, A. (dim </a:t>
            </a:r>
            <a:r>
              <a:rPr lang="en-GB" sz="1100" dirty="0" err="1">
                <a:effectLst/>
                <a:latin typeface="Aptos" panose="020B0004020202020204" pitchFamily="34" charset="0"/>
                <a:ea typeface="Aptos" panose="020B0004020202020204" pitchFamily="34" charset="0"/>
                <a:cs typeface="Arial" panose="020B0604020202020204" pitchFamily="34" charset="0"/>
              </a:rPr>
              <a:t>dyddiad</a:t>
            </a:r>
            <a:r>
              <a:rPr lang="en-GB" sz="1100" dirty="0">
                <a:effectLst/>
                <a:latin typeface="Aptos" panose="020B0004020202020204" pitchFamily="34" charset="0"/>
                <a:ea typeface="Aptos" panose="020B0004020202020204" pitchFamily="34" charset="0"/>
                <a:cs typeface="Arial" panose="020B0604020202020204" pitchFamily="34" charset="0"/>
              </a:rPr>
              <a:t>) ‘Accessibility, Disability and Risky Play in the Outdoors’. 4 </a:t>
            </a:r>
            <a:r>
              <a:rPr lang="en-GB" sz="1100" dirty="0" err="1">
                <a:effectLst/>
                <a:latin typeface="Aptos" panose="020B0004020202020204" pitchFamily="34" charset="0"/>
                <a:ea typeface="Aptos" panose="020B0004020202020204" pitchFamily="34" charset="0"/>
                <a:cs typeface="Arial" panose="020B0604020202020204" pitchFamily="34" charset="0"/>
              </a:rPr>
              <a:t>Rhagfyr</a:t>
            </a:r>
            <a:r>
              <a:rPr lang="en-GB" sz="1100" dirty="0">
                <a:effectLst/>
                <a:latin typeface="Aptos" panose="020B0004020202020204" pitchFamily="34" charset="0"/>
                <a:ea typeface="Aptos" panose="020B0004020202020204" pitchFamily="34" charset="0"/>
                <a:cs typeface="Arial" panose="020B0604020202020204" pitchFamily="34" charset="0"/>
              </a:rPr>
              <a:t>.</a:t>
            </a:r>
            <a:endParaRPr lang="cy-GB" sz="11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cy-GB" sz="1100" dirty="0">
                <a:effectLst/>
                <a:latin typeface="Aptos" panose="020B0004020202020204" pitchFamily="34" charset="0"/>
                <a:ea typeface="Aptos" panose="020B0004020202020204" pitchFamily="34" charset="0"/>
                <a:cs typeface="Arial" panose="020B0604020202020204" pitchFamily="34" charset="0"/>
              </a:rPr>
              <a:t>Study.com (dim dyddiad) </a:t>
            </a:r>
            <a:r>
              <a:rPr lang="en-GB" sz="1100" i="1" dirty="0">
                <a:effectLst/>
                <a:latin typeface="Aptos" panose="020B0004020202020204" pitchFamily="34" charset="0"/>
                <a:ea typeface="Aptos" panose="020B0004020202020204" pitchFamily="34" charset="0"/>
                <a:cs typeface="Arial" panose="020B0604020202020204" pitchFamily="34" charset="0"/>
              </a:rPr>
              <a:t>Learning Environment, Definition, Types &amp; Characteristics. </a:t>
            </a:r>
            <a:r>
              <a:rPr lang="en-GB" sz="1100" dirty="0" err="1">
                <a:effectLst/>
                <a:latin typeface="Aptos" panose="020B0004020202020204" pitchFamily="34" charset="0"/>
                <a:ea typeface="Aptos" panose="020B0004020202020204" pitchFamily="34" charset="0"/>
                <a:cs typeface="Arial" panose="020B0604020202020204" pitchFamily="34" charset="0"/>
              </a:rPr>
              <a:t>Ar</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gael</a:t>
            </a:r>
            <a:r>
              <a:rPr lang="en-GB" sz="1100" dirty="0">
                <a:effectLst/>
                <a:latin typeface="Aptos" panose="020B0004020202020204" pitchFamily="34" charset="0"/>
                <a:ea typeface="Aptos" panose="020B0004020202020204" pitchFamily="34" charset="0"/>
                <a:cs typeface="Arial" panose="020B0604020202020204" pitchFamily="34" charset="0"/>
              </a:rPr>
              <a:t> </a:t>
            </a:r>
            <a:r>
              <a:rPr lang="en-GB" sz="1100" dirty="0" err="1">
                <a:effectLst/>
                <a:latin typeface="Aptos" panose="020B0004020202020204" pitchFamily="34" charset="0"/>
                <a:ea typeface="Aptos" panose="020B0004020202020204" pitchFamily="34" charset="0"/>
                <a:cs typeface="Arial" panose="020B0604020202020204" pitchFamily="34" charset="0"/>
              </a:rPr>
              <a:t>yn</a:t>
            </a:r>
            <a:r>
              <a:rPr lang="en-GB" sz="1100" dirty="0">
                <a:effectLst/>
                <a:latin typeface="Aptos" panose="020B0004020202020204" pitchFamily="34" charset="0"/>
                <a:ea typeface="Aptos" panose="020B0004020202020204" pitchFamily="34" charset="0"/>
                <a:cs typeface="Arial" panose="020B0604020202020204" pitchFamily="34" charset="0"/>
              </a:rPr>
              <a:t>:</a:t>
            </a:r>
            <a:r>
              <a:rPr lang="en-GB" sz="1100" b="1" dirty="0">
                <a:effectLst/>
                <a:latin typeface="Aptos" panose="020B0004020202020204" pitchFamily="34" charset="0"/>
                <a:ea typeface="Aptos" panose="020B0004020202020204" pitchFamily="34" charset="0"/>
                <a:cs typeface="Arial" panose="020B0604020202020204" pitchFamily="34" charset="0"/>
              </a:rPr>
              <a:t> </a:t>
            </a:r>
            <a:r>
              <a:rPr lang="cy-GB" sz="1100" u="sng"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4"/>
              </a:rPr>
              <a:t>https://study.com/learn/lesson/learning-environment-types-uses.html#:~:text=The%20most%20common%20types%20of,centered%2C%20and%20community-centered</a:t>
            </a:r>
            <a:r>
              <a:rPr lang="cy-GB" sz="1100" dirty="0">
                <a:effectLst/>
                <a:latin typeface="Aptos" panose="020B0004020202020204" pitchFamily="34" charset="0"/>
                <a:ea typeface="Aptos" panose="020B0004020202020204" pitchFamily="34" charset="0"/>
                <a:cs typeface="Arial" panose="020B0604020202020204" pitchFamily="34" charset="0"/>
              </a:rPr>
              <a:t> (Cyrchwyd: 16 Ebrill 2026).</a:t>
            </a:r>
          </a:p>
          <a:p>
            <a:pPr>
              <a:lnSpc>
                <a:spcPct val="115000"/>
              </a:lnSpc>
              <a:spcAft>
                <a:spcPts val="800"/>
              </a:spcAft>
              <a:buNone/>
            </a:pPr>
            <a:r>
              <a:rPr lang="cy-GB" sz="1100" dirty="0" err="1">
                <a:effectLst/>
                <a:latin typeface="Aptos" panose="020B0004020202020204" pitchFamily="34" charset="0"/>
                <a:ea typeface="Aptos" panose="020B0004020202020204" pitchFamily="34" charset="0"/>
                <a:cs typeface="Arial" panose="020B0604020202020204" pitchFamily="34" charset="0"/>
              </a:rPr>
              <a:t>Tinney</a:t>
            </a:r>
            <a:r>
              <a:rPr lang="cy-GB" sz="1100" dirty="0">
                <a:effectLst/>
                <a:latin typeface="Aptos" panose="020B0004020202020204" pitchFamily="34" charset="0"/>
                <a:ea typeface="Aptos" panose="020B0004020202020204" pitchFamily="34" charset="0"/>
                <a:cs typeface="Arial" panose="020B0604020202020204" pitchFamily="34" charset="0"/>
              </a:rPr>
              <a:t>, Glenda (2023) </a:t>
            </a:r>
            <a:r>
              <a:rPr lang="cy-GB" sz="1100" i="1" dirty="0" err="1">
                <a:effectLst/>
                <a:latin typeface="Aptos" panose="020B0004020202020204" pitchFamily="34" charset="0"/>
                <a:ea typeface="Aptos" panose="020B0004020202020204" pitchFamily="34" charset="0"/>
                <a:cs typeface="Arial" panose="020B0604020202020204" pitchFamily="34" charset="0"/>
              </a:rPr>
              <a:t>Nature</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Ecology</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and</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Early</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Years</a:t>
            </a:r>
            <a:r>
              <a:rPr lang="cy-GB" sz="1100" i="1"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Education</a:t>
            </a:r>
            <a:r>
              <a:rPr lang="cy-GB" sz="1100" i="1" dirty="0">
                <a:effectLst/>
                <a:latin typeface="Aptos" panose="020B0004020202020204" pitchFamily="34" charset="0"/>
                <a:ea typeface="Aptos" panose="020B0004020202020204" pitchFamily="34" charset="0"/>
                <a:cs typeface="Arial" panose="020B0604020202020204" pitchFamily="34" charset="0"/>
              </a:rPr>
              <a:t>.</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In</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Rivers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Mountains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Sky</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and</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Sea</a:t>
            </a:r>
            <a:r>
              <a:rPr lang="cy-GB" sz="1100" dirty="0">
                <a:effectLst/>
                <a:latin typeface="Aptos" panose="020B0004020202020204" pitchFamily="34" charset="0"/>
                <a:ea typeface="Aptos" panose="020B0004020202020204" pitchFamily="34" charset="0"/>
                <a:cs typeface="Arial" panose="020B0604020202020204" pitchFamily="34" charset="0"/>
              </a:rPr>
              <a:t>. The </a:t>
            </a:r>
            <a:r>
              <a:rPr lang="cy-GB" sz="1100" dirty="0" err="1">
                <a:effectLst/>
                <a:latin typeface="Aptos" panose="020B0004020202020204" pitchFamily="34" charset="0"/>
                <a:ea typeface="Aptos" panose="020B0004020202020204" pitchFamily="34" charset="0"/>
                <a:cs typeface="Arial" panose="020B0604020202020204" pitchFamily="34" charset="0"/>
              </a:rPr>
              <a:t>Materiality</a:t>
            </a:r>
            <a:r>
              <a:rPr lang="cy-GB" sz="1100" dirty="0">
                <a:effectLst/>
                <a:latin typeface="Aptos" panose="020B0004020202020204" pitchFamily="34" charset="0"/>
                <a:ea typeface="Aptos" panose="020B0004020202020204" pitchFamily="34" charset="0"/>
                <a:cs typeface="Arial" panose="020B0604020202020204" pitchFamily="34" charset="0"/>
              </a:rPr>
              <a:t> of </a:t>
            </a:r>
            <a:r>
              <a:rPr lang="cy-GB" sz="1100" dirty="0" err="1">
                <a:effectLst/>
                <a:latin typeface="Aptos" panose="020B0004020202020204" pitchFamily="34" charset="0"/>
                <a:ea typeface="Aptos" panose="020B0004020202020204" pitchFamily="34" charset="0"/>
                <a:cs typeface="Arial" panose="020B0604020202020204" pitchFamily="34" charset="0"/>
              </a:rPr>
              <a:t>Spirit</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and</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Place</a:t>
            </a:r>
            <a:r>
              <a:rPr lang="cy-GB" sz="1100" dirty="0">
                <a:effectLst/>
                <a:latin typeface="Aptos" panose="020B0004020202020204" pitchFamily="34" charset="0"/>
                <a:ea typeface="Aptos" panose="020B0004020202020204" pitchFamily="34" charset="0"/>
                <a:cs typeface="Arial" panose="020B0604020202020204" pitchFamily="34" charset="0"/>
              </a:rPr>
              <a:t>. Sophia Centre </a:t>
            </a:r>
            <a:r>
              <a:rPr lang="cy-GB" sz="1100" dirty="0" err="1">
                <a:effectLst/>
                <a:latin typeface="Aptos" panose="020B0004020202020204" pitchFamily="34" charset="0"/>
                <a:ea typeface="Aptos" panose="020B0004020202020204" pitchFamily="34" charset="0"/>
                <a:cs typeface="Arial" panose="020B0604020202020204" pitchFamily="34" charset="0"/>
              </a:rPr>
              <a:t>Press</a:t>
            </a:r>
            <a:r>
              <a:rPr lang="cy-GB" sz="1100" dirty="0">
                <a:effectLst/>
                <a:latin typeface="Aptos" panose="020B0004020202020204" pitchFamily="34" charset="0"/>
                <a:ea typeface="Aptos" panose="020B0004020202020204" pitchFamily="34" charset="0"/>
                <a:cs typeface="Arial" panose="020B0604020202020204" pitchFamily="34" charset="0"/>
              </a:rPr>
              <a:t>, Ceredigion, tt. 45-60. ISBN 978-1-907767-15-9 </a:t>
            </a:r>
          </a:p>
          <a:p>
            <a:pPr>
              <a:lnSpc>
                <a:spcPct val="115000"/>
              </a:lnSpc>
              <a:spcAft>
                <a:spcPts val="800"/>
              </a:spcAft>
              <a:buNone/>
            </a:pPr>
            <a:r>
              <a:rPr lang="cy-GB" sz="1100" dirty="0" err="1">
                <a:effectLst/>
                <a:latin typeface="Aptos" panose="020B0004020202020204" pitchFamily="34" charset="0"/>
                <a:ea typeface="Aptos" panose="020B0004020202020204" pitchFamily="34" charset="0"/>
                <a:cs typeface="Arial" panose="020B0604020202020204" pitchFamily="34" charset="0"/>
              </a:rPr>
              <a:t>Whincup</a:t>
            </a:r>
            <a:r>
              <a:rPr lang="cy-GB" sz="1100" dirty="0">
                <a:effectLst/>
                <a:latin typeface="Aptos" panose="020B0004020202020204" pitchFamily="34" charset="0"/>
                <a:ea typeface="Aptos" panose="020B0004020202020204" pitchFamily="34" charset="0"/>
                <a:cs typeface="Arial" panose="020B0604020202020204" pitchFamily="34" charset="0"/>
              </a:rPr>
              <a:t>, V. A., </a:t>
            </a:r>
            <a:r>
              <a:rPr lang="cy-GB" sz="1100" dirty="0" err="1">
                <a:effectLst/>
                <a:latin typeface="Aptos" panose="020B0004020202020204" pitchFamily="34" charset="0"/>
                <a:ea typeface="Aptos" panose="020B0004020202020204" pitchFamily="34" charset="0"/>
                <a:cs typeface="Arial" panose="020B0604020202020204" pitchFamily="34" charset="0"/>
              </a:rPr>
              <a:t>Allin</a:t>
            </a:r>
            <a:r>
              <a:rPr lang="cy-GB" sz="1100" dirty="0">
                <a:effectLst/>
                <a:latin typeface="Aptos" panose="020B0004020202020204" pitchFamily="34" charset="0"/>
                <a:ea typeface="Aptos" panose="020B0004020202020204" pitchFamily="34" charset="0"/>
                <a:cs typeface="Arial" panose="020B0604020202020204" pitchFamily="34" charset="0"/>
              </a:rPr>
              <a:t>, L. J. </a:t>
            </a:r>
            <a:r>
              <a:rPr lang="cy-GB" sz="1100" dirty="0" err="1">
                <a:effectLst/>
                <a:latin typeface="Aptos" panose="020B0004020202020204" pitchFamily="34" charset="0"/>
                <a:ea typeface="Aptos" panose="020B0004020202020204" pitchFamily="34" charset="0"/>
                <a:cs typeface="Arial" panose="020B0604020202020204" pitchFamily="34" charset="0"/>
              </a:rPr>
              <a:t>and</a:t>
            </a:r>
            <a:r>
              <a:rPr lang="cy-GB" sz="1100" dirty="0">
                <a:effectLst/>
                <a:latin typeface="Aptos" panose="020B0004020202020204" pitchFamily="34" charset="0"/>
                <a:ea typeface="Aptos" panose="020B0004020202020204" pitchFamily="34" charset="0"/>
                <a:cs typeface="Arial" panose="020B0604020202020204" pitchFamily="34" charset="0"/>
              </a:rPr>
              <a:t> Greer, J. M. H. (2023) ‘</a:t>
            </a:r>
            <a:r>
              <a:rPr lang="cy-GB" sz="1100" dirty="0" err="1">
                <a:effectLst/>
                <a:latin typeface="Aptos" panose="020B0004020202020204" pitchFamily="34" charset="0"/>
                <a:ea typeface="Aptos" panose="020B0004020202020204" pitchFamily="34" charset="0"/>
                <a:cs typeface="Arial" panose="020B0604020202020204" pitchFamily="34" charset="0"/>
              </a:rPr>
              <a:t>Challenges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and</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pedagogical</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conflicts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for</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teacher</a:t>
            </a:r>
            <a:r>
              <a:rPr lang="cy-GB" sz="1100" dirty="0">
                <a:effectLst/>
                <a:latin typeface="Aptos" panose="020B0004020202020204" pitchFamily="34" charset="0"/>
                <a:ea typeface="Aptos" panose="020B0004020202020204" pitchFamily="34" charset="0"/>
                <a:cs typeface="Arial" panose="020B0604020202020204" pitchFamily="34" charset="0"/>
              </a:rPr>
              <a:t>-Forest </a:t>
            </a:r>
            <a:r>
              <a:rPr lang="cy-GB" sz="1100" dirty="0" err="1">
                <a:effectLst/>
                <a:latin typeface="Aptos" panose="020B0004020202020204" pitchFamily="34" charset="0"/>
                <a:ea typeface="Aptos" panose="020B0004020202020204" pitchFamily="34" charset="0"/>
                <a:cs typeface="Arial" panose="020B0604020202020204" pitchFamily="34" charset="0"/>
              </a:rPr>
              <a:t>School</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leaders</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implementing</a:t>
            </a:r>
            <a:r>
              <a:rPr lang="cy-GB" sz="1100" dirty="0">
                <a:effectLst/>
                <a:latin typeface="Aptos" panose="020B0004020202020204" pitchFamily="34" charset="0"/>
                <a:ea typeface="Aptos" panose="020B0004020202020204" pitchFamily="34" charset="0"/>
                <a:cs typeface="Arial" panose="020B0604020202020204" pitchFamily="34" charset="0"/>
              </a:rPr>
              <a:t> Forest </a:t>
            </a:r>
            <a:r>
              <a:rPr lang="cy-GB" sz="1100" dirty="0" err="1">
                <a:effectLst/>
                <a:latin typeface="Aptos" panose="020B0004020202020204" pitchFamily="34" charset="0"/>
                <a:ea typeface="Aptos" panose="020B0004020202020204" pitchFamily="34" charset="0"/>
                <a:cs typeface="Arial" panose="020B0604020202020204" pitchFamily="34" charset="0"/>
              </a:rPr>
              <a:t>School</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within</a:t>
            </a:r>
            <a:r>
              <a:rPr lang="cy-GB" sz="1100" dirty="0">
                <a:effectLst/>
                <a:latin typeface="Aptos" panose="020B0004020202020204" pitchFamily="34" charset="0"/>
                <a:ea typeface="Aptos" panose="020B0004020202020204" pitchFamily="34" charset="0"/>
                <a:cs typeface="Arial" panose="020B0604020202020204" pitchFamily="34" charset="0"/>
              </a:rPr>
              <a:t> the UK </a:t>
            </a:r>
            <a:r>
              <a:rPr lang="cy-GB" sz="1100" dirty="0" err="1">
                <a:effectLst/>
                <a:latin typeface="Aptos" panose="020B0004020202020204" pitchFamily="34" charset="0"/>
                <a:ea typeface="Aptos" panose="020B0004020202020204" pitchFamily="34" charset="0"/>
                <a:cs typeface="Arial" panose="020B0604020202020204" pitchFamily="34" charset="0"/>
              </a:rPr>
              <a:t>primary</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dirty="0" err="1">
                <a:effectLst/>
                <a:latin typeface="Aptos" panose="020B0004020202020204" pitchFamily="34" charset="0"/>
                <a:ea typeface="Aptos" panose="020B0004020202020204" pitchFamily="34" charset="0"/>
                <a:cs typeface="Arial" panose="020B0604020202020204" pitchFamily="34" charset="0"/>
              </a:rPr>
              <a:t>curriculum</a:t>
            </a:r>
            <a:r>
              <a:rPr lang="cy-GB" sz="1100" dirty="0">
                <a:effectLst/>
                <a:latin typeface="Aptos" panose="020B0004020202020204" pitchFamily="34" charset="0"/>
                <a:ea typeface="Aptos" panose="020B0004020202020204" pitchFamily="34" charset="0"/>
                <a:cs typeface="Arial" panose="020B0604020202020204" pitchFamily="34" charset="0"/>
              </a:rPr>
              <a:t>’, </a:t>
            </a:r>
            <a:r>
              <a:rPr lang="cy-GB" sz="1100" i="1" dirty="0" err="1">
                <a:effectLst/>
                <a:latin typeface="Aptos" panose="020B0004020202020204" pitchFamily="34" charset="0"/>
                <a:ea typeface="Aptos" panose="020B0004020202020204" pitchFamily="34" charset="0"/>
                <a:cs typeface="Arial" panose="020B0604020202020204" pitchFamily="34" charset="0"/>
              </a:rPr>
              <a:t>Education</a:t>
            </a:r>
            <a:r>
              <a:rPr lang="cy-GB" sz="1100" i="1" dirty="0">
                <a:effectLst/>
                <a:latin typeface="Aptos" panose="020B0004020202020204" pitchFamily="34" charset="0"/>
                <a:ea typeface="Aptos" panose="020B0004020202020204" pitchFamily="34" charset="0"/>
                <a:cs typeface="Arial" panose="020B0604020202020204" pitchFamily="34" charset="0"/>
              </a:rPr>
              <a:t> 3-13</a:t>
            </a:r>
            <a:r>
              <a:rPr lang="cy-GB" sz="1100" dirty="0">
                <a:effectLst/>
                <a:latin typeface="Aptos" panose="020B0004020202020204" pitchFamily="34" charset="0"/>
                <a:ea typeface="Aptos" panose="020B0004020202020204" pitchFamily="34" charset="0"/>
                <a:cs typeface="Arial" panose="020B0604020202020204" pitchFamily="34" charset="0"/>
              </a:rPr>
              <a:t>, 51(1), </a:t>
            </a:r>
            <a:r>
              <a:rPr lang="cy-GB" sz="1100" dirty="0" err="1">
                <a:effectLst/>
                <a:latin typeface="Aptos" panose="020B0004020202020204" pitchFamily="34" charset="0"/>
                <a:ea typeface="Aptos" panose="020B0004020202020204" pitchFamily="34" charset="0"/>
                <a:cs typeface="Arial" panose="020B0604020202020204" pitchFamily="34" charset="0"/>
              </a:rPr>
              <a:t>pp</a:t>
            </a:r>
            <a:r>
              <a:rPr lang="cy-GB" sz="1100" dirty="0">
                <a:effectLst/>
                <a:latin typeface="Aptos" panose="020B0004020202020204" pitchFamily="34" charset="0"/>
                <a:ea typeface="Aptos" panose="020B0004020202020204" pitchFamily="34" charset="0"/>
                <a:cs typeface="Arial" panose="020B0604020202020204" pitchFamily="34" charset="0"/>
              </a:rPr>
              <a:t>. 1–12. doi: 10.1080/03004279.2021.1942948.</a:t>
            </a:r>
          </a:p>
        </p:txBody>
      </p:sp>
    </p:spTree>
    <p:extLst>
      <p:ext uri="{BB962C8B-B14F-4D97-AF65-F5344CB8AC3E}">
        <p14:creationId xmlns:p14="http://schemas.microsoft.com/office/powerpoint/2010/main" val="1705720488"/>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Basis</Template>
  <TotalTime>908</TotalTime>
  <Words>7435</Words>
  <Application>Microsoft Office PowerPoint</Application>
  <PresentationFormat>Widescreen</PresentationFormat>
  <Paragraphs>209</Paragraphs>
  <Slides>30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Aptos</vt:lpstr>
      <vt:lpstr>Arial</vt:lpstr>
      <vt:lpstr>Corbel</vt:lpstr>
      <vt:lpstr>Symbol</vt:lpstr>
      <vt:lpstr>Tenorite</vt:lpstr>
      <vt:lpstr>Times New Roman</vt:lpstr>
      <vt:lpstr>Basis</vt:lpstr>
      <vt:lpstr>PowerPoint Presentation</vt:lpstr>
      <vt:lpstr>PowerPoint Presentation</vt:lpstr>
      <vt:lpstr>Cyflwyniad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Ellie Vernon (2302839)</dc:creator>
  <cp:lastModifiedBy>Ellie Vernon (2302839)</cp:lastModifiedBy>
  <cp:revision>2</cp:revision>
  <dcterms:created xsi:type="dcterms:W3CDTF">2026-04-16T12:08:33Z</dcterms:created>
  <dcterms:modified xsi:type="dcterms:W3CDTF">2026-05-11T13:28:01Z</dcterms:modified>
</cp:coreProperties>
</file>