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3E6B"/>
    <a:srgbClr val="164E7C"/>
    <a:srgbClr val="1F6EB1"/>
    <a:srgbClr val="8B08C0"/>
    <a:srgbClr val="A70AE6"/>
    <a:srgbClr val="F73919"/>
    <a:srgbClr val="86289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0" d="100"/>
          <a:sy n="110" d="100"/>
        </p:scale>
        <p:origin x="576"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823A9-F3B2-64CF-8DF2-80C40652890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4BC8685-2C5B-40FC-7273-76D9EFA468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ED071D8-895B-0E95-8EB1-FDD7518607D6}"/>
              </a:ext>
            </a:extLst>
          </p:cNvPr>
          <p:cNvSpPr>
            <a:spLocks noGrp="1"/>
          </p:cNvSpPr>
          <p:nvPr>
            <p:ph type="dt" sz="half" idx="10"/>
          </p:nvPr>
        </p:nvSpPr>
        <p:spPr/>
        <p:txBody>
          <a:bodyPr/>
          <a:lstStyle/>
          <a:p>
            <a:fld id="{3C876F5F-F0AF-468F-9CB0-0087BB5A52E9}" type="datetimeFigureOut">
              <a:rPr lang="en-US" smtClean="0"/>
              <a:t>12/9/23</a:t>
            </a:fld>
            <a:endParaRPr lang="en-US"/>
          </a:p>
        </p:txBody>
      </p:sp>
      <p:sp>
        <p:nvSpPr>
          <p:cNvPr id="5" name="Footer Placeholder 4">
            <a:extLst>
              <a:ext uri="{FF2B5EF4-FFF2-40B4-BE49-F238E27FC236}">
                <a16:creationId xmlns:a16="http://schemas.microsoft.com/office/drawing/2014/main" id="{2CE766DF-0BE8-CA62-FDF5-BC9404EB5E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314843-776A-9C69-2EB1-2A93C5DDD790}"/>
              </a:ext>
            </a:extLst>
          </p:cNvPr>
          <p:cNvSpPr>
            <a:spLocks noGrp="1"/>
          </p:cNvSpPr>
          <p:nvPr>
            <p:ph type="sldNum" sz="quarter" idx="12"/>
          </p:nvPr>
        </p:nvSpPr>
        <p:spPr/>
        <p:txBody>
          <a:bodyPr/>
          <a:lstStyle/>
          <a:p>
            <a:fld id="{5D4EE413-5750-4DEB-8949-E97C6A5C7C9B}" type="slidenum">
              <a:rPr lang="en-US" smtClean="0"/>
              <a:t>‹#›</a:t>
            </a:fld>
            <a:endParaRPr lang="en-US"/>
          </a:p>
        </p:txBody>
      </p:sp>
    </p:spTree>
    <p:extLst>
      <p:ext uri="{BB962C8B-B14F-4D97-AF65-F5344CB8AC3E}">
        <p14:creationId xmlns:p14="http://schemas.microsoft.com/office/powerpoint/2010/main" val="1499945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41D45-E0D5-4397-A57E-F3BA04E5A4B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E74EF1-CB9C-4803-4278-DBCAEC7A5C0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5D1AF1-0AD8-6544-2C88-47CC9BA85AB2}"/>
              </a:ext>
            </a:extLst>
          </p:cNvPr>
          <p:cNvSpPr>
            <a:spLocks noGrp="1"/>
          </p:cNvSpPr>
          <p:nvPr>
            <p:ph type="dt" sz="half" idx="10"/>
          </p:nvPr>
        </p:nvSpPr>
        <p:spPr/>
        <p:txBody>
          <a:bodyPr/>
          <a:lstStyle/>
          <a:p>
            <a:fld id="{3C876F5F-F0AF-468F-9CB0-0087BB5A52E9}" type="datetimeFigureOut">
              <a:rPr lang="en-US" smtClean="0"/>
              <a:t>12/9/23</a:t>
            </a:fld>
            <a:endParaRPr lang="en-US"/>
          </a:p>
        </p:txBody>
      </p:sp>
      <p:sp>
        <p:nvSpPr>
          <p:cNvPr id="5" name="Footer Placeholder 4">
            <a:extLst>
              <a:ext uri="{FF2B5EF4-FFF2-40B4-BE49-F238E27FC236}">
                <a16:creationId xmlns:a16="http://schemas.microsoft.com/office/drawing/2014/main" id="{9B75BBB2-14CB-C89A-176D-C575378D5B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EC78A3-DD5D-E806-D610-496D4769E98D}"/>
              </a:ext>
            </a:extLst>
          </p:cNvPr>
          <p:cNvSpPr>
            <a:spLocks noGrp="1"/>
          </p:cNvSpPr>
          <p:nvPr>
            <p:ph type="sldNum" sz="quarter" idx="12"/>
          </p:nvPr>
        </p:nvSpPr>
        <p:spPr/>
        <p:txBody>
          <a:bodyPr/>
          <a:lstStyle/>
          <a:p>
            <a:fld id="{5D4EE413-5750-4DEB-8949-E97C6A5C7C9B}" type="slidenum">
              <a:rPr lang="en-US" smtClean="0"/>
              <a:t>‹#›</a:t>
            </a:fld>
            <a:endParaRPr lang="en-US"/>
          </a:p>
        </p:txBody>
      </p:sp>
    </p:spTree>
    <p:extLst>
      <p:ext uri="{BB962C8B-B14F-4D97-AF65-F5344CB8AC3E}">
        <p14:creationId xmlns:p14="http://schemas.microsoft.com/office/powerpoint/2010/main" val="122536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4B3BA-4C6C-C330-ED58-D70E8D95786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9BE284E-9188-6779-EB38-41C31A002B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FD811A-3AFF-796B-DB14-CFB63EF62810}"/>
              </a:ext>
            </a:extLst>
          </p:cNvPr>
          <p:cNvSpPr>
            <a:spLocks noGrp="1"/>
          </p:cNvSpPr>
          <p:nvPr>
            <p:ph type="dt" sz="half" idx="10"/>
          </p:nvPr>
        </p:nvSpPr>
        <p:spPr/>
        <p:txBody>
          <a:bodyPr/>
          <a:lstStyle/>
          <a:p>
            <a:fld id="{3C876F5F-F0AF-468F-9CB0-0087BB5A52E9}" type="datetimeFigureOut">
              <a:rPr lang="en-US" smtClean="0"/>
              <a:t>12/9/23</a:t>
            </a:fld>
            <a:endParaRPr lang="en-US"/>
          </a:p>
        </p:txBody>
      </p:sp>
      <p:sp>
        <p:nvSpPr>
          <p:cNvPr id="5" name="Footer Placeholder 4">
            <a:extLst>
              <a:ext uri="{FF2B5EF4-FFF2-40B4-BE49-F238E27FC236}">
                <a16:creationId xmlns:a16="http://schemas.microsoft.com/office/drawing/2014/main" id="{B9235D9C-040B-832D-428D-E9BB280BFE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51D859-5AB5-04BC-2B8C-908087CEC674}"/>
              </a:ext>
            </a:extLst>
          </p:cNvPr>
          <p:cNvSpPr>
            <a:spLocks noGrp="1"/>
          </p:cNvSpPr>
          <p:nvPr>
            <p:ph type="sldNum" sz="quarter" idx="12"/>
          </p:nvPr>
        </p:nvSpPr>
        <p:spPr/>
        <p:txBody>
          <a:bodyPr/>
          <a:lstStyle/>
          <a:p>
            <a:fld id="{5D4EE413-5750-4DEB-8949-E97C6A5C7C9B}" type="slidenum">
              <a:rPr lang="en-US" smtClean="0"/>
              <a:t>‹#›</a:t>
            </a:fld>
            <a:endParaRPr lang="en-US"/>
          </a:p>
        </p:txBody>
      </p:sp>
    </p:spTree>
    <p:extLst>
      <p:ext uri="{BB962C8B-B14F-4D97-AF65-F5344CB8AC3E}">
        <p14:creationId xmlns:p14="http://schemas.microsoft.com/office/powerpoint/2010/main" val="3091498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227C5-BF78-2837-D37B-4B3CE619DE0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9C7770-22B9-9B1F-C633-9D46F44F054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35230B7-680C-838C-BF7D-714611AF39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47061D0-E1F1-B070-EB00-B26C0F18C89B}"/>
              </a:ext>
            </a:extLst>
          </p:cNvPr>
          <p:cNvSpPr>
            <a:spLocks noGrp="1"/>
          </p:cNvSpPr>
          <p:nvPr>
            <p:ph type="dt" sz="half" idx="10"/>
          </p:nvPr>
        </p:nvSpPr>
        <p:spPr/>
        <p:txBody>
          <a:bodyPr/>
          <a:lstStyle/>
          <a:p>
            <a:fld id="{3C876F5F-F0AF-468F-9CB0-0087BB5A52E9}" type="datetimeFigureOut">
              <a:rPr lang="en-US" smtClean="0"/>
              <a:t>12/9/23</a:t>
            </a:fld>
            <a:endParaRPr lang="en-US"/>
          </a:p>
        </p:txBody>
      </p:sp>
      <p:sp>
        <p:nvSpPr>
          <p:cNvPr id="6" name="Footer Placeholder 5">
            <a:extLst>
              <a:ext uri="{FF2B5EF4-FFF2-40B4-BE49-F238E27FC236}">
                <a16:creationId xmlns:a16="http://schemas.microsoft.com/office/drawing/2014/main" id="{D87DE24E-8328-371C-A82A-31C9298DB5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EF77A0-217A-8858-CBC3-00B7619A088F}"/>
              </a:ext>
            </a:extLst>
          </p:cNvPr>
          <p:cNvSpPr>
            <a:spLocks noGrp="1"/>
          </p:cNvSpPr>
          <p:nvPr>
            <p:ph type="sldNum" sz="quarter" idx="12"/>
          </p:nvPr>
        </p:nvSpPr>
        <p:spPr/>
        <p:txBody>
          <a:bodyPr/>
          <a:lstStyle/>
          <a:p>
            <a:fld id="{5D4EE413-5750-4DEB-8949-E97C6A5C7C9B}" type="slidenum">
              <a:rPr lang="en-US" smtClean="0"/>
              <a:t>‹#›</a:t>
            </a:fld>
            <a:endParaRPr lang="en-US"/>
          </a:p>
        </p:txBody>
      </p:sp>
    </p:spTree>
    <p:extLst>
      <p:ext uri="{BB962C8B-B14F-4D97-AF65-F5344CB8AC3E}">
        <p14:creationId xmlns:p14="http://schemas.microsoft.com/office/powerpoint/2010/main" val="231625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E40BB-6FE6-0C3E-FBA4-DC78F8D5F91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59CEA00-9056-9D9E-9253-D9FAEC8372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A7FF31E-6459-24F0-C9C7-B361E502E7E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6EBEB6-6F6C-0D10-C225-5B892E7190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4FEE47E-6887-41E2-250C-8785C3730EF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EB38A8F-8F26-9865-8DBB-DA4DBABEDA51}"/>
              </a:ext>
            </a:extLst>
          </p:cNvPr>
          <p:cNvSpPr>
            <a:spLocks noGrp="1"/>
          </p:cNvSpPr>
          <p:nvPr>
            <p:ph type="dt" sz="half" idx="10"/>
          </p:nvPr>
        </p:nvSpPr>
        <p:spPr/>
        <p:txBody>
          <a:bodyPr/>
          <a:lstStyle/>
          <a:p>
            <a:fld id="{3C876F5F-F0AF-468F-9CB0-0087BB5A52E9}" type="datetimeFigureOut">
              <a:rPr lang="en-US" smtClean="0"/>
              <a:t>12/9/23</a:t>
            </a:fld>
            <a:endParaRPr lang="en-US"/>
          </a:p>
        </p:txBody>
      </p:sp>
      <p:sp>
        <p:nvSpPr>
          <p:cNvPr id="8" name="Footer Placeholder 7">
            <a:extLst>
              <a:ext uri="{FF2B5EF4-FFF2-40B4-BE49-F238E27FC236}">
                <a16:creationId xmlns:a16="http://schemas.microsoft.com/office/drawing/2014/main" id="{06DAED29-33A9-66B3-DB37-FD70AF6973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ACA96-DC2A-7EF5-789D-685256AACBDD}"/>
              </a:ext>
            </a:extLst>
          </p:cNvPr>
          <p:cNvSpPr>
            <a:spLocks noGrp="1"/>
          </p:cNvSpPr>
          <p:nvPr>
            <p:ph type="sldNum" sz="quarter" idx="12"/>
          </p:nvPr>
        </p:nvSpPr>
        <p:spPr/>
        <p:txBody>
          <a:bodyPr/>
          <a:lstStyle/>
          <a:p>
            <a:fld id="{5D4EE413-5750-4DEB-8949-E97C6A5C7C9B}" type="slidenum">
              <a:rPr lang="en-US" smtClean="0"/>
              <a:t>‹#›</a:t>
            </a:fld>
            <a:endParaRPr lang="en-US"/>
          </a:p>
        </p:txBody>
      </p:sp>
    </p:spTree>
    <p:extLst>
      <p:ext uri="{BB962C8B-B14F-4D97-AF65-F5344CB8AC3E}">
        <p14:creationId xmlns:p14="http://schemas.microsoft.com/office/powerpoint/2010/main" val="654481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0AE3-3129-0CF0-F271-224C9729875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2E4D7C2-2C44-1DAC-E91B-A18A9520D8DD}"/>
              </a:ext>
            </a:extLst>
          </p:cNvPr>
          <p:cNvSpPr>
            <a:spLocks noGrp="1"/>
          </p:cNvSpPr>
          <p:nvPr>
            <p:ph type="dt" sz="half" idx="10"/>
          </p:nvPr>
        </p:nvSpPr>
        <p:spPr/>
        <p:txBody>
          <a:bodyPr/>
          <a:lstStyle/>
          <a:p>
            <a:fld id="{3C876F5F-F0AF-468F-9CB0-0087BB5A52E9}" type="datetimeFigureOut">
              <a:rPr lang="en-US" smtClean="0"/>
              <a:t>12/9/23</a:t>
            </a:fld>
            <a:endParaRPr lang="en-US"/>
          </a:p>
        </p:txBody>
      </p:sp>
      <p:sp>
        <p:nvSpPr>
          <p:cNvPr id="4" name="Footer Placeholder 3">
            <a:extLst>
              <a:ext uri="{FF2B5EF4-FFF2-40B4-BE49-F238E27FC236}">
                <a16:creationId xmlns:a16="http://schemas.microsoft.com/office/drawing/2014/main" id="{F7C9065F-34AC-CA41-2791-A16B974AD63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13C4E93-E7E8-51E6-1D0F-92CC5D8CE285}"/>
              </a:ext>
            </a:extLst>
          </p:cNvPr>
          <p:cNvSpPr>
            <a:spLocks noGrp="1"/>
          </p:cNvSpPr>
          <p:nvPr>
            <p:ph type="sldNum" sz="quarter" idx="12"/>
          </p:nvPr>
        </p:nvSpPr>
        <p:spPr/>
        <p:txBody>
          <a:bodyPr/>
          <a:lstStyle/>
          <a:p>
            <a:fld id="{5D4EE413-5750-4DEB-8949-E97C6A5C7C9B}" type="slidenum">
              <a:rPr lang="en-US" smtClean="0"/>
              <a:t>‹#›</a:t>
            </a:fld>
            <a:endParaRPr lang="en-US"/>
          </a:p>
        </p:txBody>
      </p:sp>
    </p:spTree>
    <p:extLst>
      <p:ext uri="{BB962C8B-B14F-4D97-AF65-F5344CB8AC3E}">
        <p14:creationId xmlns:p14="http://schemas.microsoft.com/office/powerpoint/2010/main" val="863685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2ADA9E-A366-2160-5AC8-98C6A699BDF7}"/>
              </a:ext>
            </a:extLst>
          </p:cNvPr>
          <p:cNvSpPr>
            <a:spLocks noGrp="1"/>
          </p:cNvSpPr>
          <p:nvPr>
            <p:ph type="dt" sz="half" idx="10"/>
          </p:nvPr>
        </p:nvSpPr>
        <p:spPr/>
        <p:txBody>
          <a:bodyPr/>
          <a:lstStyle/>
          <a:p>
            <a:fld id="{3C876F5F-F0AF-468F-9CB0-0087BB5A52E9}" type="datetimeFigureOut">
              <a:rPr lang="en-US" smtClean="0"/>
              <a:t>12/9/23</a:t>
            </a:fld>
            <a:endParaRPr lang="en-US"/>
          </a:p>
        </p:txBody>
      </p:sp>
      <p:sp>
        <p:nvSpPr>
          <p:cNvPr id="3" name="Footer Placeholder 2">
            <a:extLst>
              <a:ext uri="{FF2B5EF4-FFF2-40B4-BE49-F238E27FC236}">
                <a16:creationId xmlns:a16="http://schemas.microsoft.com/office/drawing/2014/main" id="{8A0F3233-90FB-9358-7144-6180FD4E6B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44E0CBA-55B2-E34D-7628-234FC82B93CA}"/>
              </a:ext>
            </a:extLst>
          </p:cNvPr>
          <p:cNvSpPr>
            <a:spLocks noGrp="1"/>
          </p:cNvSpPr>
          <p:nvPr>
            <p:ph type="sldNum" sz="quarter" idx="12"/>
          </p:nvPr>
        </p:nvSpPr>
        <p:spPr/>
        <p:txBody>
          <a:bodyPr/>
          <a:lstStyle/>
          <a:p>
            <a:fld id="{5D4EE413-5750-4DEB-8949-E97C6A5C7C9B}" type="slidenum">
              <a:rPr lang="en-US" smtClean="0"/>
              <a:t>‹#›</a:t>
            </a:fld>
            <a:endParaRPr lang="en-US"/>
          </a:p>
        </p:txBody>
      </p:sp>
    </p:spTree>
    <p:extLst>
      <p:ext uri="{BB962C8B-B14F-4D97-AF65-F5344CB8AC3E}">
        <p14:creationId xmlns:p14="http://schemas.microsoft.com/office/powerpoint/2010/main" val="2434683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8CF56-AFC2-8E21-9544-B374D0C8E8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320934D-398C-9397-6EA8-D8F1FA98D4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819370A-6079-2542-276C-F8C4ED2090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42D413-DB17-7C62-8176-D51CA5784652}"/>
              </a:ext>
            </a:extLst>
          </p:cNvPr>
          <p:cNvSpPr>
            <a:spLocks noGrp="1"/>
          </p:cNvSpPr>
          <p:nvPr>
            <p:ph type="dt" sz="half" idx="10"/>
          </p:nvPr>
        </p:nvSpPr>
        <p:spPr/>
        <p:txBody>
          <a:bodyPr/>
          <a:lstStyle/>
          <a:p>
            <a:fld id="{3C876F5F-F0AF-468F-9CB0-0087BB5A52E9}" type="datetimeFigureOut">
              <a:rPr lang="en-US" smtClean="0"/>
              <a:t>12/9/23</a:t>
            </a:fld>
            <a:endParaRPr lang="en-US"/>
          </a:p>
        </p:txBody>
      </p:sp>
      <p:sp>
        <p:nvSpPr>
          <p:cNvPr id="6" name="Footer Placeholder 5">
            <a:extLst>
              <a:ext uri="{FF2B5EF4-FFF2-40B4-BE49-F238E27FC236}">
                <a16:creationId xmlns:a16="http://schemas.microsoft.com/office/drawing/2014/main" id="{E1A67D85-83B9-B413-FC55-59A1377BD3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769D31-10CF-B026-28F5-BE543F23F034}"/>
              </a:ext>
            </a:extLst>
          </p:cNvPr>
          <p:cNvSpPr>
            <a:spLocks noGrp="1"/>
          </p:cNvSpPr>
          <p:nvPr>
            <p:ph type="sldNum" sz="quarter" idx="12"/>
          </p:nvPr>
        </p:nvSpPr>
        <p:spPr/>
        <p:txBody>
          <a:bodyPr/>
          <a:lstStyle/>
          <a:p>
            <a:fld id="{5D4EE413-5750-4DEB-8949-E97C6A5C7C9B}" type="slidenum">
              <a:rPr lang="en-US" smtClean="0"/>
              <a:t>‹#›</a:t>
            </a:fld>
            <a:endParaRPr lang="en-US"/>
          </a:p>
        </p:txBody>
      </p:sp>
    </p:spTree>
    <p:extLst>
      <p:ext uri="{BB962C8B-B14F-4D97-AF65-F5344CB8AC3E}">
        <p14:creationId xmlns:p14="http://schemas.microsoft.com/office/powerpoint/2010/main" val="3051346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07F4B-8425-F46F-1D6A-CFC7CBDE72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1A082F2-0E1D-3994-785F-BFD41BD73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A68D51D-369A-DFC8-EAEC-D94580C366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4E2AC3-8D3B-6148-3EE3-9B5FDB7BE9DF}"/>
              </a:ext>
            </a:extLst>
          </p:cNvPr>
          <p:cNvSpPr>
            <a:spLocks noGrp="1"/>
          </p:cNvSpPr>
          <p:nvPr>
            <p:ph type="dt" sz="half" idx="10"/>
          </p:nvPr>
        </p:nvSpPr>
        <p:spPr/>
        <p:txBody>
          <a:bodyPr/>
          <a:lstStyle/>
          <a:p>
            <a:fld id="{3C876F5F-F0AF-468F-9CB0-0087BB5A52E9}" type="datetimeFigureOut">
              <a:rPr lang="en-US" smtClean="0"/>
              <a:t>12/9/23</a:t>
            </a:fld>
            <a:endParaRPr lang="en-US"/>
          </a:p>
        </p:txBody>
      </p:sp>
      <p:sp>
        <p:nvSpPr>
          <p:cNvPr id="6" name="Footer Placeholder 5">
            <a:extLst>
              <a:ext uri="{FF2B5EF4-FFF2-40B4-BE49-F238E27FC236}">
                <a16:creationId xmlns:a16="http://schemas.microsoft.com/office/drawing/2014/main" id="{B12F6BF7-CB27-4371-2C92-DEEAEE7137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7D4AD8-D923-6C1E-3B61-2BE1709071A0}"/>
              </a:ext>
            </a:extLst>
          </p:cNvPr>
          <p:cNvSpPr>
            <a:spLocks noGrp="1"/>
          </p:cNvSpPr>
          <p:nvPr>
            <p:ph type="sldNum" sz="quarter" idx="12"/>
          </p:nvPr>
        </p:nvSpPr>
        <p:spPr/>
        <p:txBody>
          <a:bodyPr/>
          <a:lstStyle/>
          <a:p>
            <a:fld id="{5D4EE413-5750-4DEB-8949-E97C6A5C7C9B}" type="slidenum">
              <a:rPr lang="en-US" smtClean="0"/>
              <a:t>‹#›</a:t>
            </a:fld>
            <a:endParaRPr lang="en-US"/>
          </a:p>
        </p:txBody>
      </p:sp>
    </p:spTree>
    <p:extLst>
      <p:ext uri="{BB962C8B-B14F-4D97-AF65-F5344CB8AC3E}">
        <p14:creationId xmlns:p14="http://schemas.microsoft.com/office/powerpoint/2010/main" val="731444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5579F-9E86-1F0D-A8C0-23C73AFFC18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B6D26B2-EAA9-30F6-0F95-BED1A7E619B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08CAD3-507C-1CC9-4D37-C10E92D441C1}"/>
              </a:ext>
            </a:extLst>
          </p:cNvPr>
          <p:cNvSpPr>
            <a:spLocks noGrp="1"/>
          </p:cNvSpPr>
          <p:nvPr>
            <p:ph type="dt" sz="half" idx="10"/>
          </p:nvPr>
        </p:nvSpPr>
        <p:spPr/>
        <p:txBody>
          <a:bodyPr/>
          <a:lstStyle/>
          <a:p>
            <a:fld id="{3C876F5F-F0AF-468F-9CB0-0087BB5A52E9}" type="datetimeFigureOut">
              <a:rPr lang="en-US" smtClean="0"/>
              <a:t>12/9/23</a:t>
            </a:fld>
            <a:endParaRPr lang="en-US"/>
          </a:p>
        </p:txBody>
      </p:sp>
      <p:sp>
        <p:nvSpPr>
          <p:cNvPr id="5" name="Footer Placeholder 4">
            <a:extLst>
              <a:ext uri="{FF2B5EF4-FFF2-40B4-BE49-F238E27FC236}">
                <a16:creationId xmlns:a16="http://schemas.microsoft.com/office/drawing/2014/main" id="{D7101D51-9307-97F0-8CEA-204241C5D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23075B-79C3-7B3A-9FC7-96112D2D4CCC}"/>
              </a:ext>
            </a:extLst>
          </p:cNvPr>
          <p:cNvSpPr>
            <a:spLocks noGrp="1"/>
          </p:cNvSpPr>
          <p:nvPr>
            <p:ph type="sldNum" sz="quarter" idx="12"/>
          </p:nvPr>
        </p:nvSpPr>
        <p:spPr/>
        <p:txBody>
          <a:bodyPr/>
          <a:lstStyle/>
          <a:p>
            <a:fld id="{5D4EE413-5750-4DEB-8949-E97C6A5C7C9B}" type="slidenum">
              <a:rPr lang="en-US" smtClean="0"/>
              <a:t>‹#›</a:t>
            </a:fld>
            <a:endParaRPr lang="en-US"/>
          </a:p>
        </p:txBody>
      </p:sp>
    </p:spTree>
    <p:extLst>
      <p:ext uri="{BB962C8B-B14F-4D97-AF65-F5344CB8AC3E}">
        <p14:creationId xmlns:p14="http://schemas.microsoft.com/office/powerpoint/2010/main" val="3272823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7DA592-4032-A91F-53B1-51B9F0DBE5D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84A6AB-4B3F-4451-9FA4-6FDB1036FED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F39CB6-70E2-0883-6449-B25E2C9CB445}"/>
              </a:ext>
            </a:extLst>
          </p:cNvPr>
          <p:cNvSpPr>
            <a:spLocks noGrp="1"/>
          </p:cNvSpPr>
          <p:nvPr>
            <p:ph type="dt" sz="half" idx="10"/>
          </p:nvPr>
        </p:nvSpPr>
        <p:spPr/>
        <p:txBody>
          <a:bodyPr/>
          <a:lstStyle/>
          <a:p>
            <a:fld id="{3C876F5F-F0AF-468F-9CB0-0087BB5A52E9}" type="datetimeFigureOut">
              <a:rPr lang="en-US" smtClean="0"/>
              <a:t>12/9/23</a:t>
            </a:fld>
            <a:endParaRPr lang="en-US"/>
          </a:p>
        </p:txBody>
      </p:sp>
      <p:sp>
        <p:nvSpPr>
          <p:cNvPr id="5" name="Footer Placeholder 4">
            <a:extLst>
              <a:ext uri="{FF2B5EF4-FFF2-40B4-BE49-F238E27FC236}">
                <a16:creationId xmlns:a16="http://schemas.microsoft.com/office/drawing/2014/main" id="{573EDF19-68CF-FC04-A09C-0B4E2CFFF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27DE9F-6AA9-6130-4747-F3219CEE8211}"/>
              </a:ext>
            </a:extLst>
          </p:cNvPr>
          <p:cNvSpPr>
            <a:spLocks noGrp="1"/>
          </p:cNvSpPr>
          <p:nvPr>
            <p:ph type="sldNum" sz="quarter" idx="12"/>
          </p:nvPr>
        </p:nvSpPr>
        <p:spPr/>
        <p:txBody>
          <a:bodyPr/>
          <a:lstStyle/>
          <a:p>
            <a:fld id="{5D4EE413-5750-4DEB-8949-E97C6A5C7C9B}" type="slidenum">
              <a:rPr lang="en-US" smtClean="0"/>
              <a:t>‹#›</a:t>
            </a:fld>
            <a:endParaRPr lang="en-US"/>
          </a:p>
        </p:txBody>
      </p:sp>
    </p:spTree>
    <p:extLst>
      <p:ext uri="{BB962C8B-B14F-4D97-AF65-F5344CB8AC3E}">
        <p14:creationId xmlns:p14="http://schemas.microsoft.com/office/powerpoint/2010/main" val="742987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5060EA-967C-4779-EC25-08D0B1A97F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79445E-A23A-F88D-7209-3A90059F19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4200D1-C883-CCAD-2EEA-15C2CBA9C6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876F5F-F0AF-468F-9CB0-0087BB5A52E9}" type="datetimeFigureOut">
              <a:rPr lang="en-US" smtClean="0"/>
              <a:t>12/9/23</a:t>
            </a:fld>
            <a:endParaRPr lang="en-US"/>
          </a:p>
        </p:txBody>
      </p:sp>
      <p:sp>
        <p:nvSpPr>
          <p:cNvPr id="5" name="Footer Placeholder 4">
            <a:extLst>
              <a:ext uri="{FF2B5EF4-FFF2-40B4-BE49-F238E27FC236}">
                <a16:creationId xmlns:a16="http://schemas.microsoft.com/office/drawing/2014/main" id="{1FD1A250-0722-1A41-7435-A3AE7AF38F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47EED7C-CF79-C266-C7CF-649F6AFCA7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4EE413-5750-4DEB-8949-E97C6A5C7C9B}" type="slidenum">
              <a:rPr lang="en-US" smtClean="0"/>
              <a:t>‹#›</a:t>
            </a:fld>
            <a:endParaRPr lang="en-US"/>
          </a:p>
        </p:txBody>
      </p:sp>
    </p:spTree>
    <p:extLst>
      <p:ext uri="{BB962C8B-B14F-4D97-AF65-F5344CB8AC3E}">
        <p14:creationId xmlns:p14="http://schemas.microsoft.com/office/powerpoint/2010/main" val="1173835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3.wdp"/><Relationship Id="rId13" Type="http://schemas.openxmlformats.org/officeDocument/2006/relationships/image" Target="../media/image9.png"/><Relationship Id="rId3" Type="http://schemas.microsoft.com/office/2007/relationships/hdphoto" Target="../media/hdphoto1.wdp"/><Relationship Id="rId7" Type="http://schemas.openxmlformats.org/officeDocument/2006/relationships/image" Target="../media/image4.png"/><Relationship Id="rId12"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2.wdp"/><Relationship Id="rId11" Type="http://schemas.openxmlformats.org/officeDocument/2006/relationships/image" Target="../media/image7.png"/><Relationship Id="rId5" Type="http://schemas.openxmlformats.org/officeDocument/2006/relationships/image" Target="../media/image3.png"/><Relationship Id="rId10" Type="http://schemas.openxmlformats.org/officeDocument/2006/relationships/image" Target="../media/image6.jpeg"/><Relationship Id="rId4" Type="http://schemas.openxmlformats.org/officeDocument/2006/relationships/image" Target="../media/image2.png"/><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Sainsbury's 'convinced' by Argos deal despite EU vote - BBC News">
            <a:extLst>
              <a:ext uri="{FF2B5EF4-FFF2-40B4-BE49-F238E27FC236}">
                <a16:creationId xmlns:a16="http://schemas.microsoft.com/office/drawing/2014/main" id="{E1B3E063-770C-67ED-E6BC-FAE379EFA395}"/>
              </a:ext>
            </a:extLst>
          </p:cNvPr>
          <p:cNvPicPr>
            <a:picLocks noChangeAspect="1" noChangeArrowheads="1"/>
          </p:cNvPicPr>
          <p:nvPr/>
        </p:nvPicPr>
        <p:blipFill>
          <a:blip r:embed="rId2">
            <a:duotone>
              <a:prstClr val="black"/>
              <a:schemeClr val="accent1">
                <a:tint val="45000"/>
                <a:satMod val="400000"/>
              </a:schemeClr>
            </a:duotone>
            <a:extLst>
              <a:ext uri="{BEBA8EAE-BF5A-486C-A8C5-ECC9F3942E4B}">
                <a14:imgProps xmlns:a14="http://schemas.microsoft.com/office/drawing/2010/main">
                  <a14:imgLayer r:embed="rId3">
                    <a14:imgEffect>
                      <a14:artisticBlur/>
                    </a14:imgEffect>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0CC55239-EDB5-82C1-2D2B-3430A1202A25}"/>
              </a:ext>
            </a:extLst>
          </p:cNvPr>
          <p:cNvSpPr/>
          <p:nvPr/>
        </p:nvSpPr>
        <p:spPr>
          <a:xfrm>
            <a:off x="0" y="0"/>
            <a:ext cx="12192000" cy="6858000"/>
          </a:xfrm>
          <a:prstGeom prst="roundRect">
            <a:avLst>
              <a:gd name="adj" fmla="val 0"/>
            </a:avLst>
          </a:prstGeom>
          <a:gradFill flip="none" rotWithShape="1">
            <a:gsLst>
              <a:gs pos="0">
                <a:srgbClr val="002060">
                  <a:alpha val="89000"/>
                </a:srgbClr>
              </a:gs>
              <a:gs pos="51000">
                <a:srgbClr val="0070C0">
                  <a:alpha val="66000"/>
                </a:srgbClr>
              </a:gs>
              <a:gs pos="100000">
                <a:srgbClr val="002060">
                  <a:alpha val="80000"/>
                </a:srgb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What is Knowledge Management? • Knowledge SUCCESS">
            <a:extLst>
              <a:ext uri="{FF2B5EF4-FFF2-40B4-BE49-F238E27FC236}">
                <a16:creationId xmlns:a16="http://schemas.microsoft.com/office/drawing/2014/main" id="{F56DF06A-A11B-6664-D13F-D25BA5EAAE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982" y="2184304"/>
            <a:ext cx="1765266" cy="1655635"/>
          </a:xfrm>
          <a:prstGeom prst="rect">
            <a:avLst/>
          </a:prstGeom>
          <a:noFill/>
          <a:ln w="50800">
            <a:solidFill>
              <a:srgbClr val="00B0F0"/>
            </a:solidFill>
          </a:ln>
          <a:extLst>
            <a:ext uri="{909E8E84-426E-40DD-AFC4-6F175D3DCCD1}">
              <a14:hiddenFill xmlns:a14="http://schemas.microsoft.com/office/drawing/2010/main">
                <a:solidFill>
                  <a:srgbClr val="FFFFFF"/>
                </a:solidFill>
              </a14:hiddenFill>
            </a:ext>
          </a:extLst>
        </p:spPr>
      </p:pic>
      <p:sp>
        <p:nvSpPr>
          <p:cNvPr id="6" name="Rectangle: Rounded Corners 5">
            <a:extLst>
              <a:ext uri="{FF2B5EF4-FFF2-40B4-BE49-F238E27FC236}">
                <a16:creationId xmlns:a16="http://schemas.microsoft.com/office/drawing/2014/main" id="{3E968E2A-1BCB-1C3B-4FA3-C900AF2DAB1F}"/>
              </a:ext>
            </a:extLst>
          </p:cNvPr>
          <p:cNvSpPr/>
          <p:nvPr/>
        </p:nvSpPr>
        <p:spPr>
          <a:xfrm>
            <a:off x="295158" y="548018"/>
            <a:ext cx="3800697" cy="869155"/>
          </a:xfrm>
          <a:prstGeom prst="roundRect">
            <a:avLst>
              <a:gd name="adj" fmla="val 0"/>
            </a:avLst>
          </a:prstGeom>
          <a:gradFill>
            <a:gsLst>
              <a:gs pos="0">
                <a:schemeClr val="tx1">
                  <a:lumMod val="85000"/>
                  <a:lumOff val="15000"/>
                  <a:alpha val="91000"/>
                </a:schemeClr>
              </a:gs>
              <a:gs pos="51000">
                <a:schemeClr val="tx1">
                  <a:lumMod val="95000"/>
                  <a:lumOff val="5000"/>
                  <a:alpha val="64000"/>
                </a:schemeClr>
              </a:gs>
              <a:gs pos="100000">
                <a:schemeClr val="tx1">
                  <a:lumMod val="85000"/>
                  <a:lumOff val="15000"/>
                  <a:alpha val="81000"/>
                </a:schemeClr>
              </a:gs>
            </a:gsLst>
            <a:path path="circle">
              <a:fillToRect l="100000" t="10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800" b="0" i="0" dirty="0">
                <a:solidFill>
                  <a:schemeClr val="bg1"/>
                </a:solidFill>
                <a:effectLst/>
                <a:latin typeface="Bahnschrift Light" panose="020B0502040204020203" pitchFamily="34" charset="0"/>
                <a:ea typeface="Open Sans Light" panose="020B0306030504020204" pitchFamily="34" charset="0"/>
                <a:cs typeface="Open Sans Light" panose="020B0306030504020204" pitchFamily="34" charset="0"/>
              </a:rPr>
              <a:t>This poster presentation demonstrates how a stronger KM system can connect stakeholders, enhance knowledge-sharing, and drastically improve Argos UK (</a:t>
            </a:r>
            <a:r>
              <a:rPr lang="en-US" sz="800" b="0" i="0" dirty="0" err="1">
                <a:solidFill>
                  <a:schemeClr val="bg1"/>
                </a:solidFill>
                <a:effectLst/>
                <a:latin typeface="Bahnschrift Light" panose="020B0502040204020203" pitchFamily="34" charset="0"/>
              </a:rPr>
              <a:t>Mårtensson</a:t>
            </a:r>
            <a:r>
              <a:rPr lang="en-US" sz="800" b="0" i="0" dirty="0">
                <a:solidFill>
                  <a:schemeClr val="bg1"/>
                </a:solidFill>
                <a:effectLst/>
                <a:latin typeface="Bahnschrift Light" panose="020B0502040204020203" pitchFamily="34" charset="0"/>
              </a:rPr>
              <a:t>, 2000)</a:t>
            </a:r>
            <a:r>
              <a:rPr lang="en-US" sz="800" b="0" i="0" dirty="0">
                <a:solidFill>
                  <a:schemeClr val="bg1"/>
                </a:solidFill>
                <a:effectLst/>
                <a:latin typeface="Bahnschrift Light" panose="020B0502040204020203" pitchFamily="34" charset="0"/>
                <a:ea typeface="Open Sans Light" panose="020B0306030504020204" pitchFamily="34" charset="0"/>
                <a:cs typeface="Open Sans Light" panose="020B0306030504020204" pitchFamily="34" charset="0"/>
              </a:rPr>
              <a:t>. The KM system's role and impact will be examined, with examples of how simple changes may help Argos UK.</a:t>
            </a:r>
            <a:endPar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endParaRPr>
          </a:p>
        </p:txBody>
      </p:sp>
      <p:sp>
        <p:nvSpPr>
          <p:cNvPr id="4" name="Rectangle: Rounded Corners 3">
            <a:extLst>
              <a:ext uri="{FF2B5EF4-FFF2-40B4-BE49-F238E27FC236}">
                <a16:creationId xmlns:a16="http://schemas.microsoft.com/office/drawing/2014/main" id="{31643D8F-A4DA-CAA6-51A2-0B5CAC0E0A3F}"/>
              </a:ext>
            </a:extLst>
          </p:cNvPr>
          <p:cNvSpPr/>
          <p:nvPr/>
        </p:nvSpPr>
        <p:spPr>
          <a:xfrm>
            <a:off x="427964" y="513312"/>
            <a:ext cx="999619" cy="162843"/>
          </a:xfrm>
          <a:prstGeom prst="roundRect">
            <a:avLst>
              <a:gd name="adj" fmla="val 25368"/>
            </a:avLst>
          </a:prstGeom>
          <a:solidFill>
            <a:srgbClr val="FC3E6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Bahnschrift SemiBold" panose="020B0502040204020203" pitchFamily="34" charset="0"/>
              </a:rPr>
              <a:t>Introduction</a:t>
            </a:r>
          </a:p>
        </p:txBody>
      </p:sp>
      <p:sp>
        <p:nvSpPr>
          <p:cNvPr id="7" name="Rectangle: Rounded Corners 6">
            <a:extLst>
              <a:ext uri="{FF2B5EF4-FFF2-40B4-BE49-F238E27FC236}">
                <a16:creationId xmlns:a16="http://schemas.microsoft.com/office/drawing/2014/main" id="{266BAD5D-2DFF-D9BF-E130-8338DD25165A}"/>
              </a:ext>
            </a:extLst>
          </p:cNvPr>
          <p:cNvSpPr/>
          <p:nvPr/>
        </p:nvSpPr>
        <p:spPr>
          <a:xfrm>
            <a:off x="294960" y="1475734"/>
            <a:ext cx="3813729" cy="634575"/>
          </a:xfrm>
          <a:prstGeom prst="roundRect">
            <a:avLst>
              <a:gd name="adj" fmla="val 0"/>
            </a:avLst>
          </a:prstGeom>
          <a:gradFill>
            <a:gsLst>
              <a:gs pos="0">
                <a:schemeClr val="tx1">
                  <a:lumMod val="85000"/>
                  <a:lumOff val="15000"/>
                  <a:alpha val="91000"/>
                </a:schemeClr>
              </a:gs>
              <a:gs pos="51000">
                <a:schemeClr val="tx1">
                  <a:lumMod val="95000"/>
                  <a:lumOff val="5000"/>
                  <a:alpha val="64000"/>
                </a:schemeClr>
              </a:gs>
              <a:gs pos="100000">
                <a:schemeClr val="tx1">
                  <a:lumMod val="85000"/>
                  <a:lumOff val="15000"/>
                  <a:alpha val="81000"/>
                </a:schemeClr>
              </a:gs>
            </a:gsLst>
            <a:path path="circle">
              <a:fillToRect l="100000" t="10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Knowledge Management (KM) captures,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organises</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stores, retrieves, and shares an organization's knowledge and information assets strategically. KM uses processes,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practises</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and technologies to help an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organisation</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achieve its goals by using its knowledge and experience.</a:t>
            </a:r>
          </a:p>
        </p:txBody>
      </p:sp>
      <p:sp>
        <p:nvSpPr>
          <p:cNvPr id="8" name="Rectangle: Rounded Corners 7">
            <a:extLst>
              <a:ext uri="{FF2B5EF4-FFF2-40B4-BE49-F238E27FC236}">
                <a16:creationId xmlns:a16="http://schemas.microsoft.com/office/drawing/2014/main" id="{73C5A663-C063-DE7D-0C3C-558767C5D12D}"/>
              </a:ext>
            </a:extLst>
          </p:cNvPr>
          <p:cNvSpPr/>
          <p:nvPr/>
        </p:nvSpPr>
        <p:spPr>
          <a:xfrm>
            <a:off x="333842" y="1332424"/>
            <a:ext cx="1038500" cy="184124"/>
          </a:xfrm>
          <a:prstGeom prst="roundRect">
            <a:avLst>
              <a:gd name="adj" fmla="val 25368"/>
            </a:avLst>
          </a:prstGeom>
          <a:solidFill>
            <a:srgbClr val="FC3E6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Bahnschrift SemiBold" panose="020B0502040204020203" pitchFamily="34" charset="0"/>
              </a:rPr>
              <a:t>What is KM?</a:t>
            </a:r>
          </a:p>
        </p:txBody>
      </p:sp>
      <p:sp>
        <p:nvSpPr>
          <p:cNvPr id="9" name="Rectangle: Rounded Corners 8">
            <a:extLst>
              <a:ext uri="{FF2B5EF4-FFF2-40B4-BE49-F238E27FC236}">
                <a16:creationId xmlns:a16="http://schemas.microsoft.com/office/drawing/2014/main" id="{04161E39-75F8-64EA-E19B-C52406702F7B}"/>
              </a:ext>
            </a:extLst>
          </p:cNvPr>
          <p:cNvSpPr/>
          <p:nvPr/>
        </p:nvSpPr>
        <p:spPr>
          <a:xfrm>
            <a:off x="4180545" y="549590"/>
            <a:ext cx="3720572" cy="1544000"/>
          </a:xfrm>
          <a:prstGeom prst="roundRect">
            <a:avLst>
              <a:gd name="adj" fmla="val 0"/>
            </a:avLst>
          </a:prstGeom>
          <a:gradFill>
            <a:gsLst>
              <a:gs pos="0">
                <a:schemeClr val="tx1">
                  <a:lumMod val="85000"/>
                  <a:lumOff val="15000"/>
                  <a:alpha val="91000"/>
                </a:schemeClr>
              </a:gs>
              <a:gs pos="51000">
                <a:schemeClr val="tx1">
                  <a:lumMod val="95000"/>
                  <a:lumOff val="5000"/>
                  <a:alpha val="64000"/>
                </a:schemeClr>
              </a:gs>
              <a:gs pos="100000">
                <a:schemeClr val="tx1">
                  <a:lumMod val="85000"/>
                  <a:lumOff val="15000"/>
                  <a:alpha val="81000"/>
                </a:schemeClr>
              </a:gs>
            </a:gsLst>
            <a:path path="circle">
              <a:fillToRect l="100000" t="10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Knowledge management (KM) is the integration of information and insights into the various business processes within an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organisation</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Helps resolve customer issues quickly, gathers market data and prototypes for use in product development, promotes staff growth, aids in advertising and sales, and streamlines stock management. Knowledge management improves decision-making across the board, aids in maintaining legal and regulatory compliance, and helps with new product development, quality assurance, and risk mitigation. It facilitates the orderly transfer of institutional knowledge in the event of staff change and keeps the lines of communication open with consumers to ensure their wants and needs are taken into account (Bhatt, 2001). </a:t>
            </a:r>
          </a:p>
        </p:txBody>
      </p:sp>
      <p:sp>
        <p:nvSpPr>
          <p:cNvPr id="10" name="Rectangle: Rounded Corners 9">
            <a:extLst>
              <a:ext uri="{FF2B5EF4-FFF2-40B4-BE49-F238E27FC236}">
                <a16:creationId xmlns:a16="http://schemas.microsoft.com/office/drawing/2014/main" id="{10B571EA-7298-E3C7-007D-9F451AA072FB}"/>
              </a:ext>
            </a:extLst>
          </p:cNvPr>
          <p:cNvSpPr/>
          <p:nvPr/>
        </p:nvSpPr>
        <p:spPr>
          <a:xfrm>
            <a:off x="4283046" y="401536"/>
            <a:ext cx="3013232" cy="256278"/>
          </a:xfrm>
          <a:prstGeom prst="roundRect">
            <a:avLst>
              <a:gd name="adj" fmla="val 25368"/>
            </a:avLst>
          </a:prstGeom>
          <a:solidFill>
            <a:srgbClr val="FC3E6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Bahnschrift SemiBold" panose="020B0502040204020203" pitchFamily="34" charset="0"/>
              </a:rPr>
              <a:t>Interaction with other processes of Argos</a:t>
            </a:r>
          </a:p>
        </p:txBody>
      </p:sp>
      <p:sp>
        <p:nvSpPr>
          <p:cNvPr id="11" name="Rectangle: Rounded Corners 10">
            <a:extLst>
              <a:ext uri="{FF2B5EF4-FFF2-40B4-BE49-F238E27FC236}">
                <a16:creationId xmlns:a16="http://schemas.microsoft.com/office/drawing/2014/main" id="{DD56C2F0-7954-3B1E-1FF5-D6643BAE0246}"/>
              </a:ext>
            </a:extLst>
          </p:cNvPr>
          <p:cNvSpPr/>
          <p:nvPr/>
        </p:nvSpPr>
        <p:spPr>
          <a:xfrm>
            <a:off x="4061098" y="2247191"/>
            <a:ext cx="3869324" cy="1403612"/>
          </a:xfrm>
          <a:prstGeom prst="roundRect">
            <a:avLst>
              <a:gd name="adj" fmla="val 0"/>
            </a:avLst>
          </a:prstGeom>
          <a:gradFill>
            <a:gsLst>
              <a:gs pos="0">
                <a:schemeClr val="tx1">
                  <a:lumMod val="85000"/>
                  <a:lumOff val="15000"/>
                  <a:alpha val="91000"/>
                </a:schemeClr>
              </a:gs>
              <a:gs pos="51000">
                <a:schemeClr val="tx1">
                  <a:lumMod val="95000"/>
                  <a:lumOff val="5000"/>
                  <a:alpha val="64000"/>
                </a:schemeClr>
              </a:gs>
              <a:gs pos="100000">
                <a:schemeClr val="tx1">
                  <a:lumMod val="85000"/>
                  <a:lumOff val="15000"/>
                  <a:alpha val="81000"/>
                </a:schemeClr>
              </a:gs>
            </a:gsLst>
            <a:path path="circle">
              <a:fillToRect l="100000" t="10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US" sz="9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endParaRPr>
          </a:p>
          <a:p>
            <a:pPr algn="just"/>
            <a:endParaRPr lang="en-US" sz="9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endParaRPr>
          </a:p>
          <a:p>
            <a:pPr algn="just"/>
            <a:r>
              <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rPr>
              <a:t>CMSs</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create, manage, and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organise</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digital information like papers, web pages, and multimedia. It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centralises</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content storage and simplifies publication and retrieval.</a:t>
            </a:r>
            <a:endPar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endParaRPr>
          </a:p>
          <a:p>
            <a:pPr algn="just"/>
            <a:r>
              <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rPr>
              <a:t>DMS</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stores, manages, and tracks files. Version control, safe access, and fast document retrieval are guaranteed.</a:t>
            </a:r>
            <a:endPar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endParaRPr>
          </a:p>
          <a:p>
            <a:pPr algn="just"/>
            <a:r>
              <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rPr>
              <a:t>Intranets and extranets </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allow employees to access and share information, documents, and resources internally and outside (Maier and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Hadrich</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2011).</a:t>
            </a:r>
            <a:endPar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endParaRPr>
          </a:p>
          <a:p>
            <a:pPr algn="just"/>
            <a:r>
              <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rPr>
              <a:t>Team collaboration </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solutions like Microsoft Teams, Slack, and SharePoint offer real-time communication, file sharing, and project collaboration.</a:t>
            </a:r>
          </a:p>
        </p:txBody>
      </p:sp>
      <p:sp>
        <p:nvSpPr>
          <p:cNvPr id="15" name="Rectangle: Rounded Corners 14">
            <a:extLst>
              <a:ext uri="{FF2B5EF4-FFF2-40B4-BE49-F238E27FC236}">
                <a16:creationId xmlns:a16="http://schemas.microsoft.com/office/drawing/2014/main" id="{EB1BB6AB-771C-70D7-7CC7-3AF5339C875B}"/>
              </a:ext>
            </a:extLst>
          </p:cNvPr>
          <p:cNvSpPr/>
          <p:nvPr/>
        </p:nvSpPr>
        <p:spPr>
          <a:xfrm>
            <a:off x="8002850" y="548018"/>
            <a:ext cx="4072227" cy="1906874"/>
          </a:xfrm>
          <a:prstGeom prst="roundRect">
            <a:avLst>
              <a:gd name="adj" fmla="val 0"/>
            </a:avLst>
          </a:prstGeom>
          <a:gradFill>
            <a:gsLst>
              <a:gs pos="0">
                <a:schemeClr val="tx1">
                  <a:lumMod val="85000"/>
                  <a:lumOff val="15000"/>
                  <a:alpha val="91000"/>
                </a:schemeClr>
              </a:gs>
              <a:gs pos="51000">
                <a:schemeClr val="tx1">
                  <a:lumMod val="95000"/>
                  <a:lumOff val="5000"/>
                  <a:alpha val="64000"/>
                </a:schemeClr>
              </a:gs>
              <a:gs pos="100000">
                <a:schemeClr val="tx1">
                  <a:lumMod val="85000"/>
                  <a:lumOff val="15000"/>
                  <a:alpha val="81000"/>
                </a:schemeClr>
              </a:gs>
            </a:gsLst>
            <a:path path="circle">
              <a:fillToRect l="100000" t="10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US" sz="10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endParaRPr>
          </a:p>
        </p:txBody>
      </p:sp>
      <p:sp>
        <p:nvSpPr>
          <p:cNvPr id="16" name="Rectangle: Rounded Corners 15">
            <a:extLst>
              <a:ext uri="{FF2B5EF4-FFF2-40B4-BE49-F238E27FC236}">
                <a16:creationId xmlns:a16="http://schemas.microsoft.com/office/drawing/2014/main" id="{B682D49D-BAAF-A0AE-86AA-597806A184E8}"/>
              </a:ext>
            </a:extLst>
          </p:cNvPr>
          <p:cNvSpPr/>
          <p:nvPr/>
        </p:nvSpPr>
        <p:spPr>
          <a:xfrm>
            <a:off x="9227977" y="363894"/>
            <a:ext cx="2744599" cy="312262"/>
          </a:xfrm>
          <a:prstGeom prst="roundRect">
            <a:avLst>
              <a:gd name="adj" fmla="val 25368"/>
            </a:avLst>
          </a:prstGeom>
          <a:solidFill>
            <a:srgbClr val="FC3E6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Bahnschrift SemiBold" panose="020B0502040204020203" pitchFamily="34" charset="0"/>
              </a:rPr>
              <a:t>Implementing a Low Cost KM for Argos</a:t>
            </a:r>
          </a:p>
        </p:txBody>
      </p:sp>
      <p:sp>
        <p:nvSpPr>
          <p:cNvPr id="17" name="Rectangle: Rounded Corners 16">
            <a:extLst>
              <a:ext uri="{FF2B5EF4-FFF2-40B4-BE49-F238E27FC236}">
                <a16:creationId xmlns:a16="http://schemas.microsoft.com/office/drawing/2014/main" id="{DF59CF96-35CA-CB52-AFBC-4D79A28F269E}"/>
              </a:ext>
            </a:extLst>
          </p:cNvPr>
          <p:cNvSpPr/>
          <p:nvPr/>
        </p:nvSpPr>
        <p:spPr>
          <a:xfrm>
            <a:off x="216490" y="5328215"/>
            <a:ext cx="4217325" cy="1420770"/>
          </a:xfrm>
          <a:prstGeom prst="roundRect">
            <a:avLst>
              <a:gd name="adj" fmla="val 0"/>
            </a:avLst>
          </a:prstGeom>
          <a:gradFill>
            <a:gsLst>
              <a:gs pos="0">
                <a:schemeClr val="tx1">
                  <a:lumMod val="85000"/>
                  <a:lumOff val="15000"/>
                  <a:alpha val="91000"/>
                </a:schemeClr>
              </a:gs>
              <a:gs pos="51000">
                <a:schemeClr val="tx1">
                  <a:lumMod val="95000"/>
                  <a:lumOff val="5000"/>
                  <a:alpha val="64000"/>
                </a:schemeClr>
              </a:gs>
              <a:gs pos="100000">
                <a:schemeClr val="tx1">
                  <a:lumMod val="85000"/>
                  <a:lumOff val="15000"/>
                  <a:alpha val="81000"/>
                </a:schemeClr>
              </a:gs>
            </a:gsLst>
            <a:path path="circle">
              <a:fillToRect l="100000" t="10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lgn="just">
              <a:buFont typeface="Arial" panose="020B0604020202020204" pitchFamily="34" charset="0"/>
              <a:buChar char="•"/>
            </a:pPr>
            <a:r>
              <a:rPr lang="en-US" sz="800" b="0" i="0" dirty="0" err="1">
                <a:solidFill>
                  <a:schemeClr val="bg1"/>
                </a:solidFill>
                <a:effectLst/>
                <a:latin typeface="Bahnschrift Light" panose="020B0502040204020203" pitchFamily="34" charset="0"/>
              </a:rPr>
              <a:t>Mårtensson</a:t>
            </a:r>
            <a:r>
              <a:rPr lang="en-US" sz="800" b="0" i="0" dirty="0">
                <a:solidFill>
                  <a:schemeClr val="bg1"/>
                </a:solidFill>
                <a:effectLst/>
                <a:latin typeface="Bahnschrift Light" panose="020B0502040204020203" pitchFamily="34" charset="0"/>
              </a:rPr>
              <a:t>, M., 2000. A critical review of knowledge management as a management tool. </a:t>
            </a:r>
            <a:r>
              <a:rPr lang="en-US" sz="800" b="0" i="1" dirty="0">
                <a:solidFill>
                  <a:schemeClr val="bg1"/>
                </a:solidFill>
                <a:effectLst/>
                <a:latin typeface="Bahnschrift Light" panose="020B0502040204020203" pitchFamily="34" charset="0"/>
              </a:rPr>
              <a:t>Journal of knowledge management</a:t>
            </a:r>
            <a:r>
              <a:rPr lang="en-US" sz="800" b="0" i="0" dirty="0">
                <a:solidFill>
                  <a:schemeClr val="bg1"/>
                </a:solidFill>
                <a:effectLst/>
                <a:latin typeface="Bahnschrift Light" panose="020B0502040204020203" pitchFamily="34" charset="0"/>
              </a:rPr>
              <a:t>, </a:t>
            </a:r>
            <a:r>
              <a:rPr lang="en-US" sz="800" b="0" i="1" dirty="0">
                <a:solidFill>
                  <a:schemeClr val="bg1"/>
                </a:solidFill>
                <a:effectLst/>
                <a:latin typeface="Bahnschrift Light" panose="020B0502040204020203" pitchFamily="34" charset="0"/>
              </a:rPr>
              <a:t>4</a:t>
            </a:r>
            <a:r>
              <a:rPr lang="en-US" sz="800" b="0" i="0" dirty="0">
                <a:solidFill>
                  <a:schemeClr val="bg1"/>
                </a:solidFill>
                <a:effectLst/>
                <a:latin typeface="Bahnschrift Light" panose="020B0502040204020203" pitchFamily="34" charset="0"/>
              </a:rPr>
              <a:t>(3), pp.204-216.</a:t>
            </a:r>
          </a:p>
          <a:p>
            <a:pPr marL="171450" indent="-171450" algn="just">
              <a:buFont typeface="Arial" panose="020B0604020202020204" pitchFamily="34" charset="0"/>
              <a:buChar char="•"/>
            </a:pPr>
            <a:r>
              <a:rPr lang="en-US" sz="800" b="0" i="0" dirty="0">
                <a:solidFill>
                  <a:schemeClr val="bg1"/>
                </a:solidFill>
                <a:effectLst/>
                <a:latin typeface="Bahnschrift Light" panose="020B0502040204020203" pitchFamily="34" charset="0"/>
              </a:rPr>
              <a:t>Maier, R. and </a:t>
            </a:r>
            <a:r>
              <a:rPr lang="en-US" sz="800" b="0" i="0" dirty="0" err="1">
                <a:solidFill>
                  <a:schemeClr val="bg1"/>
                </a:solidFill>
                <a:effectLst/>
                <a:latin typeface="Bahnschrift Light" panose="020B0502040204020203" pitchFamily="34" charset="0"/>
              </a:rPr>
              <a:t>Hadrich</a:t>
            </a:r>
            <a:r>
              <a:rPr lang="en-US" sz="800" b="0" i="0" dirty="0">
                <a:solidFill>
                  <a:schemeClr val="bg1"/>
                </a:solidFill>
                <a:effectLst/>
                <a:latin typeface="Bahnschrift Light" panose="020B0502040204020203" pitchFamily="34" charset="0"/>
              </a:rPr>
              <a:t>, T., 2011. Knowledge management systems. In </a:t>
            </a:r>
            <a:r>
              <a:rPr lang="en-US" sz="800" b="0" i="1" dirty="0">
                <a:solidFill>
                  <a:schemeClr val="bg1"/>
                </a:solidFill>
                <a:effectLst/>
                <a:latin typeface="Bahnschrift Light" panose="020B0502040204020203" pitchFamily="34" charset="0"/>
              </a:rPr>
              <a:t>Encyclopedia of Knowledge Management, Second Edition</a:t>
            </a:r>
            <a:r>
              <a:rPr lang="en-US" sz="800" b="0" i="0" dirty="0">
                <a:solidFill>
                  <a:schemeClr val="bg1"/>
                </a:solidFill>
                <a:effectLst/>
                <a:latin typeface="Bahnschrift Light" panose="020B0502040204020203" pitchFamily="34" charset="0"/>
              </a:rPr>
              <a:t> (pp. 779-790). IGI Global.</a:t>
            </a:r>
          </a:p>
          <a:p>
            <a:pPr marL="171450" indent="-171450" algn="just">
              <a:buFont typeface="Arial" panose="020B0604020202020204" pitchFamily="34" charset="0"/>
              <a:buChar char="•"/>
            </a:pPr>
            <a:r>
              <a:rPr lang="en-US" sz="800" b="0" i="0" dirty="0">
                <a:solidFill>
                  <a:schemeClr val="bg1"/>
                </a:solidFill>
                <a:effectLst/>
                <a:latin typeface="Bahnschrift Light" panose="020B0502040204020203" pitchFamily="34" charset="0"/>
              </a:rPr>
              <a:t>Farsi, J.Y. and </a:t>
            </a:r>
            <a:r>
              <a:rPr lang="en-US" sz="800" b="0" i="0" dirty="0" err="1">
                <a:solidFill>
                  <a:schemeClr val="bg1"/>
                </a:solidFill>
                <a:effectLst/>
                <a:latin typeface="Bahnschrift Light" panose="020B0502040204020203" pitchFamily="34" charset="0"/>
              </a:rPr>
              <a:t>Talebi</a:t>
            </a:r>
            <a:r>
              <a:rPr lang="en-US" sz="800" b="0" i="0" dirty="0">
                <a:solidFill>
                  <a:schemeClr val="bg1"/>
                </a:solidFill>
                <a:effectLst/>
                <a:latin typeface="Bahnschrift Light" panose="020B0502040204020203" pitchFamily="34" charset="0"/>
              </a:rPr>
              <a:t>, K., 2009. Application of knowledge management for research commercialization. </a:t>
            </a:r>
            <a:r>
              <a:rPr lang="en-US" sz="800" b="0" i="1" dirty="0">
                <a:solidFill>
                  <a:schemeClr val="bg1"/>
                </a:solidFill>
                <a:effectLst/>
                <a:latin typeface="Bahnschrift Light" panose="020B0502040204020203" pitchFamily="34" charset="0"/>
              </a:rPr>
              <a:t>World Academy of Science, Engineering and Technology</a:t>
            </a:r>
            <a:r>
              <a:rPr lang="en-US" sz="800" b="0" i="0" dirty="0">
                <a:solidFill>
                  <a:schemeClr val="bg1"/>
                </a:solidFill>
                <a:effectLst/>
                <a:latin typeface="Bahnschrift Light" panose="020B0502040204020203" pitchFamily="34" charset="0"/>
              </a:rPr>
              <a:t>, </a:t>
            </a:r>
            <a:r>
              <a:rPr lang="en-US" sz="800" b="0" i="1" dirty="0">
                <a:solidFill>
                  <a:schemeClr val="bg1"/>
                </a:solidFill>
                <a:effectLst/>
                <a:latin typeface="Bahnschrift Light" panose="020B0502040204020203" pitchFamily="34" charset="0"/>
              </a:rPr>
              <a:t>49</a:t>
            </a:r>
            <a:r>
              <a:rPr lang="en-US" sz="800" b="0" i="0" dirty="0">
                <a:solidFill>
                  <a:schemeClr val="bg1"/>
                </a:solidFill>
                <a:effectLst/>
                <a:latin typeface="Bahnschrift Light" panose="020B0502040204020203" pitchFamily="34" charset="0"/>
              </a:rPr>
              <a:t>, pp.451-455.</a:t>
            </a:r>
          </a:p>
          <a:p>
            <a:pPr marL="171450" indent="-171450" algn="just">
              <a:buFont typeface="Arial" panose="020B0604020202020204" pitchFamily="34" charset="0"/>
              <a:buChar char="•"/>
            </a:pPr>
            <a:r>
              <a:rPr lang="en-US" sz="800" b="0" i="0" dirty="0">
                <a:solidFill>
                  <a:schemeClr val="bg1"/>
                </a:solidFill>
                <a:effectLst/>
                <a:latin typeface="Bahnschrift Light" panose="020B0502040204020203" pitchFamily="34" charset="0"/>
              </a:rPr>
              <a:t>Bhatt, G.D., 2001. Knowledge management in organizations: examining the interaction between technologies, techniques, and people. </a:t>
            </a:r>
            <a:r>
              <a:rPr lang="en-US" sz="800" b="0" i="1" dirty="0">
                <a:solidFill>
                  <a:schemeClr val="bg1"/>
                </a:solidFill>
                <a:effectLst/>
                <a:latin typeface="Bahnschrift Light" panose="020B0502040204020203" pitchFamily="34" charset="0"/>
              </a:rPr>
              <a:t>Journal of knowledge management</a:t>
            </a:r>
            <a:r>
              <a:rPr lang="en-US" sz="800" b="0" i="0" dirty="0">
                <a:solidFill>
                  <a:schemeClr val="bg1"/>
                </a:solidFill>
                <a:effectLst/>
                <a:latin typeface="Bahnschrift Light" panose="020B0502040204020203" pitchFamily="34" charset="0"/>
              </a:rPr>
              <a:t>, </a:t>
            </a:r>
            <a:r>
              <a:rPr lang="en-US" sz="800" b="0" i="1" dirty="0">
                <a:solidFill>
                  <a:schemeClr val="bg1"/>
                </a:solidFill>
                <a:effectLst/>
                <a:latin typeface="Bahnschrift Light" panose="020B0502040204020203" pitchFamily="34" charset="0"/>
              </a:rPr>
              <a:t>5</a:t>
            </a:r>
            <a:r>
              <a:rPr lang="en-US" sz="800" b="0" i="0" dirty="0">
                <a:solidFill>
                  <a:schemeClr val="bg1"/>
                </a:solidFill>
                <a:effectLst/>
                <a:latin typeface="Bahnschrift Light" panose="020B0502040204020203" pitchFamily="34" charset="0"/>
              </a:rPr>
              <a:t>(1), pp.68-75.</a:t>
            </a:r>
            <a:endPar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endParaRPr>
          </a:p>
        </p:txBody>
      </p:sp>
      <p:sp>
        <p:nvSpPr>
          <p:cNvPr id="20" name="Rectangle: Rounded Corners 19">
            <a:extLst>
              <a:ext uri="{FF2B5EF4-FFF2-40B4-BE49-F238E27FC236}">
                <a16:creationId xmlns:a16="http://schemas.microsoft.com/office/drawing/2014/main" id="{4617D818-0C9B-6F72-9982-034C1F7BD33C}"/>
              </a:ext>
            </a:extLst>
          </p:cNvPr>
          <p:cNvSpPr/>
          <p:nvPr/>
        </p:nvSpPr>
        <p:spPr>
          <a:xfrm>
            <a:off x="4938231" y="5296902"/>
            <a:ext cx="2956552" cy="1484295"/>
          </a:xfrm>
          <a:prstGeom prst="roundRect">
            <a:avLst>
              <a:gd name="adj" fmla="val 0"/>
            </a:avLst>
          </a:prstGeom>
          <a:gradFill>
            <a:gsLst>
              <a:gs pos="0">
                <a:schemeClr val="tx1">
                  <a:lumMod val="85000"/>
                  <a:lumOff val="15000"/>
                  <a:alpha val="91000"/>
                </a:schemeClr>
              </a:gs>
              <a:gs pos="51000">
                <a:schemeClr val="tx1">
                  <a:lumMod val="95000"/>
                  <a:lumOff val="5000"/>
                  <a:alpha val="64000"/>
                </a:schemeClr>
              </a:gs>
              <a:gs pos="100000">
                <a:schemeClr val="tx1">
                  <a:lumMod val="85000"/>
                  <a:lumOff val="15000"/>
                  <a:alpha val="81000"/>
                </a:schemeClr>
              </a:gs>
            </a:gsLst>
            <a:path path="circle">
              <a:fillToRect l="100000" t="10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Argos has a lot of knowledge it can exploit commercially. First, the company can profit from advice services in its field. Selling or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licencing</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confidential data and market research is another option. Knowledge products and educational information can also make money. Knowledge can be translated into cash through joint ventures or product development with suppliers or industry partners. Finally, smart acquisitions or entering similar sectors using Argos' experience may boost commercial possibilities.</a:t>
            </a:r>
          </a:p>
        </p:txBody>
      </p:sp>
      <p:sp>
        <p:nvSpPr>
          <p:cNvPr id="22" name="Rectangle: Rounded Corners 21">
            <a:extLst>
              <a:ext uri="{FF2B5EF4-FFF2-40B4-BE49-F238E27FC236}">
                <a16:creationId xmlns:a16="http://schemas.microsoft.com/office/drawing/2014/main" id="{13D12B66-9CE2-218D-BD0A-090CF87CA8A9}"/>
              </a:ext>
            </a:extLst>
          </p:cNvPr>
          <p:cNvSpPr/>
          <p:nvPr/>
        </p:nvSpPr>
        <p:spPr>
          <a:xfrm>
            <a:off x="8002850" y="2553460"/>
            <a:ext cx="4072227" cy="2682465"/>
          </a:xfrm>
          <a:prstGeom prst="roundRect">
            <a:avLst>
              <a:gd name="adj" fmla="val 0"/>
            </a:avLst>
          </a:prstGeom>
          <a:gradFill>
            <a:gsLst>
              <a:gs pos="0">
                <a:schemeClr val="tx1">
                  <a:lumMod val="85000"/>
                  <a:lumOff val="15000"/>
                  <a:alpha val="91000"/>
                </a:schemeClr>
              </a:gs>
              <a:gs pos="51000">
                <a:schemeClr val="tx1">
                  <a:lumMod val="95000"/>
                  <a:lumOff val="5000"/>
                  <a:alpha val="64000"/>
                </a:schemeClr>
              </a:gs>
              <a:gs pos="100000">
                <a:schemeClr val="tx1">
                  <a:lumMod val="85000"/>
                  <a:lumOff val="15000"/>
                  <a:alpha val="81000"/>
                </a:schemeClr>
              </a:gs>
            </a:gsLst>
            <a:path path="circle">
              <a:fillToRect l="100000" t="10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rPr>
              <a:t>Knowledge Base Software</a:t>
            </a:r>
          </a:p>
          <a:p>
            <a:pPr algn="just"/>
            <a:r>
              <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rPr>
              <a:t>Usage: </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Argos employees can use the KM system's web portal. User logs in with unique credentials. A dashboard shows the following options:</a:t>
            </a:r>
          </a:p>
          <a:p>
            <a:pPr algn="just"/>
            <a:r>
              <a:rPr lang="en-US" sz="800" i="1"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Search Bar | Category  Navigation | Updates | User Profile |</a:t>
            </a:r>
          </a:p>
          <a:p>
            <a:pPr algn="just"/>
            <a:r>
              <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rPr>
              <a:t>Screen Design: </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A big search bar makes knowledge easy to find in the clean and intuitive UI. User profiles with pictures, details, and contribution badges encourage engagement.</a:t>
            </a:r>
          </a:p>
          <a:p>
            <a:pPr algn="just"/>
            <a:r>
              <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rPr>
              <a:t>Access Points: </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Remote and on-site personnel can use the KM system on any computer or mobile device via a web browser. Integration with Argos' authentication systems allows SSO access control.</a:t>
            </a:r>
          </a:p>
          <a:p>
            <a:pPr algn="just"/>
            <a:r>
              <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rPr>
              <a:t>Limits on security: </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RBAC restricts users to role-relevant knowledge. Administrators restrict access to sensitive data to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authorised</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workers (Farsi and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Talebi</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2009).</a:t>
            </a:r>
          </a:p>
          <a:p>
            <a:pPr algn="just"/>
            <a:r>
              <a:rPr lang="en-US" sz="800" dirty="0">
                <a:solidFill>
                  <a:schemeClr val="bg1"/>
                </a:solidFill>
                <a:latin typeface="Bahnschrift SemiBold" panose="020B0502040204020203" pitchFamily="34" charset="0"/>
                <a:ea typeface="Open Sans Light" panose="020B0306030504020204" pitchFamily="34" charset="0"/>
                <a:cs typeface="Open Sans Light" panose="020B0306030504020204" pitchFamily="34" charset="0"/>
              </a:rPr>
              <a:t>Other Relevant Options:</a:t>
            </a:r>
          </a:p>
          <a:p>
            <a:pPr marL="171450" indent="-171450" algn="just">
              <a:buFont typeface="Arial" panose="020B0604020202020204" pitchFamily="34" charset="0"/>
              <a:buChar char="•"/>
            </a:pP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Argos' active directory or LDAP integration for easy user management.</a:t>
            </a:r>
          </a:p>
          <a:p>
            <a:pPr marL="171450" indent="-171450" algn="just">
              <a:buFont typeface="Arial" panose="020B0604020202020204" pitchFamily="34" charset="0"/>
              <a:buChar char="•"/>
            </a:pP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AI-powered full-text search with suggestions.</a:t>
            </a:r>
          </a:p>
          <a:p>
            <a:pPr marL="171450" indent="-171450" algn="just">
              <a:buFont typeface="Arial" panose="020B0604020202020204" pitchFamily="34" charset="0"/>
              <a:buChar char="•"/>
            </a:pP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Maintaining knowledge article accuracy with version control.</a:t>
            </a:r>
          </a:p>
        </p:txBody>
      </p:sp>
      <p:sp>
        <p:nvSpPr>
          <p:cNvPr id="23" name="Rectangle: Rounded Corners 22">
            <a:extLst>
              <a:ext uri="{FF2B5EF4-FFF2-40B4-BE49-F238E27FC236}">
                <a16:creationId xmlns:a16="http://schemas.microsoft.com/office/drawing/2014/main" id="{16DD87F8-8F3A-6645-1403-E9BA66117AA2}"/>
              </a:ext>
            </a:extLst>
          </p:cNvPr>
          <p:cNvSpPr/>
          <p:nvPr/>
        </p:nvSpPr>
        <p:spPr>
          <a:xfrm>
            <a:off x="10888459" y="2478316"/>
            <a:ext cx="1211329" cy="250520"/>
          </a:xfrm>
          <a:prstGeom prst="roundRect">
            <a:avLst>
              <a:gd name="adj" fmla="val 25368"/>
            </a:avLst>
          </a:prstGeom>
          <a:solidFill>
            <a:srgbClr val="FC3E6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Bahnschrift SemiBold" panose="020B0502040204020203" pitchFamily="34" charset="0"/>
              </a:rPr>
              <a:t>How it’s used</a:t>
            </a:r>
          </a:p>
        </p:txBody>
      </p:sp>
      <p:sp>
        <p:nvSpPr>
          <p:cNvPr id="24" name="Rectangle: Rounded Corners 23">
            <a:extLst>
              <a:ext uri="{FF2B5EF4-FFF2-40B4-BE49-F238E27FC236}">
                <a16:creationId xmlns:a16="http://schemas.microsoft.com/office/drawing/2014/main" id="{2E64DBD9-AD58-5877-05C4-394B40F7E57A}"/>
              </a:ext>
            </a:extLst>
          </p:cNvPr>
          <p:cNvSpPr/>
          <p:nvPr/>
        </p:nvSpPr>
        <p:spPr>
          <a:xfrm>
            <a:off x="249127" y="5185011"/>
            <a:ext cx="999619" cy="204012"/>
          </a:xfrm>
          <a:prstGeom prst="roundRect">
            <a:avLst>
              <a:gd name="adj" fmla="val 25368"/>
            </a:avLst>
          </a:prstGeom>
          <a:solidFill>
            <a:srgbClr val="FC3E6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Bahnschrift SemiBold" panose="020B0502040204020203" pitchFamily="34" charset="0"/>
              </a:rPr>
              <a:t>References</a:t>
            </a:r>
          </a:p>
        </p:txBody>
      </p:sp>
      <p:sp>
        <p:nvSpPr>
          <p:cNvPr id="26" name="Rectangle: Rounded Corners 25">
            <a:extLst>
              <a:ext uri="{FF2B5EF4-FFF2-40B4-BE49-F238E27FC236}">
                <a16:creationId xmlns:a16="http://schemas.microsoft.com/office/drawing/2014/main" id="{57F6A248-D5EE-FDB5-8110-DE222E39E169}"/>
              </a:ext>
            </a:extLst>
          </p:cNvPr>
          <p:cNvSpPr/>
          <p:nvPr/>
        </p:nvSpPr>
        <p:spPr>
          <a:xfrm>
            <a:off x="8065932" y="831040"/>
            <a:ext cx="1212360" cy="224705"/>
          </a:xfrm>
          <a:prstGeom prst="round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50" dirty="0"/>
              <a:t>1. Needs Assessment</a:t>
            </a:r>
          </a:p>
        </p:txBody>
      </p:sp>
      <p:sp>
        <p:nvSpPr>
          <p:cNvPr id="28" name="Rectangle: Rounded Corners 27">
            <a:extLst>
              <a:ext uri="{FF2B5EF4-FFF2-40B4-BE49-F238E27FC236}">
                <a16:creationId xmlns:a16="http://schemas.microsoft.com/office/drawing/2014/main" id="{4E5FECD3-B420-44D1-245B-77DB6783E182}"/>
              </a:ext>
            </a:extLst>
          </p:cNvPr>
          <p:cNvSpPr/>
          <p:nvPr/>
        </p:nvSpPr>
        <p:spPr>
          <a:xfrm>
            <a:off x="8065932" y="1124706"/>
            <a:ext cx="1212360" cy="224705"/>
          </a:xfrm>
          <a:prstGeom prst="round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50" dirty="0"/>
              <a:t>2. Define Objectives</a:t>
            </a:r>
          </a:p>
        </p:txBody>
      </p:sp>
      <p:sp>
        <p:nvSpPr>
          <p:cNvPr id="29" name="Rectangle: Rounded Corners 28">
            <a:extLst>
              <a:ext uri="{FF2B5EF4-FFF2-40B4-BE49-F238E27FC236}">
                <a16:creationId xmlns:a16="http://schemas.microsoft.com/office/drawing/2014/main" id="{038DC23A-B608-A2B0-9BD0-2BCC3D104710}"/>
              </a:ext>
            </a:extLst>
          </p:cNvPr>
          <p:cNvSpPr/>
          <p:nvPr/>
        </p:nvSpPr>
        <p:spPr>
          <a:xfrm>
            <a:off x="8065932" y="1451662"/>
            <a:ext cx="1212360" cy="224705"/>
          </a:xfrm>
          <a:prstGeom prst="round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50" dirty="0"/>
              <a:t>3. Use Existing Tools</a:t>
            </a:r>
          </a:p>
        </p:txBody>
      </p:sp>
      <p:sp>
        <p:nvSpPr>
          <p:cNvPr id="30" name="Rectangle: Rounded Corners 29">
            <a:extLst>
              <a:ext uri="{FF2B5EF4-FFF2-40B4-BE49-F238E27FC236}">
                <a16:creationId xmlns:a16="http://schemas.microsoft.com/office/drawing/2014/main" id="{39A90183-7B20-EBE3-202E-3F03C53F38DD}"/>
              </a:ext>
            </a:extLst>
          </p:cNvPr>
          <p:cNvSpPr/>
          <p:nvPr/>
        </p:nvSpPr>
        <p:spPr>
          <a:xfrm>
            <a:off x="8065932" y="1770843"/>
            <a:ext cx="1212360" cy="224705"/>
          </a:xfrm>
          <a:prstGeom prst="round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4. Cloud-Based</a:t>
            </a:r>
          </a:p>
        </p:txBody>
      </p:sp>
      <p:sp>
        <p:nvSpPr>
          <p:cNvPr id="31" name="Rectangle: Rounded Corners 30">
            <a:extLst>
              <a:ext uri="{FF2B5EF4-FFF2-40B4-BE49-F238E27FC236}">
                <a16:creationId xmlns:a16="http://schemas.microsoft.com/office/drawing/2014/main" id="{B1335DD2-990C-389C-C888-DA4A09648CB9}"/>
              </a:ext>
            </a:extLst>
          </p:cNvPr>
          <p:cNvSpPr/>
          <p:nvPr/>
        </p:nvSpPr>
        <p:spPr>
          <a:xfrm>
            <a:off x="9418562" y="831040"/>
            <a:ext cx="1212360" cy="224705"/>
          </a:xfrm>
          <a:prstGeom prst="round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5. Open Source S/W</a:t>
            </a:r>
          </a:p>
        </p:txBody>
      </p:sp>
      <p:sp>
        <p:nvSpPr>
          <p:cNvPr id="32" name="Rectangle: Rounded Corners 31">
            <a:extLst>
              <a:ext uri="{FF2B5EF4-FFF2-40B4-BE49-F238E27FC236}">
                <a16:creationId xmlns:a16="http://schemas.microsoft.com/office/drawing/2014/main" id="{AAE9FE3A-628E-C44E-1593-70E804452EE6}"/>
              </a:ext>
            </a:extLst>
          </p:cNvPr>
          <p:cNvSpPr/>
          <p:nvPr/>
        </p:nvSpPr>
        <p:spPr>
          <a:xfrm>
            <a:off x="9418562" y="1124706"/>
            <a:ext cx="1212360" cy="224705"/>
          </a:xfrm>
          <a:prstGeom prst="round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6. Training</a:t>
            </a:r>
          </a:p>
        </p:txBody>
      </p:sp>
      <p:sp>
        <p:nvSpPr>
          <p:cNvPr id="33" name="Rectangle: Rounded Corners 32">
            <a:extLst>
              <a:ext uri="{FF2B5EF4-FFF2-40B4-BE49-F238E27FC236}">
                <a16:creationId xmlns:a16="http://schemas.microsoft.com/office/drawing/2014/main" id="{7A1AAF00-7637-E4E5-9E86-4BCA51440A23}"/>
              </a:ext>
            </a:extLst>
          </p:cNvPr>
          <p:cNvSpPr/>
          <p:nvPr/>
        </p:nvSpPr>
        <p:spPr>
          <a:xfrm>
            <a:off x="9418562" y="1451662"/>
            <a:ext cx="1212360" cy="224705"/>
          </a:xfrm>
          <a:prstGeom prst="round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7. Content Curation</a:t>
            </a:r>
          </a:p>
        </p:txBody>
      </p:sp>
      <p:sp>
        <p:nvSpPr>
          <p:cNvPr id="34" name="Rectangle: Rounded Corners 33">
            <a:extLst>
              <a:ext uri="{FF2B5EF4-FFF2-40B4-BE49-F238E27FC236}">
                <a16:creationId xmlns:a16="http://schemas.microsoft.com/office/drawing/2014/main" id="{CED09486-FD06-4752-9B90-8E17AC330C85}"/>
              </a:ext>
            </a:extLst>
          </p:cNvPr>
          <p:cNvSpPr/>
          <p:nvPr/>
        </p:nvSpPr>
        <p:spPr>
          <a:xfrm>
            <a:off x="9418562" y="1770843"/>
            <a:ext cx="1212360" cy="224705"/>
          </a:xfrm>
          <a:prstGeom prst="round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8. Access Control</a:t>
            </a:r>
          </a:p>
        </p:txBody>
      </p:sp>
      <p:sp>
        <p:nvSpPr>
          <p:cNvPr id="35" name="Rectangle: Rounded Corners 34">
            <a:extLst>
              <a:ext uri="{FF2B5EF4-FFF2-40B4-BE49-F238E27FC236}">
                <a16:creationId xmlns:a16="http://schemas.microsoft.com/office/drawing/2014/main" id="{33FA0D9D-44AB-FD53-4D71-DAAE102C7BB1}"/>
              </a:ext>
            </a:extLst>
          </p:cNvPr>
          <p:cNvSpPr/>
          <p:nvPr/>
        </p:nvSpPr>
        <p:spPr>
          <a:xfrm>
            <a:off x="10778027" y="831040"/>
            <a:ext cx="1212360" cy="224705"/>
          </a:xfrm>
          <a:prstGeom prst="round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9. Scalability</a:t>
            </a:r>
          </a:p>
        </p:txBody>
      </p:sp>
      <p:sp>
        <p:nvSpPr>
          <p:cNvPr id="36" name="Rectangle: Rounded Corners 35">
            <a:extLst>
              <a:ext uri="{FF2B5EF4-FFF2-40B4-BE49-F238E27FC236}">
                <a16:creationId xmlns:a16="http://schemas.microsoft.com/office/drawing/2014/main" id="{8924D50A-A827-411D-8807-698477D60E9C}"/>
              </a:ext>
            </a:extLst>
          </p:cNvPr>
          <p:cNvSpPr/>
          <p:nvPr/>
        </p:nvSpPr>
        <p:spPr>
          <a:xfrm>
            <a:off x="10778027" y="1124706"/>
            <a:ext cx="1212360" cy="224705"/>
          </a:xfrm>
          <a:prstGeom prst="round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10. Feedback Loop</a:t>
            </a:r>
          </a:p>
        </p:txBody>
      </p:sp>
      <p:sp>
        <p:nvSpPr>
          <p:cNvPr id="38" name="Rectangle: Rounded Corners 37">
            <a:extLst>
              <a:ext uri="{FF2B5EF4-FFF2-40B4-BE49-F238E27FC236}">
                <a16:creationId xmlns:a16="http://schemas.microsoft.com/office/drawing/2014/main" id="{1453CAFA-853F-B390-CBFA-A5D84A4FB6D1}"/>
              </a:ext>
            </a:extLst>
          </p:cNvPr>
          <p:cNvSpPr/>
          <p:nvPr/>
        </p:nvSpPr>
        <p:spPr>
          <a:xfrm>
            <a:off x="10790861" y="1466717"/>
            <a:ext cx="1212360" cy="224705"/>
          </a:xfrm>
          <a:prstGeom prst="round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11. Regular Audits</a:t>
            </a:r>
          </a:p>
        </p:txBody>
      </p:sp>
      <p:pic>
        <p:nvPicPr>
          <p:cNvPr id="1034" name="Picture 10">
            <a:extLst>
              <a:ext uri="{FF2B5EF4-FFF2-40B4-BE49-F238E27FC236}">
                <a16:creationId xmlns:a16="http://schemas.microsoft.com/office/drawing/2014/main" id="{D720E883-74B7-0BB8-9BDE-8685996E787A}"/>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8346911" y="2036919"/>
            <a:ext cx="361827" cy="40203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end SMS with LimeSurvey | seven.io">
            <a:extLst>
              <a:ext uri="{FF2B5EF4-FFF2-40B4-BE49-F238E27FC236}">
                <a16:creationId xmlns:a16="http://schemas.microsoft.com/office/drawing/2014/main" id="{6B378E3E-D332-E4FD-2FD1-93EA56418AA9}"/>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 uri="{28A0092B-C50C-407E-A947-70E740481C1C}">
                <a14:useLocalDpi xmlns:a14="http://schemas.microsoft.com/office/drawing/2010/main" val="0"/>
              </a:ext>
            </a:extLst>
          </a:blip>
          <a:srcRect/>
          <a:stretch>
            <a:fillRect/>
          </a:stretch>
        </p:blipFill>
        <p:spPr bwMode="auto">
          <a:xfrm>
            <a:off x="8980133" y="1937158"/>
            <a:ext cx="621030" cy="621030"/>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WordPress.com - Wikipedia">
            <a:extLst>
              <a:ext uri="{FF2B5EF4-FFF2-40B4-BE49-F238E27FC236}">
                <a16:creationId xmlns:a16="http://schemas.microsoft.com/office/drawing/2014/main" id="{CDEECCE7-DC91-3A91-F9A4-FEFBF9781E2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960873" y="2081338"/>
            <a:ext cx="313193" cy="313193"/>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What is Google Workspace? | IT Support LA">
            <a:extLst>
              <a:ext uri="{FF2B5EF4-FFF2-40B4-BE49-F238E27FC236}">
                <a16:creationId xmlns:a16="http://schemas.microsoft.com/office/drawing/2014/main" id="{49D035FA-3061-C6F2-4909-EC31928E9E5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816856" y="1777886"/>
            <a:ext cx="1109982" cy="623650"/>
          </a:xfrm>
          <a:prstGeom prst="rect">
            <a:avLst/>
          </a:prstGeom>
          <a:noFill/>
          <a:extLst>
            <a:ext uri="{909E8E84-426E-40DD-AFC4-6F175D3DCCD1}">
              <a14:hiddenFill xmlns:a14="http://schemas.microsoft.com/office/drawing/2010/main">
                <a:solidFill>
                  <a:srgbClr val="FFFFFF"/>
                </a:solidFill>
              </a14:hiddenFill>
            </a:ext>
          </a:extLst>
        </p:spPr>
      </p:pic>
      <p:sp>
        <p:nvSpPr>
          <p:cNvPr id="39" name="Rectangle: Rounded Corners 38">
            <a:extLst>
              <a:ext uri="{FF2B5EF4-FFF2-40B4-BE49-F238E27FC236}">
                <a16:creationId xmlns:a16="http://schemas.microsoft.com/office/drawing/2014/main" id="{BB291478-33A8-9645-0B03-D0981A0E4C05}"/>
              </a:ext>
            </a:extLst>
          </p:cNvPr>
          <p:cNvSpPr/>
          <p:nvPr/>
        </p:nvSpPr>
        <p:spPr>
          <a:xfrm>
            <a:off x="8016608" y="5296902"/>
            <a:ext cx="4053567" cy="1452083"/>
          </a:xfrm>
          <a:prstGeom prst="roundRect">
            <a:avLst>
              <a:gd name="adj" fmla="val 1827"/>
            </a:avLst>
          </a:prstGeom>
          <a:gradFill>
            <a:gsLst>
              <a:gs pos="0">
                <a:schemeClr val="tx1">
                  <a:lumMod val="85000"/>
                  <a:lumOff val="15000"/>
                  <a:alpha val="91000"/>
                </a:schemeClr>
              </a:gs>
              <a:gs pos="51000">
                <a:schemeClr val="tx1">
                  <a:lumMod val="95000"/>
                  <a:lumOff val="5000"/>
                  <a:alpha val="64000"/>
                </a:schemeClr>
              </a:gs>
              <a:gs pos="100000">
                <a:schemeClr val="tx1">
                  <a:lumMod val="85000"/>
                  <a:lumOff val="15000"/>
                  <a:alpha val="81000"/>
                </a:schemeClr>
              </a:gs>
            </a:gsLst>
            <a:path path="circle">
              <a:fillToRect l="100000" t="10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In conclusion, Knowledge Management (KM) is essential for capturing,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organising</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and using knowledge and information to improve decision-making, innovation, and operational efficiency. Businesses like Argos may harness their collective intelligence by promoting knowledge sharing, using effective tools and technology, and incorporating KM into processes. KM's seamless integration with other departments and services promotes collaboration, growth, and agility in an ever-changing landscape. </a:t>
            </a:r>
            <a:r>
              <a:rPr lang="en-US" sz="800" dirty="0" err="1">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Organisations</a:t>
            </a:r>
            <a:r>
              <a:rPr lang="en-US" sz="800" dirty="0">
                <a:solidFill>
                  <a:schemeClr val="bg1"/>
                </a:solidFill>
                <a:latin typeface="Bahnschrift Light" panose="020B0502040204020203" pitchFamily="34" charset="0"/>
                <a:ea typeface="Open Sans Light" panose="020B0306030504020204" pitchFamily="34" charset="0"/>
                <a:cs typeface="Open Sans Light" panose="020B0306030504020204" pitchFamily="34" charset="0"/>
              </a:rPr>
              <a:t> need KM to adapt, learn, and grow in the information age.</a:t>
            </a:r>
          </a:p>
        </p:txBody>
      </p:sp>
      <p:sp>
        <p:nvSpPr>
          <p:cNvPr id="19" name="Rectangle: Rounded Corners 18">
            <a:extLst>
              <a:ext uri="{FF2B5EF4-FFF2-40B4-BE49-F238E27FC236}">
                <a16:creationId xmlns:a16="http://schemas.microsoft.com/office/drawing/2014/main" id="{9CB12020-0E9C-BF88-0344-3AF2131BD7CA}"/>
              </a:ext>
            </a:extLst>
          </p:cNvPr>
          <p:cNvSpPr/>
          <p:nvPr/>
        </p:nvSpPr>
        <p:spPr>
          <a:xfrm>
            <a:off x="11045038" y="5107057"/>
            <a:ext cx="999619" cy="204012"/>
          </a:xfrm>
          <a:prstGeom prst="roundRect">
            <a:avLst>
              <a:gd name="adj" fmla="val 25368"/>
            </a:avLst>
          </a:prstGeom>
          <a:solidFill>
            <a:srgbClr val="FC3E6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Bahnschrift SemiBold" panose="020B0502040204020203" pitchFamily="34" charset="0"/>
              </a:rPr>
              <a:t>Conclusion</a:t>
            </a:r>
          </a:p>
        </p:txBody>
      </p:sp>
      <p:pic>
        <p:nvPicPr>
          <p:cNvPr id="2" name="Picture 2">
            <a:extLst>
              <a:ext uri="{FF2B5EF4-FFF2-40B4-BE49-F238E27FC236}">
                <a16:creationId xmlns:a16="http://schemas.microsoft.com/office/drawing/2014/main" id="{87218E1D-A6E8-78A5-B54F-765B86A98FB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p:blipFill>
        <p:spPr bwMode="auto">
          <a:xfrm>
            <a:off x="8306426" y="358087"/>
            <a:ext cx="740123" cy="314121"/>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4C85036E-A440-B071-946C-45D053016F58}"/>
              </a:ext>
            </a:extLst>
          </p:cNvPr>
          <p:cNvSpPr txBox="1"/>
          <p:nvPr/>
        </p:nvSpPr>
        <p:spPr>
          <a:xfrm>
            <a:off x="3314578" y="-28766"/>
            <a:ext cx="6096000" cy="646331"/>
          </a:xfrm>
          <a:prstGeom prst="rect">
            <a:avLst/>
          </a:prstGeom>
          <a:noFill/>
        </p:spPr>
        <p:txBody>
          <a:bodyPr wrap="square">
            <a:spAutoFit/>
          </a:bodyPr>
          <a:lstStyle/>
          <a:p>
            <a:pPr algn="ctr"/>
            <a:r>
              <a:rPr lang="en-US" sz="1800">
                <a:solidFill>
                  <a:schemeClr val="bg1"/>
                </a:solidFill>
                <a:latin typeface="Bahnschrift SemiBold" panose="020B0502040204020203" pitchFamily="34" charset="0"/>
              </a:rPr>
              <a:t>Student</a:t>
            </a:r>
            <a:r>
              <a:rPr lang="en-GB">
                <a:solidFill>
                  <a:schemeClr val="bg1"/>
                </a:solidFill>
                <a:latin typeface="Bahnschrift SemiBold" panose="020B0502040204020203" pitchFamily="34" charset="0"/>
              </a:rPr>
              <a:t> name Nwakaego peace Elumese student  2114106 </a:t>
            </a:r>
          </a:p>
          <a:p>
            <a:pPr algn="ctr"/>
            <a:endParaRPr lang="en-US" sz="1800" dirty="0">
              <a:solidFill>
                <a:schemeClr val="bg1"/>
              </a:solidFill>
              <a:latin typeface="Bahnschrift SemiBold" panose="020B0502040204020203" pitchFamily="34" charset="0"/>
            </a:endParaRPr>
          </a:p>
        </p:txBody>
      </p:sp>
      <p:pic>
        <p:nvPicPr>
          <p:cNvPr id="3" name="Picture 2" descr="Knowledge Management (KM) with Business Intelligence (BI) The Figure 8... |  Download Scientific Diagram">
            <a:extLst>
              <a:ext uri="{FF2B5EF4-FFF2-40B4-BE49-F238E27FC236}">
                <a16:creationId xmlns:a16="http://schemas.microsoft.com/office/drawing/2014/main" id="{8FC2DCEF-594C-93F9-9AC0-9D2F4C1636F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394455" y="3713287"/>
            <a:ext cx="2500328" cy="1512849"/>
          </a:xfrm>
          <a:prstGeom prst="rect">
            <a:avLst/>
          </a:prstGeom>
          <a:noFill/>
          <a:ln w="28575">
            <a:solidFill>
              <a:srgbClr val="00B0F0"/>
            </a:solidFill>
          </a:ln>
          <a:extLst>
            <a:ext uri="{909E8E84-426E-40DD-AFC4-6F175D3DCCD1}">
              <a14:hiddenFill xmlns:a14="http://schemas.microsoft.com/office/drawing/2010/main">
                <a:solidFill>
                  <a:srgbClr val="FFFFFF"/>
                </a:solidFill>
              </a14:hiddenFill>
            </a:ext>
          </a:extLst>
        </p:spPr>
      </p:pic>
      <p:sp>
        <p:nvSpPr>
          <p:cNvPr id="21" name="Rectangle: Rounded Corners 20">
            <a:extLst>
              <a:ext uri="{FF2B5EF4-FFF2-40B4-BE49-F238E27FC236}">
                <a16:creationId xmlns:a16="http://schemas.microsoft.com/office/drawing/2014/main" id="{1E228776-E39C-F096-7214-55949D47D251}"/>
              </a:ext>
            </a:extLst>
          </p:cNvPr>
          <p:cNvSpPr/>
          <p:nvPr/>
        </p:nvSpPr>
        <p:spPr>
          <a:xfrm rot="16200000">
            <a:off x="3987819" y="5812529"/>
            <a:ext cx="1545272" cy="420827"/>
          </a:xfrm>
          <a:prstGeom prst="roundRect">
            <a:avLst>
              <a:gd name="adj" fmla="val 25368"/>
            </a:avLst>
          </a:prstGeom>
          <a:solidFill>
            <a:srgbClr val="FC3E6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latin typeface="Bahnschrift SemiBold" panose="020B0502040204020203" pitchFamily="34" charset="0"/>
              </a:rPr>
              <a:t>How to Commercialize</a:t>
            </a:r>
          </a:p>
        </p:txBody>
      </p:sp>
      <p:pic>
        <p:nvPicPr>
          <p:cNvPr id="1026" name="Picture 2" descr="5 Steps of the Knowledge Management Process: How To Develop It - Tettra">
            <a:extLst>
              <a:ext uri="{FF2B5EF4-FFF2-40B4-BE49-F238E27FC236}">
                <a16:creationId xmlns:a16="http://schemas.microsoft.com/office/drawing/2014/main" id="{8669EC31-2EA9-E279-1345-802B1CDBF33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195078" y="2184161"/>
            <a:ext cx="1686010" cy="1675521"/>
          </a:xfrm>
          <a:prstGeom prst="rect">
            <a:avLst/>
          </a:prstGeom>
          <a:noFill/>
          <a:ln w="50800">
            <a:solidFill>
              <a:srgbClr val="00B0F0"/>
            </a:solidFill>
          </a:ln>
          <a:extLst>
            <a:ext uri="{909E8E84-426E-40DD-AFC4-6F175D3DCCD1}">
              <a14:hiddenFill xmlns:a14="http://schemas.microsoft.com/office/drawing/2010/main">
                <a:solidFill>
                  <a:srgbClr val="FFFFFF"/>
                </a:solidFill>
              </a14:hiddenFill>
            </a:ext>
          </a:extLst>
        </p:spPr>
      </p:pic>
      <p:sp>
        <p:nvSpPr>
          <p:cNvPr id="12" name="Rectangle: Rounded Corners 11">
            <a:extLst>
              <a:ext uri="{FF2B5EF4-FFF2-40B4-BE49-F238E27FC236}">
                <a16:creationId xmlns:a16="http://schemas.microsoft.com/office/drawing/2014/main" id="{B900931B-5433-A5AD-8035-63216AF2D18B}"/>
              </a:ext>
            </a:extLst>
          </p:cNvPr>
          <p:cNvSpPr/>
          <p:nvPr/>
        </p:nvSpPr>
        <p:spPr>
          <a:xfrm>
            <a:off x="4045119" y="2189764"/>
            <a:ext cx="1950641" cy="300327"/>
          </a:xfrm>
          <a:prstGeom prst="roundRect">
            <a:avLst>
              <a:gd name="adj" fmla="val 25368"/>
            </a:avLst>
          </a:prstGeom>
          <a:solidFill>
            <a:srgbClr val="FC3E6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Bahnschrift SemiBold" panose="020B0502040204020203" pitchFamily="34" charset="0"/>
              </a:rPr>
              <a:t>KM Tools and Purposes</a:t>
            </a:r>
          </a:p>
        </p:txBody>
      </p:sp>
      <p:sp>
        <p:nvSpPr>
          <p:cNvPr id="14" name="Rectangle: Rounded Corners 13">
            <a:extLst>
              <a:ext uri="{FF2B5EF4-FFF2-40B4-BE49-F238E27FC236}">
                <a16:creationId xmlns:a16="http://schemas.microsoft.com/office/drawing/2014/main" id="{3C3B3557-6EA3-135A-FF6B-D1A4C2F461C0}"/>
              </a:ext>
            </a:extLst>
          </p:cNvPr>
          <p:cNvSpPr/>
          <p:nvPr/>
        </p:nvSpPr>
        <p:spPr>
          <a:xfrm>
            <a:off x="234025" y="4077281"/>
            <a:ext cx="4894978" cy="1078089"/>
          </a:xfrm>
          <a:prstGeom prst="roundRect">
            <a:avLst>
              <a:gd name="adj" fmla="val 0"/>
            </a:avLst>
          </a:prstGeom>
          <a:gradFill>
            <a:gsLst>
              <a:gs pos="0">
                <a:schemeClr val="tx1">
                  <a:lumMod val="85000"/>
                  <a:lumOff val="15000"/>
                  <a:alpha val="91000"/>
                </a:schemeClr>
              </a:gs>
              <a:gs pos="51000">
                <a:schemeClr val="tx1">
                  <a:lumMod val="95000"/>
                  <a:lumOff val="5000"/>
                  <a:alpha val="64000"/>
                </a:schemeClr>
              </a:gs>
              <a:gs pos="100000">
                <a:schemeClr val="tx1">
                  <a:lumMod val="85000"/>
                  <a:lumOff val="15000"/>
                  <a:alpha val="81000"/>
                </a:schemeClr>
              </a:gs>
            </a:gsLst>
            <a:path path="circle">
              <a:fillToRect l="100000" t="10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Font typeface="+mj-lt"/>
              <a:buAutoNum type="arabicPeriod"/>
            </a:pPr>
            <a:r>
              <a:rPr lang="en-US" sz="850" b="1" dirty="0">
                <a:effectLst/>
                <a:latin typeface="Bahnschrift SemiBold" panose="020B0502040204020203" pitchFamily="34" charset="0"/>
              </a:rPr>
              <a:t>Improved Decision Making: KM centralizes information for easy organization-wide access</a:t>
            </a:r>
            <a:r>
              <a:rPr lang="en-US" sz="850" b="1" dirty="0">
                <a:effectLst/>
                <a:latin typeface="Bahnschrift Light" panose="020B0502040204020203" pitchFamily="34" charset="0"/>
              </a:rPr>
              <a:t>.</a:t>
            </a:r>
            <a:r>
              <a:rPr lang="en-US" sz="850" dirty="0">
                <a:effectLst/>
                <a:latin typeface="Bahnschrift Light" panose="020B0502040204020203" pitchFamily="34" charset="0"/>
              </a:rPr>
              <a:t> </a:t>
            </a:r>
            <a:r>
              <a:rPr lang="en-US" sz="800" dirty="0">
                <a:effectLst/>
                <a:latin typeface="Bahnschrift Light" panose="020B0502040204020203" pitchFamily="34" charset="0"/>
              </a:rPr>
              <a:t>This accessibility enables educated decision-making using accurate, current data and insights. </a:t>
            </a:r>
          </a:p>
          <a:p>
            <a:pPr>
              <a:buFont typeface="+mj-lt"/>
              <a:buAutoNum type="arabicPeriod"/>
            </a:pPr>
            <a:r>
              <a:rPr lang="en-US" sz="850" b="1" dirty="0">
                <a:effectLst/>
                <a:latin typeface="Bahnschrift SemiBold" panose="020B0502040204020203" pitchFamily="34" charset="0"/>
              </a:rPr>
              <a:t>Improved Collaboration and Innovation:</a:t>
            </a:r>
            <a:r>
              <a:rPr lang="en-US" sz="850" dirty="0">
                <a:effectLst/>
                <a:latin typeface="Bahnschrift SemiBold" panose="020B0502040204020203" pitchFamily="34" charset="0"/>
              </a:rPr>
              <a:t> </a:t>
            </a:r>
            <a:r>
              <a:rPr lang="en-US" sz="800" dirty="0">
                <a:effectLst/>
                <a:latin typeface="Bahnschrift Light" panose="020B0502040204020203" pitchFamily="34" charset="0"/>
              </a:rPr>
              <a:t>KM fosters a culture of collaboration by breaking down silos and encouraging knowledge sharing among employees. </a:t>
            </a:r>
          </a:p>
          <a:p>
            <a:pPr>
              <a:buFont typeface="+mj-lt"/>
              <a:buAutoNum type="arabicPeriod"/>
            </a:pPr>
            <a:r>
              <a:rPr lang="en-US" sz="850" b="1" dirty="0">
                <a:effectLst/>
                <a:latin typeface="Bahnschrift SemiBold" panose="020B0502040204020203" pitchFamily="34" charset="0"/>
              </a:rPr>
              <a:t>KM helps firms retain knowledge, especially when experienced people retire or leave.</a:t>
            </a:r>
            <a:r>
              <a:rPr lang="en-US" sz="850" dirty="0">
                <a:effectLst/>
                <a:latin typeface="Bahnschrift SemiBold" panose="020B0502040204020203" pitchFamily="34" charset="0"/>
              </a:rPr>
              <a:t> </a:t>
            </a:r>
            <a:r>
              <a:rPr lang="en-US" sz="800" dirty="0">
                <a:effectLst/>
                <a:latin typeface="Bahnschrift Light" panose="020B0502040204020203" pitchFamily="34" charset="0"/>
              </a:rPr>
              <a:t>Organizations can preserve ideas, best practices, and lessons learned by saving knowledge in databases, wikis, or repositories. </a:t>
            </a:r>
          </a:p>
        </p:txBody>
      </p:sp>
      <p:sp>
        <p:nvSpPr>
          <p:cNvPr id="18" name="Rectangle: Rounded Corners 17">
            <a:extLst>
              <a:ext uri="{FF2B5EF4-FFF2-40B4-BE49-F238E27FC236}">
                <a16:creationId xmlns:a16="http://schemas.microsoft.com/office/drawing/2014/main" id="{56515C75-F567-D893-6EB9-793F1BB41E77}"/>
              </a:ext>
            </a:extLst>
          </p:cNvPr>
          <p:cNvSpPr/>
          <p:nvPr/>
        </p:nvSpPr>
        <p:spPr>
          <a:xfrm>
            <a:off x="270236" y="3920434"/>
            <a:ext cx="1828872" cy="217068"/>
          </a:xfrm>
          <a:prstGeom prst="roundRect">
            <a:avLst>
              <a:gd name="adj" fmla="val 25368"/>
            </a:avLst>
          </a:prstGeom>
          <a:solidFill>
            <a:srgbClr val="FC3E6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Bahnschrift SemiBold" panose="020B0502040204020203" pitchFamily="34" charset="0"/>
              </a:rPr>
              <a:t>Benefits and Advantage</a:t>
            </a:r>
          </a:p>
        </p:txBody>
      </p:sp>
    </p:spTree>
    <p:extLst>
      <p:ext uri="{BB962C8B-B14F-4D97-AF65-F5344CB8AC3E}">
        <p14:creationId xmlns:p14="http://schemas.microsoft.com/office/powerpoint/2010/main" val="737144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941</Words>
  <Application>Microsoft Office PowerPoint</Application>
  <PresentationFormat>Widescreen</PresentationFormat>
  <Paragraphs>50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Jawad</dc:creator>
  <cp:lastModifiedBy>N.peace Elumese</cp:lastModifiedBy>
  <cp:revision>12</cp:revision>
  <dcterms:created xsi:type="dcterms:W3CDTF">2023-11-06T11:22:10Z</dcterms:created>
  <dcterms:modified xsi:type="dcterms:W3CDTF">2023-12-09T13:43:35Z</dcterms:modified>
</cp:coreProperties>
</file>