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E0CB2-CF44-2E53-8FAC-9EDEB67E61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0AF18C-1EA7-88D6-CA6B-FBE9D2D5E4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3B51C-DF52-DCD2-4A8D-A96C04F48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7339F-37D5-92D1-DEDC-D15A9C3DC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71E3D-1210-83DD-268F-AAAEC3EB8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559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70384-5C89-78B9-7E15-D256908DF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974E7-F068-9A4B-6E1C-ED232681F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0684E-3F1D-2F39-5D87-EC1B97F6F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EB39E-CC35-7235-BFF2-393910B65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8FD57-D903-C96E-C42B-C911A639A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782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694CB-A613-BFDB-7D04-E347CF84D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D755A0-23C4-5E58-DB24-097C8939F7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9F584-B8A8-A0D8-145E-DB498CAE2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B545F-B0B1-1A39-C3CA-D8E99859B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E3487-BE77-39B6-4D13-79129269B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46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86AD1-9C3E-050C-8A52-EC3E27F3D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2FD12-331F-5704-893D-A3B10D2373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F79095-D597-1B86-D742-1DF11A058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EA942-228E-5ECC-131A-0928D8CA4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CDAC04-D752-9C52-55B2-61714D298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6313E-80C0-6700-E2F3-9B5CF7D24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922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49C7C-9234-2904-EF9D-A1CFAC552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D105A8-C24F-5292-E993-413BD1B49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BE06B-BB77-662E-6E3E-D826CA1A7B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6D1DF7-D7E1-1371-B258-630F1FD9CD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8EDDAB-9374-BC5A-69A6-4207E5FDEB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F3724-FAF8-BC67-DE26-38936B1E1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10D161-CEBA-F044-E898-D623FA091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F2662F-A0FE-A893-E412-5C1B16CEC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6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8850B-0884-454F-575B-5106D9440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5FE62D-E6C5-01C5-2A00-553DEC0D6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E5C1F1-D524-CBA9-AB18-C1BD68FDE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FF819E-D3C4-6660-0F2F-F0134C384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330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5C036F-9089-B2E7-1521-40921BE05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549054-33F6-C4E7-145A-F896C7B34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0943AB-26A7-863E-002F-29F9EA338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886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41F18-F368-44BF-EE68-6A6C6C260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C783E-CEFF-F205-2A61-5A7CD96F1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4E02A8-C28B-E002-F6B8-E29A726231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16C590-888B-D93A-AFE5-D2311F561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ABF63E-0F3A-88D4-FAB0-FF82309F0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4C9E4A-3976-87A6-608C-495BBE2DF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498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A4333-D40A-BCC6-879C-8F0E1B418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5F03AC-D082-190B-6D21-C728C96924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D8A1F9-2332-0DBE-C1F6-50B69972E8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4A3405-BB3A-F160-556A-B0F372A43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7240D9-120D-A66C-3C64-581777474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C7FEB6-A216-ADE9-6E1E-5A025F6A0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557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1E1DE-478E-A2E0-5746-C8AB12268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1062A2-B00B-7FE6-7887-260D5679E8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FC6B3-0E5F-129C-D268-E150EB2EF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5F914-27F3-0532-FE7C-67104BB42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FE918-D8C1-E782-C89D-81B8DAAD7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00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692DB7-E78B-636B-C102-039FAF41EE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38C4C3-F741-1688-24C2-CC1B5F765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1E0375-8B3C-795B-7E7F-27C119C5A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72FB9-11BD-5EA1-2072-D0BC424A5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E0AB8-3177-50C8-779C-4A41AB12E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531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EC24C9-A130-821D-31F8-B821D59C3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70C2B-CA60-E4FB-08AE-E54443787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46224-C737-E221-7F2F-1201F4761D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388076-7557-4891-B9A4-B92169DE9A2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B6B85-506C-C24D-4845-2DE6CDDF9B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20115-1927-72B6-AC32-54C1EB8C22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1C4215-AC58-43F4-810E-7CC6AC35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095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3F96A-96C0-D3C7-FBBC-0167050CA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090333" cy="600075"/>
          </a:xfrm>
        </p:spPr>
        <p:txBody>
          <a:bodyPr>
            <a:normAutofit/>
          </a:bodyPr>
          <a:lstStyle/>
          <a:p>
            <a:r>
              <a:rPr lang="en-GB" sz="32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80A7B-9D16-5230-CB7E-7B9A70151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0" y="1253330"/>
            <a:ext cx="10515600" cy="514746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b="1" dirty="0"/>
              <a:t>The Role of Information Systems in Business</a:t>
            </a:r>
          </a:p>
          <a:p>
            <a:r>
              <a:rPr lang="en-GB" sz="1400" dirty="0"/>
              <a:t>Information systems (IS) are integrated technologies that collect, process, store, and distribute information to support business operations and decision-making (Laudon &amp; Laudon, 2024).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Benefits to businesses:</a:t>
            </a:r>
            <a:endParaRPr lang="en-GB" sz="1400" dirty="0"/>
          </a:p>
          <a:p>
            <a:r>
              <a:rPr lang="en-GB" sz="1400" dirty="0"/>
              <a:t>Improved operational efficiency </a:t>
            </a:r>
          </a:p>
          <a:p>
            <a:r>
              <a:rPr lang="en-GB" sz="1400" dirty="0"/>
              <a:t>Better decision-making through data analysis </a:t>
            </a:r>
          </a:p>
          <a:p>
            <a:r>
              <a:rPr lang="en-GB" sz="1400" dirty="0"/>
              <a:t>Enhanced customer service </a:t>
            </a:r>
          </a:p>
          <a:p>
            <a:r>
              <a:rPr lang="en-GB" sz="1400" dirty="0"/>
              <a:t>Increased competitiveness </a:t>
            </a:r>
          </a:p>
          <a:p>
            <a:r>
              <a:rPr lang="en-GB" sz="1400" dirty="0"/>
              <a:t>Improved communication across departments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Examples:</a:t>
            </a:r>
            <a:endParaRPr lang="en-GB" sz="1400" dirty="0"/>
          </a:p>
          <a:p>
            <a:r>
              <a:rPr lang="en-GB" sz="1400" dirty="0"/>
              <a:t>CRM systems manage customer relationships. </a:t>
            </a:r>
          </a:p>
          <a:p>
            <a:r>
              <a:rPr lang="en-GB" sz="1400" dirty="0"/>
              <a:t>ERP systems integrate business functions. </a:t>
            </a:r>
          </a:p>
          <a:p>
            <a:r>
              <a:rPr lang="en-GB" sz="1400" dirty="0"/>
              <a:t>DSS systems support managerial decision-making. 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1400" b="1" dirty="0"/>
              <a:t>Speaker Note:</a:t>
            </a:r>
            <a:br>
              <a:rPr lang="en-GB" sz="1400" dirty="0"/>
            </a:br>
            <a:r>
              <a:rPr lang="en-GB" sz="1400" dirty="0"/>
              <a:t>Information systems are essential for modern businesses because they enable organisations to manage information effectively and respond quickly to market changes.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6472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41FB2-E275-0FBA-7903-3E72E3627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132" y="195792"/>
            <a:ext cx="4114800" cy="574675"/>
          </a:xfrm>
        </p:spPr>
        <p:txBody>
          <a:bodyPr>
            <a:normAutofit/>
          </a:bodyPr>
          <a:lstStyle/>
          <a:p>
            <a:r>
              <a:rPr lang="en-GB" sz="2400" dirty="0"/>
              <a:t>Analysis and Compare Systems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2CE5F4E-69F8-E900-4AEB-9187A4246A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7641827"/>
              </p:ext>
            </p:extLst>
          </p:nvPr>
        </p:nvGraphicFramePr>
        <p:xfrm>
          <a:off x="728132" y="851959"/>
          <a:ext cx="8034868" cy="290560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08717">
                  <a:extLst>
                    <a:ext uri="{9D8B030D-6E8A-4147-A177-3AD203B41FA5}">
                      <a16:colId xmlns:a16="http://schemas.microsoft.com/office/drawing/2014/main" val="2767010369"/>
                    </a:ext>
                  </a:extLst>
                </a:gridCol>
                <a:gridCol w="2008717">
                  <a:extLst>
                    <a:ext uri="{9D8B030D-6E8A-4147-A177-3AD203B41FA5}">
                      <a16:colId xmlns:a16="http://schemas.microsoft.com/office/drawing/2014/main" val="1626984897"/>
                    </a:ext>
                  </a:extLst>
                </a:gridCol>
                <a:gridCol w="2008717">
                  <a:extLst>
                    <a:ext uri="{9D8B030D-6E8A-4147-A177-3AD203B41FA5}">
                      <a16:colId xmlns:a16="http://schemas.microsoft.com/office/drawing/2014/main" val="2608847579"/>
                    </a:ext>
                  </a:extLst>
                </a:gridCol>
                <a:gridCol w="2008717">
                  <a:extLst>
                    <a:ext uri="{9D8B030D-6E8A-4147-A177-3AD203B41FA5}">
                      <a16:colId xmlns:a16="http://schemas.microsoft.com/office/drawing/2014/main" val="2172347074"/>
                    </a:ext>
                  </a:extLst>
                </a:gridCol>
              </a:tblGrid>
              <a:tr h="724694">
                <a:tc>
                  <a:txBody>
                    <a:bodyPr/>
                    <a:lstStyle/>
                    <a:p>
                      <a:r>
                        <a:rPr lang="en-GB" sz="1400" dirty="0"/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Main 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Limitations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898849"/>
                  </a:ext>
                </a:extLst>
              </a:tr>
              <a:tr h="724694">
                <a:tc>
                  <a:txBody>
                    <a:bodyPr/>
                    <a:lstStyle/>
                    <a:p>
                      <a:r>
                        <a:rPr lang="en-GB" sz="1400" dirty="0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Integrates business processes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Improved efficiency and data 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 implementation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8973027"/>
                  </a:ext>
                </a:extLst>
              </a:tr>
              <a:tr h="724694">
                <a:tc>
                  <a:txBody>
                    <a:bodyPr/>
                    <a:lstStyle/>
                    <a:p>
                      <a:r>
                        <a:rPr lang="en-GB" sz="1400" dirty="0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Manages 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Better customer satisfaction and retention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Requires accurate customer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3599082"/>
                  </a:ext>
                </a:extLst>
              </a:tr>
              <a:tr h="724694">
                <a:tc>
                  <a:txBody>
                    <a:bodyPr/>
                    <a:lstStyle/>
                    <a:p>
                      <a:r>
                        <a:rPr lang="en-GB" sz="1400" dirty="0"/>
                        <a:t>DSS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Supports strategic decisions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Improves decision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Dependent on data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749062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5FFFD84-3487-D004-8E44-9F6B6FC8F984}"/>
              </a:ext>
            </a:extLst>
          </p:cNvPr>
          <p:cNvSpPr txBox="1"/>
          <p:nvPr/>
        </p:nvSpPr>
        <p:spPr>
          <a:xfrm>
            <a:off x="728132" y="4148666"/>
            <a:ext cx="80348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Evaluation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ERP is ideal for managing internal operations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CRM focuses on improving customer relationships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DSS assists managers in making informed decisions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Together, they can create a comprehensive information management framework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Each system serves a different purpose, ERP supports operational activities, CRM enhances customer engagement, and DSS provides analytical support for strategic planning.</a:t>
            </a:r>
          </a:p>
        </p:txBody>
      </p:sp>
    </p:spTree>
    <p:extLst>
      <p:ext uri="{BB962C8B-B14F-4D97-AF65-F5344CB8AC3E}">
        <p14:creationId xmlns:p14="http://schemas.microsoft.com/office/powerpoint/2010/main" val="1464492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42632-3A43-1AB0-6503-B07BAE249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232833"/>
            <a:ext cx="4072467" cy="563034"/>
          </a:xfrm>
        </p:spPr>
        <p:txBody>
          <a:bodyPr>
            <a:normAutofit/>
          </a:bodyPr>
          <a:lstStyle/>
          <a:p>
            <a:r>
              <a:rPr lang="en-GB" sz="3200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5E0F8-D772-27E1-B773-CF5A47E87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795867"/>
            <a:ext cx="10515600" cy="55581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b="1" dirty="0"/>
              <a:t>Ethical issues in information systems</a:t>
            </a:r>
          </a:p>
          <a:p>
            <a:pPr marL="0" indent="0">
              <a:buNone/>
            </a:pPr>
            <a:r>
              <a:rPr lang="en-GB" sz="1400" dirty="0"/>
              <a:t>Key concerns: </a:t>
            </a:r>
          </a:p>
          <a:p>
            <a:r>
              <a:rPr lang="en-GB" sz="1400" dirty="0"/>
              <a:t>Data privacy breaches </a:t>
            </a:r>
          </a:p>
          <a:p>
            <a:r>
              <a:rPr lang="en-GB" sz="1400" dirty="0"/>
              <a:t>Cyber-security threats</a:t>
            </a:r>
          </a:p>
          <a:p>
            <a:r>
              <a:rPr lang="en-GB" sz="1400" dirty="0"/>
              <a:t>AI bias in decision making</a:t>
            </a:r>
          </a:p>
          <a:p>
            <a:r>
              <a:rPr lang="en-GB" sz="1400" dirty="0"/>
              <a:t>Employee monitoring and surveillance </a:t>
            </a:r>
          </a:p>
          <a:p>
            <a:r>
              <a:rPr lang="en-GB" sz="1400" dirty="0"/>
              <a:t>Misuse of customer information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Risk of mitigation strategies </a:t>
            </a:r>
          </a:p>
          <a:p>
            <a:pPr marL="0" indent="0">
              <a:buNone/>
            </a:pPr>
            <a:r>
              <a:rPr lang="en-GB" sz="1200" dirty="0"/>
              <a:t>(Risk mitigation is the process of identifying potential risks and implementing measures to reduce their likelihood or impact on an organisation.)</a:t>
            </a:r>
          </a:p>
          <a:p>
            <a:r>
              <a:rPr lang="en-GB" sz="1400" dirty="0"/>
              <a:t>GDPR compliance</a:t>
            </a:r>
          </a:p>
          <a:p>
            <a:pPr marL="0" indent="0">
              <a:buNone/>
            </a:pPr>
            <a:r>
              <a:rPr lang="en-GB" sz="1200" dirty="0"/>
              <a:t>(GDPR helps protect personal data by requiring organisations to collect, store and use information responsibly. Compliance reduces the risk of data breaches, legal penalties and loss of customer trust.)</a:t>
            </a:r>
          </a:p>
          <a:p>
            <a:r>
              <a:rPr lang="en-GB" sz="1400" dirty="0"/>
              <a:t>Strong cyber-security controls</a:t>
            </a:r>
          </a:p>
          <a:p>
            <a:r>
              <a:rPr lang="en-GB" sz="1400" dirty="0"/>
              <a:t>Employee ethics training </a:t>
            </a:r>
          </a:p>
          <a:p>
            <a:r>
              <a:rPr lang="en-GB" sz="1400" dirty="0"/>
              <a:t>Regular system audits </a:t>
            </a:r>
          </a:p>
          <a:p>
            <a:r>
              <a:rPr lang="en-GB" sz="1400" dirty="0"/>
              <a:t>Transparent AI governance policies </a:t>
            </a:r>
          </a:p>
          <a:p>
            <a:pPr marL="0" indent="0">
              <a:buNone/>
            </a:pPr>
            <a:r>
              <a:rPr lang="en-GB" sz="1400" dirty="0"/>
              <a:t>As organisations become more dependent on information systems, ethical management of data and technology becomes more critical for maintaining trust and legal compliance.</a:t>
            </a:r>
          </a:p>
        </p:txBody>
      </p:sp>
    </p:spTree>
    <p:extLst>
      <p:ext uri="{BB962C8B-B14F-4D97-AF65-F5344CB8AC3E}">
        <p14:creationId xmlns:p14="http://schemas.microsoft.com/office/powerpoint/2010/main" val="1140665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E114E-050E-6FC1-5B0C-51D0207D3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3362"/>
            <a:ext cx="3962400" cy="447675"/>
          </a:xfrm>
        </p:spPr>
        <p:txBody>
          <a:bodyPr>
            <a:noAutofit/>
          </a:bodyPr>
          <a:lstStyle/>
          <a:p>
            <a:r>
              <a:rPr lang="en-GB" sz="2400" dirty="0"/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ADD08-5B55-B873-09BC-3ED346D8A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09625"/>
            <a:ext cx="10414000" cy="54726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Recommended solution for the business </a:t>
            </a:r>
          </a:p>
          <a:p>
            <a:pPr marL="0" indent="0">
              <a:buNone/>
            </a:pPr>
            <a:r>
              <a:rPr lang="en-GB" sz="1400" dirty="0"/>
              <a:t>A combination of  ERP + CRM + DSS because it provides </a:t>
            </a:r>
          </a:p>
          <a:p>
            <a:r>
              <a:rPr lang="en-GB" sz="1400" dirty="0"/>
              <a:t>Integrated business operations (ERP)</a:t>
            </a:r>
          </a:p>
          <a:p>
            <a:r>
              <a:rPr lang="en-GB" sz="1400" dirty="0"/>
              <a:t>Improved customer experience (CRM)</a:t>
            </a:r>
          </a:p>
          <a:p>
            <a:r>
              <a:rPr lang="en-GB" sz="1400" dirty="0"/>
              <a:t>Better strategic decision-making (DSS)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Justification</a:t>
            </a:r>
          </a:p>
          <a:p>
            <a:r>
              <a:rPr lang="en-GB" sz="1400" dirty="0"/>
              <a:t>Supports business growth</a:t>
            </a:r>
          </a:p>
          <a:p>
            <a:r>
              <a:rPr lang="en-GB" sz="1400" dirty="0"/>
              <a:t>Enhances efficiency </a:t>
            </a:r>
          </a:p>
          <a:p>
            <a:r>
              <a:rPr lang="en-GB" sz="1400" dirty="0"/>
              <a:t>Improves data-driven decision making</a:t>
            </a:r>
          </a:p>
          <a:p>
            <a:r>
              <a:rPr lang="en-GB" sz="1400" dirty="0"/>
              <a:t>Creates competitive advantage</a:t>
            </a:r>
          </a:p>
          <a:p>
            <a:r>
              <a:rPr lang="en-GB" sz="1400" dirty="0"/>
              <a:t>Supports long-term digital transformation 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Conclusion- </a:t>
            </a:r>
          </a:p>
          <a:p>
            <a:pPr marL="0" indent="0">
              <a:buNone/>
            </a:pPr>
            <a:r>
              <a:rPr lang="en-GB" sz="1400" dirty="0"/>
              <a:t>An integrated information systems strategy offers the greatest value by improving performance across all organisational functions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17152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A262E-37B7-719D-096F-62A2AB12F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750733" cy="549275"/>
          </a:xfrm>
        </p:spPr>
        <p:txBody>
          <a:bodyPr>
            <a:noAutofit/>
          </a:bodyPr>
          <a:lstStyle/>
          <a:p>
            <a:r>
              <a:rPr lang="en-GB" sz="2400" dirty="0"/>
              <a:t>References</a:t>
            </a:r>
            <a:r>
              <a:rPr lang="en-GB" sz="20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49EFB-CEC4-C610-EF4F-7C0DBA941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267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GB" sz="1600" dirty="0"/>
              <a:t>Laudon, K.C. and Laudon, J.P. (2024) </a:t>
            </a:r>
            <a:r>
              <a:rPr lang="en-GB" sz="1600" i="1" dirty="0"/>
              <a:t>Management Information Systems: Managing the Digital Firm</a:t>
            </a:r>
            <a:r>
              <a:rPr lang="en-GB" sz="1600" dirty="0"/>
              <a:t>. 18th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r>
              <a:rPr lang="en-GB" sz="1600" dirty="0"/>
              <a:t>Stair, R. and Reynolds, G. (2023) </a:t>
            </a:r>
            <a:r>
              <a:rPr lang="en-GB" sz="1600" i="1" dirty="0"/>
              <a:t>Principles of Information Systems</a:t>
            </a:r>
            <a:r>
              <a:rPr lang="en-GB" sz="1600" dirty="0"/>
              <a:t>. 15th </a:t>
            </a:r>
            <a:r>
              <a:rPr lang="en-GB" sz="1600" dirty="0" err="1"/>
              <a:t>edn</a:t>
            </a:r>
            <a:r>
              <a:rPr lang="en-GB" sz="1600" dirty="0"/>
              <a:t>. Boston: Cengage Learning.</a:t>
            </a:r>
          </a:p>
          <a:p>
            <a:r>
              <a:rPr lang="en-GB" sz="1600" dirty="0"/>
              <a:t>Turban, E., Pollard, C. and Wood, G. (2021) </a:t>
            </a:r>
            <a:r>
              <a:rPr lang="en-GB" sz="1600" i="1" dirty="0"/>
              <a:t>Information Technology for Management</a:t>
            </a:r>
            <a:r>
              <a:rPr lang="en-GB" sz="1600" dirty="0"/>
              <a:t>. 12th </a:t>
            </a:r>
            <a:r>
              <a:rPr lang="en-GB" sz="1600" dirty="0" err="1"/>
              <a:t>edn</a:t>
            </a:r>
            <a:r>
              <a:rPr lang="en-GB" sz="1600" dirty="0"/>
              <a:t>. Hoboken: Wiley.</a:t>
            </a:r>
          </a:p>
          <a:p>
            <a:r>
              <a:rPr lang="en-GB" sz="1600" dirty="0"/>
              <a:t>O'Brien, J.A. and </a:t>
            </a:r>
            <a:r>
              <a:rPr lang="en-GB" sz="1600" dirty="0" err="1"/>
              <a:t>Marakas</a:t>
            </a:r>
            <a:r>
              <a:rPr lang="en-GB" sz="1600" dirty="0"/>
              <a:t>, G.M. (2020) </a:t>
            </a:r>
            <a:r>
              <a:rPr lang="en-GB" sz="1600" i="1" dirty="0"/>
              <a:t>Management Information Systems</a:t>
            </a:r>
            <a:r>
              <a:rPr lang="en-GB" sz="1600" dirty="0"/>
              <a:t>. 11th </a:t>
            </a:r>
            <a:r>
              <a:rPr lang="en-GB" sz="1600" dirty="0" err="1"/>
              <a:t>edn</a:t>
            </a:r>
            <a:r>
              <a:rPr lang="en-GB" sz="1600" dirty="0"/>
              <a:t>. </a:t>
            </a:r>
            <a:r>
              <a:rPr lang="en-GB" sz="1600"/>
              <a:t>New York: McGraw-Hill.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095759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520</Words>
  <Application>Microsoft Office PowerPoint</Application>
  <PresentationFormat>Widescreen</PresentationFormat>
  <Paragraphs>82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INTRODUCTION</vt:lpstr>
      <vt:lpstr>Analysis and Compare Systems</vt:lpstr>
      <vt:lpstr>Ethical Considerations</vt:lpstr>
      <vt:lpstr>Recommendations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aamna yasin</dc:creator>
  <cp:lastModifiedBy>aamna yasin</cp:lastModifiedBy>
  <cp:revision>1</cp:revision>
  <dcterms:created xsi:type="dcterms:W3CDTF">2026-06-13T11:53:37Z</dcterms:created>
  <dcterms:modified xsi:type="dcterms:W3CDTF">2026-06-13T13:57:03Z</dcterms:modified>
</cp:coreProperties>
</file>