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handoutMasterIdLst>
    <p:handoutMasterId r:id="rId33"/>
  </p:handoutMasterIdLst>
  <p:sldIdLst>
    <p:sldId id="272" r:id="rId2"/>
    <p:sldId id="412" r:id="rId3"/>
    <p:sldId id="416" r:id="rId4"/>
    <p:sldId id="417" r:id="rId5"/>
    <p:sldId id="418" r:id="rId6"/>
    <p:sldId id="419" r:id="rId7"/>
    <p:sldId id="420" r:id="rId8"/>
    <p:sldId id="424" r:id="rId9"/>
    <p:sldId id="421" r:id="rId10"/>
    <p:sldId id="427" r:id="rId11"/>
    <p:sldId id="411" r:id="rId12"/>
    <p:sldId id="430" r:id="rId13"/>
    <p:sldId id="446" r:id="rId14"/>
    <p:sldId id="425" r:id="rId15"/>
    <p:sldId id="426" r:id="rId16"/>
    <p:sldId id="431" r:id="rId17"/>
    <p:sldId id="429" r:id="rId18"/>
    <p:sldId id="433" r:id="rId19"/>
    <p:sldId id="434" r:id="rId20"/>
    <p:sldId id="435" r:id="rId21"/>
    <p:sldId id="436" r:id="rId22"/>
    <p:sldId id="437" r:id="rId23"/>
    <p:sldId id="438" r:id="rId24"/>
    <p:sldId id="440" r:id="rId25"/>
    <p:sldId id="445" r:id="rId26"/>
    <p:sldId id="441" r:id="rId27"/>
    <p:sldId id="443" r:id="rId28"/>
    <p:sldId id="447" r:id="rId29"/>
    <p:sldId id="444" r:id="rId30"/>
    <p:sldId id="428" r:id="rId31"/>
  </p:sldIdLst>
  <p:sldSz cx="9144000" cy="6858000" type="screen4x3"/>
  <p:notesSz cx="6797675" cy="9926638"/>
  <p:defaultText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863"/>
    <p:restoredTop sz="72487" autoAdjust="0"/>
  </p:normalViewPr>
  <p:slideViewPr>
    <p:cSldViewPr snapToGrid="0" snapToObjects="1">
      <p:cViewPr varScale="1">
        <p:scale>
          <a:sx n="76" d="100"/>
          <a:sy n="76" d="100"/>
        </p:scale>
        <p:origin x="510"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612B7E74-E3BF-40BF-905C-8B32F62E23B2}" type="datetimeFigureOut">
              <a:rPr lang="en-US" smtClean="0"/>
              <a:t>2/19/2018</a:t>
            </a:fld>
            <a:endParaRPr lang="en-US"/>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FF23564D-4A5B-4781-84AE-CA1CDD8625C0}" type="slidenum">
              <a:rPr lang="en-US" smtClean="0"/>
              <a:t>‹#›</a:t>
            </a:fld>
            <a:endParaRPr lang="en-US"/>
          </a:p>
        </p:txBody>
      </p:sp>
    </p:spTree>
    <p:extLst>
      <p:ext uri="{BB962C8B-B14F-4D97-AF65-F5344CB8AC3E}">
        <p14:creationId xmlns:p14="http://schemas.microsoft.com/office/powerpoint/2010/main" val="3484843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D422D1DF-8B83-F64D-9D9F-6943744E1858}" type="datetimeFigureOut">
              <a:rPr lang="en-US" smtClean="0"/>
              <a:pPr/>
              <a:t>2/19/2018</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866552D6-76DF-0547-BBAF-EACD65B06FFA}" type="slidenum">
              <a:rPr lang="en-US" smtClean="0"/>
              <a:pPr/>
              <a:t>‹#›</a:t>
            </a:fld>
            <a:endParaRPr lang="en-US"/>
          </a:p>
        </p:txBody>
      </p:sp>
    </p:spTree>
    <p:extLst>
      <p:ext uri="{BB962C8B-B14F-4D97-AF65-F5344CB8AC3E}">
        <p14:creationId xmlns:p14="http://schemas.microsoft.com/office/powerpoint/2010/main" val="89687838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learning.gov.wales/resources/collections/foundation-phase?lang=en" TargetMode="External"/><Relationship Id="rId2" Type="http://schemas.openxmlformats.org/officeDocument/2006/relationships/slide" Target="../slides/slide19.xml"/><Relationship Id="rId1" Type="http://schemas.openxmlformats.org/officeDocument/2006/relationships/notesMaster" Target="../notesMasters/notesMaster1.xml"/><Relationship Id="rId4" Type="http://schemas.openxmlformats.org/officeDocument/2006/relationships/hyperlink" Target="http://learning.gov.wales/resources/browse-all/mathsnc/?skip=1&amp;lang=en"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youtube.com/watch?v=COBCAQAyl_o&amp;index=2&amp;list=PLE5MZB5pedUOHd259SOrfA7OFxb7Yd6YH"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pPr/>
              <a:t>1</a:t>
            </a:fld>
            <a:endParaRPr lang="en-US"/>
          </a:p>
        </p:txBody>
      </p:sp>
    </p:spTree>
    <p:extLst>
      <p:ext uri="{BB962C8B-B14F-4D97-AF65-F5344CB8AC3E}">
        <p14:creationId xmlns:p14="http://schemas.microsoft.com/office/powerpoint/2010/main" val="2441126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a:t>
            </a:fld>
            <a:endParaRPr lang="en-US"/>
          </a:p>
        </p:txBody>
      </p:sp>
    </p:spTree>
    <p:extLst>
      <p:ext uri="{BB962C8B-B14F-4D97-AF65-F5344CB8AC3E}">
        <p14:creationId xmlns:p14="http://schemas.microsoft.com/office/powerpoint/2010/main" val="14725476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6552D6-76DF-0547-BBAF-EACD65B06FFA}" type="slidenum">
              <a:rPr lang="en-US" smtClean="0"/>
              <a:pPr/>
              <a:t>3</a:t>
            </a:fld>
            <a:endParaRPr lang="en-US"/>
          </a:p>
        </p:txBody>
      </p:sp>
    </p:spTree>
    <p:extLst>
      <p:ext uri="{BB962C8B-B14F-4D97-AF65-F5344CB8AC3E}">
        <p14:creationId xmlns:p14="http://schemas.microsoft.com/office/powerpoint/2010/main" val="1126492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6552D6-76DF-0547-BBAF-EACD65B06FFA}" type="slidenum">
              <a:rPr lang="en-US" smtClean="0"/>
              <a:pPr/>
              <a:t>4</a:t>
            </a:fld>
            <a:endParaRPr lang="en-US"/>
          </a:p>
        </p:txBody>
      </p:sp>
    </p:spTree>
    <p:extLst>
      <p:ext uri="{BB962C8B-B14F-4D97-AF65-F5344CB8AC3E}">
        <p14:creationId xmlns:p14="http://schemas.microsoft.com/office/powerpoint/2010/main" val="20071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6552D6-76DF-0547-BBAF-EACD65B06FFA}" type="slidenum">
              <a:rPr lang="en-US" smtClean="0"/>
              <a:pPr/>
              <a:t>5</a:t>
            </a:fld>
            <a:endParaRPr lang="en-US"/>
          </a:p>
        </p:txBody>
      </p:sp>
    </p:spTree>
    <p:extLst>
      <p:ext uri="{BB962C8B-B14F-4D97-AF65-F5344CB8AC3E}">
        <p14:creationId xmlns:p14="http://schemas.microsoft.com/office/powerpoint/2010/main" val="719569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6552D6-76DF-0547-BBAF-EACD65B06FFA}" type="slidenum">
              <a:rPr lang="en-US" smtClean="0"/>
              <a:pPr/>
              <a:t>6</a:t>
            </a:fld>
            <a:endParaRPr lang="en-US"/>
          </a:p>
        </p:txBody>
      </p:sp>
    </p:spTree>
    <p:extLst>
      <p:ext uri="{BB962C8B-B14F-4D97-AF65-F5344CB8AC3E}">
        <p14:creationId xmlns:p14="http://schemas.microsoft.com/office/powerpoint/2010/main" val="7491330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6552D6-76DF-0547-BBAF-EACD65B06FFA}" type="slidenum">
              <a:rPr lang="en-US" smtClean="0"/>
              <a:pPr/>
              <a:t>9</a:t>
            </a:fld>
            <a:endParaRPr lang="en-US"/>
          </a:p>
        </p:txBody>
      </p:sp>
    </p:spTree>
    <p:extLst>
      <p:ext uri="{BB962C8B-B14F-4D97-AF65-F5344CB8AC3E}">
        <p14:creationId xmlns:p14="http://schemas.microsoft.com/office/powerpoint/2010/main" val="12137749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Revised Areas of Learning were</a:t>
            </a:r>
            <a:r>
              <a:rPr lang="en-US" baseline="0" dirty="0" smtClean="0"/>
              <a:t> introduced in schools from September 2015</a:t>
            </a:r>
            <a:endParaRPr lang="en-US" dirty="0" smtClean="0"/>
          </a:p>
          <a:p>
            <a:endParaRPr lang="en-US" dirty="0" smtClean="0"/>
          </a:p>
          <a:p>
            <a:r>
              <a:rPr lang="en-US" dirty="0" smtClean="0"/>
              <a:t>Video explaining those changes:</a:t>
            </a:r>
          </a:p>
          <a:p>
            <a:r>
              <a:rPr lang="en-US" dirty="0" smtClean="0"/>
              <a:t>http://</a:t>
            </a:r>
            <a:r>
              <a:rPr lang="en-US" dirty="0" err="1" smtClean="0"/>
              <a:t>learning.gov.wales</a:t>
            </a:r>
            <a:r>
              <a:rPr lang="en-US" dirty="0" smtClean="0"/>
              <a:t>/resources/browse-all/revised-areas-of-learning-and-programmes-of-study-introductory-video/?</a:t>
            </a:r>
            <a:r>
              <a:rPr lang="en-US" dirty="0" err="1" smtClean="0"/>
              <a:t>lang</a:t>
            </a:r>
            <a:r>
              <a:rPr lang="en-US" dirty="0" smtClean="0"/>
              <a:t>=</a:t>
            </a:r>
            <a:r>
              <a:rPr lang="en-US" dirty="0" err="1" smtClean="0"/>
              <a:t>en</a:t>
            </a:r>
            <a:r>
              <a:rPr lang="en-US" dirty="0" smtClean="0"/>
              <a:t> </a:t>
            </a:r>
          </a:p>
          <a:p>
            <a:endParaRPr lang="en-US" dirty="0" smtClean="0"/>
          </a:p>
          <a:p>
            <a:r>
              <a:rPr lang="en-US" dirty="0" smtClean="0"/>
              <a:t>Current documents</a:t>
            </a:r>
            <a:r>
              <a:rPr lang="en-US" baseline="0" dirty="0" smtClean="0"/>
              <a:t> are:</a:t>
            </a:r>
          </a:p>
          <a:p>
            <a:r>
              <a:rPr lang="en-US" baseline="0" dirty="0" smtClean="0"/>
              <a:t>Foundation Phase </a:t>
            </a:r>
          </a:p>
          <a:p>
            <a:r>
              <a:rPr lang="en-US" baseline="0" dirty="0" smtClean="0"/>
              <a:t>Key Stage 2 </a:t>
            </a:r>
            <a:r>
              <a:rPr lang="en-US" baseline="0" dirty="0" err="1" smtClean="0"/>
              <a:t>Programme</a:t>
            </a:r>
            <a:r>
              <a:rPr lang="en-US" baseline="0" dirty="0" smtClean="0"/>
              <a:t> of Study </a:t>
            </a:r>
          </a:p>
          <a:p>
            <a:r>
              <a:rPr lang="en-US" baseline="0" dirty="0" smtClean="0"/>
              <a:t>Numeracy elements of the LNF is incorporated within both of these.</a:t>
            </a:r>
            <a:endParaRPr lang="en-US" dirty="0" smtClean="0"/>
          </a:p>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12</a:t>
            </a:fld>
            <a:endParaRPr lang="en-US"/>
          </a:p>
        </p:txBody>
      </p:sp>
    </p:spTree>
    <p:extLst>
      <p:ext uri="{BB962C8B-B14F-4D97-AF65-F5344CB8AC3E}">
        <p14:creationId xmlns:p14="http://schemas.microsoft.com/office/powerpoint/2010/main" val="9647893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sz="1200" b="1" kern="1200" dirty="0" smtClean="0">
                <a:solidFill>
                  <a:schemeClr val="tx1"/>
                </a:solidFill>
                <a:effectLst/>
                <a:latin typeface="+mn-lt"/>
                <a:ea typeface="+mn-ea"/>
                <a:cs typeface="+mn-cs"/>
              </a:rPr>
              <a:t>Pedwar diben</a:t>
            </a:r>
            <a:r>
              <a:rPr lang="cy-GB" sz="1200" kern="1200" dirty="0" smtClean="0">
                <a:solidFill>
                  <a:schemeClr val="tx1"/>
                </a:solidFill>
                <a:effectLst/>
                <a:latin typeface="+mn-lt"/>
                <a:ea typeface="+mn-ea"/>
                <a:cs typeface="+mn-cs"/>
              </a:rPr>
              <a:t> a nodir ar gyfer y cwricwlwm: </a:t>
            </a:r>
            <a:endParaRPr lang="en-GB" sz="1200" kern="1200" dirty="0" smtClean="0">
              <a:solidFill>
                <a:schemeClr val="tx1"/>
              </a:solidFill>
              <a:effectLst/>
              <a:latin typeface="+mn-lt"/>
              <a:ea typeface="+mn-ea"/>
              <a:cs typeface="+mn-cs"/>
            </a:endParaRPr>
          </a:p>
          <a:p>
            <a:pPr lvl="0"/>
            <a:r>
              <a:rPr lang="cy-GB" sz="1200" kern="1200" dirty="0" smtClean="0">
                <a:solidFill>
                  <a:schemeClr val="tx1"/>
                </a:solidFill>
                <a:effectLst/>
                <a:latin typeface="+mn-lt"/>
                <a:ea typeface="+mn-ea"/>
                <a:cs typeface="+mn-cs"/>
              </a:rPr>
              <a:t>Dysgwyr uchelgeisiol, galluog</a:t>
            </a:r>
            <a:endParaRPr lang="en-GB" sz="1200" kern="1200" dirty="0" smtClean="0">
              <a:solidFill>
                <a:schemeClr val="tx1"/>
              </a:solidFill>
              <a:effectLst/>
              <a:latin typeface="+mn-lt"/>
              <a:ea typeface="+mn-ea"/>
              <a:cs typeface="+mn-cs"/>
            </a:endParaRPr>
          </a:p>
          <a:p>
            <a:pPr lvl="0"/>
            <a:r>
              <a:rPr lang="cy-GB" sz="1200" kern="1200" dirty="0" smtClean="0">
                <a:solidFill>
                  <a:schemeClr val="tx1"/>
                </a:solidFill>
                <a:effectLst/>
                <a:latin typeface="+mn-lt"/>
                <a:ea typeface="+mn-ea"/>
                <a:cs typeface="+mn-cs"/>
              </a:rPr>
              <a:t>Cyfranwyr mentrus, creadigol</a:t>
            </a:r>
            <a:endParaRPr lang="en-GB" sz="1200" kern="1200" dirty="0" smtClean="0">
              <a:solidFill>
                <a:schemeClr val="tx1"/>
              </a:solidFill>
              <a:effectLst/>
              <a:latin typeface="+mn-lt"/>
              <a:ea typeface="+mn-ea"/>
              <a:cs typeface="+mn-cs"/>
            </a:endParaRPr>
          </a:p>
          <a:p>
            <a:pPr lvl="0"/>
            <a:r>
              <a:rPr lang="cy-GB" sz="1200" kern="1200" dirty="0" smtClean="0">
                <a:solidFill>
                  <a:schemeClr val="tx1"/>
                </a:solidFill>
                <a:effectLst/>
                <a:latin typeface="+mn-lt"/>
                <a:ea typeface="+mn-ea"/>
                <a:cs typeface="+mn-cs"/>
              </a:rPr>
              <a:t>Unigolion iach, hyderus</a:t>
            </a:r>
            <a:endParaRPr lang="en-GB" sz="1200" kern="1200" dirty="0" smtClean="0">
              <a:solidFill>
                <a:schemeClr val="tx1"/>
              </a:solidFill>
              <a:effectLst/>
              <a:latin typeface="+mn-lt"/>
              <a:ea typeface="+mn-ea"/>
              <a:cs typeface="+mn-cs"/>
            </a:endParaRPr>
          </a:p>
          <a:p>
            <a:pPr lvl="0"/>
            <a:r>
              <a:rPr lang="cy-GB" sz="1200" kern="1200" dirty="0" smtClean="0">
                <a:solidFill>
                  <a:schemeClr val="tx1"/>
                </a:solidFill>
                <a:effectLst/>
                <a:latin typeface="+mn-lt"/>
                <a:ea typeface="+mn-ea"/>
                <a:cs typeface="+mn-cs"/>
              </a:rPr>
              <a:t>Dinasyddiol egwyddorol, gwybodus</a:t>
            </a:r>
            <a:endParaRPr lang="en-GB" sz="1200" kern="1200" dirty="0" smtClean="0">
              <a:solidFill>
                <a:schemeClr val="tx1"/>
              </a:solidFill>
              <a:effectLst/>
              <a:latin typeface="+mn-lt"/>
              <a:ea typeface="+mn-ea"/>
              <a:cs typeface="+mn-cs"/>
            </a:endParaRPr>
          </a:p>
          <a:p>
            <a:r>
              <a:rPr lang="cy-GB" sz="1200" kern="1200" dirty="0" smtClean="0">
                <a:solidFill>
                  <a:schemeClr val="tx1"/>
                </a:solidFill>
                <a:effectLst/>
                <a:latin typeface="+mn-lt"/>
                <a:ea typeface="+mn-ea"/>
                <a:cs typeface="+mn-cs"/>
              </a:rPr>
              <a:t>(Donaldson, 2015: 29-31)</a:t>
            </a:r>
            <a:endParaRPr lang="en-GB" sz="1200" kern="1200" dirty="0" smtClean="0">
              <a:solidFill>
                <a:schemeClr val="tx1"/>
              </a:solidFill>
              <a:effectLst/>
              <a:latin typeface="+mn-lt"/>
              <a:ea typeface="+mn-ea"/>
              <a:cs typeface="+mn-cs"/>
            </a:endParaRPr>
          </a:p>
          <a:p>
            <a:r>
              <a:rPr lang="cy-GB"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cy-GB" sz="1200" b="1" kern="1200" dirty="0" smtClean="0">
                <a:solidFill>
                  <a:schemeClr val="tx1"/>
                </a:solidFill>
                <a:effectLst/>
                <a:latin typeface="+mn-lt"/>
                <a:ea typeface="+mn-ea"/>
                <a:cs typeface="+mn-cs"/>
              </a:rPr>
              <a:t>Chwe maes dysgu a phrofiad</a:t>
            </a:r>
            <a:r>
              <a:rPr lang="cy-GB" sz="1200" kern="1200" dirty="0" smtClean="0">
                <a:solidFill>
                  <a:schemeClr val="tx1"/>
                </a:solidFill>
                <a:effectLst/>
                <a:latin typeface="+mn-lt"/>
                <a:ea typeface="+mn-ea"/>
                <a:cs typeface="+mn-cs"/>
              </a:rPr>
              <a:t> er mwyn annog addysgu creadigol a chysylltiedig sef:</a:t>
            </a:r>
            <a:endParaRPr lang="en-GB"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cy-GB" sz="1200" b="1" kern="1200" dirty="0" smtClean="0">
                <a:solidFill>
                  <a:schemeClr val="tx1"/>
                </a:solidFill>
                <a:effectLst/>
                <a:latin typeface="+mn-lt"/>
                <a:ea typeface="+mn-ea"/>
                <a:cs typeface="+mn-cs"/>
              </a:rPr>
              <a:t>Six</a:t>
            </a:r>
            <a:r>
              <a:rPr lang="cy-GB" sz="1200" b="1" kern="1200" baseline="0" dirty="0" smtClean="0">
                <a:solidFill>
                  <a:schemeClr val="tx1"/>
                </a:solidFill>
                <a:effectLst/>
                <a:latin typeface="+mn-lt"/>
                <a:ea typeface="+mn-ea"/>
                <a:cs typeface="+mn-cs"/>
              </a:rPr>
              <a:t> areas of Learning and Experience</a:t>
            </a:r>
            <a:r>
              <a:rPr lang="cy-GB" sz="1200" kern="1200" dirty="0" smtClean="0">
                <a:solidFill>
                  <a:schemeClr val="tx1"/>
                </a:solidFill>
                <a:effectLst/>
                <a:latin typeface="+mn-lt"/>
                <a:ea typeface="+mn-ea"/>
                <a:cs typeface="+mn-cs"/>
              </a:rPr>
              <a:t>:</a:t>
            </a:r>
            <a:endParaRPr lang="en-GB"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cy-GB"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cy-GB" sz="1200" kern="1200" dirty="0" smtClean="0">
                <a:solidFill>
                  <a:schemeClr val="tx1"/>
                </a:solidFill>
                <a:effectLst/>
                <a:latin typeface="+mn-lt"/>
                <a:ea typeface="+mn-ea"/>
                <a:cs typeface="+mn-cs"/>
              </a:rPr>
              <a:t>Celfyddydau mynegiannol - </a:t>
            </a:r>
            <a:r>
              <a:rPr lang="en-US" sz="1200" kern="1200" dirty="0" smtClean="0">
                <a:solidFill>
                  <a:schemeClr val="tx1"/>
                </a:solidFill>
                <a:effectLst/>
                <a:latin typeface="+mn-lt"/>
                <a:ea typeface="+mn-ea"/>
                <a:cs typeface="+mn-cs"/>
              </a:rPr>
              <a:t>Expressive Arts</a:t>
            </a:r>
            <a:br>
              <a:rPr lang="en-US" sz="1200" kern="1200" dirty="0" smtClean="0">
                <a:solidFill>
                  <a:schemeClr val="tx1"/>
                </a:solidFill>
                <a:effectLst/>
                <a:latin typeface="+mn-lt"/>
                <a:ea typeface="+mn-ea"/>
                <a:cs typeface="+mn-cs"/>
              </a:rPr>
            </a:br>
            <a:r>
              <a:rPr lang="cy-GB" sz="1200" kern="1200" dirty="0" smtClean="0">
                <a:solidFill>
                  <a:schemeClr val="tx1"/>
                </a:solidFill>
                <a:effectLst/>
                <a:latin typeface="+mn-lt"/>
                <a:ea typeface="+mn-ea"/>
                <a:cs typeface="+mn-cs"/>
              </a:rPr>
              <a:t>Iechyd a lles - </a:t>
            </a:r>
            <a:r>
              <a:rPr lang="en-US" sz="1200" kern="1200" dirty="0" smtClean="0">
                <a:solidFill>
                  <a:schemeClr val="tx1"/>
                </a:solidFill>
                <a:effectLst/>
                <a:latin typeface="+mn-lt"/>
                <a:ea typeface="+mn-ea"/>
                <a:cs typeface="+mn-cs"/>
              </a:rPr>
              <a:t>Health and Wellbeing</a:t>
            </a:r>
            <a:endParaRPr lang="en-GB" sz="1200" kern="1200" dirty="0" smtClean="0">
              <a:solidFill>
                <a:schemeClr val="tx1"/>
              </a:solidFill>
              <a:effectLst/>
              <a:latin typeface="+mn-lt"/>
              <a:ea typeface="+mn-ea"/>
              <a:cs typeface="+mn-cs"/>
            </a:endParaRPr>
          </a:p>
          <a:p>
            <a:r>
              <a:rPr lang="cy-GB" sz="1200" kern="1200" dirty="0" smtClean="0">
                <a:solidFill>
                  <a:schemeClr val="tx1"/>
                </a:solidFill>
                <a:effectLst/>
                <a:latin typeface="+mn-lt"/>
                <a:ea typeface="+mn-ea"/>
                <a:cs typeface="+mn-cs"/>
              </a:rPr>
              <a:t>Dyniaethau - Humanities</a:t>
            </a:r>
            <a:endParaRPr lang="en-GB"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cy-GB" sz="1200" kern="1200" dirty="0" smtClean="0">
                <a:solidFill>
                  <a:schemeClr val="tx1"/>
                </a:solidFill>
                <a:effectLst/>
                <a:latin typeface="+mn-lt"/>
                <a:ea typeface="+mn-ea"/>
                <a:cs typeface="+mn-cs"/>
              </a:rPr>
              <a:t>Ieithoedd, llythrennedd a chyfathrebu - </a:t>
            </a:r>
            <a:r>
              <a:rPr lang="en-US" sz="1200" kern="1200" dirty="0" smtClean="0">
                <a:solidFill>
                  <a:schemeClr val="tx1"/>
                </a:solidFill>
                <a:effectLst/>
                <a:latin typeface="+mn-lt"/>
                <a:ea typeface="+mn-ea"/>
                <a:cs typeface="+mn-cs"/>
              </a:rPr>
              <a:t>Literacy, Languages and Communication</a:t>
            </a:r>
            <a:endParaRPr lang="en-GB"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cy-GB" sz="1200" kern="1200" dirty="0" smtClean="0">
                <a:solidFill>
                  <a:schemeClr val="tx1"/>
                </a:solidFill>
                <a:effectLst/>
                <a:latin typeface="+mn-lt"/>
                <a:ea typeface="+mn-ea"/>
                <a:cs typeface="+mn-cs"/>
              </a:rPr>
              <a:t>Mathemateg a rhifedd - </a:t>
            </a:r>
            <a:r>
              <a:rPr lang="en-US" sz="1200" kern="1200" dirty="0" smtClean="0">
                <a:solidFill>
                  <a:schemeClr val="tx1"/>
                </a:solidFill>
                <a:effectLst/>
                <a:latin typeface="+mn-lt"/>
                <a:ea typeface="+mn-ea"/>
                <a:cs typeface="+mn-cs"/>
              </a:rPr>
              <a:t>Mathematics and Numeracy</a:t>
            </a:r>
            <a:endParaRPr lang="en-GB" sz="1200" kern="1200" dirty="0" smtClean="0">
              <a:solidFill>
                <a:schemeClr val="tx1"/>
              </a:solidFill>
              <a:effectLst/>
              <a:latin typeface="+mn-lt"/>
              <a:ea typeface="+mn-ea"/>
              <a:cs typeface="+mn-cs"/>
            </a:endParaRPr>
          </a:p>
          <a:p>
            <a:r>
              <a:rPr lang="cy-GB" sz="1200" kern="1200" dirty="0" smtClean="0">
                <a:solidFill>
                  <a:schemeClr val="tx1"/>
                </a:solidFill>
                <a:effectLst/>
                <a:latin typeface="+mn-lt"/>
                <a:ea typeface="+mn-ea"/>
                <a:cs typeface="+mn-cs"/>
              </a:rPr>
              <a:t>Gwyddoniaeth a thechnoleg - </a:t>
            </a:r>
            <a:r>
              <a:rPr lang="en-US" sz="1200" kern="1200" dirty="0" smtClean="0">
                <a:solidFill>
                  <a:schemeClr val="tx1"/>
                </a:solidFill>
                <a:effectLst/>
                <a:latin typeface="+mn-lt"/>
                <a:ea typeface="+mn-ea"/>
                <a:cs typeface="+mn-cs"/>
              </a:rPr>
              <a:t>Science and Technology </a:t>
            </a:r>
            <a:endParaRPr lang="en-GB" sz="1200" kern="1200" dirty="0" smtClean="0">
              <a:solidFill>
                <a:schemeClr val="tx1"/>
              </a:solidFill>
              <a:effectLst/>
              <a:latin typeface="+mn-lt"/>
              <a:ea typeface="+mn-ea"/>
              <a:cs typeface="+mn-cs"/>
            </a:endParaRPr>
          </a:p>
          <a:p>
            <a:r>
              <a:rPr lang="cy-GB" sz="1200" kern="1200" dirty="0" smtClean="0">
                <a:solidFill>
                  <a:schemeClr val="tx1"/>
                </a:solidFill>
                <a:effectLst/>
                <a:latin typeface="+mn-lt"/>
                <a:ea typeface="+mn-ea"/>
                <a:cs typeface="+mn-cs"/>
              </a:rPr>
              <a:t>(Donaldson, 2015: 39)</a:t>
            </a:r>
          </a:p>
          <a:p>
            <a:pPr marL="0" marR="0" indent="0" algn="l" defTabSz="457200" rtl="0" eaLnBrk="1" fontAlgn="auto" latinLnBrk="0" hangingPunct="1">
              <a:lnSpc>
                <a:spcPct val="100000"/>
              </a:lnSpc>
              <a:spcBef>
                <a:spcPts val="0"/>
              </a:spcBef>
              <a:spcAft>
                <a:spcPts val="0"/>
              </a:spcAft>
              <a:buClrTx/>
              <a:buSzTx/>
              <a:buFontTx/>
              <a:buNone/>
              <a:tabLst/>
              <a:defRPr/>
            </a:pPr>
            <a:endParaRPr lang="cy-GB" sz="1200" kern="1200" dirty="0" smtClean="0">
              <a:solidFill>
                <a:schemeClr val="tx1"/>
              </a:solidFill>
              <a:effectLst/>
              <a:latin typeface="+mn-lt"/>
              <a:ea typeface="+mn-ea"/>
              <a:cs typeface="+mn-cs"/>
            </a:endParaRPr>
          </a:p>
          <a:p>
            <a:r>
              <a:rPr lang="cy-GB" sz="1200" b="0" kern="1200" dirty="0" smtClean="0">
                <a:solidFill>
                  <a:schemeClr val="tx1"/>
                </a:solidFill>
                <a:effectLst/>
                <a:latin typeface="+mn-lt"/>
                <a:ea typeface="+mn-ea"/>
                <a:cs typeface="+mn-cs"/>
              </a:rPr>
              <a:t>T</a:t>
            </a:r>
            <a:r>
              <a:rPr lang="cy-GB" sz="1200" b="1" kern="1200" dirty="0" smtClean="0">
                <a:solidFill>
                  <a:schemeClr val="tx1"/>
                </a:solidFill>
                <a:effectLst/>
                <a:latin typeface="+mn-lt"/>
                <a:ea typeface="+mn-ea"/>
                <a:cs typeface="+mn-cs"/>
              </a:rPr>
              <a:t>ri cyfrifoldeb trawsgwricwlaidd</a:t>
            </a:r>
            <a:r>
              <a:rPr lang="cy-GB" sz="1200" kern="1200" dirty="0" smtClean="0">
                <a:solidFill>
                  <a:schemeClr val="tx1"/>
                </a:solidFill>
                <a:effectLst/>
                <a:latin typeface="+mn-lt"/>
                <a:ea typeface="+mn-ea"/>
                <a:cs typeface="+mn-cs"/>
              </a:rPr>
              <a:t> sef Llythrennedd, Rhifedd a Chymhwysedd Digidol (Donaldson, 2015: 40-42). </a:t>
            </a:r>
            <a:endParaRPr lang="en-GB"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14</a:t>
            </a:fld>
            <a:endParaRPr lang="en-US"/>
          </a:p>
        </p:txBody>
      </p:sp>
    </p:spTree>
    <p:extLst>
      <p:ext uri="{BB962C8B-B14F-4D97-AF65-F5344CB8AC3E}">
        <p14:creationId xmlns:p14="http://schemas.microsoft.com/office/powerpoint/2010/main" val="9427994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smtClean="0">
                <a:solidFill>
                  <a:schemeClr val="tx1"/>
                </a:solidFill>
                <a:effectLst/>
                <a:latin typeface="+mn-lt"/>
                <a:ea typeface="+mn-ea"/>
                <a:cs typeface="+mn-cs"/>
              </a:rPr>
              <a:t>A new curriculum is being developed for settings and schools in Wales. The curriculum will be available by April 2019 for feedback. A final version will be available in January 2020, and will be used throughout Wales by 2022.</a:t>
            </a:r>
          </a:p>
          <a:p>
            <a:r>
              <a:rPr lang="en-US" sz="1200" b="1" i="0" kern="1200" dirty="0" smtClean="0">
                <a:solidFill>
                  <a:schemeClr val="tx1"/>
                </a:solidFill>
                <a:effectLst/>
                <a:latin typeface="+mn-lt"/>
                <a:ea typeface="+mn-ea"/>
                <a:cs typeface="+mn-cs"/>
              </a:rPr>
              <a:t>This will include 6 </a:t>
            </a:r>
            <a:r>
              <a:rPr lang="en-US" sz="1200" b="1" i="0" kern="1200" dirty="0" err="1" smtClean="0">
                <a:solidFill>
                  <a:schemeClr val="tx1"/>
                </a:solidFill>
                <a:effectLst/>
                <a:latin typeface="+mn-lt"/>
                <a:ea typeface="+mn-ea"/>
                <a:cs typeface="+mn-cs"/>
              </a:rPr>
              <a:t>AoLE’s</a:t>
            </a:r>
            <a:endParaRPr lang="en-US" sz="1200" b="1" i="0" kern="1200" dirty="0" smtClean="0">
              <a:solidFill>
                <a:schemeClr val="tx1"/>
              </a:solidFill>
              <a:effectLst/>
              <a:latin typeface="+mn-lt"/>
              <a:ea typeface="+mn-ea"/>
              <a:cs typeface="+mn-cs"/>
            </a:endParaRPr>
          </a:p>
          <a:p>
            <a:endParaRPr lang="en-US" sz="1200" b="1" i="0" kern="1200" dirty="0" smtClean="0">
              <a:solidFill>
                <a:schemeClr val="tx1"/>
              </a:solidFill>
              <a:effectLst/>
              <a:latin typeface="+mn-lt"/>
              <a:ea typeface="+mn-ea"/>
              <a:cs typeface="+mn-cs"/>
            </a:endParaRPr>
          </a:p>
          <a:p>
            <a:r>
              <a:rPr lang="en-US" sz="1200" b="1" i="0" kern="1200" dirty="0" smtClean="0">
                <a:solidFill>
                  <a:schemeClr val="tx1"/>
                </a:solidFill>
                <a:effectLst/>
                <a:latin typeface="+mn-lt"/>
                <a:ea typeface="+mn-ea"/>
                <a:cs typeface="+mn-cs"/>
              </a:rPr>
              <a:t>Info and video clip available at:</a:t>
            </a:r>
          </a:p>
          <a:p>
            <a:r>
              <a:rPr lang="en-US" dirty="0" smtClean="0"/>
              <a:t>http://</a:t>
            </a:r>
            <a:r>
              <a:rPr lang="en-US" dirty="0" err="1" smtClean="0"/>
              <a:t>gov.wales</a:t>
            </a:r>
            <a:r>
              <a:rPr lang="en-US" dirty="0" smtClean="0"/>
              <a:t>/topics/</a:t>
            </a:r>
            <a:r>
              <a:rPr lang="en-US" dirty="0" err="1" smtClean="0"/>
              <a:t>educationandskills</a:t>
            </a:r>
            <a:r>
              <a:rPr lang="en-US" dirty="0" smtClean="0"/>
              <a:t>/</a:t>
            </a:r>
            <a:r>
              <a:rPr lang="en-US" dirty="0" err="1" smtClean="0"/>
              <a:t>schoolshome</a:t>
            </a:r>
            <a:r>
              <a:rPr lang="en-US" dirty="0" smtClean="0"/>
              <a:t>/</a:t>
            </a:r>
            <a:r>
              <a:rPr lang="en-US" dirty="0" err="1" smtClean="0"/>
              <a:t>curriculuminwales</a:t>
            </a:r>
            <a:r>
              <a:rPr lang="en-US" dirty="0" smtClean="0"/>
              <a:t>/curriculum-for-wales-curriculum-for-life/?skip=1&amp;lang=</a:t>
            </a:r>
            <a:r>
              <a:rPr lang="en-US" dirty="0" err="1" smtClean="0"/>
              <a:t>en</a:t>
            </a:r>
            <a:endParaRPr lang="en-US" dirty="0" smtClean="0"/>
          </a:p>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15</a:t>
            </a:fld>
            <a:endParaRPr lang="en-US"/>
          </a:p>
        </p:txBody>
      </p:sp>
    </p:spTree>
    <p:extLst>
      <p:ext uri="{BB962C8B-B14F-4D97-AF65-F5344CB8AC3E}">
        <p14:creationId xmlns:p14="http://schemas.microsoft.com/office/powerpoint/2010/main" val="12081078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a:t>
            </a:r>
            <a:r>
              <a:rPr lang="en-US" baseline="0" dirty="0" smtClean="0"/>
              <a:t> present there are 6 strands within the KS2 </a:t>
            </a:r>
            <a:r>
              <a:rPr lang="en-US" baseline="0" dirty="0" err="1" smtClean="0"/>
              <a:t>Programme</a:t>
            </a:r>
            <a:r>
              <a:rPr lang="en-US" baseline="0" dirty="0" smtClean="0"/>
              <a:t> of Study. The suggestion in the latest report from the Mathematics and Numeracy </a:t>
            </a:r>
            <a:r>
              <a:rPr lang="en-US" baseline="0" dirty="0" err="1" smtClean="0"/>
              <a:t>AoLE</a:t>
            </a:r>
            <a:r>
              <a:rPr lang="en-US" baseline="0" dirty="0" smtClean="0"/>
              <a:t> group is that these 5 key elements will shape the new curriculum.</a:t>
            </a:r>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16</a:t>
            </a:fld>
            <a:endParaRPr lang="en-US"/>
          </a:p>
        </p:txBody>
      </p:sp>
    </p:spTree>
    <p:extLst>
      <p:ext uri="{BB962C8B-B14F-4D97-AF65-F5344CB8AC3E}">
        <p14:creationId xmlns:p14="http://schemas.microsoft.com/office/powerpoint/2010/main" val="15763018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14300" indent="0">
              <a:buFont typeface="Arial" panose="020B0604020202020204" pitchFamily="34" charset="0"/>
              <a:buNone/>
              <a:defRPr/>
            </a:pPr>
            <a:r>
              <a:rPr lang="en-GB" sz="1200" dirty="0" smtClean="0"/>
              <a:t>Theory </a:t>
            </a:r>
            <a:r>
              <a:rPr lang="mr-IN" sz="1200" dirty="0" smtClean="0"/>
              <a:t>–</a:t>
            </a:r>
            <a:r>
              <a:rPr lang="en-GB" sz="1200" dirty="0" smtClean="0"/>
              <a:t> Policy </a:t>
            </a:r>
            <a:r>
              <a:rPr lang="mr-IN" sz="1200" dirty="0" smtClean="0"/>
              <a:t>–</a:t>
            </a:r>
            <a:r>
              <a:rPr lang="en-GB" sz="1200" dirty="0" smtClean="0"/>
              <a:t> Practice</a:t>
            </a:r>
          </a:p>
          <a:p>
            <a:pPr marL="114300" indent="0">
              <a:buFont typeface="Arial" panose="020B0604020202020204" pitchFamily="34" charset="0"/>
              <a:buNone/>
              <a:defRPr/>
            </a:pPr>
            <a:r>
              <a:rPr lang="en-GB" sz="1200" dirty="0" smtClean="0"/>
              <a:t>We’ve looked at</a:t>
            </a:r>
            <a:r>
              <a:rPr lang="en-GB" sz="1200" baseline="0" dirty="0" smtClean="0"/>
              <a:t> policy development in Wales, let’s consider the theory behind it</a:t>
            </a:r>
            <a:r>
              <a:rPr lang="mr-IN" sz="1200" baseline="0" dirty="0" smtClean="0"/>
              <a:t>…</a:t>
            </a:r>
            <a:endParaRPr lang="cy-GB" sz="1200" baseline="0" dirty="0" smtClean="0"/>
          </a:p>
          <a:p>
            <a:pPr marL="114300" indent="0">
              <a:buFont typeface="Arial" panose="020B0604020202020204" pitchFamily="34" charset="0"/>
              <a:buNone/>
              <a:defRPr/>
            </a:pPr>
            <a:endParaRPr lang="en-GB" sz="1200" dirty="0" smtClean="0"/>
          </a:p>
          <a:p>
            <a:pPr marL="114300" indent="0">
              <a:buFont typeface="Arial" panose="020B0604020202020204" pitchFamily="34" charset="0"/>
              <a:buNone/>
              <a:defRPr/>
            </a:pPr>
            <a:r>
              <a:rPr lang="en-GB" sz="1200" dirty="0" smtClean="0"/>
              <a:t>Mae Haylock a </a:t>
            </a:r>
            <a:r>
              <a:rPr lang="en-GB" sz="1200" dirty="0" err="1" smtClean="0"/>
              <a:t>Thangta</a:t>
            </a:r>
            <a:r>
              <a:rPr lang="en-GB" sz="1200" dirty="0" smtClean="0"/>
              <a:t> (2007) </a:t>
            </a:r>
            <a:r>
              <a:rPr lang="en-GB" sz="1200" dirty="0" err="1" smtClean="0"/>
              <a:t>yn</a:t>
            </a:r>
            <a:r>
              <a:rPr lang="en-GB" sz="1200" dirty="0" smtClean="0"/>
              <a:t> </a:t>
            </a:r>
            <a:r>
              <a:rPr lang="en-GB" sz="1200" dirty="0" err="1" smtClean="0"/>
              <a:t>amlinellu</a:t>
            </a:r>
            <a:r>
              <a:rPr lang="en-GB" sz="1200" dirty="0" smtClean="0"/>
              <a:t> </a:t>
            </a:r>
            <a:r>
              <a:rPr lang="en-GB" sz="1200" dirty="0" err="1" smtClean="0"/>
              <a:t>tair</a:t>
            </a:r>
            <a:r>
              <a:rPr lang="en-GB" sz="1200" dirty="0" smtClean="0"/>
              <a:t> </a:t>
            </a:r>
            <a:r>
              <a:rPr lang="en-GB" sz="1200" dirty="0" err="1" smtClean="0"/>
              <a:t>ffordd</a:t>
            </a:r>
            <a:r>
              <a:rPr lang="en-GB" sz="1200" dirty="0" smtClean="0"/>
              <a:t> </a:t>
            </a:r>
            <a:r>
              <a:rPr lang="en-GB" sz="1200" dirty="0" err="1" smtClean="0"/>
              <a:t>wahanol</a:t>
            </a:r>
            <a:r>
              <a:rPr lang="en-GB" sz="1200" dirty="0" smtClean="0"/>
              <a:t> o </a:t>
            </a:r>
            <a:r>
              <a:rPr lang="en-GB" sz="1200" dirty="0" err="1" smtClean="0"/>
              <a:t>ystyried</a:t>
            </a:r>
            <a:r>
              <a:rPr lang="en-GB" sz="1200" dirty="0" smtClean="0"/>
              <a:t> </a:t>
            </a:r>
            <a:r>
              <a:rPr lang="en-GB" sz="1200" dirty="0" err="1" smtClean="0"/>
              <a:t>mathemateg</a:t>
            </a:r>
            <a:r>
              <a:rPr lang="en-GB" sz="1200" dirty="0" smtClean="0"/>
              <a:t> </a:t>
            </a:r>
            <a:r>
              <a:rPr lang="en-GB" sz="1200" dirty="0" err="1" smtClean="0"/>
              <a:t>traws-gwricwlaidd</a:t>
            </a:r>
            <a:r>
              <a:rPr lang="en-GB" sz="1200" dirty="0" smtClean="0"/>
              <a:t>:</a:t>
            </a:r>
          </a:p>
          <a:p>
            <a:pPr marL="114300" indent="0">
              <a:buFont typeface="Arial" panose="020B0604020202020204" pitchFamily="34" charset="0"/>
              <a:buNone/>
              <a:defRPr/>
            </a:pPr>
            <a:endParaRPr lang="en-GB" sz="800" dirty="0" smtClean="0"/>
          </a:p>
          <a:p>
            <a:pPr>
              <a:buFont typeface="Arial" panose="020B0604020202020204" pitchFamily="34" charset="0"/>
              <a:buChar char="•"/>
              <a:defRPr/>
            </a:pPr>
            <a:r>
              <a:rPr lang="en-GB" sz="1200" dirty="0" smtClean="0"/>
              <a:t>Gall </a:t>
            </a:r>
            <a:r>
              <a:rPr lang="en-GB" sz="1200" dirty="0" err="1" smtClean="0"/>
              <a:t>agweddau</a:t>
            </a:r>
            <a:r>
              <a:rPr lang="en-GB" sz="1200" dirty="0" smtClean="0"/>
              <a:t> </a:t>
            </a:r>
            <a:r>
              <a:rPr lang="en-GB" sz="1200" dirty="0" err="1" smtClean="0"/>
              <a:t>eraill</a:t>
            </a:r>
            <a:r>
              <a:rPr lang="en-GB" sz="1200" dirty="0" smtClean="0"/>
              <a:t> </a:t>
            </a:r>
            <a:r>
              <a:rPr lang="en-GB" sz="1200" dirty="0" err="1" smtClean="0"/>
              <a:t>o’r</a:t>
            </a:r>
            <a:r>
              <a:rPr lang="en-GB" sz="1200" dirty="0" smtClean="0"/>
              <a:t> </a:t>
            </a:r>
            <a:r>
              <a:rPr lang="en-GB" sz="1200" dirty="0" err="1" smtClean="0"/>
              <a:t>cwricwlwm</a:t>
            </a:r>
            <a:r>
              <a:rPr lang="en-GB" sz="1200" dirty="0" smtClean="0"/>
              <a:t> </a:t>
            </a:r>
            <a:r>
              <a:rPr lang="en-GB" sz="1200" dirty="0" err="1" smtClean="0"/>
              <a:t>roi</a:t>
            </a:r>
            <a:r>
              <a:rPr lang="en-GB" sz="1200" dirty="0" smtClean="0"/>
              <a:t> </a:t>
            </a:r>
            <a:r>
              <a:rPr lang="en-GB" sz="1200" b="1" dirty="0" err="1" smtClean="0"/>
              <a:t>cyfle</a:t>
            </a:r>
            <a:r>
              <a:rPr lang="en-GB" sz="1200" b="1" dirty="0" smtClean="0"/>
              <a:t> a </a:t>
            </a:r>
            <a:r>
              <a:rPr lang="en-GB" sz="1200" b="1" dirty="0" err="1" smtClean="0"/>
              <a:t>chyd-destun</a:t>
            </a:r>
            <a:r>
              <a:rPr lang="en-GB" sz="1200" b="1" dirty="0" smtClean="0"/>
              <a:t> </a:t>
            </a:r>
            <a:r>
              <a:rPr lang="en-GB" sz="1200" b="1" dirty="0" err="1" smtClean="0"/>
              <a:t>pwrpasol</a:t>
            </a:r>
            <a:r>
              <a:rPr lang="en-GB" sz="1200" b="1" dirty="0" smtClean="0"/>
              <a:t> </a:t>
            </a:r>
            <a:r>
              <a:rPr lang="en-GB" sz="1200" b="1" dirty="0" err="1" smtClean="0"/>
              <a:t>ar</a:t>
            </a:r>
            <a:r>
              <a:rPr lang="en-GB" sz="1200" b="1" dirty="0" smtClean="0"/>
              <a:t> </a:t>
            </a:r>
            <a:r>
              <a:rPr lang="en-GB" sz="1200" b="1" dirty="0" err="1" smtClean="0"/>
              <a:t>gyfer</a:t>
            </a:r>
            <a:r>
              <a:rPr lang="en-GB" sz="1200" b="1" dirty="0" smtClean="0"/>
              <a:t> </a:t>
            </a:r>
            <a:r>
              <a:rPr lang="en-GB" sz="1200" b="1" dirty="0" err="1" smtClean="0"/>
              <a:t>dysgu</a:t>
            </a:r>
            <a:r>
              <a:rPr lang="en-GB" sz="1200" b="1" dirty="0" smtClean="0"/>
              <a:t> </a:t>
            </a:r>
            <a:r>
              <a:rPr lang="en-GB" sz="1200" b="1" dirty="0" err="1" smtClean="0"/>
              <a:t>mathemateg</a:t>
            </a:r>
            <a:r>
              <a:rPr lang="en-GB" sz="1200" b="1" dirty="0" smtClean="0"/>
              <a:t> </a:t>
            </a:r>
          </a:p>
          <a:p>
            <a:pPr>
              <a:buFont typeface="Arial" panose="020B0604020202020204" pitchFamily="34" charset="0"/>
              <a:buChar char="•"/>
              <a:defRPr/>
            </a:pPr>
            <a:r>
              <a:rPr lang="en-GB" sz="1200" dirty="0" smtClean="0"/>
              <a:t>Gall </a:t>
            </a:r>
            <a:r>
              <a:rPr lang="en-GB" sz="1200" dirty="0" err="1" smtClean="0"/>
              <a:t>agweddau</a:t>
            </a:r>
            <a:r>
              <a:rPr lang="en-GB" sz="1200" dirty="0" smtClean="0"/>
              <a:t> </a:t>
            </a:r>
            <a:r>
              <a:rPr lang="en-GB" sz="1200" dirty="0" err="1" smtClean="0"/>
              <a:t>eraill</a:t>
            </a:r>
            <a:r>
              <a:rPr lang="en-GB" sz="1200" dirty="0" smtClean="0"/>
              <a:t> </a:t>
            </a:r>
            <a:r>
              <a:rPr lang="en-GB" sz="1200" dirty="0" err="1" smtClean="0"/>
              <a:t>o’r</a:t>
            </a:r>
            <a:r>
              <a:rPr lang="en-GB" sz="1200" dirty="0" smtClean="0"/>
              <a:t> </a:t>
            </a:r>
            <a:r>
              <a:rPr lang="en-GB" sz="1200" dirty="0" err="1" smtClean="0"/>
              <a:t>cwricwlwm</a:t>
            </a:r>
            <a:r>
              <a:rPr lang="en-GB" sz="1200" dirty="0" smtClean="0"/>
              <a:t> </a:t>
            </a:r>
            <a:r>
              <a:rPr lang="en-GB" sz="1200" dirty="0" err="1" smtClean="0"/>
              <a:t>roi</a:t>
            </a:r>
            <a:r>
              <a:rPr lang="en-GB" sz="1200" dirty="0" smtClean="0"/>
              <a:t> </a:t>
            </a:r>
            <a:r>
              <a:rPr lang="en-GB" sz="1200" dirty="0" err="1" smtClean="0"/>
              <a:t>cyfle</a:t>
            </a:r>
            <a:r>
              <a:rPr lang="en-GB" sz="1200" dirty="0" smtClean="0"/>
              <a:t> a </a:t>
            </a:r>
            <a:r>
              <a:rPr lang="en-GB" sz="1200" dirty="0" err="1" smtClean="0"/>
              <a:t>chyd-destun</a:t>
            </a:r>
            <a:r>
              <a:rPr lang="en-GB" sz="1200" dirty="0" smtClean="0"/>
              <a:t> </a:t>
            </a:r>
            <a:r>
              <a:rPr lang="en-GB" sz="1200" dirty="0" err="1" smtClean="0"/>
              <a:t>pwrpasol</a:t>
            </a:r>
            <a:r>
              <a:rPr lang="en-GB" sz="1200" dirty="0" smtClean="0"/>
              <a:t> </a:t>
            </a:r>
            <a:r>
              <a:rPr lang="en-GB" sz="1200" b="1" dirty="0" err="1" smtClean="0"/>
              <a:t>i</a:t>
            </a:r>
            <a:r>
              <a:rPr lang="en-GB" sz="1200" b="1" dirty="0" smtClean="0"/>
              <a:t> </a:t>
            </a:r>
            <a:r>
              <a:rPr lang="en-GB" sz="1200" b="1" dirty="0" err="1" smtClean="0"/>
              <a:t>ymarfer</a:t>
            </a:r>
            <a:r>
              <a:rPr lang="en-GB" sz="1200" b="1" dirty="0" smtClean="0"/>
              <a:t> </a:t>
            </a:r>
            <a:r>
              <a:rPr lang="en-GB" sz="1200" b="1" dirty="0" err="1" smtClean="0"/>
              <a:t>sgiliau</a:t>
            </a:r>
            <a:r>
              <a:rPr lang="en-GB" sz="1200" b="1" dirty="0" smtClean="0"/>
              <a:t> </a:t>
            </a:r>
            <a:r>
              <a:rPr lang="en-GB" sz="1200" b="1" dirty="0" err="1" smtClean="0"/>
              <a:t>mathemategol</a:t>
            </a:r>
            <a:r>
              <a:rPr lang="en-GB" sz="1200" b="1" dirty="0" smtClean="0"/>
              <a:t> </a:t>
            </a:r>
          </a:p>
          <a:p>
            <a:pPr>
              <a:buFont typeface="Arial" panose="020B0604020202020204" pitchFamily="34" charset="0"/>
              <a:buChar char="•"/>
              <a:defRPr/>
            </a:pPr>
            <a:r>
              <a:rPr lang="en-GB" sz="1200" dirty="0" err="1" smtClean="0"/>
              <a:t>Wrth</a:t>
            </a:r>
            <a:r>
              <a:rPr lang="en-GB" sz="1200" dirty="0" smtClean="0"/>
              <a:t> </a:t>
            </a:r>
            <a:r>
              <a:rPr lang="en-GB" sz="1200" dirty="0" err="1" smtClean="0"/>
              <a:t>wneud</a:t>
            </a:r>
            <a:r>
              <a:rPr lang="en-GB" sz="1200" dirty="0" smtClean="0"/>
              <a:t> </a:t>
            </a:r>
            <a:r>
              <a:rPr lang="en-GB" sz="1200" b="1" dirty="0" err="1" smtClean="0"/>
              <a:t>prosiect</a:t>
            </a:r>
            <a:r>
              <a:rPr lang="en-GB" sz="1200" b="1" dirty="0" smtClean="0"/>
              <a:t> </a:t>
            </a:r>
            <a:r>
              <a:rPr lang="en-GB" sz="1200" b="1" dirty="0" err="1" smtClean="0"/>
              <a:t>ymestynnol</a:t>
            </a:r>
            <a:r>
              <a:rPr lang="en-GB" sz="1200" b="1" dirty="0" smtClean="0"/>
              <a:t> </a:t>
            </a:r>
            <a:r>
              <a:rPr lang="en-GB" sz="1200" dirty="0" smtClean="0"/>
              <a:t>(</a:t>
            </a:r>
            <a:r>
              <a:rPr lang="en-GB" sz="1200" dirty="0" err="1" smtClean="0"/>
              <a:t>sydd</a:t>
            </a:r>
            <a:r>
              <a:rPr lang="en-GB" sz="1200" dirty="0" smtClean="0"/>
              <a:t> </a:t>
            </a:r>
            <a:r>
              <a:rPr lang="en-GB" sz="1200" dirty="0" err="1" smtClean="0"/>
              <a:t>ddim</a:t>
            </a:r>
            <a:r>
              <a:rPr lang="en-GB" sz="1200" dirty="0" smtClean="0"/>
              <a:t> </a:t>
            </a:r>
            <a:r>
              <a:rPr lang="en-GB" sz="1200" dirty="0" err="1" smtClean="0"/>
              <a:t>yn</a:t>
            </a:r>
            <a:r>
              <a:rPr lang="en-GB" sz="1200" dirty="0" smtClean="0"/>
              <a:t> </a:t>
            </a:r>
            <a:r>
              <a:rPr lang="en-GB" sz="1200" dirty="0" err="1" smtClean="0"/>
              <a:t>gysylltiedig</a:t>
            </a:r>
            <a:r>
              <a:rPr lang="en-GB" sz="1200" dirty="0" smtClean="0"/>
              <a:t> </a:t>
            </a:r>
            <a:r>
              <a:rPr lang="en-GB" sz="1200" dirty="0" err="1" smtClean="0"/>
              <a:t>â</a:t>
            </a:r>
            <a:r>
              <a:rPr lang="en-GB" sz="1200" dirty="0" smtClean="0"/>
              <a:t> </a:t>
            </a:r>
            <a:r>
              <a:rPr lang="en-GB" sz="1200" dirty="0" err="1" smtClean="0"/>
              <a:t>unrhyw</a:t>
            </a:r>
            <a:r>
              <a:rPr lang="en-GB" sz="1200" dirty="0" smtClean="0"/>
              <a:t> </a:t>
            </a:r>
            <a:r>
              <a:rPr lang="en-GB" sz="1200" dirty="0" err="1" smtClean="0"/>
              <a:t>bwnc</a:t>
            </a:r>
            <a:r>
              <a:rPr lang="en-GB" sz="1200" dirty="0" smtClean="0"/>
              <a:t> </a:t>
            </a:r>
            <a:r>
              <a:rPr lang="en-GB" sz="1200" dirty="0" err="1" smtClean="0"/>
              <a:t>penodol</a:t>
            </a:r>
            <a:r>
              <a:rPr lang="en-GB" sz="1200" dirty="0" smtClean="0"/>
              <a:t>) </a:t>
            </a:r>
            <a:r>
              <a:rPr lang="en-GB" sz="1200" dirty="0" err="1" smtClean="0"/>
              <a:t>gellir</a:t>
            </a:r>
            <a:r>
              <a:rPr lang="en-GB" sz="1200" dirty="0" smtClean="0"/>
              <a:t> </a:t>
            </a:r>
            <a:r>
              <a:rPr lang="en-GB" sz="1200" b="1" dirty="0" err="1" smtClean="0"/>
              <a:t>datblygu</a:t>
            </a:r>
            <a:r>
              <a:rPr lang="en-GB" sz="1200" b="1" dirty="0" smtClean="0"/>
              <a:t> </a:t>
            </a:r>
            <a:r>
              <a:rPr lang="en-GB" sz="1200" b="1" dirty="0" err="1" smtClean="0"/>
              <a:t>amrywiaeth</a:t>
            </a:r>
            <a:r>
              <a:rPr lang="en-GB" sz="1200" b="1" dirty="0" smtClean="0"/>
              <a:t> o </a:t>
            </a:r>
            <a:r>
              <a:rPr lang="en-GB" sz="1200" b="1" dirty="0" err="1" smtClean="0"/>
              <a:t>feysydd</a:t>
            </a:r>
            <a:r>
              <a:rPr lang="en-GB" sz="1200" b="1" dirty="0" smtClean="0"/>
              <a:t> </a:t>
            </a:r>
            <a:r>
              <a:rPr lang="en-GB" sz="1200" b="1" dirty="0" err="1" smtClean="0"/>
              <a:t>cwricwlwaidd</a:t>
            </a:r>
            <a:r>
              <a:rPr lang="en-GB" sz="1200" b="1" dirty="0" smtClean="0"/>
              <a:t> </a:t>
            </a:r>
            <a:r>
              <a:rPr lang="en-GB" sz="1200" dirty="0" smtClean="0"/>
              <a:t>- </a:t>
            </a:r>
            <a:r>
              <a:rPr lang="en-GB" sz="1200" dirty="0" err="1" smtClean="0"/>
              <a:t>gan</a:t>
            </a:r>
            <a:r>
              <a:rPr lang="en-GB" sz="1200" dirty="0" smtClean="0"/>
              <a:t> </a:t>
            </a:r>
            <a:r>
              <a:rPr lang="en-GB" sz="1200" dirty="0" err="1" smtClean="0"/>
              <a:t>gynnwys</a:t>
            </a:r>
            <a:r>
              <a:rPr lang="en-GB" sz="1200" dirty="0" smtClean="0"/>
              <a:t> </a:t>
            </a:r>
            <a:r>
              <a:rPr lang="en-GB" sz="1200" dirty="0" err="1" smtClean="0"/>
              <a:t>mathemateg</a:t>
            </a:r>
            <a:endParaRPr lang="en-GB" sz="1200" dirty="0" smtClean="0"/>
          </a:p>
          <a:p>
            <a:pPr marL="114300" indent="0">
              <a:buFont typeface="Arial" panose="020B0604020202020204" pitchFamily="34" charset="0"/>
              <a:buNone/>
              <a:defRPr/>
            </a:pPr>
            <a:endParaRPr lang="en-GB" sz="300" dirty="0" smtClean="0"/>
          </a:p>
          <a:p>
            <a:pPr marL="114300" indent="0">
              <a:buFont typeface="Arial" panose="020B0604020202020204" pitchFamily="34" charset="0"/>
              <a:buNone/>
              <a:defRPr/>
            </a:pPr>
            <a:r>
              <a:rPr lang="en-GB" sz="1050" dirty="0" err="1" smtClean="0"/>
              <a:t>Syniadau</a:t>
            </a:r>
            <a:r>
              <a:rPr lang="en-GB" sz="1050" dirty="0" smtClean="0"/>
              <a:t> o Haylock and </a:t>
            </a:r>
            <a:r>
              <a:rPr lang="en-GB" sz="1050" dirty="0" err="1" smtClean="0"/>
              <a:t>Thangta</a:t>
            </a:r>
            <a:r>
              <a:rPr lang="en-GB" sz="1050" dirty="0" smtClean="0"/>
              <a:t> (2007) </a:t>
            </a:r>
            <a:r>
              <a:rPr lang="en-GB" sz="1050" i="1" dirty="0" smtClean="0"/>
              <a:t>Key Concepts in Primary Mathematics </a:t>
            </a:r>
            <a:r>
              <a:rPr lang="en-GB" sz="1050" dirty="0" smtClean="0"/>
              <a:t>London: SAGE – (</a:t>
            </a:r>
            <a:r>
              <a:rPr lang="en-GB" sz="1050" dirty="0" err="1" smtClean="0"/>
              <a:t>copi</a:t>
            </a:r>
            <a:r>
              <a:rPr lang="en-GB" sz="1050" dirty="0" smtClean="0"/>
              <a:t> </a:t>
            </a:r>
            <a:r>
              <a:rPr lang="en-GB" sz="1050" dirty="0" err="1" smtClean="0"/>
              <a:t>ar</a:t>
            </a:r>
            <a:r>
              <a:rPr lang="en-GB" sz="1050" dirty="0" smtClean="0"/>
              <a:t> Moodle)</a:t>
            </a:r>
            <a:endParaRPr lang="en-GB" sz="1050" i="1" dirty="0" smtClean="0"/>
          </a:p>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17</a:t>
            </a:fld>
            <a:endParaRPr lang="en-US"/>
          </a:p>
        </p:txBody>
      </p:sp>
    </p:spTree>
    <p:extLst>
      <p:ext uri="{BB962C8B-B14F-4D97-AF65-F5344CB8AC3E}">
        <p14:creationId xmlns:p14="http://schemas.microsoft.com/office/powerpoint/2010/main" val="9389617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err="1" smtClean="0"/>
              <a:t>Fframwiath</a:t>
            </a:r>
            <a:r>
              <a:rPr lang="en-US" sz="1200" dirty="0" smtClean="0"/>
              <a:t> </a:t>
            </a:r>
            <a:r>
              <a:rPr lang="en-US" sz="1200" dirty="0" err="1" smtClean="0"/>
              <a:t>Cyfnod</a:t>
            </a:r>
            <a:r>
              <a:rPr lang="en-US" sz="1200" dirty="0" smtClean="0"/>
              <a:t> Sylfaen / Foundation Phase Framework </a:t>
            </a:r>
            <a:r>
              <a:rPr lang="en-US" dirty="0" smtClean="0">
                <a:hlinkClick r:id="rId3"/>
              </a:rPr>
              <a:t>http://learning.gov.wales/resources/collections/foundation-phase?lang=en</a:t>
            </a:r>
            <a:r>
              <a:rPr lang="en-US" dirty="0" smtClean="0"/>
              <a:t>   </a:t>
            </a: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err="1" smtClean="0"/>
              <a:t>Rhaglen</a:t>
            </a:r>
            <a:r>
              <a:rPr lang="en-US" sz="1200" dirty="0" smtClean="0"/>
              <a:t> </a:t>
            </a:r>
            <a:r>
              <a:rPr lang="en-US" sz="1200" dirty="0" err="1" smtClean="0"/>
              <a:t>Astudio</a:t>
            </a:r>
            <a:r>
              <a:rPr lang="en-US" sz="1200" dirty="0" smtClean="0"/>
              <a:t> CA2 / KS2 </a:t>
            </a:r>
            <a:r>
              <a:rPr lang="en-US" sz="1200" dirty="0" err="1" smtClean="0"/>
              <a:t>Programme</a:t>
            </a:r>
            <a:r>
              <a:rPr lang="en-US" sz="1200" dirty="0" smtClean="0"/>
              <a:t> of Study </a:t>
            </a:r>
            <a:r>
              <a:rPr lang="en-US" sz="1200" dirty="0" smtClean="0">
                <a:hlinkClick r:id="rId4"/>
              </a:rPr>
              <a:t>http://learning.gov.wales/resources/browse-all/mathsnc/?skip=1&amp;lang=en</a:t>
            </a:r>
            <a:r>
              <a:rPr lang="en-US" sz="1200" dirty="0" smtClean="0"/>
              <a:t> </a:t>
            </a:r>
          </a:p>
          <a:p>
            <a:pPr algn="l"/>
            <a:endParaRPr lang="en-US" sz="1200" dirty="0" smtClean="0"/>
          </a:p>
          <a:p>
            <a:pPr algn="l"/>
            <a:r>
              <a:rPr lang="en-US" sz="1200" dirty="0" err="1" smtClean="0"/>
              <a:t>Llinynnau</a:t>
            </a:r>
            <a:r>
              <a:rPr lang="en-US" sz="1200" dirty="0" smtClean="0"/>
              <a:t> / Strands</a:t>
            </a:r>
          </a:p>
          <a:p>
            <a:pPr algn="l"/>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err="1" smtClean="0"/>
              <a:t>Datblygu</a:t>
            </a:r>
            <a:r>
              <a:rPr lang="en-US" sz="1200" dirty="0" smtClean="0"/>
              <a:t> </a:t>
            </a:r>
            <a:r>
              <a:rPr lang="en-US" sz="1200" dirty="0" err="1" smtClean="0"/>
              <a:t>ymresymu</a:t>
            </a:r>
            <a:r>
              <a:rPr lang="en-US" sz="1200" dirty="0" smtClean="0"/>
              <a:t> </a:t>
            </a:r>
            <a:r>
              <a:rPr lang="en-US" sz="1200" dirty="0" err="1" smtClean="0"/>
              <a:t>rhifyddol</a:t>
            </a:r>
            <a:r>
              <a:rPr lang="en-US" sz="1200" dirty="0" smtClean="0"/>
              <a:t>    </a:t>
            </a:r>
            <a:r>
              <a:rPr lang="en-US" i="1" dirty="0" smtClean="0"/>
              <a:t>Developing numerical reasoning </a:t>
            </a:r>
            <a:endParaRPr lang="en-US" sz="1200" i="1"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err="1" smtClean="0"/>
              <a:t>Defnyddio</a:t>
            </a:r>
            <a:r>
              <a:rPr lang="en-US" sz="1200" dirty="0" smtClean="0"/>
              <a:t> </a:t>
            </a:r>
            <a:r>
              <a:rPr lang="en-US" sz="1200" dirty="0" err="1" smtClean="0"/>
              <a:t>sgiliau</a:t>
            </a:r>
            <a:r>
              <a:rPr lang="en-US" sz="1200" dirty="0" smtClean="0"/>
              <a:t> </a:t>
            </a:r>
            <a:r>
              <a:rPr lang="en-US" sz="1200" dirty="0" err="1" smtClean="0"/>
              <a:t>rhif</a:t>
            </a:r>
            <a:r>
              <a:rPr lang="en-US" sz="1200" dirty="0" smtClean="0"/>
              <a:t>   </a:t>
            </a:r>
            <a:r>
              <a:rPr lang="en-US" sz="1200" i="1" dirty="0" smtClean="0"/>
              <a:t>Using number skills</a:t>
            </a: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err="1" smtClean="0"/>
              <a:t>Defnyddio</a:t>
            </a:r>
            <a:r>
              <a:rPr lang="en-US" sz="1200" dirty="0" smtClean="0"/>
              <a:t> </a:t>
            </a:r>
            <a:r>
              <a:rPr lang="en-US" sz="1200" dirty="0" err="1" smtClean="0"/>
              <a:t>sgiliau</a:t>
            </a:r>
            <a:r>
              <a:rPr lang="en-US" sz="1200" dirty="0" smtClean="0"/>
              <a:t> </a:t>
            </a:r>
            <a:r>
              <a:rPr lang="en-US" sz="1200" dirty="0" err="1" smtClean="0"/>
              <a:t>mesur</a:t>
            </a:r>
            <a:r>
              <a:rPr lang="en-US" sz="1200" dirty="0" smtClean="0"/>
              <a:t>   </a:t>
            </a:r>
            <a:r>
              <a:rPr lang="en-US" sz="1200" i="1" dirty="0" smtClean="0"/>
              <a:t>Using measuring skills</a:t>
            </a: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err="1" smtClean="0"/>
              <a:t>Defnyddio</a:t>
            </a:r>
            <a:r>
              <a:rPr lang="en-US" sz="1200" dirty="0" smtClean="0"/>
              <a:t> </a:t>
            </a:r>
            <a:r>
              <a:rPr lang="en-US" sz="1200" dirty="0" err="1" smtClean="0"/>
              <a:t>sgiliau</a:t>
            </a:r>
            <a:r>
              <a:rPr lang="en-US" sz="1200" dirty="0" smtClean="0"/>
              <a:t> </a:t>
            </a:r>
            <a:r>
              <a:rPr lang="en-US" sz="1200" dirty="0" err="1" smtClean="0"/>
              <a:t>geometreg</a:t>
            </a:r>
            <a:r>
              <a:rPr lang="en-US" sz="1200" dirty="0" smtClean="0"/>
              <a:t>   </a:t>
            </a:r>
            <a:r>
              <a:rPr lang="en-US" sz="1200" i="1" dirty="0" smtClean="0"/>
              <a:t>Using geometry skills</a:t>
            </a: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err="1" smtClean="0"/>
              <a:t>Defnyddio</a:t>
            </a:r>
            <a:r>
              <a:rPr lang="en-US" sz="1200" dirty="0" smtClean="0"/>
              <a:t> </a:t>
            </a:r>
            <a:r>
              <a:rPr lang="en-US" sz="1200" dirty="0" err="1" smtClean="0"/>
              <a:t>sgiliau</a:t>
            </a:r>
            <a:r>
              <a:rPr lang="en-US" sz="1200" dirty="0" smtClean="0"/>
              <a:t> algebra   </a:t>
            </a:r>
            <a:r>
              <a:rPr lang="en-US" sz="1200" i="1" dirty="0" smtClean="0"/>
              <a:t>Using algebra skills</a:t>
            </a: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err="1" smtClean="0"/>
              <a:t>Defnyddio</a:t>
            </a:r>
            <a:r>
              <a:rPr lang="en-US" sz="1200" dirty="0" smtClean="0"/>
              <a:t> </a:t>
            </a:r>
            <a:r>
              <a:rPr lang="en-US" sz="1200" dirty="0" err="1" smtClean="0"/>
              <a:t>sgiliau</a:t>
            </a:r>
            <a:r>
              <a:rPr lang="en-US" sz="1200" dirty="0" smtClean="0"/>
              <a:t> data   Using data skills</a:t>
            </a:r>
          </a:p>
        </p:txBody>
      </p:sp>
      <p:sp>
        <p:nvSpPr>
          <p:cNvPr id="4" name="Slide Number Placeholder 3"/>
          <p:cNvSpPr>
            <a:spLocks noGrp="1"/>
          </p:cNvSpPr>
          <p:nvPr>
            <p:ph type="sldNum" sz="quarter" idx="10"/>
          </p:nvPr>
        </p:nvSpPr>
        <p:spPr/>
        <p:txBody>
          <a:bodyPr/>
          <a:lstStyle/>
          <a:p>
            <a:fld id="{866552D6-76DF-0547-BBAF-EACD65B06FFA}" type="slidenum">
              <a:rPr lang="en-US" smtClean="0"/>
              <a:pPr/>
              <a:t>19</a:t>
            </a:fld>
            <a:endParaRPr lang="en-US"/>
          </a:p>
        </p:txBody>
      </p:sp>
    </p:spTree>
    <p:extLst>
      <p:ext uri="{BB962C8B-B14F-4D97-AF65-F5344CB8AC3E}">
        <p14:creationId xmlns:p14="http://schemas.microsoft.com/office/powerpoint/2010/main" val="16815840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“Piaget, for example, described the development of understanding in terms of the learner relating new experiences to their existing cognitive structures, by assimilation and accommodation, to develop what he called ‘schemas’ (Piaget, 1953)” Haylock and Cockburn (2007)</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Vygotsky </a:t>
            </a:r>
            <a:r>
              <a:rPr lang="mr-IN" sz="1200" kern="1200" dirty="0" smtClean="0">
                <a:solidFill>
                  <a:schemeClr val="tx1"/>
                </a:solidFill>
                <a:effectLst/>
                <a:latin typeface="+mn-lt"/>
                <a:ea typeface="+mn-ea"/>
                <a:cs typeface="+mn-cs"/>
              </a:rPr>
              <a:t>–</a:t>
            </a:r>
            <a:r>
              <a:rPr lang="en-US" sz="1200" kern="1200" dirty="0" smtClean="0">
                <a:solidFill>
                  <a:schemeClr val="tx1"/>
                </a:solidFill>
                <a:effectLst/>
                <a:latin typeface="+mn-lt"/>
                <a:ea typeface="+mn-ea"/>
                <a:cs typeface="+mn-cs"/>
              </a:rPr>
              <a:t> ZPD, learning from each other</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Link to Bruner (iconic, enactive, symbolic).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err="1" smtClean="0">
                <a:solidFill>
                  <a:schemeClr val="tx1"/>
                </a:solidFill>
                <a:effectLst/>
                <a:latin typeface="+mn-lt"/>
                <a:ea typeface="+mn-ea"/>
                <a:cs typeface="+mn-cs"/>
              </a:rPr>
              <a:t>Liebeck</a:t>
            </a:r>
            <a:r>
              <a:rPr lang="en-US" sz="1200" kern="1200" dirty="0" smtClean="0">
                <a:solidFill>
                  <a:schemeClr val="tx1"/>
                </a:solidFill>
                <a:effectLst/>
                <a:latin typeface="+mn-lt"/>
                <a:ea typeface="+mn-ea"/>
                <a:cs typeface="+mn-cs"/>
              </a:rPr>
              <a:t> (1990) proposes that children’s understanding involves building up con- </a:t>
            </a:r>
            <a:r>
              <a:rPr lang="en-US" sz="1200" kern="1200" dirty="0" err="1" smtClean="0">
                <a:solidFill>
                  <a:schemeClr val="tx1"/>
                </a:solidFill>
                <a:effectLst/>
                <a:latin typeface="+mn-lt"/>
                <a:ea typeface="+mn-ea"/>
                <a:cs typeface="+mn-cs"/>
              </a:rPr>
              <a:t>nections</a:t>
            </a:r>
            <a:r>
              <a:rPr lang="en-US" sz="1200" kern="1200" dirty="0" smtClean="0">
                <a:solidFill>
                  <a:schemeClr val="tx1"/>
                </a:solidFill>
                <a:effectLst/>
                <a:latin typeface="+mn-lt"/>
                <a:ea typeface="+mn-ea"/>
                <a:cs typeface="+mn-cs"/>
              </a:rPr>
              <a:t> between these four components through sequential </a:t>
            </a:r>
            <a:r>
              <a:rPr lang="en-US" sz="1200" kern="1200" dirty="0" err="1" smtClean="0">
                <a:solidFill>
                  <a:schemeClr val="tx1"/>
                </a:solidFill>
                <a:effectLst/>
                <a:latin typeface="+mn-lt"/>
                <a:ea typeface="+mn-ea"/>
                <a:cs typeface="+mn-cs"/>
              </a:rPr>
              <a:t>experi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ence</a:t>
            </a:r>
            <a:r>
              <a:rPr lang="en-US" sz="1200" kern="1200" dirty="0" smtClean="0">
                <a:solidFill>
                  <a:schemeClr val="tx1"/>
                </a:solidFill>
                <a:effectLst/>
                <a:latin typeface="+mn-lt"/>
                <a:ea typeface="+mn-ea"/>
                <a:cs typeface="+mn-cs"/>
              </a:rPr>
              <a:t>, starting with concrete experiences, then adding in the appropriate language, and then pictures and finally the mathematical symbols. </a:t>
            </a:r>
            <a:endParaRPr lang="en-US" dirty="0" smtClean="0">
              <a:effectLst/>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effectLst/>
            </a:endParaRPr>
          </a:p>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20</a:t>
            </a:fld>
            <a:endParaRPr lang="en-US"/>
          </a:p>
        </p:txBody>
      </p:sp>
    </p:spTree>
    <p:extLst>
      <p:ext uri="{BB962C8B-B14F-4D97-AF65-F5344CB8AC3E}">
        <p14:creationId xmlns:p14="http://schemas.microsoft.com/office/powerpoint/2010/main" val="21280786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Things to consider if you want to include mathematics / numeracy into your resource pack</a:t>
            </a:r>
            <a:r>
              <a:rPr lang="mr-IN" dirty="0" smtClean="0"/>
              <a:t>…</a:t>
            </a:r>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23</a:t>
            </a:fld>
            <a:endParaRPr lang="en-US"/>
          </a:p>
        </p:txBody>
      </p:sp>
    </p:spTree>
    <p:extLst>
      <p:ext uri="{BB962C8B-B14F-4D97-AF65-F5344CB8AC3E}">
        <p14:creationId xmlns:p14="http://schemas.microsoft.com/office/powerpoint/2010/main" val="18357515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24</a:t>
            </a:fld>
            <a:endParaRPr lang="en-US"/>
          </a:p>
        </p:txBody>
      </p:sp>
    </p:spTree>
    <p:extLst>
      <p:ext uri="{BB962C8B-B14F-4D97-AF65-F5344CB8AC3E}">
        <p14:creationId xmlns:p14="http://schemas.microsoft.com/office/powerpoint/2010/main" val="17095287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endParaRPr lang="en-US" sz="1200"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26</a:t>
            </a:fld>
            <a:endParaRPr lang="en-US"/>
          </a:p>
        </p:txBody>
      </p:sp>
    </p:spTree>
    <p:extLst>
      <p:ext uri="{BB962C8B-B14F-4D97-AF65-F5344CB8AC3E}">
        <p14:creationId xmlns:p14="http://schemas.microsoft.com/office/powerpoint/2010/main" val="5187885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endParaRPr lang="en-US" sz="1200"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27</a:t>
            </a:fld>
            <a:endParaRPr lang="en-US"/>
          </a:p>
        </p:txBody>
      </p:sp>
    </p:spTree>
    <p:extLst>
      <p:ext uri="{BB962C8B-B14F-4D97-AF65-F5344CB8AC3E}">
        <p14:creationId xmlns:p14="http://schemas.microsoft.com/office/powerpoint/2010/main" val="4386850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14300" indent="0" algn="ctr">
              <a:buFont typeface="Arial" charset="0"/>
              <a:buNone/>
              <a:defRPr/>
            </a:pPr>
            <a:r>
              <a:rPr lang="en-US" u="sng" dirty="0" smtClean="0"/>
              <a:t>http://</a:t>
            </a:r>
            <a:r>
              <a:rPr lang="en-US" u="sng" dirty="0" err="1" smtClean="0"/>
              <a:t>poridrwystori.booktrust.org.uk</a:t>
            </a:r>
            <a:r>
              <a:rPr lang="en-US" u="sng" dirty="0" smtClean="0"/>
              <a:t>/cy/</a:t>
            </a:r>
          </a:p>
          <a:p>
            <a:pPr marL="114300" indent="0" algn="ctr">
              <a:buFont typeface="Arial" charset="0"/>
              <a:buNone/>
              <a:defRPr/>
            </a:pPr>
            <a:r>
              <a:rPr lang="en-US" u="sng" dirty="0" smtClean="0">
                <a:hlinkClick r:id="rId3"/>
              </a:rPr>
              <a:t>https://www.youtube.com/watch?v=COBCAQAyl_o&amp;index=2&amp;list=PLE5MZB5pedUOHd259SOrfA7OFxb7Yd6YH</a:t>
            </a:r>
            <a:r>
              <a:rPr lang="en-US" u="sng" dirty="0" smtClean="0"/>
              <a:t> </a:t>
            </a:r>
          </a:p>
          <a:p>
            <a:endParaRPr lang="en-US" dirty="0" smtClean="0"/>
          </a:p>
          <a:p>
            <a:r>
              <a:rPr lang="en-US" dirty="0" err="1" smtClean="0"/>
              <a:t>Ymgyrch</a:t>
            </a:r>
            <a:r>
              <a:rPr lang="en-US" baseline="0" dirty="0" smtClean="0"/>
              <a:t> </a:t>
            </a:r>
            <a:r>
              <a:rPr lang="en-US" baseline="0" dirty="0" err="1" smtClean="0"/>
              <a:t>arall</a:t>
            </a:r>
            <a:r>
              <a:rPr lang="en-US" baseline="0" dirty="0" smtClean="0"/>
              <a:t> </a:t>
            </a:r>
            <a:r>
              <a:rPr lang="en-US" baseline="0" dirty="0" err="1" smtClean="0"/>
              <a:t>gan</a:t>
            </a:r>
            <a:r>
              <a:rPr lang="en-US" baseline="0" dirty="0" smtClean="0"/>
              <a:t> </a:t>
            </a:r>
            <a:r>
              <a:rPr lang="en-US" baseline="0" dirty="0" err="1" smtClean="0"/>
              <a:t>Llywodraeth</a:t>
            </a:r>
            <a:r>
              <a:rPr lang="en-US" baseline="0" dirty="0" smtClean="0"/>
              <a:t> </a:t>
            </a:r>
            <a:r>
              <a:rPr lang="en-US" baseline="0" dirty="0" err="1" smtClean="0"/>
              <a:t>Cymru</a:t>
            </a:r>
            <a:r>
              <a:rPr lang="en-US" baseline="0" dirty="0" smtClean="0"/>
              <a:t> </a:t>
            </a:r>
            <a:r>
              <a:rPr lang="en-US" baseline="0" dirty="0" err="1" smtClean="0"/>
              <a:t>ar</a:t>
            </a:r>
            <a:r>
              <a:rPr lang="en-US" baseline="0" dirty="0" smtClean="0"/>
              <a:t> Facebook a </a:t>
            </a:r>
            <a:r>
              <a:rPr lang="en-US" baseline="0" dirty="0" err="1" smtClean="0"/>
              <a:t>Trydar</a:t>
            </a:r>
            <a:r>
              <a:rPr lang="en-US" baseline="0" dirty="0" smtClean="0"/>
              <a:t>:</a:t>
            </a:r>
          </a:p>
          <a:p>
            <a:r>
              <a:rPr lang="en-US" baseline="0" dirty="0" smtClean="0"/>
              <a:t>http://</a:t>
            </a:r>
            <a:r>
              <a:rPr lang="en-US" baseline="0" dirty="0" err="1" smtClean="0"/>
              <a:t>gov.wales</a:t>
            </a:r>
            <a:r>
              <a:rPr lang="en-US" baseline="0" dirty="0" smtClean="0"/>
              <a:t>/topics/</a:t>
            </a:r>
            <a:r>
              <a:rPr lang="en-US" baseline="0" dirty="0" err="1" smtClean="0"/>
              <a:t>educationandskills</a:t>
            </a:r>
            <a:r>
              <a:rPr lang="en-US" baseline="0" dirty="0" smtClean="0"/>
              <a:t>/</a:t>
            </a:r>
            <a:r>
              <a:rPr lang="en-US" baseline="0" dirty="0" err="1" smtClean="0"/>
              <a:t>schoolshome</a:t>
            </a:r>
            <a:r>
              <a:rPr lang="en-US" baseline="0" dirty="0" smtClean="0"/>
              <a:t>/parents/education-begins-at-home/?skip=1&amp;lang=cy</a:t>
            </a:r>
          </a:p>
          <a:p>
            <a:endParaRPr lang="en-US" baseline="0" dirty="0" smtClean="0"/>
          </a:p>
          <a:p>
            <a:r>
              <a:rPr lang="en-US" baseline="0" dirty="0" smtClean="0"/>
              <a:t>Another campaign by Welsh Government on Twitter and Facebook:</a:t>
            </a:r>
          </a:p>
          <a:p>
            <a:r>
              <a:rPr lang="en-US" dirty="0" smtClean="0"/>
              <a:t>http://</a:t>
            </a:r>
            <a:r>
              <a:rPr lang="en-US" dirty="0" err="1" smtClean="0"/>
              <a:t>gov.wales</a:t>
            </a:r>
            <a:r>
              <a:rPr lang="en-US" dirty="0" smtClean="0"/>
              <a:t>/topics/</a:t>
            </a:r>
            <a:r>
              <a:rPr lang="en-US" dirty="0" err="1" smtClean="0"/>
              <a:t>educationandskills</a:t>
            </a:r>
            <a:r>
              <a:rPr lang="en-US" dirty="0" smtClean="0"/>
              <a:t>/</a:t>
            </a:r>
            <a:r>
              <a:rPr lang="en-US" dirty="0" err="1" smtClean="0"/>
              <a:t>schoolshome</a:t>
            </a:r>
            <a:r>
              <a:rPr lang="en-US" dirty="0" smtClean="0"/>
              <a:t>/parents/education-begins-at-home/?skip=1&amp;lang=</a:t>
            </a:r>
            <a:r>
              <a:rPr lang="en-US" dirty="0" err="1" smtClean="0"/>
              <a:t>en</a:t>
            </a:r>
            <a:endParaRPr lang="en-US" dirty="0" smtClean="0"/>
          </a:p>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28</a:t>
            </a:fld>
            <a:endParaRPr lang="en-US"/>
          </a:p>
        </p:txBody>
      </p:sp>
    </p:spTree>
    <p:extLst>
      <p:ext uri="{BB962C8B-B14F-4D97-AF65-F5344CB8AC3E}">
        <p14:creationId xmlns:p14="http://schemas.microsoft.com/office/powerpoint/2010/main" val="9807580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cy-GB"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y-GB" smtClean="0"/>
              <a:t>Click to edit Master subtitle style</a:t>
            </a:r>
            <a:endParaRPr lang="en-GB"/>
          </a:p>
        </p:txBody>
      </p:sp>
      <p:sp>
        <p:nvSpPr>
          <p:cNvPr id="4" name="Date Placeholder 3"/>
          <p:cNvSpPr>
            <a:spLocks noGrp="1"/>
          </p:cNvSpPr>
          <p:nvPr>
            <p:ph type="dt" sz="half" idx="10"/>
          </p:nvPr>
        </p:nvSpPr>
        <p:spPr/>
        <p:txBody>
          <a:bodyPr/>
          <a:lstStyle/>
          <a:p>
            <a:fld id="{94E34073-1DDB-E241-AFDC-40B33DF00C0C}" type="datetimeFigureOut">
              <a:rPr lang="en-GB" smtClean="0"/>
              <a:pPr/>
              <a:t>19/02/2018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smtClean="0"/>
              <a:t>Click to edit Master title style</a:t>
            </a:r>
            <a:endParaRPr lang="en-GB"/>
          </a:p>
        </p:txBody>
      </p:sp>
      <p:sp>
        <p:nvSpPr>
          <p:cNvPr id="3" name="Content Placeholder 2"/>
          <p:cNvSpPr>
            <a:spLocks noGrp="1"/>
          </p:cNvSpPr>
          <p:nvPr>
            <p:ph idx="1"/>
          </p:nvPr>
        </p:nvSpPr>
        <p:spPr/>
        <p:txBody>
          <a:body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lang="en-GB"/>
          </a:p>
        </p:txBody>
      </p:sp>
      <p:sp>
        <p:nvSpPr>
          <p:cNvPr id="4" name="Date Placeholder 3"/>
          <p:cNvSpPr>
            <a:spLocks noGrp="1"/>
          </p:cNvSpPr>
          <p:nvPr>
            <p:ph type="dt" sz="half" idx="10"/>
          </p:nvPr>
        </p:nvSpPr>
        <p:spPr/>
        <p:txBody>
          <a:bodyPr/>
          <a:lstStyle/>
          <a:p>
            <a:fld id="{94E34073-1DDB-E241-AFDC-40B33DF00C0C}" type="datetimeFigureOut">
              <a:rPr lang="en-GB" smtClean="0"/>
              <a:pPr/>
              <a:t>19/02/2018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cy-GB"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y-GB" smtClean="0"/>
              <a:t>Click to edit Master text styles</a:t>
            </a:r>
          </a:p>
        </p:txBody>
      </p:sp>
      <p:sp>
        <p:nvSpPr>
          <p:cNvPr id="4" name="Date Placeholder 3"/>
          <p:cNvSpPr>
            <a:spLocks noGrp="1"/>
          </p:cNvSpPr>
          <p:nvPr>
            <p:ph type="dt" sz="half" idx="10"/>
          </p:nvPr>
        </p:nvSpPr>
        <p:spPr/>
        <p:txBody>
          <a:bodyPr/>
          <a:lstStyle/>
          <a:p>
            <a:fld id="{94E34073-1DDB-E241-AFDC-40B33DF00C0C}" type="datetimeFigureOut">
              <a:rPr lang="en-GB" smtClean="0"/>
              <a:pPr/>
              <a:t>19/02/2018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lang="en-GB"/>
          </a:p>
        </p:txBody>
      </p:sp>
      <p:sp>
        <p:nvSpPr>
          <p:cNvPr id="5" name="Date Placeholder 4"/>
          <p:cNvSpPr>
            <a:spLocks noGrp="1"/>
          </p:cNvSpPr>
          <p:nvPr>
            <p:ph type="dt" sz="half" idx="10"/>
          </p:nvPr>
        </p:nvSpPr>
        <p:spPr/>
        <p:txBody>
          <a:bodyPr/>
          <a:lstStyle/>
          <a:p>
            <a:fld id="{94E34073-1DDB-E241-AFDC-40B33DF00C0C}" type="datetimeFigureOut">
              <a:rPr lang="en-GB" smtClean="0"/>
              <a:pPr/>
              <a:t>19/02/2018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y-GB"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lang="en-GB"/>
          </a:p>
        </p:txBody>
      </p:sp>
      <p:sp>
        <p:nvSpPr>
          <p:cNvPr id="7" name="Date Placeholder 6"/>
          <p:cNvSpPr>
            <a:spLocks noGrp="1"/>
          </p:cNvSpPr>
          <p:nvPr>
            <p:ph type="dt" sz="half" idx="10"/>
          </p:nvPr>
        </p:nvSpPr>
        <p:spPr/>
        <p:txBody>
          <a:bodyPr/>
          <a:lstStyle/>
          <a:p>
            <a:fld id="{94E34073-1DDB-E241-AFDC-40B33DF00C0C}" type="datetimeFigureOut">
              <a:rPr lang="en-GB" smtClean="0"/>
              <a:pPr/>
              <a:t>19/02/2018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smtClean="0"/>
              <a:t>Click to edit Master title style</a:t>
            </a:r>
            <a:endParaRPr lang="en-GB"/>
          </a:p>
        </p:txBody>
      </p:sp>
      <p:sp>
        <p:nvSpPr>
          <p:cNvPr id="3" name="Date Placeholder 2"/>
          <p:cNvSpPr>
            <a:spLocks noGrp="1"/>
          </p:cNvSpPr>
          <p:nvPr>
            <p:ph type="dt" sz="half" idx="10"/>
          </p:nvPr>
        </p:nvSpPr>
        <p:spPr/>
        <p:txBody>
          <a:bodyPr/>
          <a:lstStyle/>
          <a:p>
            <a:fld id="{94E34073-1DDB-E241-AFDC-40B33DF00C0C}" type="datetimeFigureOut">
              <a:rPr lang="en-GB" smtClean="0"/>
              <a:pPr/>
              <a:t>19/02/2018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E34073-1DDB-E241-AFDC-40B33DF00C0C}" type="datetimeFigureOut">
              <a:rPr lang="en-GB" smtClean="0"/>
              <a:pPr/>
              <a:t>19/02/2018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cy-GB"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y-GB" smtClean="0"/>
              <a:t>Click to edit Master text styles</a:t>
            </a:r>
          </a:p>
        </p:txBody>
      </p:sp>
      <p:sp>
        <p:nvSpPr>
          <p:cNvPr id="5" name="Date Placeholder 4"/>
          <p:cNvSpPr>
            <a:spLocks noGrp="1"/>
          </p:cNvSpPr>
          <p:nvPr>
            <p:ph type="dt" sz="half" idx="10"/>
          </p:nvPr>
        </p:nvSpPr>
        <p:spPr/>
        <p:txBody>
          <a:bodyPr/>
          <a:lstStyle/>
          <a:p>
            <a:fld id="{94E34073-1DDB-E241-AFDC-40B33DF00C0C}" type="datetimeFigureOut">
              <a:rPr lang="en-GB" smtClean="0"/>
              <a:pPr/>
              <a:t>19/02/2018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cy-GB"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y-GB" smtClean="0"/>
              <a:t>Click to edit Master text styles</a:t>
            </a:r>
          </a:p>
        </p:txBody>
      </p:sp>
      <p:sp>
        <p:nvSpPr>
          <p:cNvPr id="5" name="Date Placeholder 4"/>
          <p:cNvSpPr>
            <a:spLocks noGrp="1"/>
          </p:cNvSpPr>
          <p:nvPr>
            <p:ph type="dt" sz="half" idx="10"/>
          </p:nvPr>
        </p:nvSpPr>
        <p:spPr/>
        <p:txBody>
          <a:bodyPr/>
          <a:lstStyle/>
          <a:p>
            <a:fld id="{94E34073-1DDB-E241-AFDC-40B33DF00C0C}" type="datetimeFigureOut">
              <a:rPr lang="en-GB" smtClean="0"/>
              <a:pPr/>
              <a:t>19/02/2018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lang="en-GB"/>
          </a:p>
        </p:txBody>
      </p:sp>
      <p:sp>
        <p:nvSpPr>
          <p:cNvPr id="4" name="Date Placeholder 3"/>
          <p:cNvSpPr>
            <a:spLocks noGrp="1"/>
          </p:cNvSpPr>
          <p:nvPr>
            <p:ph type="dt" sz="half" idx="10"/>
          </p:nvPr>
        </p:nvSpPr>
        <p:spPr/>
        <p:txBody>
          <a:bodyPr/>
          <a:lstStyle/>
          <a:p>
            <a:fld id="{94E34073-1DDB-E241-AFDC-40B33DF00C0C}" type="datetimeFigureOut">
              <a:rPr lang="en-GB" smtClean="0"/>
              <a:pPr/>
              <a:t>19/02/2018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cy-GB"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lang="en-GB"/>
          </a:p>
        </p:txBody>
      </p:sp>
      <p:sp>
        <p:nvSpPr>
          <p:cNvPr id="4" name="Date Placeholder 3"/>
          <p:cNvSpPr>
            <a:spLocks noGrp="1"/>
          </p:cNvSpPr>
          <p:nvPr>
            <p:ph type="dt" sz="half" idx="10"/>
          </p:nvPr>
        </p:nvSpPr>
        <p:spPr/>
        <p:txBody>
          <a:bodyPr/>
          <a:lstStyle/>
          <a:p>
            <a:fld id="{94E34073-1DDB-E241-AFDC-40B33DF00C0C}" type="datetimeFigureOut">
              <a:rPr lang="en-GB" smtClean="0"/>
              <a:pPr/>
              <a:t>19/02/2018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011005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985611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y-GB"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E34073-1DDB-E241-AFDC-40B33DF00C0C}" type="datetimeFigureOut">
              <a:rPr lang="en-GB" smtClean="0"/>
              <a:pPr/>
              <a:t>19/02/2018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0CDB28-BAA5-B54E-8F8E-694C5515DAE4}"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bxrPy1fjVU4" TargetMode="External"/><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hyperlink" Target="http://learning.gov.wales/docs/learningwales/publications/130415-lnf-guidance-cy.pdf" TargetMode="External"/><Relationship Id="rId2" Type="http://schemas.openxmlformats.org/officeDocument/2006/relationships/hyperlink" Target="http://learning.gov.wales/docs/learningwales/publications/130415-lnf-guidance-en.pdf" TargetMode="Externa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hyperlink" Target="http://gov.wales/docs/dcells/publications/150225-successful-futures-en.pdf" TargetMode="External"/><Relationship Id="rId5" Type="http://schemas.openxmlformats.org/officeDocument/2006/relationships/hyperlink" Target="http://gov.wales/docs/dcells/publications/150225-successful-futures-cy.pdf" TargetMode="Externa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2.emf"/></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hyperlink" Target="http://gov.wales/topics/educationandskills/schoolshome/curriculuminwales/curriculum-for-wales-curriculum-for-life/?skip=1&amp;lang=en"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hyperlink" Target="http://learning.gov.wales/docs/learningwales/publications/150717-nc-maths-cy-v2.pdf" TargetMode="External"/><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hyperlink" Target="http://learning.gov.wales/docs/learningwales/publications/150803-fp-framework-cy.pdf" TargetMode="External"/><Relationship Id="rId5" Type="http://schemas.openxmlformats.org/officeDocument/2006/relationships/hyperlink" Target="http://learning.gov.wales/docs/learningwales/publications/150803-fp-framework-en.pdf" TargetMode="External"/><Relationship Id="rId4" Type="http://schemas.openxmlformats.org/officeDocument/2006/relationships/hyperlink" Target="http://learning.gov.wales/docs/learningwales/publications/150717-nc-maths-en-v2.pdf" TargetMode="Externa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ncetm.org.uk/resources/40533" TargetMode="Externa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image" Target="../media/image15.tiff"/><Relationship Id="rId1" Type="http://schemas.openxmlformats.org/officeDocument/2006/relationships/slideLayout" Target="../slideLayouts/slideLayout12.xml"/><Relationship Id="rId5" Type="http://schemas.openxmlformats.org/officeDocument/2006/relationships/image" Target="../media/image18.tiff"/><Relationship Id="rId4" Type="http://schemas.openxmlformats.org/officeDocument/2006/relationships/image" Target="../media/image17.tiff"/></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4.tiff"/><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07536" y="297711"/>
            <a:ext cx="5571460" cy="2215991"/>
          </a:xfrm>
          <a:prstGeom prst="rect">
            <a:avLst/>
          </a:prstGeom>
          <a:noFill/>
        </p:spPr>
        <p:txBody>
          <a:bodyPr wrap="square" rtlCol="0">
            <a:spAutoFit/>
          </a:bodyPr>
          <a:lstStyle/>
          <a:p>
            <a:pPr algn="ctr"/>
            <a:r>
              <a:rPr lang="en-US" sz="3600" dirty="0">
                <a:solidFill>
                  <a:schemeClr val="bg1"/>
                </a:solidFill>
              </a:rPr>
              <a:t>Nerys </a:t>
            </a:r>
            <a:r>
              <a:rPr lang="en-US" sz="3600" dirty="0" smtClean="0">
                <a:solidFill>
                  <a:schemeClr val="bg1"/>
                </a:solidFill>
              </a:rPr>
              <a:t>Defis</a:t>
            </a:r>
          </a:p>
          <a:p>
            <a:pPr algn="ctr"/>
            <a:r>
              <a:rPr lang="en-US" sz="3600" dirty="0" smtClean="0">
                <a:solidFill>
                  <a:schemeClr val="bg1"/>
                </a:solidFill>
              </a:rPr>
              <a:t>19/02/2018</a:t>
            </a:r>
          </a:p>
          <a:p>
            <a:pPr algn="ctr"/>
            <a:endParaRPr lang="en-US" sz="2400" dirty="0" smtClean="0">
              <a:solidFill>
                <a:schemeClr val="bg1"/>
              </a:solidFill>
            </a:endParaRPr>
          </a:p>
          <a:p>
            <a:pPr algn="ctr"/>
            <a:r>
              <a:rPr lang="en-US" sz="2400" dirty="0" err="1" smtClean="0">
                <a:solidFill>
                  <a:schemeClr val="bg1"/>
                </a:solidFill>
              </a:rPr>
              <a:t>Nerys.Defis@pcydds.ac.uk</a:t>
            </a:r>
            <a:endParaRPr lang="en-US" sz="2400" dirty="0" smtClean="0">
              <a:solidFill>
                <a:schemeClr val="bg1"/>
              </a:solidFill>
            </a:endParaRPr>
          </a:p>
          <a:p>
            <a:pPr algn="ctr"/>
            <a:endParaRPr lang="en-US" dirty="0">
              <a:solidFill>
                <a:schemeClr val="bg1"/>
              </a:solidFill>
            </a:endParaRPr>
          </a:p>
        </p:txBody>
      </p:sp>
    </p:spTree>
    <p:extLst>
      <p:ext uri="{BB962C8B-B14F-4D97-AF65-F5344CB8AC3E}">
        <p14:creationId xmlns:p14="http://schemas.microsoft.com/office/powerpoint/2010/main" val="9433240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457200" y="1572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smtClean="0">
                <a:solidFill>
                  <a:schemeClr val="accent1">
                    <a:lumMod val="75000"/>
                  </a:schemeClr>
                </a:solidFill>
              </a:rPr>
              <a:t>Sut</a:t>
            </a:r>
            <a:r>
              <a:rPr lang="en-GB" sz="17600" dirty="0" smtClean="0">
                <a:solidFill>
                  <a:schemeClr val="accent1">
                    <a:lumMod val="75000"/>
                  </a:schemeClr>
                </a:solidFill>
              </a:rPr>
              <a:t> </a:t>
            </a:r>
            <a:r>
              <a:rPr lang="en-GB" sz="17600" dirty="0" err="1" smtClean="0">
                <a:solidFill>
                  <a:schemeClr val="accent1">
                    <a:lumMod val="75000"/>
                  </a:schemeClr>
                </a:solidFill>
              </a:rPr>
              <a:t>wyt</a:t>
            </a:r>
            <a:r>
              <a:rPr lang="en-GB" sz="17600" dirty="0" smtClean="0">
                <a:solidFill>
                  <a:schemeClr val="accent1">
                    <a:lumMod val="75000"/>
                  </a:schemeClr>
                </a:solidFill>
              </a:rPr>
              <a:t> </a:t>
            </a:r>
            <a:r>
              <a:rPr lang="en-GB" sz="17600" dirty="0" err="1" smtClean="0">
                <a:solidFill>
                  <a:schemeClr val="accent1">
                    <a:lumMod val="75000"/>
                  </a:schemeClr>
                </a:solidFill>
              </a:rPr>
              <a:t>ti’n</a:t>
            </a:r>
            <a:r>
              <a:rPr lang="en-GB" sz="17600" dirty="0" smtClean="0">
                <a:solidFill>
                  <a:schemeClr val="accent1">
                    <a:lumMod val="75000"/>
                  </a:schemeClr>
                </a:solidFill>
              </a:rPr>
              <a:t> </a:t>
            </a:r>
            <a:r>
              <a:rPr lang="en-GB" sz="17600" dirty="0" err="1" smtClean="0">
                <a:solidFill>
                  <a:schemeClr val="accent1">
                    <a:lumMod val="75000"/>
                  </a:schemeClr>
                </a:solidFill>
              </a:rPr>
              <a:t>teimlo</a:t>
            </a:r>
            <a:r>
              <a:rPr lang="en-GB" sz="17600" dirty="0" smtClean="0">
                <a:solidFill>
                  <a:schemeClr val="accent1">
                    <a:lumMod val="75000"/>
                  </a:schemeClr>
                </a:solidFill>
              </a:rPr>
              <a:t>? </a:t>
            </a:r>
          </a:p>
          <a:p>
            <a:r>
              <a:rPr lang="en-GB" sz="17600" dirty="0" smtClean="0">
                <a:solidFill>
                  <a:schemeClr val="accent1">
                    <a:lumMod val="75000"/>
                  </a:schemeClr>
                </a:solidFill>
              </a:rPr>
              <a:t>How are you feeling?</a:t>
            </a:r>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sp>
        <p:nvSpPr>
          <p:cNvPr id="3" name="Content Placeholder 4"/>
          <p:cNvSpPr txBox="1">
            <a:spLocks/>
          </p:cNvSpPr>
          <p:nvPr/>
        </p:nvSpPr>
        <p:spPr>
          <a:xfrm>
            <a:off x="4508206" y="1455184"/>
            <a:ext cx="4465673" cy="4111070"/>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sz="2800" dirty="0" smtClean="0"/>
              <a:t>On a scale of </a:t>
            </a:r>
            <a:r>
              <a:rPr lang="en-GB" sz="2800" dirty="0"/>
              <a:t>1 </a:t>
            </a:r>
            <a:r>
              <a:rPr lang="en-GB" sz="2800" dirty="0" smtClean="0"/>
              <a:t>to </a:t>
            </a:r>
            <a:r>
              <a:rPr lang="en-GB" sz="2800" dirty="0"/>
              <a:t>10, </a:t>
            </a:r>
            <a:r>
              <a:rPr lang="en-GB" sz="2800" dirty="0" smtClean="0"/>
              <a:t>what’s your response to the following statements? </a:t>
            </a:r>
          </a:p>
          <a:p>
            <a:endParaRPr lang="en-GB" sz="2800" dirty="0"/>
          </a:p>
          <a:p>
            <a:r>
              <a:rPr lang="en-GB" sz="2800" dirty="0"/>
              <a:t>1 = </a:t>
            </a:r>
            <a:r>
              <a:rPr lang="en-GB" sz="2800" dirty="0" smtClean="0"/>
              <a:t>most negative</a:t>
            </a:r>
            <a:endParaRPr lang="en-GB" sz="2800" dirty="0"/>
          </a:p>
          <a:p>
            <a:r>
              <a:rPr lang="en-GB" sz="2800" dirty="0"/>
              <a:t>10 </a:t>
            </a:r>
            <a:r>
              <a:rPr lang="en-GB" sz="2800" dirty="0" smtClean="0"/>
              <a:t>= most </a:t>
            </a:r>
            <a:r>
              <a:rPr lang="en-GB" sz="2800" dirty="0" err="1" smtClean="0"/>
              <a:t>postitive</a:t>
            </a:r>
            <a:endParaRPr lang="en-GB" sz="2800" dirty="0"/>
          </a:p>
        </p:txBody>
      </p:sp>
      <p:sp>
        <p:nvSpPr>
          <p:cNvPr id="4" name="Content Placeholder 8"/>
          <p:cNvSpPr txBox="1">
            <a:spLocks/>
          </p:cNvSpPr>
          <p:nvPr/>
        </p:nvSpPr>
        <p:spPr>
          <a:xfrm>
            <a:off x="233916" y="1464340"/>
            <a:ext cx="4274290" cy="4382197"/>
          </a:xfrm>
          <a:prstGeom prst="rect">
            <a:avLst/>
          </a:prstGeom>
        </p:spPr>
        <p:txBody>
          <a:bodyP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sz="2800" dirty="0" err="1" smtClean="0"/>
              <a:t>Ar</a:t>
            </a:r>
            <a:r>
              <a:rPr lang="en-GB" sz="2800" dirty="0" smtClean="0"/>
              <a:t> </a:t>
            </a:r>
            <a:r>
              <a:rPr lang="en-GB" sz="2800" dirty="0" err="1" smtClean="0"/>
              <a:t>raddfa</a:t>
            </a:r>
            <a:r>
              <a:rPr lang="en-GB" sz="2800" dirty="0" smtClean="0"/>
              <a:t> o 1 </a:t>
            </a:r>
            <a:r>
              <a:rPr lang="en-GB" sz="2800" dirty="0" err="1" smtClean="0"/>
              <a:t>i</a:t>
            </a:r>
            <a:r>
              <a:rPr lang="en-GB" sz="2800" dirty="0" smtClean="0"/>
              <a:t> 10, </a:t>
            </a:r>
            <a:r>
              <a:rPr lang="en-GB" sz="2800" dirty="0" err="1" smtClean="0"/>
              <a:t>beth</a:t>
            </a:r>
            <a:r>
              <a:rPr lang="en-GB" sz="2800" dirty="0" smtClean="0"/>
              <a:t> </a:t>
            </a:r>
            <a:r>
              <a:rPr lang="en-GB" sz="2800" dirty="0" err="1" smtClean="0"/>
              <a:t>yw</a:t>
            </a:r>
            <a:r>
              <a:rPr lang="en-GB" sz="2800" dirty="0" smtClean="0"/>
              <a:t> </a:t>
            </a:r>
            <a:r>
              <a:rPr lang="en-GB" sz="2800" dirty="0" err="1" smtClean="0"/>
              <a:t>dy</a:t>
            </a:r>
            <a:r>
              <a:rPr lang="en-GB" sz="2800" dirty="0" smtClean="0"/>
              <a:t> </a:t>
            </a:r>
            <a:r>
              <a:rPr lang="en-GB" sz="2800" dirty="0" err="1" smtClean="0"/>
              <a:t>ymateb</a:t>
            </a:r>
            <a:r>
              <a:rPr lang="en-GB" sz="2800" dirty="0" smtClean="0"/>
              <a:t> </a:t>
            </a:r>
            <a:r>
              <a:rPr lang="en-GB" sz="2800" dirty="0" err="1" smtClean="0"/>
              <a:t>i’r</a:t>
            </a:r>
            <a:r>
              <a:rPr lang="en-GB" sz="2800" dirty="0" smtClean="0"/>
              <a:t> </a:t>
            </a:r>
            <a:r>
              <a:rPr lang="en-GB" sz="2800" dirty="0" err="1" smtClean="0"/>
              <a:t>gosodiadau</a:t>
            </a:r>
            <a:r>
              <a:rPr lang="en-GB" sz="2800" dirty="0" smtClean="0"/>
              <a:t> </a:t>
            </a:r>
            <a:r>
              <a:rPr lang="en-GB" sz="2800" dirty="0" err="1" smtClean="0"/>
              <a:t>sy’n</a:t>
            </a:r>
            <a:r>
              <a:rPr lang="en-GB" sz="2800" dirty="0" smtClean="0"/>
              <a:t> </a:t>
            </a:r>
            <a:r>
              <a:rPr lang="en-GB" sz="2800" dirty="0" err="1" smtClean="0"/>
              <a:t>dilyn</a:t>
            </a:r>
            <a:r>
              <a:rPr lang="en-GB" sz="2800" dirty="0" smtClean="0"/>
              <a:t>?</a:t>
            </a:r>
          </a:p>
          <a:p>
            <a:endParaRPr lang="en-GB" sz="2800" dirty="0"/>
          </a:p>
          <a:p>
            <a:r>
              <a:rPr lang="en-GB" sz="2800" dirty="0" smtClean="0"/>
              <a:t>1 = </a:t>
            </a:r>
            <a:r>
              <a:rPr lang="en-GB" sz="2800" dirty="0" err="1" smtClean="0"/>
              <a:t>mwyaf</a:t>
            </a:r>
            <a:r>
              <a:rPr lang="en-GB" sz="2800" dirty="0" smtClean="0"/>
              <a:t> </a:t>
            </a:r>
            <a:r>
              <a:rPr lang="en-GB" sz="2800" dirty="0" err="1" smtClean="0"/>
              <a:t>negyddol</a:t>
            </a:r>
            <a:endParaRPr lang="en-GB" sz="2800" dirty="0" smtClean="0"/>
          </a:p>
          <a:p>
            <a:r>
              <a:rPr lang="en-GB" sz="2800" dirty="0" smtClean="0"/>
              <a:t>10 = </a:t>
            </a:r>
            <a:r>
              <a:rPr lang="en-GB" sz="2800" dirty="0" err="1" smtClean="0"/>
              <a:t>mwyaf</a:t>
            </a:r>
            <a:r>
              <a:rPr lang="en-GB" sz="2800" dirty="0" smtClean="0"/>
              <a:t> </a:t>
            </a:r>
            <a:r>
              <a:rPr lang="en-GB" sz="2800" dirty="0" err="1" smtClean="0"/>
              <a:t>cadarnhaol</a:t>
            </a:r>
            <a:endParaRPr lang="en-GB" sz="2800" dirty="0"/>
          </a:p>
        </p:txBody>
      </p:sp>
    </p:spTree>
    <p:extLst>
      <p:ext uri="{BB962C8B-B14F-4D97-AF65-F5344CB8AC3E}">
        <p14:creationId xmlns:p14="http://schemas.microsoft.com/office/powerpoint/2010/main" val="20157093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4"/>
          <p:cNvSpPr txBox="1">
            <a:spLocks/>
          </p:cNvSpPr>
          <p:nvPr/>
        </p:nvSpPr>
        <p:spPr>
          <a:xfrm>
            <a:off x="4508206" y="3168502"/>
            <a:ext cx="4465673" cy="3078235"/>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sz="4000" dirty="0" smtClean="0"/>
              <a:t>How energetic are you today? </a:t>
            </a:r>
          </a:p>
        </p:txBody>
      </p:sp>
      <p:sp>
        <p:nvSpPr>
          <p:cNvPr id="4" name="Content Placeholder 8"/>
          <p:cNvSpPr txBox="1">
            <a:spLocks/>
          </p:cNvSpPr>
          <p:nvPr/>
        </p:nvSpPr>
        <p:spPr>
          <a:xfrm>
            <a:off x="233916" y="3168502"/>
            <a:ext cx="4274290" cy="3358518"/>
          </a:xfrm>
          <a:prstGeom prst="rect">
            <a:avLst/>
          </a:prstGeom>
        </p:spPr>
        <p:txBody>
          <a:bodyP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sz="4000" dirty="0" smtClean="0"/>
              <a:t>Pa </a:t>
            </a:r>
            <a:r>
              <a:rPr lang="en-GB" sz="4000" dirty="0" err="1" smtClean="0"/>
              <a:t>mor</a:t>
            </a:r>
            <a:r>
              <a:rPr lang="en-GB" sz="4000" dirty="0" smtClean="0"/>
              <a:t> </a:t>
            </a:r>
            <a:r>
              <a:rPr lang="en-GB" sz="4000" dirty="0" err="1" smtClean="0"/>
              <a:t>egniol</a:t>
            </a:r>
            <a:r>
              <a:rPr lang="en-GB" sz="4000" dirty="0" smtClean="0"/>
              <a:t> </a:t>
            </a:r>
            <a:r>
              <a:rPr lang="en-GB" sz="4000" dirty="0" err="1" smtClean="0"/>
              <a:t>wyt</a:t>
            </a:r>
            <a:r>
              <a:rPr lang="en-GB" sz="4000" dirty="0" smtClean="0"/>
              <a:t> </a:t>
            </a:r>
            <a:r>
              <a:rPr lang="en-GB" sz="4000" dirty="0" err="1" smtClean="0"/>
              <a:t>ti</a:t>
            </a:r>
            <a:r>
              <a:rPr lang="en-GB" sz="4000" dirty="0"/>
              <a:t> </a:t>
            </a:r>
            <a:r>
              <a:rPr lang="en-GB" sz="4000" dirty="0" err="1" smtClean="0"/>
              <a:t>heddiw</a:t>
            </a:r>
            <a:r>
              <a:rPr lang="en-GB" sz="4000" dirty="0" smtClean="0"/>
              <a:t>? </a:t>
            </a:r>
          </a:p>
          <a:p>
            <a:endParaRPr lang="en-GB" sz="2800" dirty="0"/>
          </a:p>
        </p:txBody>
      </p:sp>
      <p:sp>
        <p:nvSpPr>
          <p:cNvPr id="5" name="Content Placeholder 8"/>
          <p:cNvSpPr txBox="1">
            <a:spLocks/>
          </p:cNvSpPr>
          <p:nvPr/>
        </p:nvSpPr>
        <p:spPr>
          <a:xfrm>
            <a:off x="297710" y="1768291"/>
            <a:ext cx="8389090" cy="804530"/>
          </a:xfrm>
          <a:prstGeom prst="rect">
            <a:avLst/>
          </a:prstGeom>
          <a:ln>
            <a:noFill/>
          </a:ln>
        </p:spPr>
        <p:style>
          <a:lnRef idx="1">
            <a:schemeClr val="accent1"/>
          </a:lnRef>
          <a:fillRef idx="2">
            <a:schemeClr val="accent1"/>
          </a:fillRef>
          <a:effectRef idx="1">
            <a:schemeClr val="accent1"/>
          </a:effectRef>
          <a:fontRef idx="minor">
            <a:schemeClr val="dk1"/>
          </a:fontRef>
        </p:style>
        <p:txBody>
          <a:bodyP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lang="en-GB" sz="4000" dirty="0" smtClean="0"/>
              <a:t>1   2   3   4   5   6   7   8   9   10</a:t>
            </a:r>
            <a:endParaRPr lang="en-GB" sz="4000" dirty="0"/>
          </a:p>
        </p:txBody>
      </p:sp>
    </p:spTree>
    <p:extLst>
      <p:ext uri="{BB962C8B-B14F-4D97-AF65-F5344CB8AC3E}">
        <p14:creationId xmlns:p14="http://schemas.microsoft.com/office/powerpoint/2010/main" val="7495844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4"/>
          <p:cNvSpPr txBox="1">
            <a:spLocks/>
          </p:cNvSpPr>
          <p:nvPr/>
        </p:nvSpPr>
        <p:spPr>
          <a:xfrm>
            <a:off x="4572000" y="3040911"/>
            <a:ext cx="4465673" cy="3078235"/>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sz="4000" dirty="0" smtClean="0"/>
              <a:t>How comfortable are you with the warmth of this room? </a:t>
            </a:r>
          </a:p>
        </p:txBody>
      </p:sp>
      <p:sp>
        <p:nvSpPr>
          <p:cNvPr id="4" name="Content Placeholder 8"/>
          <p:cNvSpPr txBox="1">
            <a:spLocks/>
          </p:cNvSpPr>
          <p:nvPr/>
        </p:nvSpPr>
        <p:spPr>
          <a:xfrm>
            <a:off x="21265" y="3040911"/>
            <a:ext cx="4550735" cy="3358518"/>
          </a:xfrm>
          <a:prstGeom prst="rect">
            <a:avLst/>
          </a:prstGeom>
        </p:spPr>
        <p:txBody>
          <a:bodyP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sz="4000" dirty="0" smtClean="0"/>
              <a:t>Pa </a:t>
            </a:r>
            <a:r>
              <a:rPr lang="en-GB" sz="4000" dirty="0" err="1" smtClean="0"/>
              <a:t>mor</a:t>
            </a:r>
            <a:r>
              <a:rPr lang="en-GB" sz="4000" dirty="0" smtClean="0"/>
              <a:t> </a:t>
            </a:r>
            <a:r>
              <a:rPr lang="en-GB" sz="4000" dirty="0" err="1" smtClean="0"/>
              <a:t>gyfforddus</a:t>
            </a:r>
            <a:r>
              <a:rPr lang="en-GB" sz="4000" dirty="0" smtClean="0"/>
              <a:t> </a:t>
            </a:r>
            <a:r>
              <a:rPr lang="en-GB" sz="4000" dirty="0" err="1" smtClean="0"/>
              <a:t>yw</a:t>
            </a:r>
            <a:r>
              <a:rPr lang="en-GB" sz="4000" dirty="0" smtClean="0"/>
              <a:t> </a:t>
            </a:r>
            <a:r>
              <a:rPr lang="en-GB" sz="4000" dirty="0" err="1" smtClean="0"/>
              <a:t>gwres</a:t>
            </a:r>
            <a:r>
              <a:rPr lang="en-GB" sz="4000" dirty="0" smtClean="0"/>
              <a:t> </a:t>
            </a:r>
            <a:r>
              <a:rPr lang="en-GB" sz="4000" dirty="0" err="1" smtClean="0"/>
              <a:t>yr</a:t>
            </a:r>
            <a:r>
              <a:rPr lang="en-GB" sz="4000" dirty="0" smtClean="0"/>
              <a:t> </a:t>
            </a:r>
            <a:r>
              <a:rPr lang="en-GB" sz="4000" dirty="0" err="1" smtClean="0"/>
              <a:t>ystafell</a:t>
            </a:r>
            <a:r>
              <a:rPr lang="en-GB" sz="4000" dirty="0" smtClean="0"/>
              <a:t> hon </a:t>
            </a:r>
            <a:r>
              <a:rPr lang="en-GB" sz="4000" dirty="0" err="1" smtClean="0"/>
              <a:t>i</a:t>
            </a:r>
            <a:r>
              <a:rPr lang="en-GB" sz="4000" dirty="0" smtClean="0"/>
              <a:t> </a:t>
            </a:r>
            <a:r>
              <a:rPr lang="en-GB" sz="4000" dirty="0" err="1" smtClean="0"/>
              <a:t>ti</a:t>
            </a:r>
            <a:r>
              <a:rPr lang="en-GB" sz="4000" dirty="0" smtClean="0"/>
              <a:t>? </a:t>
            </a:r>
          </a:p>
          <a:p>
            <a:endParaRPr lang="en-GB" sz="2800" dirty="0"/>
          </a:p>
        </p:txBody>
      </p:sp>
      <p:sp>
        <p:nvSpPr>
          <p:cNvPr id="5" name="Content Placeholder 8"/>
          <p:cNvSpPr txBox="1">
            <a:spLocks/>
          </p:cNvSpPr>
          <p:nvPr/>
        </p:nvSpPr>
        <p:spPr>
          <a:xfrm>
            <a:off x="297710" y="1768291"/>
            <a:ext cx="8389090" cy="804530"/>
          </a:xfrm>
          <a:prstGeom prst="rect">
            <a:avLst/>
          </a:prstGeom>
          <a:ln>
            <a:noFill/>
          </a:ln>
        </p:spPr>
        <p:style>
          <a:lnRef idx="1">
            <a:schemeClr val="accent1"/>
          </a:lnRef>
          <a:fillRef idx="2">
            <a:schemeClr val="accent1"/>
          </a:fillRef>
          <a:effectRef idx="1">
            <a:schemeClr val="accent1"/>
          </a:effectRef>
          <a:fontRef idx="minor">
            <a:schemeClr val="dk1"/>
          </a:fontRef>
        </p:style>
        <p:txBody>
          <a:bodyP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lang="en-GB" sz="4000" dirty="0" smtClean="0"/>
              <a:t>1   2   3   4   5   6   7   8   9   10</a:t>
            </a:r>
            <a:endParaRPr lang="en-GB" sz="4000" dirty="0"/>
          </a:p>
        </p:txBody>
      </p:sp>
    </p:spTree>
    <p:extLst>
      <p:ext uri="{BB962C8B-B14F-4D97-AF65-F5344CB8AC3E}">
        <p14:creationId xmlns:p14="http://schemas.microsoft.com/office/powerpoint/2010/main" val="7373801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4"/>
          <p:cNvSpPr txBox="1">
            <a:spLocks/>
          </p:cNvSpPr>
          <p:nvPr/>
        </p:nvSpPr>
        <p:spPr>
          <a:xfrm>
            <a:off x="4572000" y="2760628"/>
            <a:ext cx="4465673" cy="3078235"/>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sz="3600" dirty="0"/>
              <a:t>Thinking back to your time at primary school, how do you feel </a:t>
            </a:r>
            <a:r>
              <a:rPr lang="mr-IN" sz="3600" dirty="0" smtClean="0"/>
              <a:t>–</a:t>
            </a:r>
            <a:r>
              <a:rPr lang="cy-GB" sz="3600" dirty="0" smtClean="0"/>
              <a:t> </a:t>
            </a:r>
            <a:r>
              <a:rPr lang="en-GB" sz="3600" dirty="0" smtClean="0"/>
              <a:t>negative (1) or positive (10)?  </a:t>
            </a:r>
            <a:endParaRPr lang="en-GB" sz="3600" dirty="0"/>
          </a:p>
        </p:txBody>
      </p:sp>
      <p:sp>
        <p:nvSpPr>
          <p:cNvPr id="4" name="Content Placeholder 8"/>
          <p:cNvSpPr txBox="1">
            <a:spLocks/>
          </p:cNvSpPr>
          <p:nvPr/>
        </p:nvSpPr>
        <p:spPr>
          <a:xfrm>
            <a:off x="21265" y="2760628"/>
            <a:ext cx="4550735" cy="3358518"/>
          </a:xfrm>
          <a:prstGeom prst="rect">
            <a:avLst/>
          </a:prstGeom>
        </p:spPr>
        <p:txBody>
          <a:bodyP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sz="3600" dirty="0" err="1"/>
              <a:t>Wrth</a:t>
            </a:r>
            <a:r>
              <a:rPr lang="en-GB" sz="3600" dirty="0"/>
              <a:t> </a:t>
            </a:r>
            <a:r>
              <a:rPr lang="en-GB" sz="3600" dirty="0" err="1"/>
              <a:t>feddwl</a:t>
            </a:r>
            <a:r>
              <a:rPr lang="en-GB" sz="3600" dirty="0"/>
              <a:t> </a:t>
            </a:r>
            <a:r>
              <a:rPr lang="en-GB" sz="3600" dirty="0" err="1"/>
              <a:t>yn</a:t>
            </a:r>
            <a:r>
              <a:rPr lang="en-GB" sz="3600" dirty="0"/>
              <a:t> </a:t>
            </a:r>
            <a:r>
              <a:rPr lang="en-GB" sz="3600" dirty="0" err="1"/>
              <a:t>ôl</a:t>
            </a:r>
            <a:r>
              <a:rPr lang="en-GB" sz="3600" dirty="0"/>
              <a:t> </a:t>
            </a:r>
            <a:r>
              <a:rPr lang="en-GB" sz="3600" dirty="0" err="1"/>
              <a:t>i</a:t>
            </a:r>
            <a:r>
              <a:rPr lang="en-GB" sz="3600" dirty="0"/>
              <a:t> </a:t>
            </a:r>
            <a:r>
              <a:rPr lang="en-GB" sz="3600" dirty="0" err="1"/>
              <a:t>dy</a:t>
            </a:r>
            <a:r>
              <a:rPr lang="en-GB" sz="3600" dirty="0"/>
              <a:t> </a:t>
            </a:r>
            <a:r>
              <a:rPr lang="en-GB" sz="3600" dirty="0" err="1"/>
              <a:t>amser</a:t>
            </a:r>
            <a:r>
              <a:rPr lang="en-GB" sz="3600" dirty="0"/>
              <a:t> </a:t>
            </a:r>
            <a:r>
              <a:rPr lang="en-GB" sz="3600" dirty="0" err="1"/>
              <a:t>yn</a:t>
            </a:r>
            <a:r>
              <a:rPr lang="en-GB" sz="3600" dirty="0"/>
              <a:t> </a:t>
            </a:r>
            <a:r>
              <a:rPr lang="en-GB" sz="3600" dirty="0" err="1"/>
              <a:t>yr</a:t>
            </a:r>
            <a:r>
              <a:rPr lang="en-GB" sz="3600" dirty="0"/>
              <a:t> </a:t>
            </a:r>
            <a:r>
              <a:rPr lang="en-GB" sz="3600" dirty="0" err="1"/>
              <a:t>ysgol</a:t>
            </a:r>
            <a:r>
              <a:rPr lang="en-GB" sz="3600" dirty="0"/>
              <a:t> </a:t>
            </a:r>
            <a:r>
              <a:rPr lang="en-GB" sz="3600" dirty="0" err="1"/>
              <a:t>gynradd</a:t>
            </a:r>
            <a:r>
              <a:rPr lang="en-GB" sz="3600" dirty="0"/>
              <a:t>, </a:t>
            </a:r>
            <a:r>
              <a:rPr lang="en-GB" sz="3600" dirty="0" err="1"/>
              <a:t>sut</a:t>
            </a:r>
            <a:r>
              <a:rPr lang="en-GB" sz="3600" dirty="0"/>
              <a:t> </a:t>
            </a:r>
            <a:r>
              <a:rPr lang="en-GB" sz="3600" dirty="0" err="1"/>
              <a:t>wyt</a:t>
            </a:r>
            <a:r>
              <a:rPr lang="en-GB" sz="3600" dirty="0"/>
              <a:t> </a:t>
            </a:r>
            <a:r>
              <a:rPr lang="en-GB" sz="3600" dirty="0" err="1"/>
              <a:t>ti’n</a:t>
            </a:r>
            <a:r>
              <a:rPr lang="en-GB" sz="3600" dirty="0"/>
              <a:t> </a:t>
            </a:r>
            <a:r>
              <a:rPr lang="en-GB" sz="3600" dirty="0" err="1"/>
              <a:t>teimlo</a:t>
            </a:r>
            <a:r>
              <a:rPr lang="en-GB" sz="3600" dirty="0"/>
              <a:t> </a:t>
            </a:r>
            <a:r>
              <a:rPr lang="mr-IN" sz="3600" dirty="0"/>
              <a:t>–</a:t>
            </a:r>
            <a:r>
              <a:rPr lang="en-GB" sz="3600" dirty="0"/>
              <a:t> </a:t>
            </a:r>
            <a:r>
              <a:rPr lang="en-GB" sz="3600" dirty="0" err="1"/>
              <a:t>negyddol</a:t>
            </a:r>
            <a:r>
              <a:rPr lang="en-GB" sz="3600" dirty="0"/>
              <a:t> </a:t>
            </a:r>
            <a:r>
              <a:rPr lang="en-GB" sz="3600" dirty="0" smtClean="0"/>
              <a:t>(1) </a:t>
            </a:r>
            <a:r>
              <a:rPr lang="en-GB" sz="3600" dirty="0" err="1" smtClean="0"/>
              <a:t>neu</a:t>
            </a:r>
            <a:r>
              <a:rPr lang="en-GB" sz="3600" dirty="0" smtClean="0"/>
              <a:t> </a:t>
            </a:r>
            <a:r>
              <a:rPr lang="en-GB" sz="3600" dirty="0" err="1" smtClean="0"/>
              <a:t>cadarnhaol</a:t>
            </a:r>
            <a:r>
              <a:rPr lang="en-GB" sz="3600" dirty="0" smtClean="0"/>
              <a:t> (10)?</a:t>
            </a:r>
            <a:endParaRPr lang="en-GB" sz="3600" dirty="0"/>
          </a:p>
          <a:p>
            <a:endParaRPr lang="en-GB" sz="2800" dirty="0"/>
          </a:p>
        </p:txBody>
      </p:sp>
      <p:sp>
        <p:nvSpPr>
          <p:cNvPr id="5" name="Content Placeholder 8"/>
          <p:cNvSpPr txBox="1">
            <a:spLocks/>
          </p:cNvSpPr>
          <p:nvPr/>
        </p:nvSpPr>
        <p:spPr>
          <a:xfrm>
            <a:off x="297710" y="1768291"/>
            <a:ext cx="8389090" cy="804530"/>
          </a:xfrm>
          <a:prstGeom prst="rect">
            <a:avLst/>
          </a:prstGeom>
          <a:ln>
            <a:noFill/>
          </a:ln>
        </p:spPr>
        <p:style>
          <a:lnRef idx="1">
            <a:schemeClr val="accent1"/>
          </a:lnRef>
          <a:fillRef idx="2">
            <a:schemeClr val="accent1"/>
          </a:fillRef>
          <a:effectRef idx="1">
            <a:schemeClr val="accent1"/>
          </a:effectRef>
          <a:fontRef idx="minor">
            <a:schemeClr val="dk1"/>
          </a:fontRef>
        </p:style>
        <p:txBody>
          <a:bodyP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lang="en-GB" sz="4000" dirty="0" smtClean="0"/>
              <a:t>1   2   3   4   5   6   7   8   9   10</a:t>
            </a:r>
            <a:endParaRPr lang="en-GB" sz="4000" dirty="0"/>
          </a:p>
        </p:txBody>
      </p:sp>
    </p:spTree>
    <p:extLst>
      <p:ext uri="{BB962C8B-B14F-4D97-AF65-F5344CB8AC3E}">
        <p14:creationId xmlns:p14="http://schemas.microsoft.com/office/powerpoint/2010/main" val="12514146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4"/>
          <p:cNvSpPr txBox="1">
            <a:spLocks/>
          </p:cNvSpPr>
          <p:nvPr/>
        </p:nvSpPr>
        <p:spPr>
          <a:xfrm>
            <a:off x="4572000" y="2760628"/>
            <a:ext cx="4465673" cy="3078235"/>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sz="3600" dirty="0"/>
              <a:t>The session today is about maths, how do you feel </a:t>
            </a:r>
            <a:r>
              <a:rPr lang="en-GB" sz="3600" dirty="0" smtClean="0"/>
              <a:t>about it </a:t>
            </a:r>
            <a:r>
              <a:rPr lang="mr-IN" sz="3600" dirty="0" smtClean="0"/>
              <a:t>–</a:t>
            </a:r>
            <a:r>
              <a:rPr lang="en-GB" sz="3600" dirty="0" smtClean="0"/>
              <a:t> </a:t>
            </a:r>
            <a:r>
              <a:rPr lang="en-GB" sz="3600" dirty="0"/>
              <a:t>positive or negative? </a:t>
            </a:r>
            <a:r>
              <a:rPr lang="en-GB" sz="3600" dirty="0" smtClean="0"/>
              <a:t>  </a:t>
            </a:r>
            <a:endParaRPr lang="en-GB" sz="3600" dirty="0"/>
          </a:p>
        </p:txBody>
      </p:sp>
      <p:sp>
        <p:nvSpPr>
          <p:cNvPr id="4" name="Content Placeholder 8"/>
          <p:cNvSpPr txBox="1">
            <a:spLocks/>
          </p:cNvSpPr>
          <p:nvPr/>
        </p:nvSpPr>
        <p:spPr>
          <a:xfrm>
            <a:off x="21265" y="2760628"/>
            <a:ext cx="4550735" cy="3358518"/>
          </a:xfrm>
          <a:prstGeom prst="rect">
            <a:avLst/>
          </a:prstGeom>
        </p:spPr>
        <p:txBody>
          <a:bodyP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sz="3600" dirty="0" err="1"/>
              <a:t>Mae’r</a:t>
            </a:r>
            <a:r>
              <a:rPr lang="en-GB" sz="3600" dirty="0"/>
              <a:t> </a:t>
            </a:r>
            <a:r>
              <a:rPr lang="en-GB" sz="3600" dirty="0" err="1"/>
              <a:t>sesiwn</a:t>
            </a:r>
            <a:r>
              <a:rPr lang="en-GB" sz="3600" dirty="0"/>
              <a:t> hon am </a:t>
            </a:r>
            <a:r>
              <a:rPr lang="en-GB" sz="3600" dirty="0" err="1"/>
              <a:t>fathemateg</a:t>
            </a:r>
            <a:r>
              <a:rPr lang="en-GB" sz="3600" dirty="0"/>
              <a:t>, </a:t>
            </a:r>
            <a:r>
              <a:rPr lang="en-GB" sz="3600" dirty="0" err="1"/>
              <a:t>sut</a:t>
            </a:r>
            <a:r>
              <a:rPr lang="en-GB" sz="3600" dirty="0"/>
              <a:t> </a:t>
            </a:r>
            <a:r>
              <a:rPr lang="en-GB" sz="3600" dirty="0" err="1"/>
              <a:t>wyt</a:t>
            </a:r>
            <a:r>
              <a:rPr lang="en-GB" sz="3600" dirty="0"/>
              <a:t> </a:t>
            </a:r>
            <a:r>
              <a:rPr lang="en-GB" sz="3600" dirty="0" err="1"/>
              <a:t>ti’n</a:t>
            </a:r>
            <a:r>
              <a:rPr lang="en-GB" sz="3600" dirty="0"/>
              <a:t> </a:t>
            </a:r>
            <a:r>
              <a:rPr lang="en-GB" sz="3600" dirty="0" err="1"/>
              <a:t>teimlo</a:t>
            </a:r>
            <a:r>
              <a:rPr lang="en-GB" sz="3600" dirty="0"/>
              <a:t> </a:t>
            </a:r>
            <a:r>
              <a:rPr lang="en-GB" sz="3600" dirty="0" smtClean="0"/>
              <a:t>am </a:t>
            </a:r>
            <a:r>
              <a:rPr lang="en-GB" sz="3600" dirty="0" err="1" smtClean="0"/>
              <a:t>hyn</a:t>
            </a:r>
            <a:r>
              <a:rPr lang="en-GB" sz="3600" dirty="0" smtClean="0"/>
              <a:t> </a:t>
            </a:r>
            <a:r>
              <a:rPr lang="mr-IN" sz="3600" dirty="0" smtClean="0"/>
              <a:t>–</a:t>
            </a:r>
            <a:r>
              <a:rPr lang="en-GB" sz="3600" dirty="0" smtClean="0"/>
              <a:t> </a:t>
            </a:r>
            <a:r>
              <a:rPr lang="en-GB" sz="3600" dirty="0" err="1"/>
              <a:t>negyddol</a:t>
            </a:r>
            <a:r>
              <a:rPr lang="en-GB" sz="3600" dirty="0"/>
              <a:t> </a:t>
            </a:r>
            <a:r>
              <a:rPr lang="en-GB" sz="3600" dirty="0" err="1"/>
              <a:t>neu</a:t>
            </a:r>
            <a:r>
              <a:rPr lang="en-GB" sz="3600" dirty="0"/>
              <a:t> </a:t>
            </a:r>
            <a:r>
              <a:rPr lang="en-GB" sz="3600" dirty="0" err="1"/>
              <a:t>cadarnhaol</a:t>
            </a:r>
            <a:r>
              <a:rPr lang="en-GB" sz="3600" dirty="0"/>
              <a:t>?</a:t>
            </a:r>
          </a:p>
          <a:p>
            <a:endParaRPr lang="en-GB" sz="2800" dirty="0"/>
          </a:p>
        </p:txBody>
      </p:sp>
      <p:sp>
        <p:nvSpPr>
          <p:cNvPr id="5" name="Content Placeholder 8"/>
          <p:cNvSpPr txBox="1">
            <a:spLocks/>
          </p:cNvSpPr>
          <p:nvPr/>
        </p:nvSpPr>
        <p:spPr>
          <a:xfrm>
            <a:off x="297710" y="1768291"/>
            <a:ext cx="8389090" cy="804530"/>
          </a:xfrm>
          <a:prstGeom prst="rect">
            <a:avLst/>
          </a:prstGeom>
          <a:ln>
            <a:noFill/>
          </a:ln>
        </p:spPr>
        <p:style>
          <a:lnRef idx="1">
            <a:schemeClr val="accent1"/>
          </a:lnRef>
          <a:fillRef idx="2">
            <a:schemeClr val="accent1"/>
          </a:fillRef>
          <a:effectRef idx="1">
            <a:schemeClr val="accent1"/>
          </a:effectRef>
          <a:fontRef idx="minor">
            <a:schemeClr val="dk1"/>
          </a:fontRef>
        </p:style>
        <p:txBody>
          <a:bodyP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lang="en-GB" sz="4000" dirty="0" smtClean="0"/>
              <a:t>1   2   3   4   5   6   7   8   9   10</a:t>
            </a:r>
            <a:endParaRPr lang="en-GB" sz="4000" dirty="0"/>
          </a:p>
        </p:txBody>
      </p:sp>
    </p:spTree>
    <p:extLst>
      <p:ext uri="{BB962C8B-B14F-4D97-AF65-F5344CB8AC3E}">
        <p14:creationId xmlns:p14="http://schemas.microsoft.com/office/powerpoint/2010/main" val="15404778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a:xfrm>
            <a:off x="446565" y="1552353"/>
            <a:ext cx="8102009" cy="3979605"/>
          </a:xfrm>
          <a:prstGeom prst="cloudCallout">
            <a:avLst>
              <a:gd name="adj1" fmla="val -50229"/>
              <a:gd name="adj2" fmla="val 47424"/>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Box 2"/>
          <p:cNvSpPr txBox="1"/>
          <p:nvPr/>
        </p:nvSpPr>
        <p:spPr>
          <a:xfrm>
            <a:off x="4497570" y="2138806"/>
            <a:ext cx="2700669" cy="2554545"/>
          </a:xfrm>
          <a:prstGeom prst="rect">
            <a:avLst/>
          </a:prstGeom>
          <a:noFill/>
        </p:spPr>
        <p:txBody>
          <a:bodyPr wrap="square" rtlCol="0">
            <a:spAutoFit/>
          </a:bodyPr>
          <a:lstStyle/>
          <a:p>
            <a:pPr algn="ctr"/>
            <a:r>
              <a:rPr lang="en-US" sz="3200" dirty="0" smtClean="0"/>
              <a:t>In the context of education why are such questions important?</a:t>
            </a:r>
            <a:endParaRPr lang="en-US" sz="3200" dirty="0"/>
          </a:p>
        </p:txBody>
      </p:sp>
      <p:sp>
        <p:nvSpPr>
          <p:cNvPr id="4" name="TextBox 3"/>
          <p:cNvSpPr txBox="1"/>
          <p:nvPr/>
        </p:nvSpPr>
        <p:spPr>
          <a:xfrm>
            <a:off x="1796901" y="2138806"/>
            <a:ext cx="2700669" cy="2554545"/>
          </a:xfrm>
          <a:prstGeom prst="rect">
            <a:avLst/>
          </a:prstGeom>
          <a:noFill/>
        </p:spPr>
        <p:txBody>
          <a:bodyPr wrap="square" rtlCol="0">
            <a:spAutoFit/>
          </a:bodyPr>
          <a:lstStyle/>
          <a:p>
            <a:pPr algn="ctr"/>
            <a:r>
              <a:rPr lang="en-US" sz="3200" dirty="0" smtClean="0"/>
              <a:t>O </a:t>
            </a:r>
            <a:r>
              <a:rPr lang="en-US" sz="3200" dirty="0" err="1" smtClean="0"/>
              <a:t>fewn</a:t>
            </a:r>
            <a:r>
              <a:rPr lang="en-US" sz="3200" dirty="0" smtClean="0"/>
              <a:t> </a:t>
            </a:r>
            <a:r>
              <a:rPr lang="en-US" sz="3200" dirty="0" err="1" smtClean="0"/>
              <a:t>cyd-destun</a:t>
            </a:r>
            <a:r>
              <a:rPr lang="en-US" sz="3200" dirty="0" smtClean="0"/>
              <a:t> </a:t>
            </a:r>
            <a:r>
              <a:rPr lang="en-US" sz="3200" dirty="0" err="1" smtClean="0"/>
              <a:t>addysg</a:t>
            </a:r>
            <a:r>
              <a:rPr lang="en-US" sz="3200" dirty="0" smtClean="0"/>
              <a:t>, pam </a:t>
            </a:r>
            <a:r>
              <a:rPr lang="en-US" sz="3200" dirty="0" err="1" smtClean="0"/>
              <a:t>mae</a:t>
            </a:r>
            <a:r>
              <a:rPr lang="en-US" sz="3200" dirty="0" smtClean="0"/>
              <a:t> </a:t>
            </a:r>
            <a:r>
              <a:rPr lang="en-US" sz="3200" dirty="0" err="1" smtClean="0"/>
              <a:t>cwestiynau</a:t>
            </a:r>
            <a:r>
              <a:rPr lang="en-US" sz="3200" dirty="0" smtClean="0"/>
              <a:t> </a:t>
            </a:r>
            <a:r>
              <a:rPr lang="en-US" sz="3200" dirty="0" err="1" smtClean="0"/>
              <a:t>fel</a:t>
            </a:r>
            <a:r>
              <a:rPr lang="en-US" sz="3200" dirty="0" smtClean="0"/>
              <a:t> </a:t>
            </a:r>
            <a:r>
              <a:rPr lang="en-US" sz="3200" dirty="0" err="1" smtClean="0"/>
              <a:t>hyn</a:t>
            </a:r>
            <a:r>
              <a:rPr lang="en-US" sz="3200" dirty="0" smtClean="0"/>
              <a:t> </a:t>
            </a:r>
            <a:r>
              <a:rPr lang="en-US" sz="3200" dirty="0" err="1" smtClean="0"/>
              <a:t>yn</a:t>
            </a:r>
            <a:r>
              <a:rPr lang="en-US" sz="3200" dirty="0" smtClean="0"/>
              <a:t> </a:t>
            </a:r>
            <a:r>
              <a:rPr lang="en-US" sz="3200" dirty="0" err="1" smtClean="0"/>
              <a:t>bwysig</a:t>
            </a:r>
            <a:r>
              <a:rPr lang="en-US" sz="3200" dirty="0" smtClean="0"/>
              <a:t>? </a:t>
            </a:r>
            <a:endParaRPr lang="en-US" sz="3200" dirty="0"/>
          </a:p>
        </p:txBody>
      </p:sp>
      <p:sp>
        <p:nvSpPr>
          <p:cNvPr id="5" name="Title 2"/>
          <p:cNvSpPr txBox="1">
            <a:spLocks/>
          </p:cNvSpPr>
          <p:nvPr/>
        </p:nvSpPr>
        <p:spPr>
          <a:xfrm>
            <a:off x="457200" y="1572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a:solidFill>
                  <a:schemeClr val="accent1">
                    <a:lumMod val="75000"/>
                  </a:schemeClr>
                </a:solidFill>
              </a:rPr>
              <a:t>Meddwl</a:t>
            </a:r>
            <a:r>
              <a:rPr lang="en-GB" sz="17600" dirty="0">
                <a:solidFill>
                  <a:schemeClr val="accent1">
                    <a:lumMod val="75000"/>
                  </a:schemeClr>
                </a:solidFill>
              </a:rPr>
              <a:t> </a:t>
            </a:r>
            <a:r>
              <a:rPr lang="cy-GB" sz="17600" dirty="0" smtClean="0">
                <a:solidFill>
                  <a:schemeClr val="accent1">
                    <a:lumMod val="75000"/>
                  </a:schemeClr>
                </a:solidFill>
              </a:rPr>
              <a:t>-</a:t>
            </a:r>
            <a:r>
              <a:rPr lang="en-GB" sz="17600" dirty="0" smtClean="0">
                <a:solidFill>
                  <a:schemeClr val="accent1">
                    <a:lumMod val="75000"/>
                  </a:schemeClr>
                </a:solidFill>
              </a:rPr>
              <a:t> </a:t>
            </a:r>
            <a:r>
              <a:rPr lang="en-GB" sz="17600" dirty="0" err="1">
                <a:solidFill>
                  <a:schemeClr val="accent1">
                    <a:lumMod val="75000"/>
                  </a:schemeClr>
                </a:solidFill>
              </a:rPr>
              <a:t>Paru</a:t>
            </a:r>
            <a:r>
              <a:rPr lang="en-GB" sz="17600" dirty="0">
                <a:solidFill>
                  <a:schemeClr val="accent1">
                    <a:lumMod val="75000"/>
                  </a:schemeClr>
                </a:solidFill>
              </a:rPr>
              <a:t> - </a:t>
            </a:r>
            <a:r>
              <a:rPr lang="en-GB" sz="17600" dirty="0" err="1">
                <a:solidFill>
                  <a:schemeClr val="accent1">
                    <a:lumMod val="75000"/>
                  </a:schemeClr>
                </a:solidFill>
              </a:rPr>
              <a:t>Rhannu</a:t>
            </a:r>
            <a:r>
              <a:rPr lang="en-GB" sz="17600" dirty="0">
                <a:solidFill>
                  <a:schemeClr val="accent1">
                    <a:lumMod val="75000"/>
                  </a:schemeClr>
                </a:solidFill>
              </a:rPr>
              <a:t> </a:t>
            </a:r>
            <a:endParaRPr lang="en-GB" sz="17600" dirty="0" smtClean="0">
              <a:solidFill>
                <a:schemeClr val="accent1">
                  <a:lumMod val="75000"/>
                </a:schemeClr>
              </a:solidFill>
            </a:endParaRPr>
          </a:p>
          <a:p>
            <a:r>
              <a:rPr lang="en-GB" sz="17600" dirty="0" smtClean="0">
                <a:solidFill>
                  <a:schemeClr val="accent1">
                    <a:lumMod val="75000"/>
                  </a:schemeClr>
                </a:solidFill>
              </a:rPr>
              <a:t>Think  - Pair - Share </a:t>
            </a:r>
          </a:p>
          <a:p>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spTree>
    <p:extLst>
      <p:ext uri="{BB962C8B-B14F-4D97-AF65-F5344CB8AC3E}">
        <p14:creationId xmlns:p14="http://schemas.microsoft.com/office/powerpoint/2010/main" val="17402781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57200" y="1572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smtClean="0">
                <a:solidFill>
                  <a:schemeClr val="accent1">
                    <a:lumMod val="75000"/>
                  </a:schemeClr>
                </a:solidFill>
              </a:rPr>
              <a:t>Agweddau</a:t>
            </a:r>
            <a:r>
              <a:rPr lang="en-GB" sz="17600" dirty="0" smtClean="0">
                <a:solidFill>
                  <a:schemeClr val="accent1">
                    <a:lumMod val="75000"/>
                  </a:schemeClr>
                </a:solidFill>
              </a:rPr>
              <a:t> at </a:t>
            </a:r>
            <a:r>
              <a:rPr lang="en-GB" sz="17600" dirty="0" err="1" smtClean="0">
                <a:solidFill>
                  <a:schemeClr val="accent1">
                    <a:lumMod val="75000"/>
                  </a:schemeClr>
                </a:solidFill>
              </a:rPr>
              <a:t>Fathemateg</a:t>
            </a:r>
            <a:r>
              <a:rPr lang="en-GB" sz="17600" dirty="0" smtClean="0">
                <a:solidFill>
                  <a:schemeClr val="accent1">
                    <a:lumMod val="75000"/>
                  </a:schemeClr>
                </a:solidFill>
              </a:rPr>
              <a:t> </a:t>
            </a:r>
          </a:p>
          <a:p>
            <a:r>
              <a:rPr lang="en-GB" sz="17600" dirty="0" smtClean="0">
                <a:solidFill>
                  <a:schemeClr val="accent1">
                    <a:lumMod val="75000"/>
                  </a:schemeClr>
                </a:solidFill>
              </a:rPr>
              <a:t>Attitudes towards Mathematics </a:t>
            </a:r>
          </a:p>
          <a:p>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9657" y="1551841"/>
            <a:ext cx="5004686" cy="2874054"/>
          </a:xfrm>
          <a:prstGeom prst="rect">
            <a:avLst/>
          </a:prstGeom>
        </p:spPr>
      </p:pic>
      <p:sp>
        <p:nvSpPr>
          <p:cNvPr id="5" name="Rectangle 4"/>
          <p:cNvSpPr/>
          <p:nvPr/>
        </p:nvSpPr>
        <p:spPr>
          <a:xfrm>
            <a:off x="1812851" y="4677535"/>
            <a:ext cx="5518297" cy="369332"/>
          </a:xfrm>
          <a:prstGeom prst="rect">
            <a:avLst/>
          </a:prstGeom>
        </p:spPr>
        <p:txBody>
          <a:bodyPr wrap="square">
            <a:spAutoFit/>
          </a:bodyPr>
          <a:lstStyle/>
          <a:p>
            <a:r>
              <a:rPr lang="en-US" dirty="0">
                <a:hlinkClick r:id="rId3"/>
              </a:rPr>
              <a:t>https://</a:t>
            </a:r>
            <a:r>
              <a:rPr lang="en-US" dirty="0" smtClean="0">
                <a:hlinkClick r:id="rId3"/>
              </a:rPr>
              <a:t>www.youtube.com/watch?v=bxrPy1fjVU4</a:t>
            </a:r>
            <a:r>
              <a:rPr lang="en-US" dirty="0" smtClean="0"/>
              <a:t> </a:t>
            </a:r>
            <a:endParaRPr lang="en-US" dirty="0"/>
          </a:p>
        </p:txBody>
      </p:sp>
      <p:sp>
        <p:nvSpPr>
          <p:cNvPr id="6" name="Rectangle 5"/>
          <p:cNvSpPr/>
          <p:nvPr/>
        </p:nvSpPr>
        <p:spPr>
          <a:xfrm>
            <a:off x="0" y="5113841"/>
            <a:ext cx="8973879" cy="461665"/>
          </a:xfrm>
          <a:prstGeom prst="rect">
            <a:avLst/>
          </a:prstGeom>
        </p:spPr>
        <p:txBody>
          <a:bodyPr wrap="square">
            <a:spAutoFit/>
          </a:bodyPr>
          <a:lstStyle/>
          <a:p>
            <a:pPr algn="ctr"/>
            <a:r>
              <a:rPr lang="en-US" sz="2000" dirty="0" err="1" smtClean="0"/>
              <a:t>Deunydd</a:t>
            </a:r>
            <a:r>
              <a:rPr lang="en-US" sz="2000" dirty="0" smtClean="0"/>
              <a:t> </a:t>
            </a:r>
            <a:r>
              <a:rPr lang="en-US" sz="2000" dirty="0" err="1" smtClean="0"/>
              <a:t>darllen</a:t>
            </a:r>
            <a:r>
              <a:rPr lang="en-US" sz="2000" dirty="0" smtClean="0"/>
              <a:t> </a:t>
            </a:r>
            <a:r>
              <a:rPr lang="en-US" sz="2000" dirty="0" err="1" smtClean="0"/>
              <a:t>posib</a:t>
            </a:r>
            <a:r>
              <a:rPr lang="en-US" sz="2000" dirty="0" smtClean="0"/>
              <a:t> / Possible reading material: </a:t>
            </a:r>
            <a:r>
              <a:rPr lang="en-US" sz="2400" dirty="0" smtClean="0"/>
              <a:t>Jo </a:t>
            </a:r>
            <a:r>
              <a:rPr lang="en-US" sz="2400" dirty="0" err="1" smtClean="0"/>
              <a:t>Boaler</a:t>
            </a:r>
            <a:r>
              <a:rPr lang="en-US" sz="2400" dirty="0" smtClean="0"/>
              <a:t> </a:t>
            </a:r>
            <a:r>
              <a:rPr lang="en-US" sz="2400" dirty="0"/>
              <a:t> </a:t>
            </a:r>
            <a:r>
              <a:rPr lang="en-US" sz="2400" dirty="0" smtClean="0"/>
              <a:t>/ Carol </a:t>
            </a:r>
            <a:r>
              <a:rPr lang="en-US" sz="2400" dirty="0" err="1" smtClean="0"/>
              <a:t>Dweck</a:t>
            </a:r>
            <a:endParaRPr lang="en-US" sz="2400" dirty="0"/>
          </a:p>
        </p:txBody>
      </p:sp>
    </p:spTree>
    <p:extLst>
      <p:ext uri="{BB962C8B-B14F-4D97-AF65-F5344CB8AC3E}">
        <p14:creationId xmlns:p14="http://schemas.microsoft.com/office/powerpoint/2010/main" val="17211025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457200" y="1572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smtClean="0">
                <a:solidFill>
                  <a:schemeClr val="accent1">
                    <a:lumMod val="75000"/>
                  </a:schemeClr>
                </a:solidFill>
              </a:rPr>
              <a:t>Amcanion</a:t>
            </a:r>
            <a:r>
              <a:rPr lang="en-GB" sz="17600" dirty="0">
                <a:solidFill>
                  <a:schemeClr val="accent1">
                    <a:lumMod val="75000"/>
                  </a:schemeClr>
                </a:solidFill>
              </a:rPr>
              <a:t> </a:t>
            </a:r>
            <a:r>
              <a:rPr lang="en-GB" sz="17600" dirty="0" smtClean="0">
                <a:solidFill>
                  <a:schemeClr val="accent1">
                    <a:lumMod val="75000"/>
                  </a:schemeClr>
                </a:solidFill>
              </a:rPr>
              <a:t>y </a:t>
            </a:r>
            <a:r>
              <a:rPr lang="en-GB" sz="17600" dirty="0" err="1" smtClean="0">
                <a:solidFill>
                  <a:schemeClr val="accent1">
                    <a:lumMod val="75000"/>
                  </a:schemeClr>
                </a:solidFill>
              </a:rPr>
              <a:t>sesiwn</a:t>
            </a:r>
            <a:r>
              <a:rPr lang="en-GB" sz="17600" dirty="0" smtClean="0">
                <a:solidFill>
                  <a:schemeClr val="accent1">
                    <a:lumMod val="75000"/>
                  </a:schemeClr>
                </a:solidFill>
              </a:rPr>
              <a:t> </a:t>
            </a:r>
          </a:p>
          <a:p>
            <a:r>
              <a:rPr lang="en-GB" sz="17600" dirty="0" smtClean="0">
                <a:solidFill>
                  <a:schemeClr val="accent1">
                    <a:lumMod val="75000"/>
                  </a:schemeClr>
                </a:solidFill>
              </a:rPr>
              <a:t>Session Objectives</a:t>
            </a:r>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sp>
        <p:nvSpPr>
          <p:cNvPr id="3" name="Content Placeholder 4"/>
          <p:cNvSpPr txBox="1">
            <a:spLocks/>
          </p:cNvSpPr>
          <p:nvPr/>
        </p:nvSpPr>
        <p:spPr>
          <a:xfrm>
            <a:off x="4902200" y="1455184"/>
            <a:ext cx="4241799" cy="4111070"/>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Bef>
                <a:spcPts val="0"/>
              </a:spcBef>
            </a:pPr>
            <a:r>
              <a:rPr lang="en-GB" sz="2800" dirty="0" smtClean="0"/>
              <a:t>Give an outline of recent developments in relation to mathematics teaching in </a:t>
            </a:r>
            <a:r>
              <a:rPr lang="en-GB" sz="2800" dirty="0"/>
              <a:t>the primary </a:t>
            </a:r>
            <a:r>
              <a:rPr lang="en-GB" sz="2800" dirty="0" smtClean="0"/>
              <a:t>school</a:t>
            </a:r>
          </a:p>
          <a:p>
            <a:pPr>
              <a:spcBef>
                <a:spcPts val="0"/>
              </a:spcBef>
            </a:pPr>
            <a:endParaRPr lang="en-GB" sz="2800" dirty="0"/>
          </a:p>
          <a:p>
            <a:pPr>
              <a:spcBef>
                <a:spcPts val="0"/>
              </a:spcBef>
            </a:pPr>
            <a:r>
              <a:rPr lang="en-GB" sz="2800" dirty="0" smtClean="0"/>
              <a:t> Consider some key </a:t>
            </a:r>
            <a:r>
              <a:rPr lang="en-GB" sz="2800" dirty="0"/>
              <a:t>features of effective pedagogy in mathematics in the primary school</a:t>
            </a:r>
          </a:p>
        </p:txBody>
      </p:sp>
      <p:sp>
        <p:nvSpPr>
          <p:cNvPr id="4" name="Content Placeholder 8"/>
          <p:cNvSpPr txBox="1">
            <a:spLocks/>
          </p:cNvSpPr>
          <p:nvPr/>
        </p:nvSpPr>
        <p:spPr>
          <a:xfrm>
            <a:off x="152400" y="1455184"/>
            <a:ext cx="4902200" cy="4382197"/>
          </a:xfrm>
          <a:prstGeom prst="rect">
            <a:avLst/>
          </a:prstGeom>
        </p:spPr>
        <p:txBody>
          <a:bodyPr>
            <a:normAutofit fontScale="92500"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sz="3000" dirty="0" err="1" smtClean="0"/>
              <a:t>Rhoi</a:t>
            </a:r>
            <a:r>
              <a:rPr lang="en-GB" sz="3000" dirty="0" smtClean="0"/>
              <a:t> </a:t>
            </a:r>
            <a:r>
              <a:rPr lang="en-GB" sz="3000" dirty="0" err="1" smtClean="0"/>
              <a:t>amlinelliad</a:t>
            </a:r>
            <a:r>
              <a:rPr lang="en-GB" sz="3000" dirty="0" smtClean="0"/>
              <a:t> o </a:t>
            </a:r>
            <a:r>
              <a:rPr lang="en-GB" sz="3000" dirty="0" err="1" smtClean="0"/>
              <a:t>ddatblygiadau</a:t>
            </a:r>
            <a:r>
              <a:rPr lang="en-GB" sz="3000" dirty="0" smtClean="0"/>
              <a:t> </a:t>
            </a:r>
            <a:r>
              <a:rPr lang="en-GB" sz="3000" dirty="0" err="1" smtClean="0"/>
              <a:t>diweddar</a:t>
            </a:r>
            <a:r>
              <a:rPr lang="en-GB" sz="3000" dirty="0" smtClean="0"/>
              <a:t> </a:t>
            </a:r>
            <a:r>
              <a:rPr lang="en-GB" sz="3000" dirty="0" err="1" smtClean="0"/>
              <a:t>yn</a:t>
            </a:r>
            <a:r>
              <a:rPr lang="en-GB" sz="3000" dirty="0" smtClean="0"/>
              <a:t> </a:t>
            </a:r>
            <a:r>
              <a:rPr lang="en-GB" sz="3000" dirty="0" err="1" smtClean="0"/>
              <a:t>ymwneud</a:t>
            </a:r>
            <a:r>
              <a:rPr lang="en-GB" sz="3000" dirty="0" smtClean="0"/>
              <a:t> </a:t>
            </a:r>
            <a:r>
              <a:rPr lang="en-GB" sz="3000" dirty="0" err="1" smtClean="0"/>
              <a:t>gydag</a:t>
            </a:r>
            <a:r>
              <a:rPr lang="en-GB" sz="3000" dirty="0" smtClean="0"/>
              <a:t> </a:t>
            </a:r>
            <a:r>
              <a:rPr lang="en-GB" sz="3000" dirty="0" err="1" smtClean="0"/>
              <a:t>addysgu</a:t>
            </a:r>
            <a:r>
              <a:rPr lang="en-GB" sz="3000" dirty="0" smtClean="0"/>
              <a:t> </a:t>
            </a:r>
            <a:r>
              <a:rPr lang="en-GB" sz="3000" dirty="0" err="1"/>
              <a:t>m</a:t>
            </a:r>
            <a:r>
              <a:rPr lang="en-GB" sz="3000" dirty="0" err="1" smtClean="0"/>
              <a:t>athemateg</a:t>
            </a:r>
            <a:r>
              <a:rPr lang="en-GB" sz="3000" dirty="0" smtClean="0"/>
              <a:t> </a:t>
            </a:r>
            <a:r>
              <a:rPr lang="en-GB" sz="3000" dirty="0" err="1" smtClean="0"/>
              <a:t>yn</a:t>
            </a:r>
            <a:r>
              <a:rPr lang="en-GB" sz="3000" dirty="0" smtClean="0"/>
              <a:t> </a:t>
            </a:r>
            <a:r>
              <a:rPr lang="en-GB" sz="3000" dirty="0" err="1"/>
              <a:t>yr</a:t>
            </a:r>
            <a:r>
              <a:rPr lang="en-GB" sz="3000" dirty="0"/>
              <a:t> </a:t>
            </a:r>
            <a:r>
              <a:rPr lang="en-GB" sz="3000" dirty="0" err="1"/>
              <a:t>ysgol</a:t>
            </a:r>
            <a:r>
              <a:rPr lang="en-GB" sz="3000" dirty="0"/>
              <a:t> </a:t>
            </a:r>
            <a:r>
              <a:rPr lang="en-GB" sz="3000" dirty="0" err="1"/>
              <a:t>gynradd</a:t>
            </a:r>
            <a:endParaRPr lang="en-GB" sz="3000" dirty="0"/>
          </a:p>
          <a:p>
            <a:endParaRPr lang="en-GB" sz="3000" dirty="0"/>
          </a:p>
          <a:p>
            <a:r>
              <a:rPr lang="en-GB" sz="3000" dirty="0" err="1" smtClean="0"/>
              <a:t>Ystyried</a:t>
            </a:r>
            <a:r>
              <a:rPr lang="en-GB" sz="3000" dirty="0" smtClean="0"/>
              <a:t> </a:t>
            </a:r>
            <a:r>
              <a:rPr lang="en-GB" sz="3000" dirty="0" err="1" smtClean="0"/>
              <a:t>rhai</a:t>
            </a:r>
            <a:r>
              <a:rPr lang="en-GB" sz="3000" dirty="0" smtClean="0"/>
              <a:t> </a:t>
            </a:r>
            <a:r>
              <a:rPr lang="en-GB" sz="3000" dirty="0" err="1" smtClean="0"/>
              <a:t>prif</a:t>
            </a:r>
            <a:r>
              <a:rPr lang="en-GB" sz="3000" dirty="0" smtClean="0"/>
              <a:t> </a:t>
            </a:r>
            <a:r>
              <a:rPr lang="en-GB" sz="3000" dirty="0" err="1" smtClean="0"/>
              <a:t>nodweddion</a:t>
            </a:r>
            <a:r>
              <a:rPr lang="en-GB" sz="3000" dirty="0" smtClean="0"/>
              <a:t> o </a:t>
            </a:r>
            <a:r>
              <a:rPr lang="en-GB" sz="3000" dirty="0" err="1"/>
              <a:t>addysgeg</a:t>
            </a:r>
            <a:r>
              <a:rPr lang="en-GB" sz="3000" dirty="0"/>
              <a:t> </a:t>
            </a:r>
            <a:r>
              <a:rPr lang="en-GB" sz="3000" dirty="0" err="1"/>
              <a:t>effeithiol</a:t>
            </a:r>
            <a:r>
              <a:rPr lang="en-GB" sz="3000" dirty="0"/>
              <a:t> </a:t>
            </a:r>
            <a:r>
              <a:rPr lang="en-GB" sz="3000" dirty="0" err="1"/>
              <a:t>mewn</a:t>
            </a:r>
            <a:r>
              <a:rPr lang="en-GB" sz="3000" dirty="0"/>
              <a:t> </a:t>
            </a:r>
            <a:r>
              <a:rPr lang="en-GB" sz="3000" dirty="0" err="1"/>
              <a:t>mathemateg</a:t>
            </a:r>
            <a:r>
              <a:rPr lang="en-GB" sz="3000" dirty="0"/>
              <a:t> </a:t>
            </a:r>
            <a:r>
              <a:rPr lang="en-GB" sz="3000" dirty="0" err="1"/>
              <a:t>yn</a:t>
            </a:r>
            <a:r>
              <a:rPr lang="en-GB" sz="3000" dirty="0"/>
              <a:t> </a:t>
            </a:r>
            <a:r>
              <a:rPr lang="en-GB" sz="3000" dirty="0" err="1"/>
              <a:t>yr</a:t>
            </a:r>
            <a:r>
              <a:rPr lang="en-GB" sz="3000" dirty="0"/>
              <a:t> </a:t>
            </a:r>
            <a:r>
              <a:rPr lang="en-GB" sz="3000" dirty="0" err="1"/>
              <a:t>ysgol</a:t>
            </a:r>
            <a:r>
              <a:rPr lang="en-GB" sz="3000" dirty="0"/>
              <a:t> </a:t>
            </a:r>
            <a:r>
              <a:rPr lang="en-GB" sz="3000" dirty="0" err="1"/>
              <a:t>gynradd</a:t>
            </a:r>
            <a:endParaRPr lang="en-GB" sz="3000" dirty="0"/>
          </a:p>
        </p:txBody>
      </p:sp>
    </p:spTree>
    <p:extLst>
      <p:ext uri="{BB962C8B-B14F-4D97-AF65-F5344CB8AC3E}">
        <p14:creationId xmlns:p14="http://schemas.microsoft.com/office/powerpoint/2010/main" val="8478471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457200" y="1572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smtClean="0">
                <a:solidFill>
                  <a:schemeClr val="accent1">
                    <a:lumMod val="75000"/>
                  </a:schemeClr>
                </a:solidFill>
              </a:rPr>
              <a:t>Rhifedd</a:t>
            </a:r>
            <a:r>
              <a:rPr lang="en-GB" sz="17600" dirty="0" smtClean="0">
                <a:solidFill>
                  <a:schemeClr val="accent1">
                    <a:lumMod val="75000"/>
                  </a:schemeClr>
                </a:solidFill>
              </a:rPr>
              <a:t> </a:t>
            </a:r>
            <a:r>
              <a:rPr lang="en-GB" sz="17600" dirty="0" err="1" smtClean="0">
                <a:solidFill>
                  <a:schemeClr val="accent1">
                    <a:lumMod val="75000"/>
                  </a:schemeClr>
                </a:solidFill>
              </a:rPr>
              <a:t>neu</a:t>
            </a:r>
            <a:r>
              <a:rPr lang="en-GB" sz="17600" dirty="0" smtClean="0">
                <a:solidFill>
                  <a:schemeClr val="accent1">
                    <a:lumMod val="75000"/>
                  </a:schemeClr>
                </a:solidFill>
              </a:rPr>
              <a:t> </a:t>
            </a:r>
            <a:r>
              <a:rPr lang="en-GB" sz="17600" dirty="0" err="1" smtClean="0">
                <a:solidFill>
                  <a:schemeClr val="accent1">
                    <a:lumMod val="75000"/>
                  </a:schemeClr>
                </a:solidFill>
              </a:rPr>
              <a:t>fathemateg</a:t>
            </a:r>
            <a:r>
              <a:rPr lang="en-GB" sz="17600" dirty="0" smtClean="0">
                <a:solidFill>
                  <a:schemeClr val="accent1">
                    <a:lumMod val="75000"/>
                  </a:schemeClr>
                </a:solidFill>
              </a:rPr>
              <a:t>? </a:t>
            </a:r>
          </a:p>
          <a:p>
            <a:r>
              <a:rPr lang="en-GB" sz="17600" dirty="0" smtClean="0">
                <a:solidFill>
                  <a:schemeClr val="accent1">
                    <a:lumMod val="75000"/>
                  </a:schemeClr>
                </a:solidFill>
              </a:rPr>
              <a:t>Numeracy or mathematics? </a:t>
            </a:r>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pic>
        <p:nvPicPr>
          <p:cNvPr id="4" name="Picture 3"/>
          <p:cNvPicPr>
            <a:picLocks noChangeAspect="1"/>
          </p:cNvPicPr>
          <p:nvPr/>
        </p:nvPicPr>
        <p:blipFill>
          <a:blip r:embed="rId2"/>
          <a:stretch>
            <a:fillRect/>
          </a:stretch>
        </p:blipFill>
        <p:spPr>
          <a:xfrm>
            <a:off x="3194050" y="1809750"/>
            <a:ext cx="2527300" cy="3213100"/>
          </a:xfrm>
          <a:prstGeom prst="rect">
            <a:avLst/>
          </a:prstGeom>
        </p:spPr>
      </p:pic>
      <p:sp>
        <p:nvSpPr>
          <p:cNvPr id="5" name="Content Placeholder 8"/>
          <p:cNvSpPr txBox="1">
            <a:spLocks/>
          </p:cNvSpPr>
          <p:nvPr/>
        </p:nvSpPr>
        <p:spPr>
          <a:xfrm>
            <a:off x="228600" y="2560084"/>
            <a:ext cx="3263900" cy="2177015"/>
          </a:xfrm>
          <a:prstGeom prst="rect">
            <a:avLst/>
          </a:prstGeom>
        </p:spPr>
        <p:txBody>
          <a:bodyP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GB" sz="3000" dirty="0" smtClean="0"/>
              <a:t>Beth </a:t>
            </a:r>
            <a:r>
              <a:rPr lang="en-GB" sz="3000" dirty="0" err="1" smtClean="0"/>
              <a:t>yw’ch</a:t>
            </a:r>
            <a:r>
              <a:rPr lang="en-GB" sz="3000" dirty="0" smtClean="0"/>
              <a:t> </a:t>
            </a:r>
            <a:r>
              <a:rPr lang="en-GB" sz="3000" dirty="0" err="1" smtClean="0"/>
              <a:t>syniadau</a:t>
            </a:r>
            <a:r>
              <a:rPr lang="en-GB" sz="3000" dirty="0" smtClean="0"/>
              <a:t>?</a:t>
            </a:r>
          </a:p>
          <a:p>
            <a:pPr marL="0" indent="0">
              <a:buNone/>
            </a:pPr>
            <a:r>
              <a:rPr lang="en-GB" sz="3000" dirty="0" err="1" smtClean="0"/>
              <a:t>Lluniwch</a:t>
            </a:r>
            <a:r>
              <a:rPr lang="en-GB" sz="3000" dirty="0" smtClean="0"/>
              <a:t> </a:t>
            </a:r>
            <a:r>
              <a:rPr lang="en-GB" sz="3000" dirty="0" err="1" smtClean="0"/>
              <a:t>frawddeg</a:t>
            </a:r>
            <a:r>
              <a:rPr lang="en-GB" sz="3000" dirty="0" smtClean="0"/>
              <a:t> </a:t>
            </a:r>
            <a:r>
              <a:rPr lang="en-GB" sz="3000" dirty="0" err="1" smtClean="0"/>
              <a:t>i</a:t>
            </a:r>
            <a:r>
              <a:rPr lang="en-GB" sz="3000" dirty="0" smtClean="0"/>
              <a:t> </a:t>
            </a:r>
            <a:r>
              <a:rPr lang="en-GB" sz="3000" dirty="0" err="1" smtClean="0"/>
              <a:t>esbonio</a:t>
            </a:r>
            <a:r>
              <a:rPr lang="en-GB" sz="3000" dirty="0" smtClean="0"/>
              <a:t>.</a:t>
            </a:r>
            <a:endParaRPr lang="en-GB" sz="3000" dirty="0"/>
          </a:p>
        </p:txBody>
      </p:sp>
      <p:sp>
        <p:nvSpPr>
          <p:cNvPr id="6" name="Content Placeholder 8"/>
          <p:cNvSpPr txBox="1">
            <a:spLocks/>
          </p:cNvSpPr>
          <p:nvPr/>
        </p:nvSpPr>
        <p:spPr>
          <a:xfrm>
            <a:off x="5924550" y="2560084"/>
            <a:ext cx="2616200" cy="2177015"/>
          </a:xfrm>
          <a:prstGeom prst="rect">
            <a:avLst/>
          </a:prstGeom>
        </p:spPr>
        <p:txBody>
          <a:bodyPr>
            <a:normAutofit fontScale="925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GB" sz="3000" dirty="0" smtClean="0"/>
              <a:t>What are your ideas?</a:t>
            </a:r>
          </a:p>
          <a:p>
            <a:pPr marL="0" indent="0">
              <a:buNone/>
            </a:pPr>
            <a:r>
              <a:rPr lang="en-GB" sz="3000" dirty="0" smtClean="0"/>
              <a:t>Form a sentence to explain.</a:t>
            </a:r>
            <a:endParaRPr lang="en-GB" sz="3000" dirty="0"/>
          </a:p>
        </p:txBody>
      </p:sp>
    </p:spTree>
    <p:extLst>
      <p:ext uri="{BB962C8B-B14F-4D97-AF65-F5344CB8AC3E}">
        <p14:creationId xmlns:p14="http://schemas.microsoft.com/office/powerpoint/2010/main" val="623220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 y="1366674"/>
            <a:ext cx="4401879" cy="3300576"/>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14300" indent="0">
              <a:buFont typeface="Arial" charset="0"/>
              <a:buNone/>
            </a:pPr>
            <a:r>
              <a:rPr lang="en-GB" altLang="en-US" sz="2600" dirty="0" smtClean="0">
                <a:ea typeface="ＭＳ Ｐゴシック" charset="-128"/>
              </a:rPr>
              <a:t>Mae </a:t>
            </a:r>
            <a:r>
              <a:rPr lang="en-GB" altLang="en-US" sz="2600" dirty="0" err="1" smtClean="0">
                <a:ea typeface="ＭＳ Ｐゴシック" charset="-128"/>
              </a:rPr>
              <a:t>rhifedd</a:t>
            </a:r>
            <a:r>
              <a:rPr lang="en-GB" altLang="en-US" sz="2600" dirty="0" smtClean="0">
                <a:ea typeface="ＭＳ Ｐゴシック" charset="-128"/>
              </a:rPr>
              <a:t> </a:t>
            </a:r>
            <a:r>
              <a:rPr lang="en-GB" altLang="en-US" sz="2600" b="1" dirty="0" err="1" smtClean="0">
                <a:ea typeface="ＭＳ Ｐゴシック" charset="-128"/>
              </a:rPr>
              <a:t>yn</a:t>
            </a:r>
            <a:r>
              <a:rPr lang="en-GB" altLang="en-US" sz="2600" b="1" dirty="0" smtClean="0">
                <a:ea typeface="ＭＳ Ｐゴシック" charset="-128"/>
              </a:rPr>
              <a:t> </a:t>
            </a:r>
            <a:r>
              <a:rPr lang="en-GB" altLang="en-US" sz="2600" b="1" dirty="0" err="1" smtClean="0">
                <a:ea typeface="ＭＳ Ｐゴシック" charset="-128"/>
              </a:rPr>
              <a:t>wahanol</a:t>
            </a:r>
            <a:r>
              <a:rPr lang="en-GB" altLang="en-US" sz="2600" b="1" dirty="0" smtClean="0">
                <a:ea typeface="ＭＳ Ｐゴシック" charset="-128"/>
              </a:rPr>
              <a:t> </a:t>
            </a:r>
            <a:r>
              <a:rPr lang="en-GB" altLang="en-US" sz="2600" b="1" dirty="0" err="1" smtClean="0">
                <a:ea typeface="ＭＳ Ｐゴシック" charset="-128"/>
              </a:rPr>
              <a:t>i’r</a:t>
            </a:r>
            <a:r>
              <a:rPr lang="en-GB" altLang="en-US" sz="2600" b="1" dirty="0" smtClean="0">
                <a:ea typeface="ＭＳ Ｐゴシック" charset="-128"/>
              </a:rPr>
              <a:t> </a:t>
            </a:r>
            <a:r>
              <a:rPr lang="en-GB" altLang="en-US" sz="2600" b="1" dirty="0" err="1" smtClean="0">
                <a:ea typeface="ＭＳ Ｐゴシック" charset="-128"/>
              </a:rPr>
              <a:t>pwnc</a:t>
            </a:r>
            <a:r>
              <a:rPr lang="en-GB" altLang="en-US" sz="2600" b="1" dirty="0" smtClean="0">
                <a:ea typeface="ＭＳ Ｐゴシック" charset="-128"/>
              </a:rPr>
              <a:t> </a:t>
            </a:r>
            <a:r>
              <a:rPr lang="en-GB" altLang="en-US" sz="2600" b="1" dirty="0" err="1" smtClean="0">
                <a:ea typeface="ＭＳ Ｐゴシック" charset="-128"/>
              </a:rPr>
              <a:t>mathemateg</a:t>
            </a:r>
            <a:r>
              <a:rPr lang="en-GB" altLang="en-US" sz="2600" b="1" dirty="0" smtClean="0">
                <a:ea typeface="ＭＳ Ｐゴシック" charset="-128"/>
              </a:rPr>
              <a:t> </a:t>
            </a:r>
            <a:r>
              <a:rPr lang="en-GB" altLang="en-US" sz="2600" dirty="0" err="1" smtClean="0">
                <a:ea typeface="ＭＳ Ｐゴシック" charset="-128"/>
              </a:rPr>
              <a:t>oherwydd</a:t>
            </a:r>
            <a:r>
              <a:rPr lang="en-GB" altLang="en-US" sz="2600" dirty="0" smtClean="0">
                <a:ea typeface="ＭＳ Ｐゴシック" charset="-128"/>
              </a:rPr>
              <a:t> </a:t>
            </a:r>
            <a:r>
              <a:rPr lang="en-GB" altLang="en-US" sz="2600" dirty="0" err="1" smtClean="0">
                <a:ea typeface="ＭＳ Ｐゴシック" charset="-128"/>
              </a:rPr>
              <a:t>mae’n</a:t>
            </a:r>
            <a:r>
              <a:rPr lang="en-GB" altLang="en-US" sz="2600" b="1" dirty="0" smtClean="0">
                <a:ea typeface="ＭＳ Ｐゴシック" charset="-128"/>
              </a:rPr>
              <a:t> </a:t>
            </a:r>
            <a:r>
              <a:rPr lang="en-GB" altLang="en-US" sz="2600" b="1" dirty="0" err="1" smtClean="0">
                <a:ea typeface="ＭＳ Ｐゴシック" charset="-128"/>
              </a:rPr>
              <a:t>golygu</a:t>
            </a:r>
            <a:r>
              <a:rPr lang="en-GB" altLang="en-US" sz="2600" b="1" dirty="0" smtClean="0">
                <a:ea typeface="ＭＳ Ｐゴシック" charset="-128"/>
              </a:rPr>
              <a:t> </a:t>
            </a:r>
            <a:r>
              <a:rPr lang="en-GB" altLang="en-US" sz="2600" b="1" dirty="0" err="1" smtClean="0">
                <a:ea typeface="ＭＳ Ｐゴシック" charset="-128"/>
              </a:rPr>
              <a:t>cymhwyso’r</a:t>
            </a:r>
            <a:r>
              <a:rPr lang="en-GB" altLang="en-US" sz="2600" b="1" dirty="0" smtClean="0">
                <a:ea typeface="ＭＳ Ｐゴシック" charset="-128"/>
              </a:rPr>
              <a:t> </a:t>
            </a:r>
            <a:r>
              <a:rPr lang="en-GB" altLang="en-US" sz="2600" b="1" dirty="0" err="1" smtClean="0">
                <a:ea typeface="ＭＳ Ｐゴシック" charset="-128"/>
              </a:rPr>
              <a:t>sgiliau</a:t>
            </a:r>
            <a:r>
              <a:rPr lang="en-GB" altLang="en-US" sz="2600" b="1" dirty="0" smtClean="0">
                <a:ea typeface="ＭＳ Ｐゴシック" charset="-128"/>
              </a:rPr>
              <a:t> a </a:t>
            </a:r>
            <a:r>
              <a:rPr lang="en-GB" altLang="en-US" sz="2600" b="1" dirty="0" err="1" smtClean="0">
                <a:ea typeface="ＭＳ Ｐゴシック" charset="-128"/>
              </a:rPr>
              <a:t>ddysgwyd</a:t>
            </a:r>
            <a:r>
              <a:rPr lang="en-GB" altLang="en-US" sz="2600" b="1" dirty="0" smtClean="0">
                <a:ea typeface="ＭＳ Ｐゴシック" charset="-128"/>
              </a:rPr>
              <a:t> </a:t>
            </a:r>
            <a:r>
              <a:rPr lang="en-GB" altLang="en-US" sz="2600" b="1" dirty="0" err="1" smtClean="0">
                <a:ea typeface="ＭＳ Ｐゴシック" charset="-128"/>
              </a:rPr>
              <a:t>mewn</a:t>
            </a:r>
            <a:r>
              <a:rPr lang="en-GB" altLang="en-US" sz="2600" b="1" dirty="0" smtClean="0">
                <a:ea typeface="ＭＳ Ｐゴシック" charset="-128"/>
              </a:rPr>
              <a:t> </a:t>
            </a:r>
            <a:r>
              <a:rPr lang="en-GB" altLang="en-US" sz="2600" b="1" dirty="0" err="1" smtClean="0">
                <a:ea typeface="ＭＳ Ｐゴシック" charset="-128"/>
              </a:rPr>
              <a:t>mathemateg</a:t>
            </a:r>
            <a:r>
              <a:rPr lang="en-GB" altLang="en-US" sz="2600" b="1" dirty="0" smtClean="0">
                <a:ea typeface="ＭＳ Ｐゴシック" charset="-128"/>
              </a:rPr>
              <a:t> </a:t>
            </a:r>
            <a:r>
              <a:rPr lang="en-GB" altLang="en-US" sz="2600" b="1" dirty="0" err="1" smtClean="0">
                <a:ea typeface="ＭＳ Ｐゴシック" charset="-128"/>
              </a:rPr>
              <a:t>mewn</a:t>
            </a:r>
            <a:r>
              <a:rPr lang="en-GB" altLang="en-US" sz="2600" b="1" dirty="0" smtClean="0">
                <a:ea typeface="ＭＳ Ｐゴシック" charset="-128"/>
              </a:rPr>
              <a:t> </a:t>
            </a:r>
            <a:r>
              <a:rPr lang="en-GB" altLang="en-US" sz="2600" b="1" dirty="0" err="1" smtClean="0">
                <a:ea typeface="ＭＳ Ｐゴシック" charset="-128"/>
              </a:rPr>
              <a:t>ffordd</a:t>
            </a:r>
            <a:r>
              <a:rPr lang="en-GB" altLang="en-US" sz="2600" b="1" dirty="0" smtClean="0">
                <a:ea typeface="ＭＳ Ｐゴシック" charset="-128"/>
              </a:rPr>
              <a:t> </a:t>
            </a:r>
            <a:r>
              <a:rPr lang="en-GB" altLang="en-US" sz="2600" b="1" dirty="0" err="1" smtClean="0">
                <a:ea typeface="ＭＳ Ｐゴシック" charset="-128"/>
              </a:rPr>
              <a:t>drawsgwricwlaidd</a:t>
            </a:r>
            <a:r>
              <a:rPr lang="en-GB" altLang="en-US" sz="2600" b="1" dirty="0" smtClean="0">
                <a:ea typeface="ＭＳ Ｐゴシック" charset="-128"/>
              </a:rPr>
              <a:t>, </a:t>
            </a:r>
            <a:r>
              <a:rPr lang="en-GB" altLang="en-US" sz="2600" b="1" dirty="0" err="1" smtClean="0">
                <a:ea typeface="ＭＳ Ｐゴシック" charset="-128"/>
              </a:rPr>
              <a:t>byd</a:t>
            </a:r>
            <a:r>
              <a:rPr lang="en-GB" altLang="en-US" sz="2600" b="1" dirty="0" smtClean="0">
                <a:ea typeface="ＭＳ Ｐゴシック" charset="-128"/>
              </a:rPr>
              <a:t> go </a:t>
            </a:r>
            <a:r>
              <a:rPr lang="en-GB" altLang="en-US" sz="2600" b="1" dirty="0" err="1" smtClean="0">
                <a:ea typeface="ＭＳ Ｐゴシック" charset="-128"/>
              </a:rPr>
              <a:t>iawn</a:t>
            </a:r>
            <a:r>
              <a:rPr lang="en-GB" altLang="en-US" sz="2600" dirty="0" smtClean="0">
                <a:ea typeface="ＭＳ Ｐゴシック" charset="-128"/>
              </a:rPr>
              <a:t>, </a:t>
            </a:r>
            <a:r>
              <a:rPr lang="en-GB" altLang="en-US" sz="2600" dirty="0" err="1" smtClean="0">
                <a:ea typeface="ＭＳ Ｐゴシック" charset="-128"/>
              </a:rPr>
              <a:t>nid</a:t>
            </a:r>
            <a:r>
              <a:rPr lang="en-GB" altLang="en-US" sz="2600" dirty="0" smtClean="0">
                <a:ea typeface="ＭＳ Ｐゴシック" charset="-128"/>
              </a:rPr>
              <a:t> dim </a:t>
            </a:r>
            <a:r>
              <a:rPr lang="en-GB" altLang="en-US" sz="2600" dirty="0" err="1" smtClean="0">
                <a:ea typeface="ＭＳ Ｐゴシック" charset="-128"/>
              </a:rPr>
              <a:t>ond</a:t>
            </a:r>
            <a:r>
              <a:rPr lang="en-GB" altLang="en-US" sz="2600" dirty="0" smtClean="0">
                <a:ea typeface="ＭＳ Ｐゴシック" charset="-128"/>
              </a:rPr>
              <a:t> y </a:t>
            </a:r>
            <a:r>
              <a:rPr lang="en-GB" altLang="en-US" sz="2600" dirty="0" err="1" smtClean="0">
                <a:ea typeface="ＭＳ Ｐゴシック" charset="-128"/>
              </a:rPr>
              <a:t>sgiliau</a:t>
            </a:r>
            <a:r>
              <a:rPr lang="en-GB" altLang="en-US" sz="2600" dirty="0" smtClean="0">
                <a:ea typeface="ＭＳ Ｐゴシック" charset="-128"/>
              </a:rPr>
              <a:t> </a:t>
            </a:r>
            <a:r>
              <a:rPr lang="en-GB" altLang="en-US" sz="2600" dirty="0" err="1" smtClean="0">
                <a:ea typeface="ＭＳ Ｐゴシック" charset="-128"/>
              </a:rPr>
              <a:t>eu</a:t>
            </a:r>
            <a:r>
              <a:rPr lang="en-GB" altLang="en-US" sz="2600" dirty="0" smtClean="0">
                <a:ea typeface="ＭＳ Ｐゴシック" charset="-128"/>
              </a:rPr>
              <a:t> </a:t>
            </a:r>
            <a:r>
              <a:rPr lang="en-GB" altLang="en-US" sz="2600" dirty="0" err="1" smtClean="0">
                <a:ea typeface="ＭＳ Ｐゴシック" charset="-128"/>
              </a:rPr>
              <a:t>hunain</a:t>
            </a:r>
            <a:r>
              <a:rPr lang="en-GB" altLang="en-US" sz="2600" dirty="0" smtClean="0">
                <a:ea typeface="ＭＳ Ｐゴシック" charset="-128"/>
              </a:rPr>
              <a:t>. </a:t>
            </a:r>
            <a:endParaRPr lang="en-GB" altLang="en-US" sz="2600" dirty="0">
              <a:ea typeface="ＭＳ Ｐゴシック" charset="-128"/>
            </a:endParaRPr>
          </a:p>
        </p:txBody>
      </p:sp>
      <p:sp>
        <p:nvSpPr>
          <p:cNvPr id="3" name="Title 2"/>
          <p:cNvSpPr txBox="1">
            <a:spLocks/>
          </p:cNvSpPr>
          <p:nvPr/>
        </p:nvSpPr>
        <p:spPr>
          <a:xfrm>
            <a:off x="457200" y="1572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smtClean="0">
                <a:solidFill>
                  <a:schemeClr val="accent1">
                    <a:lumMod val="75000"/>
                  </a:schemeClr>
                </a:solidFill>
              </a:rPr>
              <a:t>Rhifedd</a:t>
            </a:r>
            <a:r>
              <a:rPr lang="en-GB" sz="17600" dirty="0" smtClean="0">
                <a:solidFill>
                  <a:schemeClr val="accent1">
                    <a:lumMod val="75000"/>
                  </a:schemeClr>
                </a:solidFill>
              </a:rPr>
              <a:t> </a:t>
            </a:r>
            <a:r>
              <a:rPr lang="en-GB" sz="17600" dirty="0" err="1" smtClean="0">
                <a:solidFill>
                  <a:schemeClr val="accent1">
                    <a:lumMod val="75000"/>
                  </a:schemeClr>
                </a:solidFill>
              </a:rPr>
              <a:t>neu</a:t>
            </a:r>
            <a:r>
              <a:rPr lang="en-GB" sz="17600" dirty="0" smtClean="0">
                <a:solidFill>
                  <a:schemeClr val="accent1">
                    <a:lumMod val="75000"/>
                  </a:schemeClr>
                </a:solidFill>
              </a:rPr>
              <a:t> </a:t>
            </a:r>
            <a:r>
              <a:rPr lang="en-GB" sz="17600" dirty="0" err="1" smtClean="0">
                <a:solidFill>
                  <a:schemeClr val="accent1">
                    <a:lumMod val="75000"/>
                  </a:schemeClr>
                </a:solidFill>
              </a:rPr>
              <a:t>fathemateg</a:t>
            </a:r>
            <a:r>
              <a:rPr lang="en-GB" sz="17600" dirty="0" smtClean="0">
                <a:solidFill>
                  <a:schemeClr val="accent1">
                    <a:lumMod val="75000"/>
                  </a:schemeClr>
                </a:solidFill>
              </a:rPr>
              <a:t>? </a:t>
            </a:r>
          </a:p>
          <a:p>
            <a:r>
              <a:rPr lang="en-GB" sz="17600" dirty="0" smtClean="0">
                <a:solidFill>
                  <a:schemeClr val="accent1">
                    <a:lumMod val="75000"/>
                  </a:schemeClr>
                </a:solidFill>
              </a:rPr>
              <a:t>Numeracy or mathematics? </a:t>
            </a:r>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sp>
        <p:nvSpPr>
          <p:cNvPr id="4" name="Rectangle 3"/>
          <p:cNvSpPr/>
          <p:nvPr/>
        </p:nvSpPr>
        <p:spPr>
          <a:xfrm>
            <a:off x="4572000" y="4893800"/>
            <a:ext cx="4572000" cy="738664"/>
          </a:xfrm>
          <a:prstGeom prst="rect">
            <a:avLst/>
          </a:prstGeom>
        </p:spPr>
        <p:txBody>
          <a:bodyPr>
            <a:spAutoFit/>
          </a:bodyPr>
          <a:lstStyle/>
          <a:p>
            <a:r>
              <a:rPr lang="en-GB" altLang="en-US" sz="1400" dirty="0" smtClean="0"/>
              <a:t>(</a:t>
            </a:r>
            <a:r>
              <a:rPr lang="en-GB" altLang="en-US" sz="1400" dirty="0"/>
              <a:t>W</a:t>
            </a:r>
            <a:r>
              <a:rPr lang="en-GB" altLang="en-US" sz="1400" dirty="0" smtClean="0"/>
              <a:t>.G., </a:t>
            </a:r>
            <a:r>
              <a:rPr lang="en-GB" altLang="en-US" sz="1400" dirty="0"/>
              <a:t>2013: 20) </a:t>
            </a:r>
            <a:r>
              <a:rPr lang="en-GB" altLang="en-US" sz="1400" dirty="0" smtClean="0"/>
              <a:t>available from:</a:t>
            </a:r>
            <a:endParaRPr lang="en-US" sz="1400" b="1" dirty="0" smtClean="0">
              <a:hlinkClick r:id="rId2"/>
            </a:endParaRPr>
          </a:p>
          <a:p>
            <a:r>
              <a:rPr lang="en-US" sz="1400" dirty="0" smtClean="0">
                <a:hlinkClick r:id="rId2"/>
              </a:rPr>
              <a:t>http</a:t>
            </a:r>
            <a:r>
              <a:rPr lang="en-US" sz="1400" dirty="0">
                <a:hlinkClick r:id="rId2"/>
              </a:rPr>
              <a:t>://</a:t>
            </a:r>
            <a:r>
              <a:rPr lang="en-US" sz="1400" dirty="0" smtClean="0">
                <a:hlinkClick r:id="rId2"/>
              </a:rPr>
              <a:t>learning.gov.wales/docs/learningwales/publications/130415-lnf-guidance-en.pdf</a:t>
            </a:r>
            <a:r>
              <a:rPr lang="en-US" sz="1400" dirty="0" smtClean="0"/>
              <a:t> </a:t>
            </a:r>
            <a:endParaRPr lang="en-US" sz="1400" dirty="0"/>
          </a:p>
        </p:txBody>
      </p:sp>
      <p:sp>
        <p:nvSpPr>
          <p:cNvPr id="6" name="Content Placeholder 2"/>
          <p:cNvSpPr txBox="1">
            <a:spLocks/>
          </p:cNvSpPr>
          <p:nvPr/>
        </p:nvSpPr>
        <p:spPr>
          <a:xfrm>
            <a:off x="4572000" y="1366674"/>
            <a:ext cx="4231757" cy="3300576"/>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14300" indent="0">
              <a:buFont typeface="Arial" charset="0"/>
              <a:buNone/>
            </a:pPr>
            <a:r>
              <a:rPr lang="en-US" sz="2600" dirty="0"/>
              <a:t>Numeracy </a:t>
            </a:r>
            <a:r>
              <a:rPr lang="en-US" sz="2600" b="1" dirty="0"/>
              <a:t>is different to the mathematics subject </a:t>
            </a:r>
            <a:r>
              <a:rPr lang="en-US" sz="2600" dirty="0"/>
              <a:t>in </a:t>
            </a:r>
            <a:r>
              <a:rPr lang="en-US" sz="2600"/>
              <a:t>that </a:t>
            </a:r>
            <a:r>
              <a:rPr lang="en-US" sz="2600" smtClean="0"/>
              <a:t>it is </a:t>
            </a:r>
            <a:r>
              <a:rPr lang="en-US" sz="2600" dirty="0"/>
              <a:t>the </a:t>
            </a:r>
            <a:r>
              <a:rPr lang="en-US" sz="2600" b="1" dirty="0"/>
              <a:t>application of the skills learned in mathematics in a cross-curricular, real-world way, </a:t>
            </a:r>
            <a:r>
              <a:rPr lang="en-US" sz="2600" dirty="0"/>
              <a:t>and not purely about the </a:t>
            </a:r>
            <a:r>
              <a:rPr lang="en-US" sz="2600"/>
              <a:t>skills </a:t>
            </a:r>
            <a:r>
              <a:rPr lang="en-US" sz="2600" smtClean="0"/>
              <a:t>themselves</a:t>
            </a:r>
            <a:r>
              <a:rPr lang="en-GB" altLang="en-US" sz="2600" dirty="0" smtClean="0">
                <a:ea typeface="ＭＳ Ｐゴシック" charset="-128"/>
              </a:rPr>
              <a:t>. </a:t>
            </a:r>
            <a:endParaRPr lang="en-GB" altLang="en-US" sz="2600" dirty="0">
              <a:ea typeface="ＭＳ Ｐゴシック" charset="-128"/>
            </a:endParaRPr>
          </a:p>
        </p:txBody>
      </p:sp>
      <p:sp>
        <p:nvSpPr>
          <p:cNvPr id="7" name="Rectangle 6"/>
          <p:cNvSpPr/>
          <p:nvPr/>
        </p:nvSpPr>
        <p:spPr>
          <a:xfrm>
            <a:off x="202019" y="4893800"/>
            <a:ext cx="4199859" cy="738664"/>
          </a:xfrm>
          <a:prstGeom prst="rect">
            <a:avLst/>
          </a:prstGeom>
        </p:spPr>
        <p:txBody>
          <a:bodyPr wrap="square">
            <a:spAutoFit/>
          </a:bodyPr>
          <a:lstStyle/>
          <a:p>
            <a:r>
              <a:rPr lang="en-GB" altLang="en-US" sz="1400" dirty="0" smtClean="0"/>
              <a:t>(</a:t>
            </a:r>
            <a:r>
              <a:rPr lang="en-GB" altLang="en-US" sz="1400" dirty="0" err="1"/>
              <a:t>Ll.C</a:t>
            </a:r>
            <a:r>
              <a:rPr lang="en-GB" altLang="en-US" sz="1400" dirty="0"/>
              <a:t>., </a:t>
            </a:r>
            <a:r>
              <a:rPr lang="en-GB" altLang="en-US" sz="1400" dirty="0" smtClean="0"/>
              <a:t>2013: 20) </a:t>
            </a:r>
            <a:r>
              <a:rPr lang="en-GB" altLang="en-US" sz="1400" dirty="0" err="1"/>
              <a:t>ar</a:t>
            </a:r>
            <a:r>
              <a:rPr lang="en-GB" altLang="en-US" sz="1400" dirty="0"/>
              <a:t> </a:t>
            </a:r>
            <a:r>
              <a:rPr lang="en-GB" altLang="en-US" sz="1400" dirty="0" err="1"/>
              <a:t>gael</a:t>
            </a:r>
            <a:r>
              <a:rPr lang="en-GB" altLang="en-US" sz="1400" dirty="0"/>
              <a:t> o:</a:t>
            </a:r>
          </a:p>
          <a:p>
            <a:r>
              <a:rPr lang="en-GB" altLang="en-US" sz="1400" dirty="0">
                <a:hlinkClick r:id="rId3"/>
              </a:rPr>
              <a:t>http://learning.gov.wales/docs/learningwales/publications/130415-lnf-guidance-cy.pdf</a:t>
            </a:r>
            <a:endParaRPr lang="en-GB" altLang="en-US" sz="1400" dirty="0"/>
          </a:p>
        </p:txBody>
      </p:sp>
    </p:spTree>
    <p:extLst>
      <p:ext uri="{BB962C8B-B14F-4D97-AF65-F5344CB8AC3E}">
        <p14:creationId xmlns:p14="http://schemas.microsoft.com/office/powerpoint/2010/main" val="6240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p:bldP spid="6" grpId="0" build="p"/>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 y="1366674"/>
            <a:ext cx="4401879" cy="2746375"/>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14300" indent="0">
              <a:buFont typeface="Arial" charset="0"/>
              <a:buNone/>
            </a:pPr>
            <a:endParaRPr lang="en-GB" altLang="en-US" sz="2600" dirty="0">
              <a:ea typeface="ＭＳ Ｐゴシック" charset="-128"/>
            </a:endParaRPr>
          </a:p>
        </p:txBody>
      </p:sp>
      <p:sp>
        <p:nvSpPr>
          <p:cNvPr id="3" name="Title 2"/>
          <p:cNvSpPr txBox="1">
            <a:spLocks/>
          </p:cNvSpPr>
          <p:nvPr/>
        </p:nvSpPr>
        <p:spPr>
          <a:xfrm>
            <a:off x="457200" y="160174"/>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smtClean="0">
                <a:solidFill>
                  <a:schemeClr val="accent1">
                    <a:lumMod val="75000"/>
                  </a:schemeClr>
                </a:solidFill>
              </a:rPr>
              <a:t>Dogfennau</a:t>
            </a:r>
            <a:r>
              <a:rPr lang="en-GB" sz="17600" dirty="0" smtClean="0">
                <a:solidFill>
                  <a:schemeClr val="accent1">
                    <a:lumMod val="75000"/>
                  </a:schemeClr>
                </a:solidFill>
              </a:rPr>
              <a:t> </a:t>
            </a:r>
            <a:r>
              <a:rPr lang="en-GB" sz="17600" dirty="0" err="1" smtClean="0">
                <a:solidFill>
                  <a:schemeClr val="accent1">
                    <a:lumMod val="75000"/>
                  </a:schemeClr>
                </a:solidFill>
              </a:rPr>
              <a:t>cwricwlaidd</a:t>
            </a:r>
            <a:r>
              <a:rPr lang="en-GB" sz="17600" dirty="0" smtClean="0">
                <a:solidFill>
                  <a:schemeClr val="accent1">
                    <a:lumMod val="75000"/>
                  </a:schemeClr>
                </a:solidFill>
              </a:rPr>
              <a:t> </a:t>
            </a:r>
            <a:r>
              <a:rPr lang="en-GB" sz="17600" dirty="0" err="1" smtClean="0">
                <a:solidFill>
                  <a:schemeClr val="accent1">
                    <a:lumMod val="75000"/>
                  </a:schemeClr>
                </a:solidFill>
              </a:rPr>
              <a:t>cyfredol</a:t>
            </a:r>
            <a:endParaRPr lang="en-GB" sz="17600" dirty="0" smtClean="0">
              <a:solidFill>
                <a:schemeClr val="accent1">
                  <a:lumMod val="75000"/>
                </a:schemeClr>
              </a:solidFill>
            </a:endParaRPr>
          </a:p>
          <a:p>
            <a:r>
              <a:rPr lang="en-GB" sz="17600" dirty="0" smtClean="0">
                <a:solidFill>
                  <a:schemeClr val="accent1">
                    <a:lumMod val="75000"/>
                  </a:schemeClr>
                </a:solidFill>
              </a:rPr>
              <a:t>Current curricular documents </a:t>
            </a:r>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sp>
        <p:nvSpPr>
          <p:cNvPr id="8" name="TextBox 7"/>
          <p:cNvSpPr txBox="1"/>
          <p:nvPr/>
        </p:nvSpPr>
        <p:spPr>
          <a:xfrm>
            <a:off x="457200" y="1585699"/>
            <a:ext cx="8268719" cy="1892826"/>
          </a:xfrm>
          <a:prstGeom prst="rect">
            <a:avLst/>
          </a:prstGeom>
          <a:noFill/>
        </p:spPr>
        <p:txBody>
          <a:bodyPr wrap="square" rtlCol="0">
            <a:spAutoFit/>
          </a:bodyPr>
          <a:lstStyle/>
          <a:p>
            <a:pPr algn="ctr"/>
            <a:r>
              <a:rPr lang="en-US" sz="2700" dirty="0" err="1"/>
              <a:t>Cwricwlwm</a:t>
            </a:r>
            <a:r>
              <a:rPr lang="en-US" sz="2700" dirty="0"/>
              <a:t> </a:t>
            </a:r>
            <a:r>
              <a:rPr lang="en-US" sz="2700" dirty="0" err="1"/>
              <a:t>Mathemateg</a:t>
            </a:r>
            <a:r>
              <a:rPr lang="en-US" sz="2700" dirty="0"/>
              <a:t> – </a:t>
            </a:r>
            <a:r>
              <a:rPr lang="en-US" sz="2700" dirty="0" err="1"/>
              <a:t>Fframwaith</a:t>
            </a:r>
            <a:r>
              <a:rPr lang="en-US" sz="2700" dirty="0"/>
              <a:t> </a:t>
            </a:r>
            <a:r>
              <a:rPr lang="en-US" sz="2700" dirty="0" err="1" smtClean="0"/>
              <a:t>Rhifedd</a:t>
            </a:r>
            <a:endParaRPr lang="en-US" sz="2700" dirty="0" smtClean="0"/>
          </a:p>
          <a:p>
            <a:pPr algn="ctr"/>
            <a:r>
              <a:rPr lang="en-US" sz="2100" dirty="0"/>
              <a:t>Beth </a:t>
            </a:r>
            <a:r>
              <a:rPr lang="en-US" sz="2100" dirty="0" err="1"/>
              <a:t>sy’n</a:t>
            </a:r>
            <a:r>
              <a:rPr lang="en-US" sz="2100" dirty="0"/>
              <a:t> </a:t>
            </a:r>
            <a:r>
              <a:rPr lang="en-US" sz="2100" dirty="0" err="1"/>
              <a:t>debyg</a:t>
            </a:r>
            <a:r>
              <a:rPr lang="en-US" sz="2100" dirty="0"/>
              <a:t>? Beth </a:t>
            </a:r>
            <a:r>
              <a:rPr lang="en-US" sz="2100" dirty="0" err="1"/>
              <a:t>sy’n</a:t>
            </a:r>
            <a:r>
              <a:rPr lang="en-US" sz="2100" dirty="0"/>
              <a:t> </a:t>
            </a:r>
            <a:r>
              <a:rPr lang="en-US" sz="2100" dirty="0" err="1"/>
              <a:t>wahanol</a:t>
            </a:r>
            <a:r>
              <a:rPr lang="en-US" sz="2100" dirty="0"/>
              <a:t>?</a:t>
            </a:r>
          </a:p>
          <a:p>
            <a:pPr algn="ctr"/>
            <a:endParaRPr lang="en-US" sz="2100" dirty="0" smtClean="0"/>
          </a:p>
          <a:p>
            <a:pPr algn="ctr"/>
            <a:r>
              <a:rPr lang="en-US" sz="2700" dirty="0" smtClean="0"/>
              <a:t>Mathematics Curriculum </a:t>
            </a:r>
            <a:r>
              <a:rPr lang="mr-IN" sz="2700" dirty="0" smtClean="0"/>
              <a:t>–</a:t>
            </a:r>
            <a:r>
              <a:rPr lang="en-US" sz="2700" dirty="0" smtClean="0"/>
              <a:t> Numeracy Framework </a:t>
            </a:r>
            <a:endParaRPr lang="en-US" sz="2100" dirty="0"/>
          </a:p>
          <a:p>
            <a:pPr algn="ctr"/>
            <a:r>
              <a:rPr lang="en-US" sz="2100" dirty="0" smtClean="0"/>
              <a:t>What’s </a:t>
            </a:r>
            <a:r>
              <a:rPr lang="en-US" sz="2100" dirty="0"/>
              <a:t>the same? What’s different</a:t>
            </a:r>
            <a:r>
              <a:rPr lang="en-US" sz="2100" dirty="0" smtClean="0"/>
              <a:t>?</a:t>
            </a:r>
            <a:endParaRPr lang="en-US" sz="2100" dirty="0"/>
          </a:p>
        </p:txBody>
      </p:sp>
      <p:pic>
        <p:nvPicPr>
          <p:cNvPr id="10" name="Picture 9"/>
          <p:cNvPicPr>
            <a:picLocks noChangeAspect="1"/>
          </p:cNvPicPr>
          <p:nvPr/>
        </p:nvPicPr>
        <p:blipFill>
          <a:blip r:embed="rId3"/>
          <a:stretch>
            <a:fillRect/>
          </a:stretch>
        </p:blipFill>
        <p:spPr>
          <a:xfrm>
            <a:off x="457200" y="3505299"/>
            <a:ext cx="4452167" cy="1950026"/>
          </a:xfrm>
          <a:prstGeom prst="rect">
            <a:avLst/>
          </a:prstGeom>
        </p:spPr>
      </p:pic>
      <p:pic>
        <p:nvPicPr>
          <p:cNvPr id="11" name="Picture 10"/>
          <p:cNvPicPr>
            <a:picLocks noChangeAspect="1"/>
          </p:cNvPicPr>
          <p:nvPr/>
        </p:nvPicPr>
        <p:blipFill>
          <a:blip r:embed="rId4"/>
          <a:stretch>
            <a:fillRect/>
          </a:stretch>
        </p:blipFill>
        <p:spPr>
          <a:xfrm>
            <a:off x="4135178" y="3872721"/>
            <a:ext cx="4452167" cy="1749481"/>
          </a:xfrm>
          <a:prstGeom prst="rect">
            <a:avLst/>
          </a:prstGeom>
        </p:spPr>
      </p:pic>
    </p:spTree>
    <p:extLst>
      <p:ext uri="{BB962C8B-B14F-4D97-AF65-F5344CB8AC3E}">
        <p14:creationId xmlns:p14="http://schemas.microsoft.com/office/powerpoint/2010/main" val="566928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1593"/>
            <a:ext cx="9144000" cy="1144153"/>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2803"/>
            <a:ext cx="9144000" cy="1148790"/>
          </a:xfrm>
          <a:prstGeom prst="rect">
            <a:avLst/>
          </a:prstGeom>
        </p:spPr>
      </p:pic>
      <p:sp>
        <p:nvSpPr>
          <p:cNvPr id="8" name="TextBox 7"/>
          <p:cNvSpPr txBox="1"/>
          <p:nvPr/>
        </p:nvSpPr>
        <p:spPr>
          <a:xfrm>
            <a:off x="228600" y="2842999"/>
            <a:ext cx="8677894" cy="2400657"/>
          </a:xfrm>
          <a:prstGeom prst="rect">
            <a:avLst/>
          </a:prstGeom>
          <a:noFill/>
        </p:spPr>
        <p:txBody>
          <a:bodyPr wrap="square" rtlCol="0">
            <a:spAutoFit/>
          </a:bodyPr>
          <a:lstStyle/>
          <a:p>
            <a:pPr algn="ctr"/>
            <a:r>
              <a:rPr lang="en-US" sz="2700" dirty="0" err="1" smtClean="0"/>
              <a:t>Ff.Ll.Rh</a:t>
            </a:r>
            <a:r>
              <a:rPr lang="en-US" sz="2700" dirty="0" smtClean="0"/>
              <a:t>. </a:t>
            </a:r>
            <a:r>
              <a:rPr lang="mr-IN" sz="2700" dirty="0" smtClean="0"/>
              <a:t>–</a:t>
            </a:r>
            <a:r>
              <a:rPr lang="en-US" sz="2700" dirty="0" smtClean="0"/>
              <a:t> print normal</a:t>
            </a:r>
          </a:p>
          <a:p>
            <a:pPr algn="ctr"/>
            <a:r>
              <a:rPr lang="en-US" sz="2700" dirty="0" err="1"/>
              <a:t>S</a:t>
            </a:r>
            <a:r>
              <a:rPr lang="en-US" sz="2700" dirty="0" err="1" smtClean="0"/>
              <a:t>gil</a:t>
            </a:r>
            <a:r>
              <a:rPr lang="en-US" sz="2700" dirty="0" smtClean="0"/>
              <a:t> </a:t>
            </a:r>
            <a:r>
              <a:rPr lang="en-US" sz="2700" dirty="0" err="1" smtClean="0"/>
              <a:t>penodol</a:t>
            </a:r>
            <a:r>
              <a:rPr lang="en-US" sz="2700" dirty="0" smtClean="0"/>
              <a:t> </a:t>
            </a:r>
            <a:r>
              <a:rPr lang="en-US" sz="2700" dirty="0" err="1" smtClean="0"/>
              <a:t>Rhaglen</a:t>
            </a:r>
            <a:r>
              <a:rPr lang="en-US" sz="2700" dirty="0" smtClean="0"/>
              <a:t> </a:t>
            </a:r>
            <a:r>
              <a:rPr lang="en-US" sz="2700" dirty="0" err="1" smtClean="0"/>
              <a:t>Astudio</a:t>
            </a:r>
            <a:r>
              <a:rPr lang="en-US" sz="2700" dirty="0" smtClean="0"/>
              <a:t> </a:t>
            </a:r>
            <a:r>
              <a:rPr lang="en-US" sz="2700" dirty="0" err="1" smtClean="0"/>
              <a:t>Mathemateg</a:t>
            </a:r>
            <a:r>
              <a:rPr lang="en-US" sz="2700" dirty="0" smtClean="0"/>
              <a:t> </a:t>
            </a:r>
            <a:r>
              <a:rPr lang="mr-IN" sz="2700" dirty="0" smtClean="0"/>
              <a:t>–</a:t>
            </a:r>
            <a:r>
              <a:rPr lang="en-US" sz="2700" dirty="0" smtClean="0"/>
              <a:t> print </a:t>
            </a:r>
            <a:r>
              <a:rPr lang="en-US" sz="2700" dirty="0" err="1" smtClean="0"/>
              <a:t>trwm</a:t>
            </a:r>
            <a:endParaRPr lang="en-US" sz="2700" dirty="0" smtClean="0"/>
          </a:p>
          <a:p>
            <a:pPr algn="ctr"/>
            <a:endParaRPr lang="en-US" sz="2100" dirty="0" smtClean="0"/>
          </a:p>
          <a:p>
            <a:pPr algn="ctr"/>
            <a:r>
              <a:rPr lang="en-US" sz="2700" dirty="0" smtClean="0"/>
              <a:t>L.N.F. </a:t>
            </a:r>
            <a:r>
              <a:rPr lang="mr-IN" sz="2700" dirty="0" smtClean="0"/>
              <a:t>–</a:t>
            </a:r>
            <a:r>
              <a:rPr lang="en-US" sz="2700" dirty="0" smtClean="0"/>
              <a:t> non-bold print</a:t>
            </a:r>
          </a:p>
          <a:p>
            <a:pPr algn="ctr"/>
            <a:r>
              <a:rPr lang="en-US" sz="2700" dirty="0" smtClean="0"/>
              <a:t>Specific Mathematics </a:t>
            </a:r>
            <a:r>
              <a:rPr lang="en-US" sz="2700" dirty="0" err="1" smtClean="0"/>
              <a:t>Programme</a:t>
            </a:r>
            <a:r>
              <a:rPr lang="en-US" sz="2700" dirty="0" smtClean="0"/>
              <a:t> of Study skills - bold print </a:t>
            </a:r>
            <a:endParaRPr lang="en-US" sz="2100" dirty="0"/>
          </a:p>
          <a:p>
            <a:pPr algn="ctr"/>
            <a:endParaRPr lang="en-US" sz="2100" dirty="0"/>
          </a:p>
        </p:txBody>
      </p:sp>
    </p:spTree>
    <p:extLst>
      <p:ext uri="{BB962C8B-B14F-4D97-AF65-F5344CB8AC3E}">
        <p14:creationId xmlns:p14="http://schemas.microsoft.com/office/powerpoint/2010/main" val="18351633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02118" y="1455693"/>
            <a:ext cx="1223962" cy="203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58360" y="1525543"/>
            <a:ext cx="1963738" cy="196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256198" y="3623279"/>
            <a:ext cx="4315802"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r>
              <a:rPr lang="en-GB" altLang="en-US" sz="2000" dirty="0" err="1" smtClean="0"/>
              <a:t>Newidiadau</a:t>
            </a:r>
            <a:r>
              <a:rPr lang="en-GB" altLang="en-US" sz="2000" dirty="0" smtClean="0"/>
              <a:t> </a:t>
            </a:r>
            <a:r>
              <a:rPr lang="en-GB" altLang="en-US" sz="2000" dirty="0" err="1" smtClean="0"/>
              <a:t>yn</a:t>
            </a:r>
            <a:r>
              <a:rPr lang="en-GB" altLang="en-US" sz="2000" dirty="0" smtClean="0"/>
              <a:t> </a:t>
            </a:r>
            <a:r>
              <a:rPr lang="en-GB" altLang="en-US" sz="2000" dirty="0" err="1" smtClean="0"/>
              <a:t>sgil</a:t>
            </a:r>
            <a:r>
              <a:rPr lang="en-GB" altLang="en-US" sz="2000" dirty="0" smtClean="0"/>
              <a:t> </a:t>
            </a:r>
            <a:r>
              <a:rPr lang="en-GB" altLang="en-US" sz="2000" dirty="0" err="1"/>
              <a:t>a</a:t>
            </a:r>
            <a:r>
              <a:rPr lang="en-GB" altLang="en-US" sz="2000" dirty="0" err="1" smtClean="0"/>
              <a:t>droddiad</a:t>
            </a:r>
            <a:r>
              <a:rPr lang="en-GB" altLang="en-US" sz="2000" dirty="0" smtClean="0"/>
              <a:t> ‘</a:t>
            </a:r>
            <a:r>
              <a:rPr lang="en-GB" altLang="en-US" sz="2000" dirty="0" err="1" smtClean="0"/>
              <a:t>Dyfodol</a:t>
            </a:r>
            <a:r>
              <a:rPr lang="en-GB" altLang="en-US" sz="2000" dirty="0" smtClean="0"/>
              <a:t> </a:t>
            </a:r>
            <a:r>
              <a:rPr lang="en-GB" altLang="en-US" sz="2000" dirty="0" err="1" smtClean="0"/>
              <a:t>Llwyddiannus</a:t>
            </a:r>
            <a:r>
              <a:rPr lang="en-GB" altLang="en-US" sz="2000" dirty="0" smtClean="0"/>
              <a:t>’ (2015) </a:t>
            </a:r>
            <a:r>
              <a:rPr lang="en-GB" altLang="en-US" sz="2000" dirty="0" err="1" smtClean="0"/>
              <a:t>ar</a:t>
            </a:r>
            <a:r>
              <a:rPr lang="en-GB" altLang="en-US" sz="2000" dirty="0" smtClean="0"/>
              <a:t> </a:t>
            </a:r>
            <a:r>
              <a:rPr lang="en-GB" altLang="en-US" sz="2000" dirty="0" err="1" smtClean="0"/>
              <a:t>gael</a:t>
            </a:r>
            <a:r>
              <a:rPr lang="en-GB" altLang="en-US" sz="2000" dirty="0" smtClean="0"/>
              <a:t> o:</a:t>
            </a:r>
            <a:endParaRPr lang="en-GB" altLang="en-US" sz="2000" dirty="0"/>
          </a:p>
          <a:p>
            <a:endParaRPr lang="en-GB" altLang="en-US" dirty="0"/>
          </a:p>
          <a:p>
            <a:r>
              <a:rPr lang="en-GB" altLang="en-US" u="sng" dirty="0">
                <a:hlinkClick r:id="rId5"/>
              </a:rPr>
              <a:t>http://</a:t>
            </a:r>
            <a:r>
              <a:rPr lang="en-GB" altLang="en-US" u="sng" dirty="0" smtClean="0">
                <a:hlinkClick r:id="rId5"/>
              </a:rPr>
              <a:t>gov.wales/docs/dcells/publications/150225-successful-futures-cy.pdf</a:t>
            </a:r>
            <a:r>
              <a:rPr lang="en-GB" altLang="en-US" u="sng" dirty="0" smtClean="0"/>
              <a:t> </a:t>
            </a:r>
            <a:endParaRPr lang="en-GB" altLang="en-US" dirty="0"/>
          </a:p>
        </p:txBody>
      </p:sp>
      <p:sp>
        <p:nvSpPr>
          <p:cNvPr id="9" name="TextBox 8"/>
          <p:cNvSpPr txBox="1">
            <a:spLocks noChangeArrowheads="1"/>
          </p:cNvSpPr>
          <p:nvPr/>
        </p:nvSpPr>
        <p:spPr bwMode="auto">
          <a:xfrm>
            <a:off x="4572000" y="3470760"/>
            <a:ext cx="3313112" cy="2400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r>
              <a:rPr lang="en-GB" altLang="en-US" sz="2000" dirty="0" smtClean="0"/>
              <a:t>Changes as a result of the ‘Successful Futures’ report (2015), </a:t>
            </a:r>
            <a:r>
              <a:rPr lang="en-GB" altLang="en-US" sz="2000" dirty="0"/>
              <a:t>available at:</a:t>
            </a:r>
          </a:p>
          <a:p>
            <a:endParaRPr lang="en-GB" altLang="en-US" dirty="0"/>
          </a:p>
          <a:p>
            <a:r>
              <a:rPr lang="en-GB" altLang="en-US" dirty="0">
                <a:hlinkClick r:id="rId6"/>
              </a:rPr>
              <a:t>http://gov.wales/docs/dcells/publications/150225-successful-futures-en.pdf</a:t>
            </a:r>
            <a:endParaRPr lang="en-GB" altLang="en-US" dirty="0"/>
          </a:p>
          <a:p>
            <a:endParaRPr lang="en-GB" altLang="en-US" dirty="0"/>
          </a:p>
        </p:txBody>
      </p:sp>
      <p:sp>
        <p:nvSpPr>
          <p:cNvPr id="6" name="Title 2"/>
          <p:cNvSpPr txBox="1">
            <a:spLocks/>
          </p:cNvSpPr>
          <p:nvPr/>
        </p:nvSpPr>
        <p:spPr>
          <a:xfrm>
            <a:off x="457200" y="160174"/>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smtClean="0">
                <a:solidFill>
                  <a:schemeClr val="accent1">
                    <a:lumMod val="75000"/>
                  </a:schemeClr>
                </a:solidFill>
              </a:rPr>
              <a:t>Newidiadau</a:t>
            </a:r>
            <a:r>
              <a:rPr lang="en-GB" sz="17600" dirty="0" smtClean="0">
                <a:solidFill>
                  <a:schemeClr val="accent1">
                    <a:lumMod val="75000"/>
                  </a:schemeClr>
                </a:solidFill>
              </a:rPr>
              <a:t> </a:t>
            </a:r>
            <a:r>
              <a:rPr lang="en-GB" sz="17600" dirty="0" err="1" smtClean="0">
                <a:solidFill>
                  <a:schemeClr val="accent1">
                    <a:lumMod val="75000"/>
                  </a:schemeClr>
                </a:solidFill>
              </a:rPr>
              <a:t>ar</a:t>
            </a:r>
            <a:r>
              <a:rPr lang="en-GB" sz="17600" dirty="0" smtClean="0">
                <a:solidFill>
                  <a:schemeClr val="accent1">
                    <a:lumMod val="75000"/>
                  </a:schemeClr>
                </a:solidFill>
              </a:rPr>
              <a:t> y </a:t>
            </a:r>
            <a:r>
              <a:rPr lang="en-GB" sz="17600" dirty="0" err="1" smtClean="0">
                <a:solidFill>
                  <a:schemeClr val="accent1">
                    <a:lumMod val="75000"/>
                  </a:schemeClr>
                </a:solidFill>
              </a:rPr>
              <a:t>gweill</a:t>
            </a:r>
            <a:r>
              <a:rPr lang="mr-IN" sz="17600" dirty="0" smtClean="0">
                <a:solidFill>
                  <a:schemeClr val="accent1">
                    <a:lumMod val="75000"/>
                  </a:schemeClr>
                </a:solidFill>
              </a:rPr>
              <a:t>…</a:t>
            </a:r>
            <a:endParaRPr lang="en-GB" sz="17600" dirty="0" smtClean="0">
              <a:solidFill>
                <a:schemeClr val="accent1">
                  <a:lumMod val="75000"/>
                </a:schemeClr>
              </a:solidFill>
            </a:endParaRPr>
          </a:p>
          <a:p>
            <a:r>
              <a:rPr lang="en-GB" sz="17600" dirty="0" smtClean="0">
                <a:solidFill>
                  <a:schemeClr val="accent1">
                    <a:lumMod val="75000"/>
                  </a:schemeClr>
                </a:solidFill>
              </a:rPr>
              <a:t>Forthcoming changes</a:t>
            </a:r>
            <a:r>
              <a:rPr lang="mr-IN" sz="17600" dirty="0" smtClean="0">
                <a:solidFill>
                  <a:schemeClr val="accent1">
                    <a:lumMod val="75000"/>
                  </a:schemeClr>
                </a:solidFill>
              </a:rPr>
              <a:t>…</a:t>
            </a:r>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spTree>
    <p:extLst>
      <p:ext uri="{BB962C8B-B14F-4D97-AF65-F5344CB8AC3E}">
        <p14:creationId xmlns:p14="http://schemas.microsoft.com/office/powerpoint/2010/main" val="126421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4572000" y="1480537"/>
            <a:ext cx="3313112" cy="458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r>
              <a:rPr lang="en-GB" altLang="en-US" sz="3200" dirty="0" smtClean="0"/>
              <a:t>Cross-curricular numeracy</a:t>
            </a:r>
          </a:p>
          <a:p>
            <a:r>
              <a:rPr lang="en-GB" altLang="en-US" sz="3200" dirty="0" smtClean="0"/>
              <a:t>t./p. 40-41</a:t>
            </a:r>
            <a:endParaRPr lang="en-GB" altLang="en-US" sz="3200" dirty="0"/>
          </a:p>
          <a:p>
            <a:endParaRPr lang="en-GB" altLang="en-US" sz="3200" dirty="0" smtClean="0"/>
          </a:p>
          <a:p>
            <a:endParaRPr lang="en-GB" altLang="en-US" sz="3200" dirty="0"/>
          </a:p>
          <a:p>
            <a:r>
              <a:rPr lang="en-GB" altLang="en-US" sz="3200" dirty="0"/>
              <a:t>Mathematics and numeracy</a:t>
            </a:r>
          </a:p>
          <a:p>
            <a:r>
              <a:rPr lang="en-GB" altLang="en-US" sz="3200" dirty="0"/>
              <a:t>t</a:t>
            </a:r>
            <a:r>
              <a:rPr lang="en-GB" altLang="en-US" sz="3200" dirty="0" smtClean="0"/>
              <a:t>./p. </a:t>
            </a:r>
            <a:r>
              <a:rPr lang="en-GB" altLang="en-US" sz="3200" dirty="0"/>
              <a:t>49-50</a:t>
            </a:r>
          </a:p>
          <a:p>
            <a:endParaRPr lang="en-GB" altLang="en-US" dirty="0"/>
          </a:p>
          <a:p>
            <a:endParaRPr lang="en-GB" altLang="en-US" dirty="0"/>
          </a:p>
        </p:txBody>
      </p:sp>
      <p:pic>
        <p:nvPicPr>
          <p:cNvPr id="6"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12603" y="3773473"/>
            <a:ext cx="269240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12603" y="1928861"/>
            <a:ext cx="2692400" cy="100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itle 2"/>
          <p:cNvSpPr txBox="1">
            <a:spLocks/>
          </p:cNvSpPr>
          <p:nvPr/>
        </p:nvSpPr>
        <p:spPr>
          <a:xfrm>
            <a:off x="457200" y="1572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smtClean="0">
                <a:solidFill>
                  <a:schemeClr val="accent1">
                    <a:lumMod val="75000"/>
                  </a:schemeClr>
                </a:solidFill>
              </a:rPr>
              <a:t>Rhifedd</a:t>
            </a:r>
            <a:r>
              <a:rPr lang="en-GB" sz="17600" dirty="0" smtClean="0">
                <a:solidFill>
                  <a:schemeClr val="accent1">
                    <a:lumMod val="75000"/>
                  </a:schemeClr>
                </a:solidFill>
              </a:rPr>
              <a:t> </a:t>
            </a:r>
            <a:r>
              <a:rPr lang="en-GB" sz="17600" dirty="0">
                <a:solidFill>
                  <a:schemeClr val="accent1">
                    <a:lumMod val="75000"/>
                  </a:schemeClr>
                </a:solidFill>
              </a:rPr>
              <a:t>a</a:t>
            </a:r>
            <a:r>
              <a:rPr lang="en-GB" sz="17600" dirty="0" smtClean="0">
                <a:solidFill>
                  <a:schemeClr val="accent1">
                    <a:lumMod val="75000"/>
                  </a:schemeClr>
                </a:solidFill>
              </a:rPr>
              <a:t> </a:t>
            </a:r>
            <a:r>
              <a:rPr lang="en-GB" sz="17600" dirty="0" err="1" smtClean="0">
                <a:solidFill>
                  <a:schemeClr val="accent1">
                    <a:lumMod val="75000"/>
                  </a:schemeClr>
                </a:solidFill>
              </a:rPr>
              <a:t>mathemateg</a:t>
            </a:r>
            <a:r>
              <a:rPr lang="en-GB" sz="17600" dirty="0" smtClean="0">
                <a:solidFill>
                  <a:schemeClr val="accent1">
                    <a:lumMod val="75000"/>
                  </a:schemeClr>
                </a:solidFill>
              </a:rPr>
              <a:t> </a:t>
            </a:r>
          </a:p>
          <a:p>
            <a:r>
              <a:rPr lang="en-GB" sz="17600" dirty="0" smtClean="0">
                <a:solidFill>
                  <a:schemeClr val="accent1">
                    <a:lumMod val="75000"/>
                  </a:schemeClr>
                </a:solidFill>
              </a:rPr>
              <a:t>Numeracy and mathematics </a:t>
            </a:r>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spTree>
    <p:extLst>
      <p:ext uri="{BB962C8B-B14F-4D97-AF65-F5344CB8AC3E}">
        <p14:creationId xmlns:p14="http://schemas.microsoft.com/office/powerpoint/2010/main" val="6590926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368300" y="816515"/>
            <a:ext cx="3594100" cy="2866486"/>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smtClean="0">
                <a:solidFill>
                  <a:schemeClr val="accent1">
                    <a:lumMod val="75000"/>
                  </a:schemeClr>
                </a:solidFill>
              </a:rPr>
              <a:t>Datblygiadau</a:t>
            </a:r>
            <a:r>
              <a:rPr lang="en-GB" sz="17600" dirty="0" smtClean="0">
                <a:solidFill>
                  <a:schemeClr val="accent1">
                    <a:lumMod val="75000"/>
                  </a:schemeClr>
                </a:solidFill>
              </a:rPr>
              <a:t> </a:t>
            </a:r>
            <a:r>
              <a:rPr lang="en-GB" sz="17600" dirty="0" err="1" smtClean="0">
                <a:solidFill>
                  <a:schemeClr val="accent1">
                    <a:lumMod val="75000"/>
                  </a:schemeClr>
                </a:solidFill>
              </a:rPr>
              <a:t>Diweddaraf</a:t>
            </a:r>
            <a:endParaRPr lang="en-GB" sz="17600" dirty="0" smtClean="0">
              <a:solidFill>
                <a:schemeClr val="accent1">
                  <a:lumMod val="75000"/>
                </a:schemeClr>
              </a:solidFill>
            </a:endParaRPr>
          </a:p>
          <a:p>
            <a:endParaRPr lang="en-GB" sz="17600" dirty="0" smtClean="0">
              <a:solidFill>
                <a:schemeClr val="accent1">
                  <a:lumMod val="75000"/>
                </a:schemeClr>
              </a:solidFill>
            </a:endParaRPr>
          </a:p>
          <a:p>
            <a:r>
              <a:rPr lang="en-GB" sz="17600" dirty="0" smtClean="0">
                <a:solidFill>
                  <a:schemeClr val="accent1">
                    <a:lumMod val="75000"/>
                  </a:schemeClr>
                </a:solidFill>
              </a:rPr>
              <a:t>Latest Developments</a:t>
            </a:r>
          </a:p>
          <a:p>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4515" r="3386"/>
          <a:stretch/>
        </p:blipFill>
        <p:spPr>
          <a:xfrm>
            <a:off x="3962400" y="157201"/>
            <a:ext cx="5181600" cy="5200027"/>
          </a:xfrm>
          <a:prstGeom prst="rect">
            <a:avLst/>
          </a:prstGeom>
        </p:spPr>
      </p:pic>
      <p:sp>
        <p:nvSpPr>
          <p:cNvPr id="4" name="Rectangle 3"/>
          <p:cNvSpPr/>
          <p:nvPr/>
        </p:nvSpPr>
        <p:spPr>
          <a:xfrm>
            <a:off x="279400" y="4062915"/>
            <a:ext cx="4089400" cy="1200329"/>
          </a:xfrm>
          <a:prstGeom prst="rect">
            <a:avLst/>
          </a:prstGeom>
        </p:spPr>
        <p:txBody>
          <a:bodyPr wrap="square">
            <a:spAutoFit/>
          </a:bodyPr>
          <a:lstStyle/>
          <a:p>
            <a:r>
              <a:rPr lang="en-US" dirty="0">
                <a:hlinkClick r:id="rId4"/>
              </a:rPr>
              <a:t>http://gov.wales/topics/educationandskills/schoolshome/curriculuminwales/curriculum-for-wales-curriculum-for-life/?</a:t>
            </a:r>
            <a:r>
              <a:rPr lang="en-US" dirty="0" smtClean="0">
                <a:hlinkClick r:id="rId4"/>
              </a:rPr>
              <a:t>skip=1&amp;lang=en</a:t>
            </a:r>
            <a:r>
              <a:rPr lang="en-US" dirty="0" smtClean="0"/>
              <a:t> </a:t>
            </a:r>
            <a:endParaRPr lang="en-US" dirty="0"/>
          </a:p>
        </p:txBody>
      </p:sp>
    </p:spTree>
    <p:extLst>
      <p:ext uri="{BB962C8B-B14F-4D97-AF65-F5344CB8AC3E}">
        <p14:creationId xmlns:p14="http://schemas.microsoft.com/office/powerpoint/2010/main" val="5960144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457200" y="1572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a:solidFill>
                  <a:schemeClr val="accent1">
                    <a:lumMod val="75000"/>
                  </a:schemeClr>
                </a:solidFill>
              </a:rPr>
              <a:t>M</a:t>
            </a:r>
            <a:r>
              <a:rPr lang="en-GB" sz="17600" dirty="0" err="1" smtClean="0">
                <a:solidFill>
                  <a:schemeClr val="accent1">
                    <a:lumMod val="75000"/>
                  </a:schemeClr>
                </a:solidFill>
              </a:rPr>
              <a:t>athemateg</a:t>
            </a:r>
            <a:r>
              <a:rPr lang="en-GB" sz="17600" dirty="0" smtClean="0">
                <a:solidFill>
                  <a:schemeClr val="accent1">
                    <a:lumMod val="75000"/>
                  </a:schemeClr>
                </a:solidFill>
              </a:rPr>
              <a:t> </a:t>
            </a:r>
            <a:r>
              <a:rPr lang="en-GB" sz="17600" dirty="0" err="1" smtClean="0">
                <a:solidFill>
                  <a:schemeClr val="accent1">
                    <a:lumMod val="75000"/>
                  </a:schemeClr>
                </a:solidFill>
              </a:rPr>
              <a:t>trawsgwricwlaidd</a:t>
            </a:r>
            <a:endParaRPr lang="en-GB" sz="17600" dirty="0" smtClean="0">
              <a:solidFill>
                <a:schemeClr val="accent1">
                  <a:lumMod val="75000"/>
                </a:schemeClr>
              </a:solidFill>
            </a:endParaRPr>
          </a:p>
          <a:p>
            <a:r>
              <a:rPr lang="en-GB" sz="17600" dirty="0" smtClean="0">
                <a:solidFill>
                  <a:schemeClr val="accent1">
                    <a:lumMod val="75000"/>
                  </a:schemeClr>
                </a:solidFill>
              </a:rPr>
              <a:t>Cross-curricular mathematics </a:t>
            </a:r>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sp>
        <p:nvSpPr>
          <p:cNvPr id="4" name="Content Placeholder 8"/>
          <p:cNvSpPr txBox="1">
            <a:spLocks/>
          </p:cNvSpPr>
          <p:nvPr/>
        </p:nvSpPr>
        <p:spPr>
          <a:xfrm>
            <a:off x="711200" y="1652478"/>
            <a:ext cx="4000500" cy="3592621"/>
          </a:xfrm>
          <a:prstGeom prst="rect">
            <a:avLst/>
          </a:prstGeom>
        </p:spPr>
        <p:txBody>
          <a:bodyPr>
            <a:normAutofit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GB" sz="3600" dirty="0" err="1"/>
              <a:t>Y</a:t>
            </a:r>
            <a:r>
              <a:rPr lang="en-GB" sz="3600" dirty="0" err="1" smtClean="0"/>
              <a:t>styried</a:t>
            </a:r>
            <a:r>
              <a:rPr lang="en-GB" sz="3600" dirty="0" smtClean="0"/>
              <a:t>:</a:t>
            </a:r>
          </a:p>
          <a:p>
            <a:r>
              <a:rPr lang="en-GB" sz="3000" dirty="0" err="1" smtClean="0"/>
              <a:t>Cyd-destun</a:t>
            </a:r>
            <a:r>
              <a:rPr lang="en-GB" sz="3000" dirty="0" smtClean="0"/>
              <a:t> </a:t>
            </a:r>
            <a:r>
              <a:rPr lang="en-GB" sz="3000" dirty="0" err="1" smtClean="0"/>
              <a:t>pwrpasol</a:t>
            </a:r>
            <a:endParaRPr lang="en-GB" sz="3000" dirty="0" smtClean="0"/>
          </a:p>
          <a:p>
            <a:r>
              <a:rPr lang="en-GB" sz="3000" dirty="0" err="1" smtClean="0"/>
              <a:t>Defnyddio</a:t>
            </a:r>
            <a:r>
              <a:rPr lang="en-GB" sz="3000" dirty="0" smtClean="0"/>
              <a:t> </a:t>
            </a:r>
            <a:r>
              <a:rPr lang="en-GB" sz="3000" dirty="0" err="1" smtClean="0"/>
              <a:t>sgiliau</a:t>
            </a:r>
            <a:r>
              <a:rPr lang="en-GB" sz="3000" dirty="0" smtClean="0"/>
              <a:t> </a:t>
            </a:r>
            <a:r>
              <a:rPr lang="en-GB" sz="3000" dirty="0" err="1" smtClean="0"/>
              <a:t>mathemategol</a:t>
            </a:r>
            <a:endParaRPr lang="en-GB" sz="3000" dirty="0" smtClean="0"/>
          </a:p>
          <a:p>
            <a:r>
              <a:rPr lang="en-GB" sz="3000" dirty="0" err="1" smtClean="0"/>
              <a:t>Cysylltiadau</a:t>
            </a:r>
            <a:r>
              <a:rPr lang="en-GB" sz="3000" dirty="0" smtClean="0"/>
              <a:t> </a:t>
            </a:r>
            <a:r>
              <a:rPr lang="en-GB" sz="3000" dirty="0" err="1" smtClean="0"/>
              <a:t>nifer</a:t>
            </a:r>
            <a:r>
              <a:rPr lang="en-GB" sz="3000" dirty="0" smtClean="0"/>
              <a:t> o </a:t>
            </a:r>
            <a:r>
              <a:rPr lang="en-GB" sz="3000" dirty="0" err="1" smtClean="0"/>
              <a:t>feysydd</a:t>
            </a:r>
            <a:r>
              <a:rPr lang="en-GB" sz="3000" dirty="0" smtClean="0"/>
              <a:t> </a:t>
            </a:r>
            <a:r>
              <a:rPr lang="en-GB" sz="3000" dirty="0" err="1" smtClean="0"/>
              <a:t>cwricwlaidd</a:t>
            </a:r>
            <a:r>
              <a:rPr lang="en-GB" sz="3000" dirty="0" smtClean="0"/>
              <a:t> </a:t>
            </a:r>
            <a:r>
              <a:rPr lang="en-GB" sz="3000" dirty="0" err="1" smtClean="0"/>
              <a:t>eraill</a:t>
            </a:r>
            <a:endParaRPr lang="en-GB" sz="3000" dirty="0"/>
          </a:p>
        </p:txBody>
      </p:sp>
      <p:sp>
        <p:nvSpPr>
          <p:cNvPr id="5" name="Content Placeholder 8"/>
          <p:cNvSpPr txBox="1">
            <a:spLocks/>
          </p:cNvSpPr>
          <p:nvPr/>
        </p:nvSpPr>
        <p:spPr>
          <a:xfrm>
            <a:off x="4711700" y="1652478"/>
            <a:ext cx="4000500" cy="3592621"/>
          </a:xfrm>
          <a:prstGeom prst="rect">
            <a:avLst/>
          </a:prstGeom>
        </p:spPr>
        <p:txBody>
          <a:bodyP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GB" sz="3600" dirty="0" smtClean="0"/>
              <a:t>Consider:</a:t>
            </a:r>
            <a:endParaRPr lang="en-GB" sz="3600" dirty="0"/>
          </a:p>
          <a:p>
            <a:r>
              <a:rPr lang="en-GB" sz="3000" dirty="0" smtClean="0"/>
              <a:t>Purposeful context</a:t>
            </a:r>
            <a:endParaRPr lang="en-GB" sz="3000" dirty="0"/>
          </a:p>
          <a:p>
            <a:r>
              <a:rPr lang="en-GB" sz="3000" dirty="0" smtClean="0"/>
              <a:t>Application of mathematical skills</a:t>
            </a:r>
          </a:p>
          <a:p>
            <a:r>
              <a:rPr lang="en-GB" sz="3000" dirty="0" smtClean="0"/>
              <a:t>Connections with other curricular areas</a:t>
            </a:r>
            <a:endParaRPr lang="en-GB" sz="3000" dirty="0"/>
          </a:p>
        </p:txBody>
      </p:sp>
      <p:sp>
        <p:nvSpPr>
          <p:cNvPr id="6" name="Rectangle 5"/>
          <p:cNvSpPr/>
          <p:nvPr/>
        </p:nvSpPr>
        <p:spPr>
          <a:xfrm>
            <a:off x="3162300" y="5202643"/>
            <a:ext cx="2551532" cy="369332"/>
          </a:xfrm>
          <a:prstGeom prst="rect">
            <a:avLst/>
          </a:prstGeom>
        </p:spPr>
        <p:txBody>
          <a:bodyPr wrap="none">
            <a:spAutoFit/>
          </a:bodyPr>
          <a:lstStyle/>
          <a:p>
            <a:r>
              <a:rPr lang="en-GB" dirty="0"/>
              <a:t>Haylock a </a:t>
            </a:r>
            <a:r>
              <a:rPr lang="en-GB" dirty="0" err="1"/>
              <a:t>Thangta</a:t>
            </a:r>
            <a:r>
              <a:rPr lang="en-GB" dirty="0"/>
              <a:t> (2007)</a:t>
            </a:r>
            <a:endParaRPr lang="en-US" dirty="0"/>
          </a:p>
        </p:txBody>
      </p:sp>
    </p:spTree>
    <p:extLst>
      <p:ext uri="{BB962C8B-B14F-4D97-AF65-F5344CB8AC3E}">
        <p14:creationId xmlns:p14="http://schemas.microsoft.com/office/powerpoint/2010/main" val="1018208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1962150"/>
            <a:ext cx="8001000" cy="2554545"/>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3200" dirty="0">
                <a:solidFill>
                  <a:srgbClr val="606060"/>
                </a:solidFill>
                <a:latin typeface="Times" charset="0"/>
              </a:rPr>
              <a:t>Children </a:t>
            </a:r>
            <a:r>
              <a:rPr lang="en-US" sz="3200" dirty="0">
                <a:solidFill>
                  <a:srgbClr val="4C4C4C"/>
                </a:solidFill>
                <a:latin typeface="Times" charset="0"/>
              </a:rPr>
              <a:t>learn </a:t>
            </a:r>
            <a:r>
              <a:rPr lang="en-US" sz="3200" dirty="0">
                <a:solidFill>
                  <a:srgbClr val="606060"/>
                </a:solidFill>
                <a:latin typeface="Times" charset="0"/>
              </a:rPr>
              <a:t>mathematical (and other) skills be</a:t>
            </a:r>
            <a:r>
              <a:rPr lang="en-US" sz="3200" dirty="0">
                <a:solidFill>
                  <a:srgbClr val="7C7C7C"/>
                </a:solidFill>
                <a:latin typeface="Times" charset="0"/>
              </a:rPr>
              <a:t>s</a:t>
            </a:r>
            <a:r>
              <a:rPr lang="en-US" sz="3200" dirty="0">
                <a:solidFill>
                  <a:srgbClr val="606060"/>
                </a:solidFill>
                <a:latin typeface="Times" charset="0"/>
              </a:rPr>
              <a:t>t at the time when they need to use them in meaningful, relevant and real contexts</a:t>
            </a:r>
            <a:r>
              <a:rPr lang="en-US" sz="3200" dirty="0">
                <a:solidFill>
                  <a:srgbClr val="7C7C7C"/>
                </a:solidFill>
                <a:latin typeface="Times" charset="0"/>
              </a:rPr>
              <a:t>. </a:t>
            </a:r>
            <a:endParaRPr lang="en-US" sz="3200" dirty="0" smtClean="0">
              <a:solidFill>
                <a:srgbClr val="7C7C7C"/>
              </a:solidFill>
              <a:latin typeface="Times" charset="0"/>
            </a:endParaRPr>
          </a:p>
          <a:p>
            <a:endParaRPr lang="en-US" sz="3200" dirty="0">
              <a:solidFill>
                <a:srgbClr val="7C7C7C"/>
              </a:solidFill>
              <a:effectLst/>
              <a:latin typeface="Times" charset="0"/>
            </a:endParaRPr>
          </a:p>
          <a:p>
            <a:pPr algn="r"/>
            <a:r>
              <a:rPr lang="en-US" sz="3200" dirty="0" smtClean="0">
                <a:solidFill>
                  <a:srgbClr val="7C7C7C"/>
                </a:solidFill>
                <a:latin typeface="Times" charset="0"/>
              </a:rPr>
              <a:t>Pound and Lee (2010: 96)</a:t>
            </a:r>
            <a:endParaRPr lang="en-US" sz="3200" dirty="0">
              <a:effectLst/>
            </a:endParaRPr>
          </a:p>
        </p:txBody>
      </p:sp>
      <p:sp>
        <p:nvSpPr>
          <p:cNvPr id="4" name="Title 2"/>
          <p:cNvSpPr txBox="1">
            <a:spLocks/>
          </p:cNvSpPr>
          <p:nvPr/>
        </p:nvSpPr>
        <p:spPr>
          <a:xfrm>
            <a:off x="457200" y="4620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a:solidFill>
                  <a:schemeClr val="accent1">
                    <a:lumMod val="75000"/>
                  </a:schemeClr>
                </a:solidFill>
              </a:rPr>
              <a:t>M</a:t>
            </a:r>
            <a:r>
              <a:rPr lang="en-GB" sz="17600" dirty="0" err="1" smtClean="0">
                <a:solidFill>
                  <a:schemeClr val="accent1">
                    <a:lumMod val="75000"/>
                  </a:schemeClr>
                </a:solidFill>
              </a:rPr>
              <a:t>athemateg</a:t>
            </a:r>
            <a:r>
              <a:rPr lang="en-GB" sz="17600" dirty="0" smtClean="0">
                <a:solidFill>
                  <a:schemeClr val="accent1">
                    <a:lumMod val="75000"/>
                  </a:schemeClr>
                </a:solidFill>
              </a:rPr>
              <a:t> </a:t>
            </a:r>
            <a:r>
              <a:rPr lang="en-GB" sz="17600" dirty="0" err="1" smtClean="0">
                <a:solidFill>
                  <a:schemeClr val="accent1">
                    <a:lumMod val="75000"/>
                  </a:schemeClr>
                </a:solidFill>
              </a:rPr>
              <a:t>trawsgwricwlaidd</a:t>
            </a:r>
            <a:endParaRPr lang="en-GB" sz="17600" dirty="0" smtClean="0">
              <a:solidFill>
                <a:schemeClr val="accent1">
                  <a:lumMod val="75000"/>
                </a:schemeClr>
              </a:solidFill>
            </a:endParaRPr>
          </a:p>
          <a:p>
            <a:r>
              <a:rPr lang="en-GB" sz="17600" dirty="0" smtClean="0">
                <a:solidFill>
                  <a:schemeClr val="accent1">
                    <a:lumMod val="75000"/>
                  </a:schemeClr>
                </a:solidFill>
              </a:rPr>
              <a:t>Cross-curricular mathematics </a:t>
            </a:r>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spTree>
    <p:extLst>
      <p:ext uri="{BB962C8B-B14F-4D97-AF65-F5344CB8AC3E}">
        <p14:creationId xmlns:p14="http://schemas.microsoft.com/office/powerpoint/2010/main" val="43657593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 y="1366674"/>
            <a:ext cx="4401879" cy="2746375"/>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14300" indent="0">
              <a:buFont typeface="Arial" charset="0"/>
              <a:buNone/>
            </a:pPr>
            <a:endParaRPr lang="en-GB" altLang="en-US" sz="2600" dirty="0">
              <a:ea typeface="ＭＳ Ｐゴシック" charset="-128"/>
            </a:endParaRPr>
          </a:p>
        </p:txBody>
      </p:sp>
      <p:sp>
        <p:nvSpPr>
          <p:cNvPr id="3" name="Title 2"/>
          <p:cNvSpPr txBox="1">
            <a:spLocks/>
          </p:cNvSpPr>
          <p:nvPr/>
        </p:nvSpPr>
        <p:spPr>
          <a:xfrm>
            <a:off x="494280" y="160174"/>
            <a:ext cx="8229600" cy="1206500"/>
          </a:xfrm>
          <a:prstGeom prst="rect">
            <a:avLst/>
          </a:prstGeom>
        </p:spPr>
        <p:txBody>
          <a:bodyPr>
            <a:normAutofit fontScale="40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smtClean="0">
                <a:solidFill>
                  <a:schemeClr val="accent1">
                    <a:lumMod val="75000"/>
                  </a:schemeClr>
                </a:solidFill>
              </a:rPr>
              <a:t>Tasg</a:t>
            </a:r>
            <a:r>
              <a:rPr lang="en-GB" sz="17600" dirty="0" smtClean="0">
                <a:solidFill>
                  <a:schemeClr val="accent1">
                    <a:lumMod val="75000"/>
                  </a:schemeClr>
                </a:solidFill>
              </a:rPr>
              <a:t> / Task</a:t>
            </a:r>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sp>
        <p:nvSpPr>
          <p:cNvPr id="8" name="TextBox 7"/>
          <p:cNvSpPr txBox="1"/>
          <p:nvPr/>
        </p:nvSpPr>
        <p:spPr>
          <a:xfrm>
            <a:off x="283732" y="1051903"/>
            <a:ext cx="4289722" cy="3416320"/>
          </a:xfrm>
          <a:prstGeom prst="rect">
            <a:avLst/>
          </a:prstGeom>
          <a:noFill/>
        </p:spPr>
        <p:txBody>
          <a:bodyPr wrap="square" rtlCol="0">
            <a:spAutoFit/>
          </a:bodyPr>
          <a:lstStyle/>
          <a:p>
            <a:pPr algn="ctr"/>
            <a:r>
              <a:rPr lang="en-US" sz="2700" dirty="0" err="1" smtClean="0"/>
              <a:t>Dewisiwch</a:t>
            </a:r>
            <a:r>
              <a:rPr lang="en-US" sz="2700" dirty="0" smtClean="0"/>
              <a:t> UN </a:t>
            </a:r>
            <a:r>
              <a:rPr lang="en-US" sz="2700" dirty="0" err="1" smtClean="0"/>
              <a:t>Elfen</a:t>
            </a:r>
            <a:r>
              <a:rPr lang="en-US" sz="2700" dirty="0" smtClean="0"/>
              <a:t> </a:t>
            </a:r>
            <a:r>
              <a:rPr lang="en-US" sz="2700" dirty="0" err="1" smtClean="0"/>
              <a:t>o’r</a:t>
            </a:r>
            <a:r>
              <a:rPr lang="en-US" sz="2700" dirty="0" smtClean="0"/>
              <a:t> </a:t>
            </a:r>
            <a:r>
              <a:rPr lang="en-US" sz="2700" dirty="0" err="1" smtClean="0"/>
              <a:t>dogfennau</a:t>
            </a:r>
            <a:r>
              <a:rPr lang="en-US" sz="2700" dirty="0" smtClean="0"/>
              <a:t> </a:t>
            </a:r>
            <a:r>
              <a:rPr lang="en-US" sz="2700" dirty="0" err="1" smtClean="0"/>
              <a:t>cwricwlaidd</a:t>
            </a:r>
            <a:r>
              <a:rPr lang="en-US" sz="2700" dirty="0" smtClean="0"/>
              <a:t> </a:t>
            </a:r>
            <a:r>
              <a:rPr lang="en-US" sz="2700" dirty="0" err="1" smtClean="0"/>
              <a:t>cyfredol</a:t>
            </a:r>
            <a:r>
              <a:rPr lang="en-US" sz="2700" dirty="0" smtClean="0"/>
              <a:t>. </a:t>
            </a:r>
            <a:r>
              <a:rPr lang="en-US" sz="2700" dirty="0" err="1" smtClean="0"/>
              <a:t>Mapiwch</a:t>
            </a:r>
            <a:r>
              <a:rPr lang="en-US" sz="2700" dirty="0" smtClean="0"/>
              <a:t> </a:t>
            </a:r>
            <a:r>
              <a:rPr lang="en-US" sz="2700" dirty="0" err="1" smtClean="0"/>
              <a:t>eich</a:t>
            </a:r>
            <a:r>
              <a:rPr lang="en-US" sz="2700" dirty="0" smtClean="0"/>
              <a:t> </a:t>
            </a:r>
            <a:r>
              <a:rPr lang="en-US" sz="2700" dirty="0" err="1" smtClean="0"/>
              <a:t>syniadau</a:t>
            </a:r>
            <a:r>
              <a:rPr lang="en-US" sz="2700" dirty="0" smtClean="0"/>
              <a:t> </a:t>
            </a:r>
            <a:r>
              <a:rPr lang="en-US" sz="2700" dirty="0" err="1" smtClean="0"/>
              <a:t>ar</a:t>
            </a:r>
            <a:r>
              <a:rPr lang="en-US" sz="2700" dirty="0" smtClean="0"/>
              <a:t> </a:t>
            </a:r>
            <a:r>
              <a:rPr lang="en-US" sz="2700" dirty="0" err="1" smtClean="0"/>
              <a:t>gyfer</a:t>
            </a:r>
            <a:r>
              <a:rPr lang="en-US" sz="2700" dirty="0" smtClean="0"/>
              <a:t> </a:t>
            </a:r>
            <a:r>
              <a:rPr lang="en-US" sz="2700" dirty="0" err="1" smtClean="0"/>
              <a:t>ei</a:t>
            </a:r>
            <a:r>
              <a:rPr lang="en-US" sz="2700" dirty="0" smtClean="0"/>
              <a:t> </a:t>
            </a:r>
            <a:r>
              <a:rPr lang="en-US" sz="2700" dirty="0" err="1" smtClean="0"/>
              <a:t>addysgu’n</a:t>
            </a:r>
            <a:r>
              <a:rPr lang="en-US" sz="2700" dirty="0" smtClean="0"/>
              <a:t> </a:t>
            </a:r>
            <a:r>
              <a:rPr lang="en-US" sz="2700" dirty="0" err="1" smtClean="0"/>
              <a:t>drawsgwricwlaidd</a:t>
            </a:r>
            <a:r>
              <a:rPr lang="en-US" sz="2700" dirty="0" smtClean="0"/>
              <a:t>.</a:t>
            </a:r>
          </a:p>
          <a:p>
            <a:pPr algn="ctr"/>
            <a:endParaRPr lang="en-US" sz="2700" dirty="0"/>
          </a:p>
          <a:p>
            <a:pPr algn="ctr"/>
            <a:r>
              <a:rPr lang="en-US" sz="2700" dirty="0" err="1" smtClean="0"/>
              <a:t>Ystyriwch</a:t>
            </a:r>
            <a:r>
              <a:rPr lang="en-US" sz="2700" dirty="0" smtClean="0"/>
              <a:t> </a:t>
            </a:r>
            <a:r>
              <a:rPr lang="en-US" sz="2700" dirty="0" err="1" smtClean="0"/>
              <a:t>gyd-destunau</a:t>
            </a:r>
            <a:r>
              <a:rPr lang="en-US" sz="2700" dirty="0" smtClean="0"/>
              <a:t> go-</a:t>
            </a:r>
            <a:r>
              <a:rPr lang="en-US" sz="2700" dirty="0" err="1" smtClean="0"/>
              <a:t>iawn</a:t>
            </a:r>
            <a:r>
              <a:rPr lang="en-US" sz="2700" dirty="0" smtClean="0"/>
              <a:t> a </a:t>
            </a:r>
            <a:r>
              <a:rPr lang="en-US" sz="2700" dirty="0" err="1" smtClean="0"/>
              <a:t>phwrpasol</a:t>
            </a:r>
            <a:r>
              <a:rPr lang="en-US" sz="2700" dirty="0" smtClean="0"/>
              <a:t>. </a:t>
            </a:r>
          </a:p>
        </p:txBody>
      </p:sp>
      <p:sp>
        <p:nvSpPr>
          <p:cNvPr id="7" name="TextBox 6"/>
          <p:cNvSpPr txBox="1"/>
          <p:nvPr/>
        </p:nvSpPr>
        <p:spPr>
          <a:xfrm>
            <a:off x="4685611" y="1051903"/>
            <a:ext cx="4096260" cy="3416320"/>
          </a:xfrm>
          <a:prstGeom prst="rect">
            <a:avLst/>
          </a:prstGeom>
          <a:noFill/>
        </p:spPr>
        <p:txBody>
          <a:bodyPr wrap="square" rtlCol="0">
            <a:spAutoFit/>
          </a:bodyPr>
          <a:lstStyle/>
          <a:p>
            <a:pPr algn="ctr"/>
            <a:r>
              <a:rPr lang="en-US" sz="2700" dirty="0" smtClean="0"/>
              <a:t>Chose ONE Element from the current curricular documents. Map out all possible cross-curricular links.</a:t>
            </a:r>
          </a:p>
          <a:p>
            <a:pPr algn="ctr"/>
            <a:endParaRPr lang="en-US" sz="2700" dirty="0"/>
          </a:p>
          <a:p>
            <a:pPr algn="ctr"/>
            <a:r>
              <a:rPr lang="en-US" sz="2700" dirty="0" smtClean="0"/>
              <a:t>Consider real and meaningful contexts.</a:t>
            </a:r>
            <a:endParaRPr lang="en-US" sz="1200" dirty="0"/>
          </a:p>
        </p:txBody>
      </p:sp>
      <p:sp>
        <p:nvSpPr>
          <p:cNvPr id="4" name="Rectangle 3"/>
          <p:cNvSpPr/>
          <p:nvPr/>
        </p:nvSpPr>
        <p:spPr>
          <a:xfrm>
            <a:off x="474419" y="5129118"/>
            <a:ext cx="3777629" cy="461665"/>
          </a:xfrm>
          <a:prstGeom prst="rect">
            <a:avLst/>
          </a:prstGeom>
        </p:spPr>
        <p:txBody>
          <a:bodyPr wrap="square">
            <a:spAutoFit/>
          </a:bodyPr>
          <a:lstStyle/>
          <a:p>
            <a:r>
              <a:rPr lang="en-US" sz="1200" dirty="0">
                <a:hlinkClick r:id="rId3"/>
              </a:rPr>
              <a:t>http://</a:t>
            </a:r>
            <a:r>
              <a:rPr lang="en-US" sz="1200" dirty="0" smtClean="0">
                <a:hlinkClick r:id="rId3"/>
              </a:rPr>
              <a:t>learning.gov.wales/docs/learningwales/publications/150717-nc-maths-cy-v2.pdf</a:t>
            </a:r>
            <a:r>
              <a:rPr lang="en-US" sz="1200" dirty="0" smtClean="0"/>
              <a:t> </a:t>
            </a:r>
            <a:endParaRPr lang="en-US" sz="1200" dirty="0"/>
          </a:p>
        </p:txBody>
      </p:sp>
      <p:sp>
        <p:nvSpPr>
          <p:cNvPr id="5" name="Rectangle 4"/>
          <p:cNvSpPr/>
          <p:nvPr/>
        </p:nvSpPr>
        <p:spPr>
          <a:xfrm>
            <a:off x="4953169" y="5129118"/>
            <a:ext cx="3561143" cy="461665"/>
          </a:xfrm>
          <a:prstGeom prst="rect">
            <a:avLst/>
          </a:prstGeom>
        </p:spPr>
        <p:txBody>
          <a:bodyPr wrap="square">
            <a:spAutoFit/>
          </a:bodyPr>
          <a:lstStyle/>
          <a:p>
            <a:r>
              <a:rPr lang="en-US" sz="1200" dirty="0">
                <a:hlinkClick r:id="rId4"/>
              </a:rPr>
              <a:t>http://</a:t>
            </a:r>
            <a:r>
              <a:rPr lang="en-US" sz="1200" dirty="0" smtClean="0">
                <a:hlinkClick r:id="rId4"/>
              </a:rPr>
              <a:t>learning.gov.wales/docs/learningwales/publications/150717-nc-maths-en-v2.pdf</a:t>
            </a:r>
            <a:r>
              <a:rPr lang="en-US" sz="1200" dirty="0" smtClean="0"/>
              <a:t> </a:t>
            </a:r>
            <a:endParaRPr lang="en-US" sz="1200" dirty="0"/>
          </a:p>
        </p:txBody>
      </p:sp>
      <p:sp>
        <p:nvSpPr>
          <p:cNvPr id="6" name="Rectangle 5"/>
          <p:cNvSpPr/>
          <p:nvPr/>
        </p:nvSpPr>
        <p:spPr>
          <a:xfrm>
            <a:off x="4953169" y="4468223"/>
            <a:ext cx="3549563" cy="461665"/>
          </a:xfrm>
          <a:prstGeom prst="rect">
            <a:avLst/>
          </a:prstGeom>
        </p:spPr>
        <p:txBody>
          <a:bodyPr wrap="square">
            <a:spAutoFit/>
          </a:bodyPr>
          <a:lstStyle/>
          <a:p>
            <a:r>
              <a:rPr lang="en-US" sz="1200" dirty="0">
                <a:hlinkClick r:id="rId5"/>
              </a:rPr>
              <a:t>http://</a:t>
            </a:r>
            <a:r>
              <a:rPr lang="en-US" sz="1200" dirty="0" smtClean="0">
                <a:hlinkClick r:id="rId5"/>
              </a:rPr>
              <a:t>learning.gov.wales/docs/learningwales/publications/150803-fp-framework-en.pdf</a:t>
            </a:r>
            <a:r>
              <a:rPr lang="en-US" sz="1200" dirty="0" smtClean="0"/>
              <a:t> </a:t>
            </a:r>
            <a:endParaRPr lang="en-US" sz="1200" dirty="0"/>
          </a:p>
        </p:txBody>
      </p:sp>
      <p:sp>
        <p:nvSpPr>
          <p:cNvPr id="9" name="Rectangle 8"/>
          <p:cNvSpPr/>
          <p:nvPr/>
        </p:nvSpPr>
        <p:spPr>
          <a:xfrm>
            <a:off x="474419" y="4483199"/>
            <a:ext cx="3396254" cy="461665"/>
          </a:xfrm>
          <a:prstGeom prst="rect">
            <a:avLst/>
          </a:prstGeom>
        </p:spPr>
        <p:txBody>
          <a:bodyPr wrap="square">
            <a:spAutoFit/>
          </a:bodyPr>
          <a:lstStyle/>
          <a:p>
            <a:r>
              <a:rPr lang="en-US" sz="1200" dirty="0">
                <a:hlinkClick r:id="rId6"/>
              </a:rPr>
              <a:t>http://</a:t>
            </a:r>
            <a:r>
              <a:rPr lang="en-US" sz="1200" dirty="0" smtClean="0">
                <a:hlinkClick r:id="rId6"/>
              </a:rPr>
              <a:t>learning.gov.wales/docs/learningwales/publications/150803-fp-framework-cy.pdf</a:t>
            </a:r>
            <a:r>
              <a:rPr lang="en-US" sz="1200" dirty="0" smtClean="0"/>
              <a:t> </a:t>
            </a:r>
            <a:endParaRPr lang="en-US" sz="1200" dirty="0"/>
          </a:p>
        </p:txBody>
      </p:sp>
    </p:spTree>
    <p:extLst>
      <p:ext uri="{BB962C8B-B14F-4D97-AF65-F5344CB8AC3E}">
        <p14:creationId xmlns:p14="http://schemas.microsoft.com/office/powerpoint/2010/main" val="795488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57200" y="1572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smtClean="0">
                <a:solidFill>
                  <a:schemeClr val="accent1">
                    <a:lumMod val="75000"/>
                  </a:schemeClr>
                </a:solidFill>
              </a:rPr>
              <a:t>Addysgu</a:t>
            </a:r>
            <a:r>
              <a:rPr lang="en-GB" sz="17600" dirty="0" smtClean="0">
                <a:solidFill>
                  <a:schemeClr val="accent1">
                    <a:lumMod val="75000"/>
                  </a:schemeClr>
                </a:solidFill>
              </a:rPr>
              <a:t> </a:t>
            </a:r>
            <a:r>
              <a:rPr lang="en-GB" sz="17600" dirty="0" err="1" smtClean="0">
                <a:solidFill>
                  <a:schemeClr val="accent1">
                    <a:lumMod val="75000"/>
                  </a:schemeClr>
                </a:solidFill>
              </a:rPr>
              <a:t>effeithiol</a:t>
            </a:r>
            <a:r>
              <a:rPr lang="en-GB" sz="17600" dirty="0" smtClean="0">
                <a:solidFill>
                  <a:schemeClr val="accent1">
                    <a:lumMod val="75000"/>
                  </a:schemeClr>
                </a:solidFill>
              </a:rPr>
              <a:t> </a:t>
            </a:r>
          </a:p>
          <a:p>
            <a:r>
              <a:rPr lang="en-GB" sz="17600" dirty="0" smtClean="0">
                <a:solidFill>
                  <a:schemeClr val="accent1">
                    <a:lumMod val="75000"/>
                  </a:schemeClr>
                </a:solidFill>
              </a:rPr>
              <a:t>Effective teaching</a:t>
            </a:r>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sp>
        <p:nvSpPr>
          <p:cNvPr id="4" name="Content Placeholder 8"/>
          <p:cNvSpPr txBox="1">
            <a:spLocks/>
          </p:cNvSpPr>
          <p:nvPr/>
        </p:nvSpPr>
        <p:spPr>
          <a:xfrm>
            <a:off x="711200" y="1652478"/>
            <a:ext cx="4000500" cy="3592621"/>
          </a:xfrm>
          <a:prstGeom prst="rect">
            <a:avLst/>
          </a:prstGeom>
        </p:spPr>
        <p:txBody>
          <a:bodyPr>
            <a:normAutofit fontScale="8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GB" sz="3500" dirty="0" err="1" smtClean="0"/>
              <a:t>Mae’r</a:t>
            </a:r>
            <a:r>
              <a:rPr lang="en-GB" sz="3500" dirty="0" smtClean="0"/>
              <a:t> </a:t>
            </a:r>
            <a:r>
              <a:rPr lang="en-GB" sz="3500" dirty="0" err="1" smtClean="0"/>
              <a:t>syniad</a:t>
            </a:r>
            <a:r>
              <a:rPr lang="en-GB" sz="3500" dirty="0" smtClean="0"/>
              <a:t> o </a:t>
            </a:r>
            <a:r>
              <a:rPr lang="en-GB" sz="3500" dirty="0" err="1" smtClean="0"/>
              <a:t>wneud</a:t>
            </a:r>
            <a:r>
              <a:rPr lang="en-GB" sz="3500" dirty="0" smtClean="0"/>
              <a:t> </a:t>
            </a:r>
            <a:r>
              <a:rPr lang="en-GB" sz="3500" dirty="0" err="1" smtClean="0"/>
              <a:t>cysylltiadau</a:t>
            </a:r>
            <a:r>
              <a:rPr lang="en-GB" sz="3500" dirty="0" smtClean="0"/>
              <a:t> </a:t>
            </a:r>
            <a:r>
              <a:rPr lang="en-GB" sz="3500" dirty="0" err="1" smtClean="0"/>
              <a:t>yn</a:t>
            </a:r>
            <a:r>
              <a:rPr lang="en-GB" sz="3500" dirty="0" smtClean="0"/>
              <a:t> </a:t>
            </a:r>
            <a:r>
              <a:rPr lang="en-GB" sz="3500" dirty="0" err="1" smtClean="0"/>
              <a:t>greiddiol</a:t>
            </a:r>
            <a:r>
              <a:rPr lang="en-GB" sz="3500" dirty="0" smtClean="0"/>
              <a:t> </a:t>
            </a:r>
            <a:r>
              <a:rPr lang="en-GB" sz="3500" dirty="0" err="1" smtClean="0"/>
              <a:t>i</a:t>
            </a:r>
            <a:r>
              <a:rPr lang="en-GB" sz="3500" dirty="0" smtClean="0"/>
              <a:t> </a:t>
            </a:r>
            <a:r>
              <a:rPr lang="en-GB" sz="3500" dirty="0" err="1" smtClean="0"/>
              <a:t>addysgu</a:t>
            </a:r>
            <a:r>
              <a:rPr lang="en-GB" sz="3500" dirty="0" smtClean="0"/>
              <a:t> </a:t>
            </a:r>
            <a:r>
              <a:rPr lang="en-GB" sz="3500" dirty="0" err="1" smtClean="0"/>
              <a:t>effeithiol</a:t>
            </a:r>
            <a:r>
              <a:rPr lang="en-GB" sz="3500" dirty="0" smtClean="0"/>
              <a:t> </a:t>
            </a:r>
            <a:r>
              <a:rPr lang="en-GB" sz="3500" dirty="0" err="1" smtClean="0"/>
              <a:t>mewn</a:t>
            </a:r>
            <a:r>
              <a:rPr lang="en-GB" sz="3500" dirty="0" smtClean="0"/>
              <a:t> </a:t>
            </a:r>
            <a:r>
              <a:rPr lang="en-GB" sz="3500" dirty="0" err="1" smtClean="0"/>
              <a:t>mathemateg</a:t>
            </a:r>
            <a:r>
              <a:rPr lang="en-GB" sz="3500" dirty="0" smtClean="0"/>
              <a:t>: </a:t>
            </a:r>
          </a:p>
          <a:p>
            <a:r>
              <a:rPr lang="en-GB" sz="3000" dirty="0" smtClean="0"/>
              <a:t>Piaget (schemas) </a:t>
            </a:r>
          </a:p>
          <a:p>
            <a:r>
              <a:rPr lang="en-GB" sz="3000" dirty="0" smtClean="0"/>
              <a:t>Vygotsky</a:t>
            </a:r>
          </a:p>
          <a:p>
            <a:r>
              <a:rPr lang="en-GB" sz="3000" dirty="0" smtClean="0"/>
              <a:t>Bruner</a:t>
            </a:r>
          </a:p>
          <a:p>
            <a:r>
              <a:rPr lang="en-GB" sz="3000" dirty="0" err="1" smtClean="0"/>
              <a:t>Liebeck</a:t>
            </a:r>
            <a:endParaRPr lang="en-GB" sz="3000" dirty="0" smtClean="0"/>
          </a:p>
          <a:p>
            <a:r>
              <a:rPr lang="en-GB" sz="3000" dirty="0" smtClean="0"/>
              <a:t>Haylock &amp; Cockburn</a:t>
            </a:r>
          </a:p>
          <a:p>
            <a:endParaRPr lang="en-GB" sz="3000" dirty="0" smtClean="0"/>
          </a:p>
        </p:txBody>
      </p:sp>
      <p:sp>
        <p:nvSpPr>
          <p:cNvPr id="5" name="Content Placeholder 8"/>
          <p:cNvSpPr txBox="1">
            <a:spLocks/>
          </p:cNvSpPr>
          <p:nvPr/>
        </p:nvSpPr>
        <p:spPr>
          <a:xfrm>
            <a:off x="4711700" y="1652478"/>
            <a:ext cx="4000500" cy="3592621"/>
          </a:xfrm>
          <a:prstGeom prst="rect">
            <a:avLst/>
          </a:prstGeom>
        </p:spPr>
        <p:txBody>
          <a:bodyPr>
            <a:normAutofit fontScale="8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GB" dirty="0" smtClean="0"/>
              <a:t>The notion of making connections is an integral part of effective </a:t>
            </a:r>
            <a:r>
              <a:rPr lang="en-GB" dirty="0" err="1" smtClean="0"/>
              <a:t>mathemtaics</a:t>
            </a:r>
            <a:r>
              <a:rPr lang="en-GB" dirty="0" smtClean="0"/>
              <a:t> teaching:</a:t>
            </a:r>
          </a:p>
          <a:p>
            <a:r>
              <a:rPr lang="en-GB" sz="3000" dirty="0"/>
              <a:t>Piaget (schemas) </a:t>
            </a:r>
          </a:p>
          <a:p>
            <a:r>
              <a:rPr lang="en-GB" sz="3000" dirty="0"/>
              <a:t>Vygotsky</a:t>
            </a:r>
          </a:p>
          <a:p>
            <a:r>
              <a:rPr lang="en-GB" sz="3000" dirty="0"/>
              <a:t>Bruner</a:t>
            </a:r>
          </a:p>
          <a:p>
            <a:r>
              <a:rPr lang="en-GB" sz="3000" dirty="0" err="1"/>
              <a:t>Liebeck</a:t>
            </a:r>
            <a:endParaRPr lang="en-GB" sz="3000" dirty="0"/>
          </a:p>
          <a:p>
            <a:r>
              <a:rPr lang="en-GB" sz="3000" dirty="0"/>
              <a:t>Haylock &amp; Cockburn</a:t>
            </a:r>
          </a:p>
        </p:txBody>
      </p:sp>
    </p:spTree>
    <p:extLst>
      <p:ext uri="{BB962C8B-B14F-4D97-AF65-F5344CB8AC3E}">
        <p14:creationId xmlns:p14="http://schemas.microsoft.com/office/powerpoint/2010/main" val="10992017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00357" y="5106441"/>
            <a:ext cx="7543285" cy="507831"/>
          </a:xfrm>
          <a:prstGeom prst="rect">
            <a:avLst/>
          </a:prstGeom>
          <a:noFill/>
        </p:spPr>
        <p:txBody>
          <a:bodyPr wrap="square" rtlCol="0">
            <a:spAutoFit/>
          </a:bodyPr>
          <a:lstStyle/>
          <a:p>
            <a:r>
              <a:rPr lang="en-GB" sz="1350" dirty="0"/>
              <a:t>Haylock with Thangata (2007) , </a:t>
            </a:r>
            <a:r>
              <a:rPr lang="en-GB" sz="1350" i="1" dirty="0"/>
              <a:t>Key Concepts in Teaching Primary Mathematics, </a:t>
            </a:r>
            <a:r>
              <a:rPr lang="en-GB" sz="1350" dirty="0"/>
              <a:t>SAGE </a:t>
            </a:r>
            <a:r>
              <a:rPr lang="en-GB" sz="1350" dirty="0" smtClean="0"/>
              <a:t>Publications Ltd. Available </a:t>
            </a:r>
            <a:r>
              <a:rPr lang="en-GB" sz="1350" dirty="0"/>
              <a:t>at</a:t>
            </a:r>
            <a:r>
              <a:rPr lang="en-GB" sz="1350" dirty="0" smtClean="0"/>
              <a:t>: </a:t>
            </a:r>
            <a:r>
              <a:rPr lang="en-GB" sz="1350" dirty="0"/>
              <a:t>http://</a:t>
            </a:r>
            <a:r>
              <a:rPr lang="en-GB" sz="1350" dirty="0" err="1" smtClean="0"/>
              <a:t>studysites.uk.sagepub.com</a:t>
            </a:r>
            <a:r>
              <a:rPr lang="en-GB" sz="1350" dirty="0" smtClean="0"/>
              <a:t>/</a:t>
            </a:r>
            <a:r>
              <a:rPr lang="en-GB" sz="1350" dirty="0" err="1" smtClean="0"/>
              <a:t>haylock</a:t>
            </a:r>
            <a:r>
              <a:rPr lang="en-GB" sz="1350" dirty="0" smtClean="0"/>
              <a:t>/Making%20Connections.pdf </a:t>
            </a:r>
            <a:endParaRPr lang="en-GB" sz="1350" dirty="0"/>
          </a:p>
        </p:txBody>
      </p:sp>
      <p:grpSp>
        <p:nvGrpSpPr>
          <p:cNvPr id="5" name="Group 4"/>
          <p:cNvGrpSpPr/>
          <p:nvPr/>
        </p:nvGrpSpPr>
        <p:grpSpPr>
          <a:xfrm>
            <a:off x="2193325" y="1492360"/>
            <a:ext cx="5093042" cy="3508541"/>
            <a:chOff x="790832" y="181233"/>
            <a:chExt cx="6790723" cy="4678054"/>
          </a:xfrm>
        </p:grpSpPr>
        <p:pic>
          <p:nvPicPr>
            <p:cNvPr id="6" name="Picture 5"/>
            <p:cNvPicPr>
              <a:picLocks noChangeAspect="1"/>
            </p:cNvPicPr>
            <p:nvPr/>
          </p:nvPicPr>
          <p:blipFill>
            <a:blip r:embed="rId2"/>
            <a:stretch>
              <a:fillRect/>
            </a:stretch>
          </p:blipFill>
          <p:spPr>
            <a:xfrm>
              <a:off x="790832" y="181233"/>
              <a:ext cx="6790723" cy="4678054"/>
            </a:xfrm>
            <a:prstGeom prst="rect">
              <a:avLst/>
            </a:prstGeom>
          </p:spPr>
        </p:pic>
        <p:sp>
          <p:nvSpPr>
            <p:cNvPr id="7" name="TextBox 6"/>
            <p:cNvSpPr txBox="1"/>
            <p:nvPr/>
          </p:nvSpPr>
          <p:spPr>
            <a:xfrm>
              <a:off x="4633274" y="642012"/>
              <a:ext cx="1828189" cy="400109"/>
            </a:xfrm>
            <a:prstGeom prst="rect">
              <a:avLst/>
            </a:prstGeom>
            <a:noFill/>
          </p:spPr>
          <p:txBody>
            <a:bodyPr wrap="square" rtlCol="0">
              <a:spAutoFit/>
            </a:bodyPr>
            <a:lstStyle/>
            <a:p>
              <a:r>
                <a:rPr lang="en-US" sz="1350" dirty="0" err="1">
                  <a:solidFill>
                    <a:srgbClr val="000000"/>
                  </a:solidFill>
                </a:rPr>
                <a:t>symbolau</a:t>
              </a:r>
              <a:endParaRPr lang="en-US" sz="1350" dirty="0">
                <a:solidFill>
                  <a:srgbClr val="000000"/>
                </a:solidFill>
              </a:endParaRPr>
            </a:p>
          </p:txBody>
        </p:sp>
        <p:sp>
          <p:nvSpPr>
            <p:cNvPr id="8" name="TextBox 7"/>
            <p:cNvSpPr txBox="1"/>
            <p:nvPr/>
          </p:nvSpPr>
          <p:spPr>
            <a:xfrm>
              <a:off x="6474308" y="1827211"/>
              <a:ext cx="950096" cy="400109"/>
            </a:xfrm>
            <a:prstGeom prst="rect">
              <a:avLst/>
            </a:prstGeom>
            <a:noFill/>
          </p:spPr>
          <p:txBody>
            <a:bodyPr wrap="square" rtlCol="0">
              <a:spAutoFit/>
            </a:bodyPr>
            <a:lstStyle/>
            <a:p>
              <a:r>
                <a:rPr lang="en-US" sz="1350" dirty="0" err="1">
                  <a:solidFill>
                    <a:srgbClr val="000000"/>
                  </a:solidFill>
                </a:rPr>
                <a:t>lluniau</a:t>
              </a:r>
              <a:endParaRPr lang="en-US" sz="1350" dirty="0">
                <a:solidFill>
                  <a:srgbClr val="000000"/>
                </a:solidFill>
              </a:endParaRPr>
            </a:p>
          </p:txBody>
        </p:sp>
        <p:sp>
          <p:nvSpPr>
            <p:cNvPr id="9" name="TextBox 8"/>
            <p:cNvSpPr txBox="1"/>
            <p:nvPr/>
          </p:nvSpPr>
          <p:spPr>
            <a:xfrm>
              <a:off x="5663768" y="3626509"/>
              <a:ext cx="950096" cy="400109"/>
            </a:xfrm>
            <a:prstGeom prst="rect">
              <a:avLst/>
            </a:prstGeom>
            <a:noFill/>
          </p:spPr>
          <p:txBody>
            <a:bodyPr wrap="square" rtlCol="0">
              <a:spAutoFit/>
            </a:bodyPr>
            <a:lstStyle/>
            <a:p>
              <a:r>
                <a:rPr lang="en-US" sz="1350" dirty="0" err="1">
                  <a:solidFill>
                    <a:srgbClr val="000000"/>
                  </a:solidFill>
                </a:rPr>
                <a:t>iaith</a:t>
              </a:r>
              <a:endParaRPr lang="en-US" sz="1350" dirty="0">
                <a:solidFill>
                  <a:srgbClr val="000000"/>
                </a:solidFill>
              </a:endParaRPr>
            </a:p>
          </p:txBody>
        </p:sp>
        <p:sp>
          <p:nvSpPr>
            <p:cNvPr id="10" name="TextBox 9"/>
            <p:cNvSpPr txBox="1"/>
            <p:nvPr/>
          </p:nvSpPr>
          <p:spPr>
            <a:xfrm>
              <a:off x="821157" y="2789103"/>
              <a:ext cx="1433311" cy="677108"/>
            </a:xfrm>
            <a:prstGeom prst="rect">
              <a:avLst/>
            </a:prstGeom>
            <a:noFill/>
          </p:spPr>
          <p:txBody>
            <a:bodyPr wrap="square" rtlCol="0">
              <a:spAutoFit/>
            </a:bodyPr>
            <a:lstStyle/>
            <a:p>
              <a:r>
                <a:rPr lang="en-US" sz="1350" dirty="0" err="1">
                  <a:solidFill>
                    <a:srgbClr val="000000"/>
                  </a:solidFill>
                </a:rPr>
                <a:t>Profiadau</a:t>
              </a:r>
              <a:r>
                <a:rPr lang="en-US" sz="1350" dirty="0">
                  <a:solidFill>
                    <a:srgbClr val="000000"/>
                  </a:solidFill>
                </a:rPr>
                <a:t> </a:t>
              </a:r>
              <a:r>
                <a:rPr lang="en-US" sz="1350" dirty="0" err="1">
                  <a:solidFill>
                    <a:srgbClr val="000000"/>
                  </a:solidFill>
                </a:rPr>
                <a:t>diriaethol</a:t>
              </a:r>
              <a:endParaRPr lang="en-US" sz="1350" dirty="0">
                <a:solidFill>
                  <a:srgbClr val="000000"/>
                </a:solidFill>
              </a:endParaRPr>
            </a:p>
          </p:txBody>
        </p:sp>
      </p:grpSp>
      <p:sp>
        <p:nvSpPr>
          <p:cNvPr id="11" name="Title 2"/>
          <p:cNvSpPr txBox="1">
            <a:spLocks/>
          </p:cNvSpPr>
          <p:nvPr/>
        </p:nvSpPr>
        <p:spPr>
          <a:xfrm>
            <a:off x="457200" y="1572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smtClean="0">
                <a:solidFill>
                  <a:schemeClr val="accent1">
                    <a:lumMod val="75000"/>
                  </a:schemeClr>
                </a:solidFill>
              </a:rPr>
              <a:t>Y Model </a:t>
            </a:r>
            <a:r>
              <a:rPr lang="en-GB" sz="17600" dirty="0" err="1" smtClean="0">
                <a:solidFill>
                  <a:schemeClr val="accent1">
                    <a:lumMod val="75000"/>
                  </a:schemeClr>
                </a:solidFill>
              </a:rPr>
              <a:t>Cysylltiol</a:t>
            </a:r>
            <a:endParaRPr lang="en-GB" sz="17600" dirty="0" smtClean="0">
              <a:solidFill>
                <a:schemeClr val="accent1">
                  <a:lumMod val="75000"/>
                </a:schemeClr>
              </a:solidFill>
            </a:endParaRPr>
          </a:p>
          <a:p>
            <a:r>
              <a:rPr lang="en-GB" sz="17600" dirty="0" smtClean="0">
                <a:solidFill>
                  <a:schemeClr val="accent1">
                    <a:lumMod val="75000"/>
                  </a:schemeClr>
                </a:solidFill>
              </a:rPr>
              <a:t>The Connective Model </a:t>
            </a:r>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spTree>
    <p:extLst>
      <p:ext uri="{BB962C8B-B14F-4D97-AF65-F5344CB8AC3E}">
        <p14:creationId xmlns:p14="http://schemas.microsoft.com/office/powerpoint/2010/main" val="16301194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457200" y="1572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smtClean="0">
                <a:solidFill>
                  <a:schemeClr val="accent1">
                    <a:lumMod val="75000"/>
                  </a:schemeClr>
                </a:solidFill>
              </a:rPr>
              <a:t>Addysgu</a:t>
            </a:r>
            <a:r>
              <a:rPr lang="en-GB" sz="17600" dirty="0" smtClean="0">
                <a:solidFill>
                  <a:schemeClr val="accent1">
                    <a:lumMod val="75000"/>
                  </a:schemeClr>
                </a:solidFill>
              </a:rPr>
              <a:t> </a:t>
            </a:r>
            <a:r>
              <a:rPr lang="en-GB" sz="17600" dirty="0" err="1" smtClean="0">
                <a:solidFill>
                  <a:schemeClr val="accent1">
                    <a:lumMod val="75000"/>
                  </a:schemeClr>
                </a:solidFill>
              </a:rPr>
              <a:t>effeithiol</a:t>
            </a:r>
            <a:r>
              <a:rPr lang="en-GB" sz="17600" dirty="0" smtClean="0">
                <a:solidFill>
                  <a:schemeClr val="accent1">
                    <a:lumMod val="75000"/>
                  </a:schemeClr>
                </a:solidFill>
              </a:rPr>
              <a:t> </a:t>
            </a:r>
          </a:p>
          <a:p>
            <a:r>
              <a:rPr lang="en-GB" sz="17600" dirty="0" smtClean="0">
                <a:solidFill>
                  <a:schemeClr val="accent1">
                    <a:lumMod val="75000"/>
                  </a:schemeClr>
                </a:solidFill>
              </a:rPr>
              <a:t>Effective teaching</a:t>
            </a:r>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sp>
        <p:nvSpPr>
          <p:cNvPr id="3" name="Rectangle 2"/>
          <p:cNvSpPr/>
          <p:nvPr/>
        </p:nvSpPr>
        <p:spPr>
          <a:xfrm>
            <a:off x="4572000" y="4942804"/>
            <a:ext cx="4333227" cy="577081"/>
          </a:xfrm>
          <a:prstGeom prst="rect">
            <a:avLst/>
          </a:prstGeom>
        </p:spPr>
        <p:txBody>
          <a:bodyPr wrap="square">
            <a:spAutoFit/>
          </a:bodyPr>
          <a:lstStyle/>
          <a:p>
            <a:r>
              <a:rPr lang="en-GB" dirty="0" smtClean="0">
                <a:hlinkClick r:id="rId2"/>
              </a:rPr>
              <a:t>https</a:t>
            </a:r>
            <a:r>
              <a:rPr lang="en-GB" dirty="0">
                <a:hlinkClick r:id="rId2"/>
              </a:rPr>
              <a:t>://www.ncetm.org.uk/resources/40533</a:t>
            </a:r>
            <a:endParaRPr lang="en-GB" dirty="0"/>
          </a:p>
          <a:p>
            <a:endParaRPr lang="en-GB" sz="1350" dirty="0"/>
          </a:p>
        </p:txBody>
      </p:sp>
      <p:sp>
        <p:nvSpPr>
          <p:cNvPr id="4" name="Cloud Callout 3"/>
          <p:cNvSpPr/>
          <p:nvPr/>
        </p:nvSpPr>
        <p:spPr>
          <a:xfrm>
            <a:off x="177935" y="1409404"/>
            <a:ext cx="5172052" cy="3547842"/>
          </a:xfrm>
          <a:prstGeom prst="cloudCallou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5" name="TextBox 4"/>
          <p:cNvSpPr txBox="1"/>
          <p:nvPr/>
        </p:nvSpPr>
        <p:spPr>
          <a:xfrm>
            <a:off x="879363" y="2017245"/>
            <a:ext cx="3845895" cy="1200329"/>
          </a:xfrm>
          <a:prstGeom prst="rect">
            <a:avLst/>
          </a:prstGeom>
          <a:noFill/>
        </p:spPr>
        <p:txBody>
          <a:bodyPr wrap="square" rtlCol="0">
            <a:spAutoFit/>
          </a:bodyPr>
          <a:lstStyle/>
          <a:p>
            <a:pPr algn="ctr"/>
            <a:r>
              <a:rPr lang="en-GB" sz="2400" dirty="0"/>
              <a:t>Pa </a:t>
            </a:r>
            <a:r>
              <a:rPr lang="en-GB" sz="2400" dirty="0" err="1"/>
              <a:t>agweddau</a:t>
            </a:r>
            <a:r>
              <a:rPr lang="en-GB" sz="2400" dirty="0"/>
              <a:t> </a:t>
            </a:r>
            <a:r>
              <a:rPr lang="en-GB" sz="2400" dirty="0" err="1"/>
              <a:t>o’r</a:t>
            </a:r>
            <a:r>
              <a:rPr lang="en-GB" sz="2400" dirty="0"/>
              <a:t> model </a:t>
            </a:r>
            <a:r>
              <a:rPr lang="en-GB" sz="2400" dirty="0" err="1"/>
              <a:t>cysylltiol</a:t>
            </a:r>
            <a:r>
              <a:rPr lang="en-GB" sz="2400" dirty="0"/>
              <a:t> </a:t>
            </a:r>
            <a:r>
              <a:rPr lang="en-GB" sz="2400" dirty="0" err="1"/>
              <a:t>sydd</a:t>
            </a:r>
            <a:r>
              <a:rPr lang="en-GB" sz="2400" dirty="0"/>
              <a:t> </a:t>
            </a:r>
            <a:r>
              <a:rPr lang="en-GB" sz="2400" dirty="0" err="1"/>
              <a:t>i’w</a:t>
            </a:r>
            <a:r>
              <a:rPr lang="en-GB" sz="2400" dirty="0"/>
              <a:t> </a:t>
            </a:r>
            <a:r>
              <a:rPr lang="en-GB" sz="2400" dirty="0" err="1" smtClean="0"/>
              <a:t>gweld</a:t>
            </a:r>
            <a:r>
              <a:rPr lang="en-GB" sz="2400" dirty="0" smtClean="0"/>
              <a:t> </a:t>
            </a:r>
            <a:r>
              <a:rPr lang="en-GB" sz="2400" dirty="0" err="1" smtClean="0"/>
              <a:t>ar</a:t>
            </a:r>
            <a:r>
              <a:rPr lang="en-GB" sz="2400" dirty="0" smtClean="0"/>
              <a:t> </a:t>
            </a:r>
            <a:r>
              <a:rPr lang="en-GB" sz="2400" dirty="0" err="1" smtClean="0"/>
              <a:t>waith</a:t>
            </a:r>
            <a:r>
              <a:rPr lang="en-GB" sz="2400" dirty="0" smtClean="0"/>
              <a:t>? </a:t>
            </a:r>
            <a:endParaRPr lang="en-GB" sz="2400" dirty="0"/>
          </a:p>
        </p:txBody>
      </p:sp>
      <p:pic>
        <p:nvPicPr>
          <p:cNvPr id="6" name="Picture 5"/>
          <p:cNvPicPr>
            <a:picLocks noChangeAspect="1"/>
          </p:cNvPicPr>
          <p:nvPr/>
        </p:nvPicPr>
        <p:blipFill>
          <a:blip r:embed="rId3"/>
          <a:stretch>
            <a:fillRect/>
          </a:stretch>
        </p:blipFill>
        <p:spPr>
          <a:xfrm>
            <a:off x="5349987" y="1968736"/>
            <a:ext cx="3555240" cy="2449167"/>
          </a:xfrm>
          <a:prstGeom prst="rect">
            <a:avLst/>
          </a:prstGeom>
        </p:spPr>
      </p:pic>
      <p:sp>
        <p:nvSpPr>
          <p:cNvPr id="7" name="TextBox 6"/>
          <p:cNvSpPr txBox="1"/>
          <p:nvPr/>
        </p:nvSpPr>
        <p:spPr>
          <a:xfrm>
            <a:off x="879363" y="3217574"/>
            <a:ext cx="3845895" cy="1200329"/>
          </a:xfrm>
          <a:prstGeom prst="rect">
            <a:avLst/>
          </a:prstGeom>
          <a:noFill/>
        </p:spPr>
        <p:txBody>
          <a:bodyPr wrap="square" rtlCol="0">
            <a:spAutoFit/>
          </a:bodyPr>
          <a:lstStyle/>
          <a:p>
            <a:pPr algn="ctr"/>
            <a:r>
              <a:rPr lang="en-GB" sz="2400" dirty="0" smtClean="0"/>
              <a:t>What elements of the connections model can you see at work? </a:t>
            </a:r>
            <a:endParaRPr lang="en-GB" sz="2400" dirty="0"/>
          </a:p>
        </p:txBody>
      </p:sp>
    </p:spTree>
    <p:extLst>
      <p:ext uri="{BB962C8B-B14F-4D97-AF65-F5344CB8AC3E}">
        <p14:creationId xmlns:p14="http://schemas.microsoft.com/office/powerpoint/2010/main" val="28947436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457200" y="1572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smtClean="0">
                <a:solidFill>
                  <a:schemeClr val="accent1">
                    <a:lumMod val="75000"/>
                  </a:schemeClr>
                </a:solidFill>
              </a:rPr>
              <a:t>Eich</a:t>
            </a:r>
            <a:r>
              <a:rPr lang="en-GB" sz="17600" dirty="0" smtClean="0">
                <a:solidFill>
                  <a:schemeClr val="accent1">
                    <a:lumMod val="75000"/>
                  </a:schemeClr>
                </a:solidFill>
              </a:rPr>
              <a:t> </a:t>
            </a:r>
            <a:r>
              <a:rPr lang="en-GB" sz="17600" dirty="0" err="1" smtClean="0">
                <a:solidFill>
                  <a:schemeClr val="accent1">
                    <a:lumMod val="75000"/>
                  </a:schemeClr>
                </a:solidFill>
              </a:rPr>
              <a:t>tasg</a:t>
            </a:r>
            <a:r>
              <a:rPr lang="en-GB" sz="17600" dirty="0" smtClean="0">
                <a:solidFill>
                  <a:schemeClr val="accent1">
                    <a:lumMod val="75000"/>
                  </a:schemeClr>
                </a:solidFill>
              </a:rPr>
              <a:t> </a:t>
            </a:r>
            <a:r>
              <a:rPr lang="en-GB" sz="17600" dirty="0" err="1" smtClean="0">
                <a:solidFill>
                  <a:schemeClr val="accent1">
                    <a:lumMod val="75000"/>
                  </a:schemeClr>
                </a:solidFill>
              </a:rPr>
              <a:t>asesu</a:t>
            </a:r>
            <a:endParaRPr lang="en-GB" sz="17600" dirty="0" smtClean="0">
              <a:solidFill>
                <a:schemeClr val="accent1">
                  <a:lumMod val="75000"/>
                </a:schemeClr>
              </a:solidFill>
            </a:endParaRPr>
          </a:p>
          <a:p>
            <a:r>
              <a:rPr lang="en-GB" sz="17600" dirty="0" smtClean="0">
                <a:solidFill>
                  <a:schemeClr val="accent1">
                    <a:lumMod val="75000"/>
                  </a:schemeClr>
                </a:solidFill>
              </a:rPr>
              <a:t>Your assessment task </a:t>
            </a:r>
          </a:p>
          <a:p>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sp>
        <p:nvSpPr>
          <p:cNvPr id="3" name="Content Placeholder 8"/>
          <p:cNvSpPr txBox="1">
            <a:spLocks/>
          </p:cNvSpPr>
          <p:nvPr/>
        </p:nvSpPr>
        <p:spPr>
          <a:xfrm>
            <a:off x="457200" y="1412802"/>
            <a:ext cx="4000500" cy="4225997"/>
          </a:xfrm>
          <a:prstGeom prst="rect">
            <a:avLst/>
          </a:prstGeom>
        </p:spPr>
        <p:txBody>
          <a:bodyPr>
            <a:normAutofit fontScale="775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GB" sz="3500" dirty="0" err="1" smtClean="0"/>
              <a:t>Creu</a:t>
            </a:r>
            <a:r>
              <a:rPr lang="en-GB" sz="3500" dirty="0" smtClean="0"/>
              <a:t> </a:t>
            </a:r>
            <a:r>
              <a:rPr lang="en-GB" sz="3500" dirty="0" err="1" smtClean="0"/>
              <a:t>pecyn</a:t>
            </a:r>
            <a:r>
              <a:rPr lang="en-GB" sz="3500" dirty="0" smtClean="0"/>
              <a:t> </a:t>
            </a:r>
            <a:r>
              <a:rPr lang="en-GB" sz="3500" dirty="0" err="1" smtClean="0"/>
              <a:t>adnoddau</a:t>
            </a:r>
            <a:r>
              <a:rPr lang="en-GB" sz="3500" dirty="0" smtClean="0"/>
              <a:t> (</a:t>
            </a:r>
            <a:r>
              <a:rPr lang="en-GB" sz="3500" dirty="0" err="1" smtClean="0"/>
              <a:t>cyfwerth</a:t>
            </a:r>
            <a:r>
              <a:rPr lang="en-GB" sz="3500" dirty="0" smtClean="0"/>
              <a:t> </a:t>
            </a:r>
            <a:r>
              <a:rPr lang="en-GB" sz="3500" dirty="0" err="1" smtClean="0"/>
              <a:t>â</a:t>
            </a:r>
            <a:r>
              <a:rPr lang="en-GB" sz="3500" dirty="0" smtClean="0"/>
              <a:t> 1500 o </a:t>
            </a:r>
            <a:r>
              <a:rPr lang="en-GB" sz="3500" dirty="0" err="1" smtClean="0"/>
              <a:t>eiriau</a:t>
            </a:r>
            <a:r>
              <a:rPr lang="en-GB" sz="3500" dirty="0" smtClean="0"/>
              <a:t>) </a:t>
            </a:r>
          </a:p>
          <a:p>
            <a:pPr marL="0" indent="0">
              <a:buNone/>
            </a:pPr>
            <a:r>
              <a:rPr lang="en-GB" sz="3500" b="1" dirty="0" err="1" smtClean="0"/>
              <a:t>Ystyriwch</a:t>
            </a:r>
            <a:r>
              <a:rPr lang="en-GB" sz="3500" b="1" dirty="0" smtClean="0"/>
              <a:t>:</a:t>
            </a:r>
          </a:p>
          <a:p>
            <a:r>
              <a:rPr lang="en-GB" sz="3500" dirty="0" err="1" smtClean="0"/>
              <a:t>Adeiladu</a:t>
            </a:r>
            <a:r>
              <a:rPr lang="en-GB" sz="3500" dirty="0" smtClean="0"/>
              <a:t> </a:t>
            </a:r>
            <a:r>
              <a:rPr lang="en-GB" sz="3500" dirty="0" err="1" smtClean="0"/>
              <a:t>ar</a:t>
            </a:r>
            <a:r>
              <a:rPr lang="en-GB" sz="3500" dirty="0" smtClean="0"/>
              <a:t> </a:t>
            </a:r>
            <a:r>
              <a:rPr lang="en-GB" sz="3500" dirty="0" err="1" smtClean="0"/>
              <a:t>brofiadau</a:t>
            </a:r>
            <a:r>
              <a:rPr lang="en-GB" sz="3500" dirty="0" smtClean="0"/>
              <a:t> ’go-</a:t>
            </a:r>
            <a:r>
              <a:rPr lang="en-GB" sz="3500" dirty="0" err="1" smtClean="0"/>
              <a:t>iawn</a:t>
            </a:r>
            <a:r>
              <a:rPr lang="en-GB" sz="3500" dirty="0" smtClean="0"/>
              <a:t>’</a:t>
            </a:r>
          </a:p>
          <a:p>
            <a:r>
              <a:rPr lang="en-GB" sz="3500" dirty="0" err="1" smtClean="0"/>
              <a:t>Iaith</a:t>
            </a:r>
            <a:r>
              <a:rPr lang="en-GB" sz="3500" dirty="0" smtClean="0"/>
              <a:t> </a:t>
            </a:r>
            <a:r>
              <a:rPr lang="en-GB" sz="3500" dirty="0" err="1" smtClean="0"/>
              <a:t>fathemategol</a:t>
            </a:r>
            <a:endParaRPr lang="en-GB" sz="3500" dirty="0" smtClean="0"/>
          </a:p>
          <a:p>
            <a:r>
              <a:rPr lang="en-GB" sz="3500" dirty="0" err="1" smtClean="0"/>
              <a:t>Posibiliadau</a:t>
            </a:r>
            <a:r>
              <a:rPr lang="en-GB" sz="3500" dirty="0" smtClean="0"/>
              <a:t> </a:t>
            </a:r>
            <a:r>
              <a:rPr lang="en-GB" sz="3500" dirty="0" err="1" smtClean="0"/>
              <a:t>trawsgwricwlaidd</a:t>
            </a:r>
            <a:r>
              <a:rPr lang="en-GB" sz="3500" dirty="0" smtClean="0"/>
              <a:t> (</a:t>
            </a:r>
            <a:r>
              <a:rPr lang="en-GB" sz="3500" dirty="0" err="1" smtClean="0"/>
              <a:t>cynnwys</a:t>
            </a:r>
            <a:r>
              <a:rPr lang="en-GB" sz="3500" dirty="0" smtClean="0"/>
              <a:t> </a:t>
            </a:r>
            <a:r>
              <a:rPr lang="en-GB" sz="3500" dirty="0" err="1" smtClean="0"/>
              <a:t>T.G.Ch</a:t>
            </a:r>
            <a:r>
              <a:rPr lang="en-GB" sz="3500" dirty="0" smtClean="0"/>
              <a:t>.)</a:t>
            </a:r>
          </a:p>
          <a:p>
            <a:r>
              <a:rPr lang="en-GB" sz="3500" dirty="0" err="1" smtClean="0"/>
              <a:t>Cysylltiadau</a:t>
            </a:r>
            <a:r>
              <a:rPr lang="en-GB" sz="3500" dirty="0" smtClean="0"/>
              <a:t> </a:t>
            </a:r>
            <a:r>
              <a:rPr lang="en-GB" sz="3500" dirty="0" err="1" smtClean="0"/>
              <a:t>gyda</a:t>
            </a:r>
            <a:r>
              <a:rPr lang="en-GB" sz="3500" dirty="0" smtClean="0"/>
              <a:t> </a:t>
            </a:r>
            <a:r>
              <a:rPr lang="en-GB" sz="3500" dirty="0" err="1" smtClean="0"/>
              <a:t>theori</a:t>
            </a:r>
            <a:r>
              <a:rPr lang="en-GB" sz="3500" dirty="0" smtClean="0"/>
              <a:t> a </a:t>
            </a:r>
            <a:r>
              <a:rPr lang="en-GB" sz="3500" dirty="0" err="1" smtClean="0"/>
              <a:t>pholisi</a:t>
            </a:r>
            <a:endParaRPr lang="en-GB" sz="3500" dirty="0" smtClean="0"/>
          </a:p>
        </p:txBody>
      </p:sp>
      <p:sp>
        <p:nvSpPr>
          <p:cNvPr id="4" name="Content Placeholder 8"/>
          <p:cNvSpPr txBox="1">
            <a:spLocks/>
          </p:cNvSpPr>
          <p:nvPr/>
        </p:nvSpPr>
        <p:spPr>
          <a:xfrm>
            <a:off x="4864100" y="1412802"/>
            <a:ext cx="4000500" cy="4225998"/>
          </a:xfrm>
          <a:prstGeom prst="rect">
            <a:avLst/>
          </a:prstGeom>
        </p:spPr>
        <p:txBody>
          <a:bodyPr>
            <a:normAutofit fontScale="775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GB" sz="3500" dirty="0" smtClean="0"/>
              <a:t>Create a resource pack (equivalent to 1500 words) </a:t>
            </a:r>
          </a:p>
          <a:p>
            <a:pPr marL="0" indent="0">
              <a:buNone/>
            </a:pPr>
            <a:r>
              <a:rPr lang="en-GB" sz="3500" b="1" dirty="0" smtClean="0"/>
              <a:t>Consider:</a:t>
            </a:r>
          </a:p>
          <a:p>
            <a:r>
              <a:rPr lang="en-GB" sz="3500" dirty="0" smtClean="0"/>
              <a:t>Building on concrete experiences</a:t>
            </a:r>
          </a:p>
          <a:p>
            <a:r>
              <a:rPr lang="en-GB" sz="3500" dirty="0"/>
              <a:t>M</a:t>
            </a:r>
            <a:r>
              <a:rPr lang="en-GB" sz="3500" dirty="0" smtClean="0"/>
              <a:t>athematical language</a:t>
            </a:r>
          </a:p>
          <a:p>
            <a:r>
              <a:rPr lang="en-GB" sz="3500" dirty="0" smtClean="0"/>
              <a:t>Cross-curricular possibilities (including ICT)</a:t>
            </a:r>
          </a:p>
          <a:p>
            <a:r>
              <a:rPr lang="en-GB" sz="3500" dirty="0" smtClean="0"/>
              <a:t>Links to theory and policy</a:t>
            </a:r>
          </a:p>
          <a:p>
            <a:endParaRPr lang="en-GB" sz="3500" dirty="0" smtClean="0"/>
          </a:p>
        </p:txBody>
      </p:sp>
    </p:spTree>
    <p:extLst>
      <p:ext uri="{BB962C8B-B14F-4D97-AF65-F5344CB8AC3E}">
        <p14:creationId xmlns:p14="http://schemas.microsoft.com/office/powerpoint/2010/main" val="1145208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457200" y="1572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smtClean="0">
                <a:solidFill>
                  <a:schemeClr val="accent1">
                    <a:lumMod val="75000"/>
                  </a:schemeClr>
                </a:solidFill>
              </a:rPr>
              <a:t>Syniadau</a:t>
            </a:r>
            <a:r>
              <a:rPr lang="en-GB" sz="17600" dirty="0" smtClean="0">
                <a:solidFill>
                  <a:schemeClr val="accent1">
                    <a:lumMod val="75000"/>
                  </a:schemeClr>
                </a:solidFill>
              </a:rPr>
              <a:t> </a:t>
            </a:r>
            <a:r>
              <a:rPr lang="en-GB" sz="17600" dirty="0" err="1">
                <a:solidFill>
                  <a:schemeClr val="accent1">
                    <a:lumMod val="75000"/>
                  </a:schemeClr>
                </a:solidFill>
              </a:rPr>
              <a:t>p</a:t>
            </a:r>
            <a:r>
              <a:rPr lang="en-GB" sz="17600" dirty="0" err="1" smtClean="0">
                <a:solidFill>
                  <a:schemeClr val="accent1">
                    <a:lumMod val="75000"/>
                  </a:schemeClr>
                </a:solidFill>
              </a:rPr>
              <a:t>osib</a:t>
            </a:r>
            <a:r>
              <a:rPr lang="mr-IN" sz="17600" dirty="0" smtClean="0">
                <a:solidFill>
                  <a:schemeClr val="accent1">
                    <a:lumMod val="75000"/>
                  </a:schemeClr>
                </a:solidFill>
              </a:rPr>
              <a:t>…</a:t>
            </a:r>
            <a:endParaRPr lang="cy-GB" sz="17600" dirty="0" smtClean="0">
              <a:solidFill>
                <a:schemeClr val="accent1">
                  <a:lumMod val="75000"/>
                </a:schemeClr>
              </a:solidFill>
            </a:endParaRPr>
          </a:p>
          <a:p>
            <a:r>
              <a:rPr lang="en-GB" sz="17600" dirty="0" smtClean="0">
                <a:solidFill>
                  <a:schemeClr val="accent1">
                    <a:lumMod val="75000"/>
                  </a:schemeClr>
                </a:solidFill>
              </a:rPr>
              <a:t>Possible ideas</a:t>
            </a:r>
            <a:r>
              <a:rPr lang="mr-IN" sz="17600" dirty="0" smtClean="0">
                <a:solidFill>
                  <a:schemeClr val="accent1">
                    <a:lumMod val="75000"/>
                  </a:schemeClr>
                </a:solidFill>
              </a:rPr>
              <a:t>…</a:t>
            </a:r>
            <a:endParaRPr lang="en-GB" sz="17600" dirty="0" smtClean="0">
              <a:solidFill>
                <a:schemeClr val="accent1">
                  <a:lumMod val="75000"/>
                </a:schemeClr>
              </a:solidFill>
            </a:endParaRPr>
          </a:p>
          <a:p>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sp>
        <p:nvSpPr>
          <p:cNvPr id="3" name="Content Placeholder 8"/>
          <p:cNvSpPr txBox="1">
            <a:spLocks/>
          </p:cNvSpPr>
          <p:nvPr/>
        </p:nvSpPr>
        <p:spPr>
          <a:xfrm>
            <a:off x="457200" y="1412803"/>
            <a:ext cx="4000500" cy="3959296"/>
          </a:xfrm>
          <a:prstGeom prst="rect">
            <a:avLst/>
          </a:prstGeom>
        </p:spPr>
        <p:txBody>
          <a:bodyP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sz="3500" dirty="0" err="1" smtClean="0"/>
              <a:t>Bondiau</a:t>
            </a:r>
            <a:r>
              <a:rPr lang="en-GB" sz="3500" dirty="0" smtClean="0"/>
              <a:t> </a:t>
            </a:r>
            <a:r>
              <a:rPr lang="en-GB" sz="3500" dirty="0" err="1"/>
              <a:t>r</a:t>
            </a:r>
            <a:r>
              <a:rPr lang="en-GB" sz="3500" dirty="0" err="1" smtClean="0"/>
              <a:t>hif</a:t>
            </a:r>
            <a:r>
              <a:rPr lang="en-GB" sz="3500" dirty="0" smtClean="0"/>
              <a:t> </a:t>
            </a:r>
            <a:r>
              <a:rPr lang="en-GB" sz="3500" dirty="0" err="1" smtClean="0"/>
              <a:t>i</a:t>
            </a:r>
            <a:r>
              <a:rPr lang="en-GB" sz="3500" dirty="0" smtClean="0"/>
              <a:t> 10</a:t>
            </a:r>
          </a:p>
          <a:p>
            <a:r>
              <a:rPr lang="en-GB" sz="3500" dirty="0" smtClean="0"/>
              <a:t>Map (</a:t>
            </a:r>
            <a:r>
              <a:rPr lang="en-GB" sz="3500" dirty="0" err="1"/>
              <a:t>s</a:t>
            </a:r>
            <a:r>
              <a:rPr lang="en-GB" sz="3500" dirty="0" err="1" smtClean="0"/>
              <a:t>afle</a:t>
            </a:r>
            <a:r>
              <a:rPr lang="en-GB" sz="3500" dirty="0" smtClean="0"/>
              <a:t> a </a:t>
            </a:r>
            <a:r>
              <a:rPr lang="en-GB" sz="3500" dirty="0" err="1" smtClean="0"/>
              <a:t>chyfeiriad</a:t>
            </a:r>
            <a:r>
              <a:rPr lang="en-GB" sz="3500" dirty="0" smtClean="0"/>
              <a:t>)</a:t>
            </a:r>
          </a:p>
          <a:p>
            <a:r>
              <a:rPr lang="en-GB" sz="3500" dirty="0" err="1" smtClean="0"/>
              <a:t>Siapiau</a:t>
            </a:r>
            <a:endParaRPr lang="en-GB" sz="3500" dirty="0" smtClean="0"/>
          </a:p>
          <a:p>
            <a:r>
              <a:rPr lang="en-GB" sz="3500" dirty="0" err="1"/>
              <a:t>Gwaith</a:t>
            </a:r>
            <a:r>
              <a:rPr lang="en-GB" sz="3500" dirty="0"/>
              <a:t> </a:t>
            </a:r>
            <a:r>
              <a:rPr lang="en-GB" sz="3500" dirty="0" err="1"/>
              <a:t>wedi</a:t>
            </a:r>
            <a:r>
              <a:rPr lang="en-GB" sz="3500" dirty="0"/>
              <a:t> </a:t>
            </a:r>
            <a:r>
              <a:rPr lang="en-GB" sz="3500" dirty="0" err="1"/>
              <a:t>ei</a:t>
            </a:r>
            <a:r>
              <a:rPr lang="en-GB" sz="3500" dirty="0"/>
              <a:t> </a:t>
            </a:r>
            <a:r>
              <a:rPr lang="en-GB" sz="3500" dirty="0" err="1"/>
              <a:t>selio</a:t>
            </a:r>
            <a:r>
              <a:rPr lang="en-GB" sz="3500" dirty="0"/>
              <a:t> </a:t>
            </a:r>
            <a:r>
              <a:rPr lang="en-GB" sz="3500" dirty="0" err="1"/>
              <a:t>ar</a:t>
            </a:r>
            <a:r>
              <a:rPr lang="en-GB" sz="3500" dirty="0"/>
              <a:t> </a:t>
            </a:r>
            <a:r>
              <a:rPr lang="en-GB" sz="3500" dirty="0" err="1"/>
              <a:t>stori</a:t>
            </a:r>
            <a:endParaRPr lang="en-GB" sz="3500" dirty="0"/>
          </a:p>
          <a:p>
            <a:endParaRPr lang="en-GB" sz="3500" dirty="0" smtClean="0"/>
          </a:p>
        </p:txBody>
      </p:sp>
      <p:sp>
        <p:nvSpPr>
          <p:cNvPr id="4" name="Content Placeholder 8"/>
          <p:cNvSpPr txBox="1">
            <a:spLocks/>
          </p:cNvSpPr>
          <p:nvPr/>
        </p:nvSpPr>
        <p:spPr>
          <a:xfrm>
            <a:off x="4591050" y="1412802"/>
            <a:ext cx="4273550" cy="3959297"/>
          </a:xfrm>
          <a:prstGeom prst="rect">
            <a:avLst/>
          </a:prstGeom>
        </p:spPr>
        <p:txBody>
          <a:bodyP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sz="3500" dirty="0" smtClean="0"/>
              <a:t>Number bonds to 10</a:t>
            </a:r>
          </a:p>
          <a:p>
            <a:r>
              <a:rPr lang="en-GB" sz="3500" dirty="0" smtClean="0"/>
              <a:t>Map (position and direction)</a:t>
            </a:r>
          </a:p>
          <a:p>
            <a:r>
              <a:rPr lang="en-GB" sz="3500" dirty="0" smtClean="0"/>
              <a:t>Shapes</a:t>
            </a:r>
          </a:p>
          <a:p>
            <a:r>
              <a:rPr lang="en-GB" sz="3500" dirty="0"/>
              <a:t>Work based on a </a:t>
            </a:r>
            <a:r>
              <a:rPr lang="en-GB" sz="3500" dirty="0" smtClean="0"/>
              <a:t>story</a:t>
            </a:r>
            <a:endParaRPr lang="en-GB" sz="3500" dirty="0"/>
          </a:p>
        </p:txBody>
      </p:sp>
    </p:spTree>
    <p:extLst>
      <p:ext uri="{BB962C8B-B14F-4D97-AF65-F5344CB8AC3E}">
        <p14:creationId xmlns:p14="http://schemas.microsoft.com/office/powerpoint/2010/main" val="519221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r="18248" b="16402"/>
          <a:stretch/>
        </p:blipFill>
        <p:spPr>
          <a:xfrm>
            <a:off x="247650" y="209551"/>
            <a:ext cx="2686050" cy="3676650"/>
          </a:xfrm>
          <a:prstGeom prst="rect">
            <a:avLst/>
          </a:prstGeom>
        </p:spPr>
      </p:pic>
      <p:pic>
        <p:nvPicPr>
          <p:cNvPr id="3" name="Picture 2"/>
          <p:cNvPicPr>
            <a:picLocks noChangeAspect="1"/>
          </p:cNvPicPr>
          <p:nvPr/>
        </p:nvPicPr>
        <p:blipFill rotWithShape="1">
          <a:blip r:embed="rId3"/>
          <a:srcRect l="-1" r="503" b="9193"/>
          <a:stretch/>
        </p:blipFill>
        <p:spPr>
          <a:xfrm>
            <a:off x="1489203" y="3408528"/>
            <a:ext cx="3238500" cy="2092595"/>
          </a:xfrm>
          <a:prstGeom prst="rect">
            <a:avLst/>
          </a:prstGeom>
        </p:spPr>
      </p:pic>
      <p:pic>
        <p:nvPicPr>
          <p:cNvPr id="5" name="Picture 4"/>
          <p:cNvPicPr>
            <a:picLocks noChangeAspect="1"/>
          </p:cNvPicPr>
          <p:nvPr/>
        </p:nvPicPr>
        <p:blipFill>
          <a:blip r:embed="rId4"/>
          <a:stretch>
            <a:fillRect/>
          </a:stretch>
        </p:blipFill>
        <p:spPr>
          <a:xfrm>
            <a:off x="3683000" y="209551"/>
            <a:ext cx="3175000" cy="2578100"/>
          </a:xfrm>
          <a:prstGeom prst="rect">
            <a:avLst/>
          </a:prstGeom>
        </p:spPr>
      </p:pic>
      <p:pic>
        <p:nvPicPr>
          <p:cNvPr id="4" name="Picture 3"/>
          <p:cNvPicPr>
            <a:picLocks noChangeAspect="1"/>
          </p:cNvPicPr>
          <p:nvPr/>
        </p:nvPicPr>
        <p:blipFill>
          <a:blip r:embed="rId5"/>
          <a:stretch>
            <a:fillRect/>
          </a:stretch>
        </p:blipFill>
        <p:spPr>
          <a:xfrm>
            <a:off x="4811776" y="2224523"/>
            <a:ext cx="4092447" cy="2895599"/>
          </a:xfrm>
          <a:prstGeom prst="rect">
            <a:avLst/>
          </a:prstGeom>
        </p:spPr>
      </p:pic>
      <p:pic>
        <p:nvPicPr>
          <p:cNvPr id="6" name="Picture 5"/>
          <p:cNvPicPr>
            <a:picLocks noChangeAspect="1"/>
          </p:cNvPicPr>
          <p:nvPr/>
        </p:nvPicPr>
        <p:blipFill>
          <a:blip r:embed="rId4"/>
          <a:stretch>
            <a:fillRect/>
          </a:stretch>
        </p:blipFill>
        <p:spPr>
          <a:xfrm>
            <a:off x="3682999" y="209551"/>
            <a:ext cx="3175000" cy="2578100"/>
          </a:xfrm>
          <a:prstGeom prst="rect">
            <a:avLst/>
          </a:prstGeom>
        </p:spPr>
      </p:pic>
    </p:spTree>
    <p:extLst>
      <p:ext uri="{BB962C8B-B14F-4D97-AF65-F5344CB8AC3E}">
        <p14:creationId xmlns:p14="http://schemas.microsoft.com/office/powerpoint/2010/main" val="3781577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 y="1366674"/>
            <a:ext cx="4401879" cy="2746375"/>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14300" indent="0">
              <a:buFont typeface="Arial" charset="0"/>
              <a:buNone/>
            </a:pPr>
            <a:endParaRPr lang="en-GB" altLang="en-US" sz="2600" dirty="0">
              <a:ea typeface="ＭＳ Ｐゴシック" charset="-128"/>
            </a:endParaRPr>
          </a:p>
        </p:txBody>
      </p:sp>
      <p:sp>
        <p:nvSpPr>
          <p:cNvPr id="3" name="Title 2"/>
          <p:cNvSpPr txBox="1">
            <a:spLocks/>
          </p:cNvSpPr>
          <p:nvPr/>
        </p:nvSpPr>
        <p:spPr>
          <a:xfrm>
            <a:off x="446758" y="495300"/>
            <a:ext cx="8229600" cy="1009650"/>
          </a:xfrm>
          <a:prstGeom prst="rect">
            <a:avLst/>
          </a:prstGeom>
        </p:spPr>
        <p:txBody>
          <a:bodyP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smtClean="0">
                <a:solidFill>
                  <a:schemeClr val="accent1">
                    <a:lumMod val="75000"/>
                  </a:schemeClr>
                </a:solidFill>
              </a:rPr>
              <a:t>Tasg</a:t>
            </a:r>
            <a:r>
              <a:rPr lang="en-GB" sz="17600" dirty="0" smtClean="0">
                <a:solidFill>
                  <a:schemeClr val="accent1">
                    <a:lumMod val="75000"/>
                  </a:schemeClr>
                </a:solidFill>
              </a:rPr>
              <a:t> / Task</a:t>
            </a:r>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sp>
        <p:nvSpPr>
          <p:cNvPr id="8" name="TextBox 7"/>
          <p:cNvSpPr txBox="1"/>
          <p:nvPr/>
        </p:nvSpPr>
        <p:spPr>
          <a:xfrm>
            <a:off x="366614" y="2736756"/>
            <a:ext cx="4289722" cy="3739485"/>
          </a:xfrm>
          <a:prstGeom prst="rect">
            <a:avLst/>
          </a:prstGeom>
          <a:noFill/>
        </p:spPr>
        <p:txBody>
          <a:bodyPr wrap="square" rtlCol="0">
            <a:spAutoFit/>
          </a:bodyPr>
          <a:lstStyle/>
          <a:p>
            <a:pPr algn="ctr"/>
            <a:r>
              <a:rPr lang="en-US" sz="2700" dirty="0" err="1" smtClean="0"/>
              <a:t>Dewisiwch</a:t>
            </a:r>
            <a:r>
              <a:rPr lang="en-US" sz="2700" dirty="0" smtClean="0"/>
              <a:t> un </a:t>
            </a:r>
            <a:r>
              <a:rPr lang="en-US" sz="2700" dirty="0" err="1" smtClean="0"/>
              <a:t>o’r</a:t>
            </a:r>
            <a:r>
              <a:rPr lang="en-US" sz="2700" dirty="0" smtClean="0"/>
              <a:t> </a:t>
            </a:r>
            <a:r>
              <a:rPr lang="en-US" sz="2700" dirty="0" err="1" smtClean="0"/>
              <a:t>llyfrau</a:t>
            </a:r>
            <a:r>
              <a:rPr lang="en-US" sz="2700" dirty="0" smtClean="0"/>
              <a:t> </a:t>
            </a:r>
            <a:r>
              <a:rPr lang="en-US" sz="2700" dirty="0" err="1" smtClean="0"/>
              <a:t>sydd</a:t>
            </a:r>
            <a:r>
              <a:rPr lang="en-US" sz="2700" dirty="0" smtClean="0"/>
              <a:t> </a:t>
            </a:r>
            <a:r>
              <a:rPr lang="en-US" sz="2700" dirty="0" err="1" smtClean="0"/>
              <a:t>ar</a:t>
            </a:r>
            <a:r>
              <a:rPr lang="en-US" sz="2700" dirty="0" smtClean="0"/>
              <a:t> </a:t>
            </a:r>
            <a:r>
              <a:rPr lang="en-US" sz="2700" dirty="0" err="1" smtClean="0"/>
              <a:t>gael</a:t>
            </a:r>
            <a:r>
              <a:rPr lang="en-US" sz="2700" dirty="0" smtClean="0"/>
              <a:t>.</a:t>
            </a:r>
          </a:p>
          <a:p>
            <a:pPr algn="ctr"/>
            <a:endParaRPr lang="en-US" sz="2700" dirty="0"/>
          </a:p>
          <a:p>
            <a:pPr algn="ctr"/>
            <a:r>
              <a:rPr lang="en-US" sz="2700" dirty="0" err="1" smtClean="0"/>
              <a:t>Casglwch</a:t>
            </a:r>
            <a:r>
              <a:rPr lang="en-US" sz="2700" dirty="0" smtClean="0"/>
              <a:t> </a:t>
            </a:r>
            <a:r>
              <a:rPr lang="en-US" sz="2700" dirty="0" err="1" smtClean="0"/>
              <a:t>syniadau</a:t>
            </a:r>
            <a:r>
              <a:rPr lang="en-US" sz="2700" dirty="0" smtClean="0"/>
              <a:t> am </a:t>
            </a:r>
            <a:r>
              <a:rPr lang="en-US" sz="2700" dirty="0" err="1" smtClean="0"/>
              <a:t>bethau</a:t>
            </a:r>
            <a:r>
              <a:rPr lang="en-US" sz="2700" dirty="0" smtClean="0"/>
              <a:t> </a:t>
            </a:r>
            <a:r>
              <a:rPr lang="en-US" sz="2700" dirty="0" err="1" smtClean="0"/>
              <a:t>gallech</a:t>
            </a:r>
            <a:r>
              <a:rPr lang="en-US" sz="2700" dirty="0" smtClean="0"/>
              <a:t> </a:t>
            </a:r>
            <a:r>
              <a:rPr lang="en-US" sz="2700" dirty="0" err="1" smtClean="0"/>
              <a:t>eu</a:t>
            </a:r>
            <a:r>
              <a:rPr lang="en-US" sz="2700" dirty="0" smtClean="0"/>
              <a:t> </a:t>
            </a:r>
            <a:r>
              <a:rPr lang="en-US" sz="2700" dirty="0" err="1" smtClean="0"/>
              <a:t>cynnwys</a:t>
            </a:r>
            <a:r>
              <a:rPr lang="en-US" sz="2700" dirty="0" smtClean="0"/>
              <a:t> </a:t>
            </a:r>
            <a:r>
              <a:rPr lang="en-US" sz="2700" dirty="0" err="1" smtClean="0"/>
              <a:t>mewn</a:t>
            </a:r>
            <a:r>
              <a:rPr lang="en-US" sz="2700" dirty="0" smtClean="0"/>
              <a:t> </a:t>
            </a:r>
            <a:r>
              <a:rPr lang="en-US" sz="2700" dirty="0" err="1" smtClean="0"/>
              <a:t>pecyn</a:t>
            </a:r>
            <a:r>
              <a:rPr lang="en-US" sz="2700" dirty="0" smtClean="0"/>
              <a:t> </a:t>
            </a:r>
            <a:r>
              <a:rPr lang="en-US" sz="2700" dirty="0" err="1" smtClean="0"/>
              <a:t>adnoddau</a:t>
            </a:r>
            <a:r>
              <a:rPr lang="en-US" sz="2700" dirty="0" smtClean="0"/>
              <a:t> </a:t>
            </a:r>
            <a:r>
              <a:rPr lang="en-US" sz="2700" dirty="0" err="1" smtClean="0"/>
              <a:t>wedi’i</a:t>
            </a:r>
            <a:r>
              <a:rPr lang="en-US" sz="2700" dirty="0" smtClean="0"/>
              <a:t> </a:t>
            </a:r>
            <a:r>
              <a:rPr lang="en-US" sz="2700" dirty="0" err="1" smtClean="0"/>
              <a:t>selio</a:t>
            </a:r>
            <a:r>
              <a:rPr lang="en-US" sz="2700" dirty="0" smtClean="0"/>
              <a:t> </a:t>
            </a:r>
            <a:r>
              <a:rPr lang="en-US" sz="2700" dirty="0" err="1" smtClean="0"/>
              <a:t>ar</a:t>
            </a:r>
            <a:r>
              <a:rPr lang="en-US" sz="2700" dirty="0" smtClean="0"/>
              <a:t> y </a:t>
            </a:r>
            <a:r>
              <a:rPr lang="en-US" sz="2700" dirty="0" err="1" smtClean="0"/>
              <a:t>llyfr</a:t>
            </a:r>
            <a:r>
              <a:rPr lang="en-US" sz="2700" dirty="0" smtClean="0"/>
              <a:t>.</a:t>
            </a:r>
            <a:endParaRPr lang="en-US" sz="1200" dirty="0"/>
          </a:p>
          <a:p>
            <a:pPr algn="ctr"/>
            <a:r>
              <a:rPr lang="en-US" sz="2700" dirty="0" smtClean="0"/>
              <a:t> </a:t>
            </a:r>
          </a:p>
          <a:p>
            <a:pPr algn="ctr"/>
            <a:endParaRPr lang="en-US" sz="2100" dirty="0" smtClean="0"/>
          </a:p>
        </p:txBody>
      </p:sp>
      <p:sp>
        <p:nvSpPr>
          <p:cNvPr id="7" name="TextBox 6"/>
          <p:cNvSpPr txBox="1"/>
          <p:nvPr/>
        </p:nvSpPr>
        <p:spPr>
          <a:xfrm>
            <a:off x="4809632" y="2653186"/>
            <a:ext cx="4096260" cy="3323987"/>
          </a:xfrm>
          <a:prstGeom prst="rect">
            <a:avLst/>
          </a:prstGeom>
          <a:noFill/>
        </p:spPr>
        <p:txBody>
          <a:bodyPr wrap="square" rtlCol="0">
            <a:spAutoFit/>
          </a:bodyPr>
          <a:lstStyle/>
          <a:p>
            <a:pPr algn="ctr"/>
            <a:r>
              <a:rPr lang="en-US" sz="2700" dirty="0" smtClean="0"/>
              <a:t>Chose one of the available books.</a:t>
            </a:r>
          </a:p>
          <a:p>
            <a:pPr algn="ctr"/>
            <a:endParaRPr lang="en-US" sz="2700" dirty="0"/>
          </a:p>
          <a:p>
            <a:pPr algn="ctr"/>
            <a:r>
              <a:rPr lang="en-US" sz="2700" dirty="0" smtClean="0"/>
              <a:t>Collect ideas about what could be included in a resource pack based on the book.</a:t>
            </a:r>
            <a:endParaRPr lang="en-US" sz="1200" dirty="0"/>
          </a:p>
          <a:p>
            <a:pPr algn="ctr"/>
            <a:endParaRPr lang="en-US" sz="2100" dirty="0"/>
          </a:p>
        </p:txBody>
      </p:sp>
      <p:pic>
        <p:nvPicPr>
          <p:cNvPr id="9"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193827">
            <a:off x="7364819" y="278931"/>
            <a:ext cx="1350011" cy="191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21091292">
            <a:off x="6303529" y="941734"/>
            <a:ext cx="1108465" cy="1702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20930290">
            <a:off x="186087" y="313373"/>
            <a:ext cx="1615762" cy="1756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Content Placeholder 8"/>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792645">
            <a:off x="1555288" y="1084421"/>
            <a:ext cx="1699806" cy="1561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1839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 y="1366674"/>
            <a:ext cx="4401879" cy="2746375"/>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14300" indent="0">
              <a:buFont typeface="Arial" charset="0"/>
              <a:buNone/>
            </a:pPr>
            <a:endParaRPr lang="en-GB" altLang="en-US" sz="2600" dirty="0">
              <a:ea typeface="ＭＳ Ｐゴシック" charset="-128"/>
            </a:endParaRPr>
          </a:p>
        </p:txBody>
      </p:sp>
      <p:sp>
        <p:nvSpPr>
          <p:cNvPr id="3" name="Title 2"/>
          <p:cNvSpPr txBox="1">
            <a:spLocks/>
          </p:cNvSpPr>
          <p:nvPr/>
        </p:nvSpPr>
        <p:spPr>
          <a:xfrm>
            <a:off x="446758" y="495300"/>
            <a:ext cx="8229600" cy="1009650"/>
          </a:xfrm>
          <a:prstGeom prst="rect">
            <a:avLst/>
          </a:prstGeom>
        </p:spPr>
        <p:txBody>
          <a:bodyP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smtClean="0">
                <a:solidFill>
                  <a:schemeClr val="accent1">
                    <a:lumMod val="75000"/>
                  </a:schemeClr>
                </a:solidFill>
              </a:rPr>
              <a:t>Tasg</a:t>
            </a:r>
            <a:r>
              <a:rPr lang="en-GB" sz="17600" dirty="0" smtClean="0">
                <a:solidFill>
                  <a:schemeClr val="accent1">
                    <a:lumMod val="75000"/>
                  </a:schemeClr>
                </a:solidFill>
              </a:rPr>
              <a:t> / Task</a:t>
            </a:r>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sp>
        <p:nvSpPr>
          <p:cNvPr id="8" name="TextBox 7"/>
          <p:cNvSpPr txBox="1"/>
          <p:nvPr/>
        </p:nvSpPr>
        <p:spPr>
          <a:xfrm>
            <a:off x="366614" y="2736756"/>
            <a:ext cx="4289722" cy="3416320"/>
          </a:xfrm>
          <a:prstGeom prst="rect">
            <a:avLst/>
          </a:prstGeom>
          <a:noFill/>
        </p:spPr>
        <p:txBody>
          <a:bodyPr wrap="square" rtlCol="0">
            <a:spAutoFit/>
          </a:bodyPr>
          <a:lstStyle/>
          <a:p>
            <a:pPr algn="ctr"/>
            <a:r>
              <a:rPr lang="en-US" sz="3600" dirty="0" err="1" smtClean="0"/>
              <a:t>Yn</a:t>
            </a:r>
            <a:r>
              <a:rPr lang="en-US" sz="3600" dirty="0" smtClean="0"/>
              <a:t> y </a:t>
            </a:r>
            <a:r>
              <a:rPr lang="en-US" sz="3600" dirty="0" err="1" smtClean="0"/>
              <a:t>farchnad</a:t>
            </a:r>
            <a:r>
              <a:rPr lang="en-US" sz="3600" dirty="0" smtClean="0"/>
              <a:t>!</a:t>
            </a:r>
          </a:p>
          <a:p>
            <a:pPr algn="ctr"/>
            <a:endParaRPr lang="en-US" sz="3600" dirty="0"/>
          </a:p>
          <a:p>
            <a:pPr algn="ctr"/>
            <a:r>
              <a:rPr lang="en-US" sz="3600" dirty="0" smtClean="0"/>
              <a:t>‘</a:t>
            </a:r>
            <a:r>
              <a:rPr lang="en-US" sz="3600" dirty="0" err="1" smtClean="0"/>
              <a:t>Gwerthwch</a:t>
            </a:r>
            <a:r>
              <a:rPr lang="en-US" sz="3600" dirty="0" smtClean="0"/>
              <a:t>’ </a:t>
            </a:r>
            <a:r>
              <a:rPr lang="en-US" sz="3600" dirty="0" err="1" smtClean="0"/>
              <a:t>eich</a:t>
            </a:r>
            <a:r>
              <a:rPr lang="en-US" sz="3600" dirty="0" smtClean="0"/>
              <a:t> </a:t>
            </a:r>
            <a:r>
              <a:rPr lang="en-US" sz="3600" dirty="0" err="1" smtClean="0"/>
              <a:t>pecyn</a:t>
            </a:r>
            <a:r>
              <a:rPr lang="en-US" sz="3600" dirty="0" smtClean="0"/>
              <a:t> </a:t>
            </a:r>
            <a:r>
              <a:rPr lang="en-US" sz="3600" dirty="0" err="1" smtClean="0"/>
              <a:t>adnoddau</a:t>
            </a:r>
            <a:r>
              <a:rPr lang="en-US" sz="3600" dirty="0" smtClean="0"/>
              <a:t> </a:t>
            </a:r>
            <a:r>
              <a:rPr lang="en-US" sz="3600" dirty="0" err="1" smtClean="0"/>
              <a:t>i</a:t>
            </a:r>
            <a:r>
              <a:rPr lang="en-US" sz="3600" dirty="0" smtClean="0"/>
              <a:t> </a:t>
            </a:r>
            <a:r>
              <a:rPr lang="en-US" sz="3600" dirty="0" err="1" smtClean="0"/>
              <a:t>grŵp</a:t>
            </a:r>
            <a:r>
              <a:rPr lang="en-US" sz="3600" dirty="0" smtClean="0"/>
              <a:t> </a:t>
            </a:r>
            <a:r>
              <a:rPr lang="en-US" sz="3600" dirty="0" err="1" smtClean="0"/>
              <a:t>arall</a:t>
            </a:r>
            <a:r>
              <a:rPr lang="en-US" sz="3600" dirty="0" smtClean="0"/>
              <a:t>.</a:t>
            </a:r>
          </a:p>
          <a:p>
            <a:pPr algn="ctr"/>
            <a:endParaRPr lang="en-US" sz="3600" dirty="0" smtClean="0"/>
          </a:p>
        </p:txBody>
      </p:sp>
      <p:sp>
        <p:nvSpPr>
          <p:cNvPr id="7" name="TextBox 6"/>
          <p:cNvSpPr txBox="1"/>
          <p:nvPr/>
        </p:nvSpPr>
        <p:spPr>
          <a:xfrm>
            <a:off x="4809632" y="2653186"/>
            <a:ext cx="4096260" cy="3416320"/>
          </a:xfrm>
          <a:prstGeom prst="rect">
            <a:avLst/>
          </a:prstGeom>
          <a:noFill/>
        </p:spPr>
        <p:txBody>
          <a:bodyPr wrap="square" rtlCol="0">
            <a:spAutoFit/>
          </a:bodyPr>
          <a:lstStyle/>
          <a:p>
            <a:pPr algn="ctr"/>
            <a:r>
              <a:rPr lang="en-US" sz="3600" dirty="0" smtClean="0"/>
              <a:t>Marketplace!</a:t>
            </a:r>
          </a:p>
          <a:p>
            <a:pPr algn="ctr"/>
            <a:endParaRPr lang="en-US" sz="3600" dirty="0"/>
          </a:p>
          <a:p>
            <a:pPr algn="ctr"/>
            <a:r>
              <a:rPr lang="en-US" sz="3600" dirty="0" smtClean="0"/>
              <a:t>‘Sell’ your resource pack idea to another group.</a:t>
            </a:r>
            <a:endParaRPr lang="en-US" sz="3600" dirty="0"/>
          </a:p>
          <a:p>
            <a:pPr algn="ctr"/>
            <a:endParaRPr lang="en-US" sz="3600" dirty="0"/>
          </a:p>
        </p:txBody>
      </p:sp>
      <p:pic>
        <p:nvPicPr>
          <p:cNvPr id="9"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193827">
            <a:off x="7364819" y="278931"/>
            <a:ext cx="1350011" cy="191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21091292">
            <a:off x="6303529" y="941734"/>
            <a:ext cx="1108465" cy="1702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20930290">
            <a:off x="186087" y="313373"/>
            <a:ext cx="1615762" cy="1756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Content Placeholder 8"/>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792645">
            <a:off x="1555288" y="1084421"/>
            <a:ext cx="1699806" cy="1561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9545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3378994" y="82550"/>
            <a:ext cx="5080794" cy="1517650"/>
          </a:xfrm>
          <a:prstGeom prst="rect">
            <a:avLst/>
          </a:prstGeom>
        </p:spPr>
        <p:txBody>
          <a:bodyPr wrap="square" numCol="1" anchorCtr="0" compatLnSpc="1">
            <a:prstTxWarp prst="textNoShape">
              <a:avLst/>
            </a:prstTxWarp>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pPr>
            <a:r>
              <a:rPr lang="en-GB" altLang="en-US" dirty="0" err="1" smtClean="0">
                <a:ea typeface="ＭＳ Ｐゴシック" panose="020B0600070205080204" pitchFamily="34" charset="-128"/>
              </a:rPr>
              <a:t>Cyfuno</a:t>
            </a:r>
            <a:r>
              <a:rPr lang="en-GB" altLang="en-US" dirty="0" smtClean="0">
                <a:ea typeface="ＭＳ Ｐゴシック" panose="020B0600070205080204" pitchFamily="34" charset="-128"/>
              </a:rPr>
              <a:t> </a:t>
            </a:r>
            <a:r>
              <a:rPr lang="en-GB" altLang="en-US" dirty="0" err="1" smtClean="0">
                <a:ea typeface="ＭＳ Ｐゴシック" panose="020B0600070205080204" pitchFamily="34" charset="-128"/>
              </a:rPr>
              <a:t>llythrennedd</a:t>
            </a:r>
            <a:r>
              <a:rPr lang="en-GB" altLang="en-US" dirty="0" smtClean="0">
                <a:ea typeface="ＭＳ Ｐゴシック" panose="020B0600070205080204" pitchFamily="34" charset="-128"/>
              </a:rPr>
              <a:t> a </a:t>
            </a:r>
            <a:r>
              <a:rPr lang="en-GB" altLang="en-US" dirty="0" err="1" smtClean="0">
                <a:ea typeface="ＭＳ Ｐゴシック" panose="020B0600070205080204" pitchFamily="34" charset="-128"/>
              </a:rPr>
              <a:t>rhifedd</a:t>
            </a:r>
            <a:endParaRPr lang="en-GB" altLang="en-US" dirty="0" smtClean="0">
              <a:ea typeface="ＭＳ Ｐゴシック" panose="020B0600070205080204" pitchFamily="34" charset="-128"/>
            </a:endParaRPr>
          </a:p>
          <a:p>
            <a:pPr>
              <a:defRPr/>
            </a:pPr>
            <a:r>
              <a:rPr lang="en-GB" altLang="en-US" dirty="0" smtClean="0">
                <a:ea typeface="ＭＳ Ｐゴシック" panose="020B0600070205080204" pitchFamily="34" charset="-128"/>
              </a:rPr>
              <a:t>Combining literacy and numeracy </a:t>
            </a:r>
            <a:endParaRPr lang="en-US" altLang="en-US" dirty="0" smtClean="0">
              <a:ea typeface="ＭＳ Ｐゴシック" panose="020B0600070205080204" pitchFamily="34" charset="-128"/>
            </a:endParaRPr>
          </a:p>
        </p:txBody>
      </p:sp>
      <p:sp>
        <p:nvSpPr>
          <p:cNvPr id="3" name="Content Placeholder 2"/>
          <p:cNvSpPr txBox="1">
            <a:spLocks/>
          </p:cNvSpPr>
          <p:nvPr/>
        </p:nvSpPr>
        <p:spPr>
          <a:xfrm>
            <a:off x="306388" y="3013075"/>
            <a:ext cx="4513262" cy="2359025"/>
          </a:xfrm>
          <a:prstGeom prst="rect">
            <a:avLst/>
          </a:prstGeom>
        </p:spPr>
        <p:txBody>
          <a:bodyPr>
            <a:normAutofit fontScale="8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defRPr/>
            </a:pPr>
            <a:r>
              <a:rPr lang="en-US" dirty="0" err="1"/>
              <a:t>R</a:t>
            </a:r>
            <a:r>
              <a:rPr lang="en-US" dirty="0" err="1" smtClean="0"/>
              <a:t>haglen</a:t>
            </a:r>
            <a:r>
              <a:rPr lang="en-US" dirty="0" smtClean="0"/>
              <a:t> </a:t>
            </a:r>
            <a:r>
              <a:rPr lang="en-US" dirty="0" err="1" smtClean="0"/>
              <a:t>ddwyieithog</a:t>
            </a:r>
            <a:r>
              <a:rPr lang="en-US" dirty="0" smtClean="0"/>
              <a:t> </a:t>
            </a:r>
            <a:r>
              <a:rPr lang="en-US" dirty="0" err="1" smtClean="0"/>
              <a:t>sy'n</a:t>
            </a:r>
            <a:r>
              <a:rPr lang="en-US" dirty="0" smtClean="0"/>
              <a:t> </a:t>
            </a:r>
            <a:r>
              <a:rPr lang="en-US" dirty="0" err="1" smtClean="0"/>
              <a:t>cefnogi</a:t>
            </a:r>
            <a:r>
              <a:rPr lang="en-US" dirty="0" smtClean="0"/>
              <a:t> </a:t>
            </a:r>
            <a:r>
              <a:rPr lang="en-US" dirty="0" err="1" smtClean="0"/>
              <a:t>llythrennedd</a:t>
            </a:r>
            <a:r>
              <a:rPr lang="en-US" dirty="0" smtClean="0"/>
              <a:t> a </a:t>
            </a:r>
            <a:r>
              <a:rPr lang="en-US" dirty="0" err="1" smtClean="0"/>
              <a:t>rhifedd</a:t>
            </a:r>
            <a:r>
              <a:rPr lang="en-US" dirty="0" smtClean="0"/>
              <a:t> plant </a:t>
            </a:r>
            <a:r>
              <a:rPr lang="en-US" dirty="0" err="1" smtClean="0"/>
              <a:t>Derbyn</a:t>
            </a:r>
            <a:endParaRPr lang="en-US" dirty="0" smtClean="0"/>
          </a:p>
          <a:p>
            <a:pPr>
              <a:defRPr/>
            </a:pPr>
            <a:r>
              <a:rPr lang="en-US" dirty="0" err="1"/>
              <a:t>A</a:t>
            </a:r>
            <a:r>
              <a:rPr lang="en-US" smtClean="0"/>
              <a:t>dnoddau</a:t>
            </a:r>
            <a:r>
              <a:rPr lang="en-US" dirty="0" smtClean="0"/>
              <a:t> </a:t>
            </a:r>
            <a:r>
              <a:rPr lang="en-US" dirty="0" err="1" smtClean="0"/>
              <a:t>i'w</a:t>
            </a:r>
            <a:r>
              <a:rPr lang="en-US" dirty="0" smtClean="0"/>
              <a:t> </a:t>
            </a:r>
            <a:r>
              <a:rPr lang="en-US" dirty="0" err="1" smtClean="0"/>
              <a:t>defnyddio</a:t>
            </a:r>
            <a:r>
              <a:rPr lang="en-US" dirty="0" smtClean="0"/>
              <a:t> </a:t>
            </a:r>
            <a:r>
              <a:rPr lang="en-US" dirty="0" err="1" smtClean="0"/>
              <a:t>yn</a:t>
            </a:r>
            <a:r>
              <a:rPr lang="en-US" dirty="0" smtClean="0"/>
              <a:t> </a:t>
            </a:r>
            <a:r>
              <a:rPr lang="en-US" dirty="0" err="1" smtClean="0"/>
              <a:t>yr</a:t>
            </a:r>
            <a:r>
              <a:rPr lang="en-US" dirty="0" smtClean="0"/>
              <a:t> </a:t>
            </a:r>
            <a:r>
              <a:rPr lang="en-US" dirty="0" err="1" smtClean="0"/>
              <a:t>ystafell</a:t>
            </a:r>
            <a:r>
              <a:rPr lang="en-US" dirty="0" smtClean="0"/>
              <a:t> </a:t>
            </a:r>
            <a:r>
              <a:rPr lang="en-US" dirty="0" err="1" smtClean="0"/>
              <a:t>ddosbarth</a:t>
            </a:r>
            <a:r>
              <a:rPr lang="en-US" dirty="0" smtClean="0"/>
              <a:t> a </a:t>
            </a:r>
            <a:r>
              <a:rPr lang="en-US" dirty="0" err="1" smtClean="0"/>
              <a:t>gartref</a:t>
            </a:r>
            <a:endParaRPr lang="en-US" dirty="0" smtClean="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3994" y="0"/>
            <a:ext cx="3175000"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63019" y="5187434"/>
            <a:ext cx="3818609" cy="369332"/>
          </a:xfrm>
          <a:prstGeom prst="rect">
            <a:avLst/>
          </a:prstGeom>
        </p:spPr>
        <p:txBody>
          <a:bodyPr wrap="none">
            <a:spAutoFit/>
          </a:bodyPr>
          <a:lstStyle/>
          <a:p>
            <a:pPr marL="114300" indent="0" algn="ctr">
              <a:buFont typeface="Arial" charset="0"/>
              <a:buNone/>
              <a:defRPr/>
            </a:pPr>
            <a:r>
              <a:rPr lang="en-US" u="sng" dirty="0"/>
              <a:t>http://</a:t>
            </a:r>
            <a:r>
              <a:rPr lang="en-US" u="sng" dirty="0" err="1"/>
              <a:t>poridrwystori.booktrust.org.uk</a:t>
            </a:r>
            <a:endParaRPr lang="en-US" u="sng" dirty="0"/>
          </a:p>
        </p:txBody>
      </p:sp>
      <p:sp>
        <p:nvSpPr>
          <p:cNvPr id="6" name="Content Placeholder 2"/>
          <p:cNvSpPr txBox="1">
            <a:spLocks/>
          </p:cNvSpPr>
          <p:nvPr/>
        </p:nvSpPr>
        <p:spPr>
          <a:xfrm>
            <a:off x="4630738" y="2920742"/>
            <a:ext cx="4513262" cy="2359025"/>
          </a:xfrm>
          <a:prstGeom prst="rect">
            <a:avLst/>
          </a:prstGeom>
        </p:spPr>
        <p:txBody>
          <a:bodyPr>
            <a:normAutofit fontScale="85000"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defRPr/>
            </a:pPr>
            <a:r>
              <a:rPr lang="en-US" dirty="0" smtClean="0"/>
              <a:t>A bilingual </a:t>
            </a:r>
            <a:r>
              <a:rPr lang="en-US" dirty="0" err="1" smtClean="0"/>
              <a:t>programme</a:t>
            </a:r>
            <a:r>
              <a:rPr lang="en-US" dirty="0" smtClean="0"/>
              <a:t> to support Reception children with literacy and numeracy </a:t>
            </a:r>
          </a:p>
          <a:p>
            <a:pPr>
              <a:defRPr/>
            </a:pPr>
            <a:r>
              <a:rPr lang="en-US" dirty="0" smtClean="0"/>
              <a:t>Resources to use at home and at school</a:t>
            </a:r>
          </a:p>
        </p:txBody>
      </p:sp>
    </p:spTree>
    <p:extLst>
      <p:ext uri="{BB962C8B-B14F-4D97-AF65-F5344CB8AC3E}">
        <p14:creationId xmlns:p14="http://schemas.microsoft.com/office/powerpoint/2010/main" val="141974603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06402" y="1166849"/>
            <a:ext cx="4419600" cy="4419600"/>
          </a:xfrm>
          <a:prstGeom prst="rect">
            <a:avLst/>
          </a:prstGeom>
        </p:spPr>
      </p:pic>
      <p:sp>
        <p:nvSpPr>
          <p:cNvPr id="2" name="Title 2"/>
          <p:cNvSpPr txBox="1">
            <a:spLocks/>
          </p:cNvSpPr>
          <p:nvPr/>
        </p:nvSpPr>
        <p:spPr>
          <a:xfrm>
            <a:off x="457200" y="1572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smtClean="0">
                <a:solidFill>
                  <a:schemeClr val="accent1">
                    <a:lumMod val="75000"/>
                  </a:schemeClr>
                </a:solidFill>
              </a:rPr>
              <a:t>Her ‘Post-it’</a:t>
            </a:r>
            <a:r>
              <a:rPr lang="mr-IN" sz="17600" dirty="0" smtClean="0">
                <a:solidFill>
                  <a:schemeClr val="accent1">
                    <a:lumMod val="75000"/>
                  </a:schemeClr>
                </a:solidFill>
              </a:rPr>
              <a:t>…</a:t>
            </a:r>
            <a:endParaRPr lang="cy-GB" sz="17600" dirty="0" smtClean="0">
              <a:solidFill>
                <a:schemeClr val="accent1">
                  <a:lumMod val="75000"/>
                </a:schemeClr>
              </a:solidFill>
            </a:endParaRPr>
          </a:p>
          <a:p>
            <a:r>
              <a:rPr lang="en-GB" sz="17600" dirty="0" smtClean="0">
                <a:solidFill>
                  <a:schemeClr val="accent1">
                    <a:lumMod val="75000"/>
                  </a:schemeClr>
                </a:solidFill>
              </a:rPr>
              <a:t>Post-it challenge</a:t>
            </a:r>
            <a:r>
              <a:rPr lang="mr-IN" sz="17600" dirty="0" smtClean="0">
                <a:solidFill>
                  <a:schemeClr val="accent1">
                    <a:lumMod val="75000"/>
                  </a:schemeClr>
                </a:solidFill>
              </a:rPr>
              <a:t>…</a:t>
            </a:r>
            <a:endParaRPr lang="en-GB" sz="17600" dirty="0" smtClean="0">
              <a:solidFill>
                <a:schemeClr val="accent1">
                  <a:lumMod val="75000"/>
                </a:schemeClr>
              </a:solidFill>
            </a:endParaRPr>
          </a:p>
          <a:p>
            <a:r>
              <a:rPr lang="en-GB" sz="5300" dirty="0" smtClean="0">
                <a:solidFill>
                  <a:schemeClr val="accent1">
                    <a:lumMod val="75000"/>
                  </a:schemeClr>
                </a:solidFill>
              </a:rPr>
              <a:t/>
            </a:r>
            <a:br>
              <a:rPr lang="en-GB" sz="5300" dirty="0" smtClean="0">
                <a:solidFill>
                  <a:schemeClr val="accent1">
                    <a:lumMod val="75000"/>
                  </a:schemeClr>
                </a:solidFill>
              </a:rPr>
            </a:br>
            <a:endParaRPr lang="en-GB" sz="5300" dirty="0"/>
          </a:p>
        </p:txBody>
      </p:sp>
      <p:sp>
        <p:nvSpPr>
          <p:cNvPr id="3" name="Content Placeholder 8"/>
          <p:cNvSpPr txBox="1">
            <a:spLocks/>
          </p:cNvSpPr>
          <p:nvPr/>
        </p:nvSpPr>
        <p:spPr>
          <a:xfrm>
            <a:off x="1047750" y="2077999"/>
            <a:ext cx="2825750" cy="2762251"/>
          </a:xfrm>
          <a:prstGeom prst="rect">
            <a:avLst/>
          </a:prstGeom>
        </p:spPr>
        <p:txBody>
          <a:bodyPr>
            <a:normAutofit fontScale="92500"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sz="3500" dirty="0" err="1" smtClean="0"/>
              <a:t>Heddiw</a:t>
            </a:r>
            <a:r>
              <a:rPr lang="en-GB" sz="3500" dirty="0" smtClean="0"/>
              <a:t> </a:t>
            </a:r>
            <a:r>
              <a:rPr lang="en-GB" sz="3500" dirty="0" err="1" smtClean="0"/>
              <a:t>rwyf</a:t>
            </a:r>
            <a:r>
              <a:rPr lang="en-GB" sz="3500" dirty="0" smtClean="0"/>
              <a:t> </a:t>
            </a:r>
            <a:r>
              <a:rPr lang="en-GB" sz="3500" dirty="0" err="1" smtClean="0"/>
              <a:t>wedi</a:t>
            </a:r>
            <a:r>
              <a:rPr lang="en-GB" sz="3500" dirty="0" smtClean="0"/>
              <a:t> </a:t>
            </a:r>
            <a:r>
              <a:rPr lang="en-GB" sz="3500" dirty="0" err="1" smtClean="0"/>
              <a:t>dysgu</a:t>
            </a:r>
            <a:r>
              <a:rPr lang="mr-IN" sz="3500" dirty="0" smtClean="0"/>
              <a:t>…</a:t>
            </a:r>
            <a:endParaRPr lang="en-GB" sz="3500" dirty="0" smtClean="0"/>
          </a:p>
          <a:p>
            <a:endParaRPr lang="en-GB" sz="2200" dirty="0" smtClean="0"/>
          </a:p>
          <a:p>
            <a:r>
              <a:rPr lang="en-GB" sz="3500" dirty="0" err="1" smtClean="0"/>
              <a:t>Rydw</a:t>
            </a:r>
            <a:r>
              <a:rPr lang="en-GB" sz="3500" dirty="0" smtClean="0"/>
              <a:t> </a:t>
            </a:r>
            <a:r>
              <a:rPr lang="en-GB" sz="3500" dirty="0" err="1" smtClean="0"/>
              <a:t>i</a:t>
            </a:r>
            <a:r>
              <a:rPr lang="en-GB" sz="3500" dirty="0" smtClean="0"/>
              <a:t> </a:t>
            </a:r>
            <a:r>
              <a:rPr lang="en-GB" sz="3500" dirty="0" err="1" smtClean="0"/>
              <a:t>eisiau</a:t>
            </a:r>
            <a:r>
              <a:rPr lang="en-GB" sz="3500" dirty="0" smtClean="0"/>
              <a:t> </a:t>
            </a:r>
            <a:r>
              <a:rPr lang="en-GB" sz="3500" dirty="0" err="1" smtClean="0"/>
              <a:t>gwybod</a:t>
            </a:r>
            <a:r>
              <a:rPr lang="en-GB" sz="3500" dirty="0" smtClean="0"/>
              <a:t> </a:t>
            </a:r>
            <a:r>
              <a:rPr lang="en-GB" sz="3500" dirty="0" err="1" smtClean="0"/>
              <a:t>mwy</a:t>
            </a:r>
            <a:r>
              <a:rPr lang="en-GB" sz="3500" dirty="0" smtClean="0"/>
              <a:t> am</a:t>
            </a:r>
            <a:r>
              <a:rPr lang="mr-IN" sz="3500" dirty="0" smtClean="0"/>
              <a:t>…</a:t>
            </a:r>
            <a:endParaRPr lang="en-GB" sz="3500" dirty="0" smtClean="0"/>
          </a:p>
        </p:txBody>
      </p:sp>
      <p:pic>
        <p:nvPicPr>
          <p:cNvPr id="6" name="Picture 5"/>
          <p:cNvPicPr>
            <a:picLocks noChangeAspect="1"/>
          </p:cNvPicPr>
          <p:nvPr/>
        </p:nvPicPr>
        <p:blipFill>
          <a:blip r:embed="rId2"/>
          <a:stretch>
            <a:fillRect/>
          </a:stretch>
        </p:blipFill>
        <p:spPr>
          <a:xfrm>
            <a:off x="4622799" y="1300200"/>
            <a:ext cx="4262399" cy="4262399"/>
          </a:xfrm>
          <a:prstGeom prst="rect">
            <a:avLst/>
          </a:prstGeom>
        </p:spPr>
      </p:pic>
      <p:sp>
        <p:nvSpPr>
          <p:cNvPr id="8" name="Content Placeholder 8"/>
          <p:cNvSpPr txBox="1">
            <a:spLocks/>
          </p:cNvSpPr>
          <p:nvPr/>
        </p:nvSpPr>
        <p:spPr>
          <a:xfrm>
            <a:off x="5600700" y="2211349"/>
            <a:ext cx="2667000" cy="2628901"/>
          </a:xfrm>
          <a:prstGeom prst="rect">
            <a:avLst/>
          </a:prstGeom>
        </p:spPr>
        <p:txBody>
          <a:bodyPr>
            <a:normAutofit fontScale="85000"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sz="3500" dirty="0" smtClean="0"/>
              <a:t>Today I have learnt</a:t>
            </a:r>
            <a:r>
              <a:rPr lang="mr-IN" sz="3500" dirty="0" smtClean="0"/>
              <a:t>…</a:t>
            </a:r>
            <a:endParaRPr lang="en-GB" sz="3500" dirty="0" smtClean="0"/>
          </a:p>
          <a:p>
            <a:endParaRPr lang="en-GB" sz="2200" dirty="0" smtClean="0"/>
          </a:p>
          <a:p>
            <a:r>
              <a:rPr lang="en-GB" sz="3500" dirty="0" smtClean="0"/>
              <a:t>I would like to know more about</a:t>
            </a:r>
            <a:r>
              <a:rPr lang="mr-IN" sz="3500" dirty="0" smtClean="0"/>
              <a:t>…</a:t>
            </a:r>
            <a:endParaRPr lang="en-GB" sz="3500" dirty="0" smtClean="0"/>
          </a:p>
        </p:txBody>
      </p:sp>
    </p:spTree>
    <p:extLst>
      <p:ext uri="{BB962C8B-B14F-4D97-AF65-F5344CB8AC3E}">
        <p14:creationId xmlns:p14="http://schemas.microsoft.com/office/powerpoint/2010/main" val="203750060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0500" y="140494"/>
            <a:ext cx="8788400" cy="5232202"/>
          </a:xfrm>
          <a:prstGeom prst="rect">
            <a:avLst/>
          </a:prstGeom>
        </p:spPr>
        <p:txBody>
          <a:bodyPr wrap="square">
            <a:spAutoFit/>
          </a:bodyPr>
          <a:lstStyle/>
          <a:p>
            <a:pPr>
              <a:defRPr/>
            </a:pPr>
            <a:r>
              <a:rPr lang="en-US" b="1" dirty="0" err="1" smtClean="0"/>
              <a:t>Cyfeiriadau</a:t>
            </a:r>
            <a:r>
              <a:rPr lang="en-US" b="1" dirty="0" smtClean="0"/>
              <a:t> / References</a:t>
            </a:r>
          </a:p>
          <a:p>
            <a:pPr>
              <a:defRPr/>
            </a:pPr>
            <a:endParaRPr lang="en-US" b="1" dirty="0" smtClean="0"/>
          </a:p>
          <a:p>
            <a:pPr>
              <a:defRPr/>
            </a:pPr>
            <a:r>
              <a:rPr lang="en-US" dirty="0" smtClean="0"/>
              <a:t>Donaldson</a:t>
            </a:r>
            <a:r>
              <a:rPr lang="en-US" dirty="0"/>
              <a:t>, G. (2015). </a:t>
            </a:r>
            <a:r>
              <a:rPr lang="en-US" dirty="0" err="1"/>
              <a:t>Caerdydd</a:t>
            </a:r>
            <a:r>
              <a:rPr lang="en-US" dirty="0"/>
              <a:t>: </a:t>
            </a:r>
            <a:r>
              <a:rPr lang="en-US" dirty="0" err="1"/>
              <a:t>Llywodraeth</a:t>
            </a:r>
            <a:r>
              <a:rPr lang="en-US" dirty="0"/>
              <a:t> </a:t>
            </a:r>
            <a:r>
              <a:rPr lang="en-US" dirty="0" err="1"/>
              <a:t>Cymru</a:t>
            </a:r>
            <a:r>
              <a:rPr lang="en-US" dirty="0"/>
              <a:t>.</a:t>
            </a:r>
            <a:r>
              <a:rPr lang="en-US" i="1" dirty="0"/>
              <a:t> </a:t>
            </a:r>
            <a:r>
              <a:rPr lang="en-US" i="1" dirty="0" err="1"/>
              <a:t>Dyfodol</a:t>
            </a:r>
            <a:r>
              <a:rPr lang="en-US" i="1" dirty="0"/>
              <a:t> </a:t>
            </a:r>
            <a:r>
              <a:rPr lang="en-US" i="1" dirty="0" err="1"/>
              <a:t>Llwyddiannus</a:t>
            </a:r>
            <a:r>
              <a:rPr lang="en-US" i="1" dirty="0"/>
              <a:t> </a:t>
            </a:r>
            <a:r>
              <a:rPr lang="mr-IN" i="1" dirty="0"/>
              <a:t>–</a:t>
            </a:r>
            <a:r>
              <a:rPr lang="en-US" i="1" dirty="0"/>
              <a:t> </a:t>
            </a:r>
            <a:r>
              <a:rPr lang="en-US" i="1" dirty="0" err="1"/>
              <a:t>Adolygiad</a:t>
            </a:r>
            <a:r>
              <a:rPr lang="en-US" i="1" dirty="0"/>
              <a:t> </a:t>
            </a:r>
            <a:r>
              <a:rPr lang="en-US" i="1" dirty="0" err="1"/>
              <a:t>Annibynnol</a:t>
            </a:r>
            <a:r>
              <a:rPr lang="en-US" i="1" dirty="0"/>
              <a:t> </a:t>
            </a:r>
            <a:r>
              <a:rPr lang="en-US" i="1" dirty="0" err="1"/>
              <a:t>o’r</a:t>
            </a:r>
            <a:r>
              <a:rPr lang="en-US" i="1" dirty="0"/>
              <a:t> </a:t>
            </a:r>
            <a:r>
              <a:rPr lang="en-US" i="1" dirty="0" err="1"/>
              <a:t>Cwricwlwm</a:t>
            </a:r>
            <a:r>
              <a:rPr lang="en-US" i="1" dirty="0"/>
              <a:t> </a:t>
            </a:r>
            <a:r>
              <a:rPr lang="en-US" i="1" dirty="0" err="1"/>
              <a:t>yng</a:t>
            </a:r>
            <a:r>
              <a:rPr lang="en-US" i="1" dirty="0"/>
              <a:t> </a:t>
            </a:r>
            <a:r>
              <a:rPr lang="en-US" i="1" dirty="0" err="1"/>
              <a:t>Ngymru</a:t>
            </a:r>
            <a:r>
              <a:rPr lang="en-US" i="1" dirty="0"/>
              <a:t>. </a:t>
            </a:r>
            <a:r>
              <a:rPr lang="en-US" dirty="0" err="1"/>
              <a:t>Caerdydd</a:t>
            </a:r>
            <a:r>
              <a:rPr lang="en-US" dirty="0"/>
              <a:t>: </a:t>
            </a:r>
            <a:r>
              <a:rPr lang="en-US" dirty="0" err="1"/>
              <a:t>Llywodraeth</a:t>
            </a:r>
            <a:r>
              <a:rPr lang="en-US" dirty="0"/>
              <a:t> </a:t>
            </a:r>
            <a:r>
              <a:rPr lang="en-US" dirty="0" err="1"/>
              <a:t>Cymru</a:t>
            </a:r>
            <a:r>
              <a:rPr lang="en-US" dirty="0"/>
              <a:t>.</a:t>
            </a:r>
            <a:r>
              <a:rPr lang="en-US" i="1" dirty="0"/>
              <a:t> </a:t>
            </a:r>
            <a:endParaRPr lang="en-US" dirty="0"/>
          </a:p>
          <a:p>
            <a:endParaRPr lang="en-US" sz="1000" dirty="0"/>
          </a:p>
          <a:p>
            <a:pPr>
              <a:defRPr/>
            </a:pPr>
            <a:r>
              <a:rPr lang="en-US" dirty="0"/>
              <a:t>Donaldson, G. (2015</a:t>
            </a:r>
            <a:r>
              <a:rPr lang="en-US" dirty="0" smtClean="0"/>
              <a:t>). </a:t>
            </a:r>
            <a:r>
              <a:rPr lang="en-US" i="1" dirty="0"/>
              <a:t>Successful Futures - </a:t>
            </a:r>
            <a:r>
              <a:rPr lang="en-US" i="1" dirty="0">
                <a:solidFill>
                  <a:schemeClr val="dk1"/>
                </a:solidFill>
              </a:rPr>
              <a:t>Independent Review of Curriculum and Assessment Arrangements in Wales</a:t>
            </a:r>
            <a:r>
              <a:rPr lang="en-US" dirty="0"/>
              <a:t>. Cardiff: Welsh Government</a:t>
            </a:r>
            <a:r>
              <a:rPr lang="en-US" dirty="0" smtClean="0"/>
              <a:t>.</a:t>
            </a:r>
          </a:p>
          <a:p>
            <a:pPr>
              <a:defRPr/>
            </a:pPr>
            <a:endParaRPr lang="en-US" dirty="0" smtClean="0"/>
          </a:p>
          <a:p>
            <a:pPr>
              <a:defRPr/>
            </a:pPr>
            <a:r>
              <a:rPr lang="en-GB" dirty="0" smtClean="0"/>
              <a:t>Haylock, D. </a:t>
            </a:r>
            <a:r>
              <a:rPr lang="en-GB" dirty="0"/>
              <a:t>and </a:t>
            </a:r>
            <a:r>
              <a:rPr lang="en-GB" dirty="0" err="1" smtClean="0"/>
              <a:t>Thangta</a:t>
            </a:r>
            <a:r>
              <a:rPr lang="en-GB" dirty="0" smtClean="0"/>
              <a:t>, F. </a:t>
            </a:r>
            <a:r>
              <a:rPr lang="en-GB" dirty="0"/>
              <a:t>(2007</a:t>
            </a:r>
            <a:r>
              <a:rPr lang="en-GB" dirty="0" smtClean="0"/>
              <a:t>). </a:t>
            </a:r>
            <a:r>
              <a:rPr lang="en-GB" i="1" dirty="0"/>
              <a:t>Key Concepts in Primary </a:t>
            </a:r>
            <a:r>
              <a:rPr lang="en-GB" i="1" dirty="0" smtClean="0"/>
              <a:t>Mathematics. </a:t>
            </a:r>
            <a:r>
              <a:rPr lang="en-GB" dirty="0"/>
              <a:t>London: SAGE</a:t>
            </a:r>
            <a:endParaRPr lang="en-US" dirty="0"/>
          </a:p>
          <a:p>
            <a:pPr>
              <a:defRPr/>
            </a:pPr>
            <a:endParaRPr lang="en-US" dirty="0" smtClean="0"/>
          </a:p>
          <a:p>
            <a:r>
              <a:rPr lang="en-US" dirty="0" err="1" smtClean="0"/>
              <a:t>Llywodraeth</a:t>
            </a:r>
            <a:r>
              <a:rPr lang="en-US" dirty="0" smtClean="0"/>
              <a:t> </a:t>
            </a:r>
            <a:r>
              <a:rPr lang="en-US" dirty="0" err="1" smtClean="0"/>
              <a:t>Cymru</a:t>
            </a:r>
            <a:r>
              <a:rPr lang="en-US" dirty="0" smtClean="0"/>
              <a:t> (2013). </a:t>
            </a:r>
            <a:r>
              <a:rPr lang="en-US" i="1" dirty="0" err="1"/>
              <a:t>Fframwaith</a:t>
            </a:r>
            <a:r>
              <a:rPr lang="en-US" i="1" dirty="0"/>
              <a:t> </a:t>
            </a:r>
            <a:r>
              <a:rPr lang="en-US" i="1" dirty="0" err="1"/>
              <a:t>Llythrennedd</a:t>
            </a:r>
            <a:r>
              <a:rPr lang="en-US" i="1" dirty="0"/>
              <a:t> a </a:t>
            </a:r>
            <a:r>
              <a:rPr lang="en-US" i="1" dirty="0" err="1" smtClean="0"/>
              <a:t>Rhifedd</a:t>
            </a:r>
            <a:r>
              <a:rPr lang="en-US" i="1" dirty="0" smtClean="0"/>
              <a:t> </a:t>
            </a:r>
            <a:r>
              <a:rPr lang="en-US" i="1" dirty="0" err="1" smtClean="0"/>
              <a:t>Cenedlaethol</a:t>
            </a:r>
            <a:r>
              <a:rPr lang="en-US" i="1" dirty="0" smtClean="0"/>
              <a:t>: </a:t>
            </a:r>
            <a:r>
              <a:rPr lang="en-US" i="1" dirty="0" err="1" smtClean="0"/>
              <a:t>Cynorthwyo</a:t>
            </a:r>
            <a:r>
              <a:rPr lang="en-US" i="1" dirty="0" smtClean="0"/>
              <a:t> </a:t>
            </a:r>
            <a:r>
              <a:rPr lang="en-US" i="1" dirty="0" err="1"/>
              <a:t>ysgolion</a:t>
            </a:r>
            <a:r>
              <a:rPr lang="en-US" i="1" dirty="0"/>
              <a:t> </a:t>
            </a:r>
            <a:r>
              <a:rPr lang="en-US" i="1" dirty="0" err="1"/>
              <a:t>i</a:t>
            </a:r>
            <a:r>
              <a:rPr lang="en-US" i="1" dirty="0"/>
              <a:t> </a:t>
            </a:r>
            <a:r>
              <a:rPr lang="en-US" i="1" dirty="0" err="1"/>
              <a:t>gyflwyno’r</a:t>
            </a:r>
            <a:r>
              <a:rPr lang="en-US" i="1" dirty="0"/>
              <a:t> </a:t>
            </a:r>
            <a:r>
              <a:rPr lang="en-US" i="1" dirty="0" err="1"/>
              <a:t>Fframwaith</a:t>
            </a:r>
            <a:r>
              <a:rPr lang="en-US" i="1" dirty="0"/>
              <a:t> </a:t>
            </a:r>
            <a:r>
              <a:rPr lang="en-US" i="1" dirty="0" err="1"/>
              <a:t>Llythrennedd</a:t>
            </a:r>
            <a:r>
              <a:rPr lang="en-US" i="1" dirty="0"/>
              <a:t> a </a:t>
            </a:r>
            <a:r>
              <a:rPr lang="en-US" i="1" dirty="0" err="1"/>
              <a:t>Rhifedd</a:t>
            </a:r>
            <a:r>
              <a:rPr lang="en-US" i="1" dirty="0"/>
              <a:t> </a:t>
            </a:r>
            <a:r>
              <a:rPr lang="en-US" i="1" dirty="0" err="1" smtClean="0"/>
              <a:t>Cenedlaethol</a:t>
            </a:r>
            <a:r>
              <a:rPr lang="en-US" i="1" dirty="0" smtClean="0"/>
              <a:t>.</a:t>
            </a:r>
            <a:r>
              <a:rPr lang="en-US" dirty="0" smtClean="0"/>
              <a:t> </a:t>
            </a:r>
            <a:r>
              <a:rPr lang="en-US" dirty="0" err="1"/>
              <a:t>Caerdydd</a:t>
            </a:r>
            <a:r>
              <a:rPr lang="en-US" dirty="0"/>
              <a:t>: </a:t>
            </a:r>
            <a:r>
              <a:rPr lang="en-US" dirty="0" err="1"/>
              <a:t>Llywodraeth</a:t>
            </a:r>
            <a:r>
              <a:rPr lang="en-US" dirty="0"/>
              <a:t> </a:t>
            </a:r>
            <a:r>
              <a:rPr lang="en-US" dirty="0" err="1"/>
              <a:t>Cymru</a:t>
            </a:r>
            <a:r>
              <a:rPr lang="en-US" dirty="0"/>
              <a:t>.</a:t>
            </a:r>
            <a:r>
              <a:rPr lang="en-US" i="1" dirty="0"/>
              <a:t> </a:t>
            </a:r>
            <a:endParaRPr lang="en-US" i="1" dirty="0" smtClean="0"/>
          </a:p>
          <a:p>
            <a:endParaRPr lang="en-US" i="1" dirty="0"/>
          </a:p>
          <a:p>
            <a:r>
              <a:rPr lang="en-GB" altLang="en-US" dirty="0">
                <a:ea typeface="ＭＳ Ｐゴシック" charset="-128"/>
              </a:rPr>
              <a:t>Pound, L. </a:t>
            </a:r>
            <a:r>
              <a:rPr lang="en-GB" altLang="en-US" dirty="0" smtClean="0">
                <a:ea typeface="ＭＳ Ｐゴシック" charset="-128"/>
              </a:rPr>
              <a:t>and </a:t>
            </a:r>
            <a:r>
              <a:rPr lang="en-GB" altLang="en-US" dirty="0">
                <a:ea typeface="ＭＳ Ｐゴシック" charset="-128"/>
              </a:rPr>
              <a:t>Lee, T. (2010) </a:t>
            </a:r>
            <a:r>
              <a:rPr lang="en-GB" altLang="en-US" i="1" dirty="0">
                <a:ea typeface="ＭＳ Ｐゴシック" charset="-128"/>
              </a:rPr>
              <a:t>Teaching Mathematics Creatively</a:t>
            </a:r>
            <a:r>
              <a:rPr lang="en-GB" altLang="en-US" dirty="0">
                <a:ea typeface="ＭＳ Ｐゴシック" charset="-128"/>
              </a:rPr>
              <a:t>. Oxon: Routledge. </a:t>
            </a:r>
          </a:p>
          <a:p>
            <a:endParaRPr lang="en-US" dirty="0"/>
          </a:p>
          <a:p>
            <a:r>
              <a:rPr lang="en-US" dirty="0"/>
              <a:t>Welsh Government (2013</a:t>
            </a:r>
            <a:r>
              <a:rPr lang="en-US" dirty="0" smtClean="0"/>
              <a:t>). </a:t>
            </a:r>
            <a:r>
              <a:rPr lang="en-US" i="1" dirty="0"/>
              <a:t>National Literacy and </a:t>
            </a:r>
            <a:r>
              <a:rPr lang="en-US" i="1" dirty="0" smtClean="0"/>
              <a:t>Numeracy Framework: To </a:t>
            </a:r>
            <a:r>
              <a:rPr lang="en-US" i="1" dirty="0"/>
              <a:t>support schools in introducing the National Literacy and Numeracy </a:t>
            </a:r>
            <a:r>
              <a:rPr lang="en-US" i="1" dirty="0" smtClean="0"/>
              <a:t>Framework. </a:t>
            </a:r>
            <a:r>
              <a:rPr lang="en-US" dirty="0"/>
              <a:t>Cardiff: Welsh Government.</a:t>
            </a:r>
            <a:r>
              <a:rPr lang="en-US" dirty="0" smtClean="0"/>
              <a:t> </a:t>
            </a:r>
            <a:endParaRPr lang="en-US" dirty="0"/>
          </a:p>
          <a:p>
            <a:pPr>
              <a:defRPr/>
            </a:pPr>
            <a:endParaRPr lang="en-US" dirty="0"/>
          </a:p>
        </p:txBody>
      </p:sp>
    </p:spTree>
    <p:extLst>
      <p:ext uri="{BB962C8B-B14F-4D97-AF65-F5344CB8AC3E}">
        <p14:creationId xmlns:p14="http://schemas.microsoft.com/office/powerpoint/2010/main" val="8495246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3072</TotalTime>
  <Words>1797</Words>
  <Application>Microsoft Office PowerPoint</Application>
  <PresentationFormat>On-screen Show (4:3)</PresentationFormat>
  <Paragraphs>308</Paragraphs>
  <Slides>30</Slides>
  <Notes>19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ＭＳ Ｐゴシック</vt:lpstr>
      <vt:lpstr>Arial</vt:lpstr>
      <vt:lpstr>Calibri</vt:lpstr>
      <vt:lpstr>Mangal</vt:lpstr>
      <vt:lpstr>Times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swwcte</dc:creator>
  <cp:lastModifiedBy>Sarah Stewart</cp:lastModifiedBy>
  <cp:revision>217</cp:revision>
  <cp:lastPrinted>2017-08-03T13:56:24Z</cp:lastPrinted>
  <dcterms:created xsi:type="dcterms:W3CDTF">2017-06-06T09:03:28Z</dcterms:created>
  <dcterms:modified xsi:type="dcterms:W3CDTF">2018-02-19T12:24:07Z</dcterms:modified>
</cp:coreProperties>
</file>