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7"/>
  </p:notesMasterIdLst>
  <p:sldIdLst>
    <p:sldId id="256" r:id="rId2"/>
    <p:sldId id="260" r:id="rId3"/>
    <p:sldId id="257" r:id="rId4"/>
    <p:sldId id="261" r:id="rId5"/>
    <p:sldId id="263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3098" autoAdjust="0"/>
  </p:normalViewPr>
  <p:slideViewPr>
    <p:cSldViewPr snapToGrid="0">
      <p:cViewPr varScale="1">
        <p:scale>
          <a:sx n="28" d="100"/>
          <a:sy n="28" d="100"/>
        </p:scale>
        <p:origin x="133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EED00-AAD4-4159-98D0-353DB09D79E8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6F9626-5327-4DF1-9D4D-394EF2D2F5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37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(Beechwood College, 2019)</a:t>
            </a:r>
          </a:p>
          <a:p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(Ludlow Street Healthcare, 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6F9626-5327-4DF1-9D4D-394EF2D2F5F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956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(QAA, 2018)</a:t>
            </a:r>
          </a:p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6F9626-5327-4DF1-9D4D-394EF2D2F5F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68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(QAA, 2018)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(Department for Education, 2017)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6F9626-5327-4DF1-9D4D-394EF2D2F5F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289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2946C-E61B-433E-A4B2-106A75848B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Skills and competencies that can be applied to career opportunities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3C8249-40D7-4EDB-BE22-7324647FDF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Kirsty Jenkins - 1707918</a:t>
            </a:r>
          </a:p>
        </p:txBody>
      </p:sp>
    </p:spTree>
    <p:extLst>
      <p:ext uri="{BB962C8B-B14F-4D97-AF65-F5344CB8AC3E}">
        <p14:creationId xmlns:p14="http://schemas.microsoft.com/office/powerpoint/2010/main" val="209829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C7F651C-5426-4673-BBE4-926A14C43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89E77FC-7E9C-4E2C-AE35-51E73F1A0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392D36-B685-45E0-B197-6EE5D7480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DCA8533-CC5E-4754-9A04-047EDE49E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rgbClr val="878A8B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A9BBA-C917-46AC-8C68-4A9895D32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Possible job opportunity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79B23F-8E4A-4928-B2B8-A042A8323A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608" r="49426" b="18179"/>
          <a:stretch/>
        </p:blipFill>
        <p:spPr>
          <a:xfrm>
            <a:off x="2392933" y="484632"/>
            <a:ext cx="3460752" cy="3556755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CBADB6-1B30-4730-AC3D-FDBC450F2B94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9" r="50144" b="5059"/>
          <a:stretch/>
        </p:blipFill>
        <p:spPr bwMode="auto">
          <a:xfrm>
            <a:off x="6338316" y="484632"/>
            <a:ext cx="3593685" cy="3556755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A40FB01-BBF2-4E51-8099-FDD9DE347F22}"/>
              </a:ext>
            </a:extLst>
          </p:cNvPr>
          <p:cNvSpPr/>
          <p:nvPr/>
        </p:nvSpPr>
        <p:spPr>
          <a:xfrm>
            <a:off x="2692714" y="3998307"/>
            <a:ext cx="2771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(Beechwood College, 2019)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5EA965-93F6-4920-BE20-BA881A2B30C9}"/>
              </a:ext>
            </a:extLst>
          </p:cNvPr>
          <p:cNvSpPr/>
          <p:nvPr/>
        </p:nvSpPr>
        <p:spPr>
          <a:xfrm>
            <a:off x="6444015" y="3998307"/>
            <a:ext cx="33228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(Ludlow Street Healthcare, 2019)</a:t>
            </a:r>
          </a:p>
        </p:txBody>
      </p:sp>
    </p:spTree>
    <p:extLst>
      <p:ext uri="{BB962C8B-B14F-4D97-AF65-F5344CB8AC3E}">
        <p14:creationId xmlns:p14="http://schemas.microsoft.com/office/powerpoint/2010/main" val="1535250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D0293-B370-44D7-A09B-408727BC8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and competencies developed throughout module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BCA12C-827B-45D9-98D2-187FCAF08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Skills and competencies at start of module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4BCCB1-D925-4D03-8DC7-59668D5FCA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Leadership</a:t>
            </a:r>
          </a:p>
          <a:p>
            <a:r>
              <a:rPr lang="en-GB" dirty="0"/>
              <a:t>Assessing and Monitoring</a:t>
            </a:r>
          </a:p>
          <a:p>
            <a:r>
              <a:rPr lang="en-GB" dirty="0"/>
              <a:t>Managing challenging behaviour</a:t>
            </a:r>
          </a:p>
          <a:p>
            <a:r>
              <a:rPr lang="en-GB" dirty="0"/>
              <a:t>Willingness for CPD</a:t>
            </a:r>
          </a:p>
          <a:p>
            <a:r>
              <a:rPr lang="en-GB" dirty="0"/>
              <a:t>Adaptability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53862F1-B57D-4943-B719-717883195E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Skills and competencies on completion of module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216568-4014-462E-91B2-BA6A2F111BF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Teamwork and diplomacy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Patient advocacy</a:t>
            </a:r>
          </a:p>
          <a:p>
            <a:r>
              <a:rPr lang="en-GB" dirty="0"/>
              <a:t>Careful delivery of service</a:t>
            </a:r>
          </a:p>
          <a:p>
            <a:r>
              <a:rPr lang="en-GB" dirty="0"/>
              <a:t>Taking initiative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8D6986-8B0B-431B-9E74-406D00210CD0}"/>
              </a:ext>
            </a:extLst>
          </p:cNvPr>
          <p:cNvSpPr/>
          <p:nvPr/>
        </p:nvSpPr>
        <p:spPr>
          <a:xfrm>
            <a:off x="9180791" y="6212124"/>
            <a:ext cx="1338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defTabSz="914400">
              <a:defRPr/>
            </a:pPr>
            <a:r>
              <a:rPr lang="en-GB" dirty="0"/>
              <a:t>(QAA, 2018)</a:t>
            </a:r>
          </a:p>
        </p:txBody>
      </p:sp>
    </p:spTree>
    <p:extLst>
      <p:ext uri="{BB962C8B-B14F-4D97-AF65-F5344CB8AC3E}">
        <p14:creationId xmlns:p14="http://schemas.microsoft.com/office/powerpoint/2010/main" val="2495152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04522A69-BD28-4FAB-BC21-12F304DB5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2AB9AAA3-D906-4243-B467-80BFE82B9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993" y="4367639"/>
            <a:ext cx="11430014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BF7CE-F910-4CF6-90F4-F16EC113A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477" y="4599160"/>
            <a:ext cx="11079804" cy="1358020"/>
          </a:xfrm>
        </p:spPr>
        <p:txBody>
          <a:bodyPr anchor="ctr">
            <a:normAutofit/>
          </a:bodyPr>
          <a:lstStyle/>
          <a:p>
            <a:pPr algn="ctr"/>
            <a:r>
              <a:rPr lang="en-GB" sz="4400"/>
              <a:t>How will the skills and competencies developed influence job prospects?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365C5A6-E0F8-4AF7-9202-600B4B0C222E}"/>
              </a:ext>
            </a:extLst>
          </p:cNvPr>
          <p:cNvGrpSpPr/>
          <p:nvPr/>
        </p:nvGrpSpPr>
        <p:grpSpPr>
          <a:xfrm>
            <a:off x="970038" y="1107178"/>
            <a:ext cx="10251923" cy="2321822"/>
            <a:chOff x="970038" y="1080341"/>
            <a:chExt cx="10251923" cy="2321822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E239A16F-FBE5-4051-BDE5-FAC99222194A}"/>
                </a:ext>
              </a:extLst>
            </p:cNvPr>
            <p:cNvSpPr/>
            <p:nvPr/>
          </p:nvSpPr>
          <p:spPr>
            <a:xfrm>
              <a:off x="970038" y="1080341"/>
              <a:ext cx="888711" cy="88871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5" name="Rectangle 4" descr="Handshake">
              <a:extLst>
                <a:ext uri="{FF2B5EF4-FFF2-40B4-BE49-F238E27FC236}">
                  <a16:creationId xmlns:a16="http://schemas.microsoft.com/office/drawing/2014/main" id="{34A01E2B-AE04-413F-981F-FB1BEFB4EECD}"/>
                </a:ext>
              </a:extLst>
            </p:cNvPr>
            <p:cNvSpPr/>
            <p:nvPr/>
          </p:nvSpPr>
          <p:spPr>
            <a:xfrm>
              <a:off x="1156667" y="1266971"/>
              <a:ext cx="515452" cy="515452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C2051C5-AA63-47B3-A029-510411266CB3}"/>
                </a:ext>
              </a:extLst>
            </p:cNvPr>
            <p:cNvSpPr/>
            <p:nvPr/>
          </p:nvSpPr>
          <p:spPr>
            <a:xfrm>
              <a:off x="2049188" y="1080341"/>
              <a:ext cx="2094820" cy="888711"/>
            </a:xfrm>
            <a:custGeom>
              <a:avLst/>
              <a:gdLst>
                <a:gd name="connsiteX0" fmla="*/ 0 w 2094820"/>
                <a:gd name="connsiteY0" fmla="*/ 0 h 888711"/>
                <a:gd name="connsiteX1" fmla="*/ 2094820 w 2094820"/>
                <a:gd name="connsiteY1" fmla="*/ 0 h 888711"/>
                <a:gd name="connsiteX2" fmla="*/ 2094820 w 2094820"/>
                <a:gd name="connsiteY2" fmla="*/ 888711 h 888711"/>
                <a:gd name="connsiteX3" fmla="*/ 0 w 2094820"/>
                <a:gd name="connsiteY3" fmla="*/ 888711 h 888711"/>
                <a:gd name="connsiteX4" fmla="*/ 0 w 2094820"/>
                <a:gd name="connsiteY4" fmla="*/ 0 h 888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4820" h="888711">
                  <a:moveTo>
                    <a:pt x="0" y="0"/>
                  </a:moveTo>
                  <a:lnTo>
                    <a:pt x="2094820" y="0"/>
                  </a:lnTo>
                  <a:lnTo>
                    <a:pt x="2094820" y="888711"/>
                  </a:lnTo>
                  <a:lnTo>
                    <a:pt x="0" y="88871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Respect 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11694ABF-F374-4610-9D7F-D407A963301D}"/>
                </a:ext>
              </a:extLst>
            </p:cNvPr>
            <p:cNvSpPr/>
            <p:nvPr/>
          </p:nvSpPr>
          <p:spPr>
            <a:xfrm>
              <a:off x="4509015" y="1080341"/>
              <a:ext cx="888711" cy="88871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8" name="Rectangle 7" descr="Puzzle Pieces">
              <a:extLst>
                <a:ext uri="{FF2B5EF4-FFF2-40B4-BE49-F238E27FC236}">
                  <a16:creationId xmlns:a16="http://schemas.microsoft.com/office/drawing/2014/main" id="{8883A797-7566-4E5A-9C63-981DFC01E52E}"/>
                </a:ext>
              </a:extLst>
            </p:cNvPr>
            <p:cNvSpPr/>
            <p:nvPr/>
          </p:nvSpPr>
          <p:spPr>
            <a:xfrm>
              <a:off x="4695644" y="1266971"/>
              <a:ext cx="515452" cy="515452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CA4AF39-5E0D-4527-A8B3-61D79444ACF5}"/>
                </a:ext>
              </a:extLst>
            </p:cNvPr>
            <p:cNvSpPr/>
            <p:nvPr/>
          </p:nvSpPr>
          <p:spPr>
            <a:xfrm>
              <a:off x="5588164" y="1080341"/>
              <a:ext cx="2094820" cy="888711"/>
            </a:xfrm>
            <a:custGeom>
              <a:avLst/>
              <a:gdLst>
                <a:gd name="connsiteX0" fmla="*/ 0 w 2094820"/>
                <a:gd name="connsiteY0" fmla="*/ 0 h 888711"/>
                <a:gd name="connsiteX1" fmla="*/ 2094820 w 2094820"/>
                <a:gd name="connsiteY1" fmla="*/ 0 h 888711"/>
                <a:gd name="connsiteX2" fmla="*/ 2094820 w 2094820"/>
                <a:gd name="connsiteY2" fmla="*/ 888711 h 888711"/>
                <a:gd name="connsiteX3" fmla="*/ 0 w 2094820"/>
                <a:gd name="connsiteY3" fmla="*/ 888711 h 888711"/>
                <a:gd name="connsiteX4" fmla="*/ 0 w 2094820"/>
                <a:gd name="connsiteY4" fmla="*/ 0 h 888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4820" h="888711">
                  <a:moveTo>
                    <a:pt x="0" y="0"/>
                  </a:moveTo>
                  <a:lnTo>
                    <a:pt x="2094820" y="0"/>
                  </a:lnTo>
                  <a:lnTo>
                    <a:pt x="2094820" y="888711"/>
                  </a:lnTo>
                  <a:lnTo>
                    <a:pt x="0" y="88871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Adaptability 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A590589-51AF-4983-8266-2A1CE6448F6D}"/>
                </a:ext>
              </a:extLst>
            </p:cNvPr>
            <p:cNvSpPr/>
            <p:nvPr/>
          </p:nvSpPr>
          <p:spPr>
            <a:xfrm>
              <a:off x="8047991" y="1080341"/>
              <a:ext cx="888711" cy="88871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Warning">
              <a:extLst>
                <a:ext uri="{FF2B5EF4-FFF2-40B4-BE49-F238E27FC236}">
                  <a16:creationId xmlns:a16="http://schemas.microsoft.com/office/drawing/2014/main" id="{8E98BE33-36BC-4244-B54A-34B47F9CE52E}"/>
                </a:ext>
              </a:extLst>
            </p:cNvPr>
            <p:cNvSpPr/>
            <p:nvPr/>
          </p:nvSpPr>
          <p:spPr>
            <a:xfrm>
              <a:off x="8234620" y="1266971"/>
              <a:ext cx="515452" cy="515452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7CB7EC0-F933-47ED-BDE3-403799406ABA}"/>
                </a:ext>
              </a:extLst>
            </p:cNvPr>
            <p:cNvSpPr/>
            <p:nvPr/>
          </p:nvSpPr>
          <p:spPr>
            <a:xfrm>
              <a:off x="9127141" y="1080341"/>
              <a:ext cx="2094820" cy="888711"/>
            </a:xfrm>
            <a:custGeom>
              <a:avLst/>
              <a:gdLst>
                <a:gd name="connsiteX0" fmla="*/ 0 w 2094820"/>
                <a:gd name="connsiteY0" fmla="*/ 0 h 888711"/>
                <a:gd name="connsiteX1" fmla="*/ 2094820 w 2094820"/>
                <a:gd name="connsiteY1" fmla="*/ 0 h 888711"/>
                <a:gd name="connsiteX2" fmla="*/ 2094820 w 2094820"/>
                <a:gd name="connsiteY2" fmla="*/ 888711 h 888711"/>
                <a:gd name="connsiteX3" fmla="*/ 0 w 2094820"/>
                <a:gd name="connsiteY3" fmla="*/ 888711 h 888711"/>
                <a:gd name="connsiteX4" fmla="*/ 0 w 2094820"/>
                <a:gd name="connsiteY4" fmla="*/ 0 h 888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4820" h="888711">
                  <a:moveTo>
                    <a:pt x="0" y="0"/>
                  </a:moveTo>
                  <a:lnTo>
                    <a:pt x="2094820" y="0"/>
                  </a:lnTo>
                  <a:lnTo>
                    <a:pt x="2094820" y="888711"/>
                  </a:lnTo>
                  <a:lnTo>
                    <a:pt x="0" y="88871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Reflective practice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A8A987B-0191-46F7-BCCC-A143004311EC}"/>
                </a:ext>
              </a:extLst>
            </p:cNvPr>
            <p:cNvSpPr/>
            <p:nvPr/>
          </p:nvSpPr>
          <p:spPr>
            <a:xfrm>
              <a:off x="970038" y="2513452"/>
              <a:ext cx="888711" cy="88871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5" name="Rectangle 14" descr="Cheers">
              <a:extLst>
                <a:ext uri="{FF2B5EF4-FFF2-40B4-BE49-F238E27FC236}">
                  <a16:creationId xmlns:a16="http://schemas.microsoft.com/office/drawing/2014/main" id="{2DCFD70B-688F-4F65-AF37-595BE5935B6F}"/>
                </a:ext>
              </a:extLst>
            </p:cNvPr>
            <p:cNvSpPr/>
            <p:nvPr/>
          </p:nvSpPr>
          <p:spPr>
            <a:xfrm>
              <a:off x="1156667" y="2700081"/>
              <a:ext cx="515452" cy="515452"/>
            </a:xfrm>
            <a:prstGeom prst="rect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F4FBFAD-1D90-46D3-B5D5-FD0AB7505447}"/>
                </a:ext>
              </a:extLst>
            </p:cNvPr>
            <p:cNvSpPr/>
            <p:nvPr/>
          </p:nvSpPr>
          <p:spPr>
            <a:xfrm>
              <a:off x="2049188" y="2513452"/>
              <a:ext cx="2094820" cy="888711"/>
            </a:xfrm>
            <a:custGeom>
              <a:avLst/>
              <a:gdLst>
                <a:gd name="connsiteX0" fmla="*/ 0 w 2094820"/>
                <a:gd name="connsiteY0" fmla="*/ 0 h 888711"/>
                <a:gd name="connsiteX1" fmla="*/ 2094820 w 2094820"/>
                <a:gd name="connsiteY1" fmla="*/ 0 h 888711"/>
                <a:gd name="connsiteX2" fmla="*/ 2094820 w 2094820"/>
                <a:gd name="connsiteY2" fmla="*/ 888711 h 888711"/>
                <a:gd name="connsiteX3" fmla="*/ 0 w 2094820"/>
                <a:gd name="connsiteY3" fmla="*/ 888711 h 888711"/>
                <a:gd name="connsiteX4" fmla="*/ 0 w 2094820"/>
                <a:gd name="connsiteY4" fmla="*/ 0 h 888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4820" h="888711">
                  <a:moveTo>
                    <a:pt x="0" y="0"/>
                  </a:moveTo>
                  <a:lnTo>
                    <a:pt x="2094820" y="0"/>
                  </a:lnTo>
                  <a:lnTo>
                    <a:pt x="2094820" y="888711"/>
                  </a:lnTo>
                  <a:lnTo>
                    <a:pt x="0" y="88871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Teamwork and diplomacy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24C97F17-4FC3-4BFE-B10F-E70B0357CF76}"/>
                </a:ext>
              </a:extLst>
            </p:cNvPr>
            <p:cNvSpPr/>
            <p:nvPr/>
          </p:nvSpPr>
          <p:spPr>
            <a:xfrm>
              <a:off x="8047991" y="2513452"/>
              <a:ext cx="888711" cy="88871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3" name="Rectangle 22" descr="Head with Gears">
              <a:extLst>
                <a:ext uri="{FF2B5EF4-FFF2-40B4-BE49-F238E27FC236}">
                  <a16:creationId xmlns:a16="http://schemas.microsoft.com/office/drawing/2014/main" id="{744CC751-DA40-448D-9EF8-FB70E8BEE921}"/>
                </a:ext>
              </a:extLst>
            </p:cNvPr>
            <p:cNvSpPr/>
            <p:nvPr/>
          </p:nvSpPr>
          <p:spPr>
            <a:xfrm>
              <a:off x="8234620" y="2700081"/>
              <a:ext cx="515452" cy="515452"/>
            </a:xfrm>
            <a:prstGeom prst="rect">
              <a:avLst/>
            </a:prstGeom>
            <a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E8768A-33F5-4656-9D9E-F65469664B86}"/>
                </a:ext>
              </a:extLst>
            </p:cNvPr>
            <p:cNvSpPr/>
            <p:nvPr/>
          </p:nvSpPr>
          <p:spPr>
            <a:xfrm>
              <a:off x="9127141" y="2513452"/>
              <a:ext cx="2094820" cy="888711"/>
            </a:xfrm>
            <a:custGeom>
              <a:avLst/>
              <a:gdLst>
                <a:gd name="connsiteX0" fmla="*/ 0 w 2094820"/>
                <a:gd name="connsiteY0" fmla="*/ 0 h 888711"/>
                <a:gd name="connsiteX1" fmla="*/ 2094820 w 2094820"/>
                <a:gd name="connsiteY1" fmla="*/ 0 h 888711"/>
                <a:gd name="connsiteX2" fmla="*/ 2094820 w 2094820"/>
                <a:gd name="connsiteY2" fmla="*/ 888711 h 888711"/>
                <a:gd name="connsiteX3" fmla="*/ 0 w 2094820"/>
                <a:gd name="connsiteY3" fmla="*/ 888711 h 888711"/>
                <a:gd name="connsiteX4" fmla="*/ 0 w 2094820"/>
                <a:gd name="connsiteY4" fmla="*/ 0 h 888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4820" h="888711">
                  <a:moveTo>
                    <a:pt x="0" y="0"/>
                  </a:moveTo>
                  <a:lnTo>
                    <a:pt x="2094820" y="0"/>
                  </a:lnTo>
                  <a:lnTo>
                    <a:pt x="2094820" y="888711"/>
                  </a:lnTo>
                  <a:lnTo>
                    <a:pt x="0" y="88871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Resilience </a:t>
              </a:r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DE013350-A73C-4593-9768-69154C3D169D}"/>
              </a:ext>
            </a:extLst>
          </p:cNvPr>
          <p:cNvSpPr/>
          <p:nvPr/>
        </p:nvSpPr>
        <p:spPr>
          <a:xfrm>
            <a:off x="9865895" y="637046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defTabSz="914400">
              <a:defRPr/>
            </a:pPr>
            <a:r>
              <a:rPr lang="en-GB" dirty="0"/>
              <a:t>(QAA, 2018)</a:t>
            </a:r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8D8CBA-B385-4C0E-9BEB-0B19C3A3965D}"/>
              </a:ext>
            </a:extLst>
          </p:cNvPr>
          <p:cNvSpPr/>
          <p:nvPr/>
        </p:nvSpPr>
        <p:spPr>
          <a:xfrm>
            <a:off x="6513695" y="6394788"/>
            <a:ext cx="3352200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(Department for Education, 2017)</a:t>
            </a:r>
          </a:p>
        </p:txBody>
      </p:sp>
    </p:spTree>
    <p:extLst>
      <p:ext uri="{BB962C8B-B14F-4D97-AF65-F5344CB8AC3E}">
        <p14:creationId xmlns:p14="http://schemas.microsoft.com/office/powerpoint/2010/main" val="3162584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10C96-F5E9-49F5-A950-14C8022F1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566B16CF-B5F5-4BA9-9A64-FA9B99A170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49053" y="150658"/>
            <a:ext cx="8357936" cy="6771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Beechwood College. (2019, October 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Aims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ILS Health Care: https://www.lshealthcare.co.uk/our-aims/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Beechwood College. (2019, October 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We Are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ILS Health Care: https://www.lshealthcare.co.uk/who-we-are-1/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for Education. (2017).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Non-medical Helper Providers: Quality Assurance Framework.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October 4, 2019, from https://dsa-qag.org.uk/application/files/6414/8647/5954/NMH_Quality_Assurance_Framework_V1.4.pdf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Ludlow Street Healthcare. (2019, October 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Support Assistant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Indeed: https://www.indeed.co.uk/viewjob?cmp=Ludlow-Street-Healthcare&amp;t=Learning+Support+Assistant&amp;jk=b15a177cac5aa428&amp;sjdu=QwrRXKrqZ3CNX5W-O9jEvTtCYQ0sua_Xry5GQQ8NuaRcC-_SHkf5ShOUs-V19F3z1mjsQfOWlGm2NZ5T6sBIUB-u6uxiCgx2rw3W8iPQ7GU&amp;tk=1dmb4ei43965g801&amp;adid=269185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Mowat, C., Cooper, A., &amp; Gibson, L. (2019, October 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Supporting Students on the Autism Spectrum: Student Mentor Guidelines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National Mentoring Resource Center: https://nationalmentoringresourcecenter.org/index.php/16-resources/237-supporting-students-on-the-autism-spectrum-student-mentor-guidelines.html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Association of Disability Practitioners Ltd. (2019, October 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 Medical Help (NMH)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NADP: https://dsa-qag.org.uk/application/files/6414/8647/5954/NMH_Quality_Assurance_Framework_V1.4.pdf 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Autistic Society. (2019, October 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support - further and higher education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National Autistic Society: https://www.autism.org.uk/studentsupport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QAA. (2018).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Enterprise and Entrepreneurship Education: Guidance for UK Higher Education Providers.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September 2, 2019, from https://www.qaa.ac.uk/docs/qaas/enhancement-and-development/enterprise-and-entrpreneurship-education-2018.pdf?sfvrsn=15f1f981_8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Teaching Council. (2012).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Code of Professional Conduct for Teachers.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October 5, 2019, from https://www.teachingcouncil.ie/en/Publications/Fitness-to-Teach/Code-of-Professional-Conduct-for-Teachers.pdf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Vivian, D., James, A. S.,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Salamons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Hazel, Z., Felton, J., &amp; Whittaker, S. (2019).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 of Provider-level TEF 2016-17 (Year 2): Measuring the initial impact of the TEF on the Higher Education landscape.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Department for Education. Retrieved October 5, 2019, from https://assets.publishing.service.gov.uk/government/uploads/system/uploads/attachment_data/file/771385/TEF_Year_2_Evaluation_Report__6_.pdf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692827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A3F38"/>
      </a:dk2>
      <a:lt2>
        <a:srgbClr val="EEEDCB"/>
      </a:lt2>
      <a:accent1>
        <a:srgbClr val="818E9F"/>
      </a:accent1>
      <a:accent2>
        <a:srgbClr val="D26400"/>
      </a:accent2>
      <a:accent3>
        <a:srgbClr val="C3BA45"/>
      </a:accent3>
      <a:accent4>
        <a:srgbClr val="8A8552"/>
      </a:accent4>
      <a:accent5>
        <a:srgbClr val="F3B843"/>
      </a:accent5>
      <a:accent6>
        <a:srgbClr val="786C71"/>
      </a:accent6>
      <a:hlink>
        <a:srgbClr val="46A7CA"/>
      </a:hlink>
      <a:folHlink>
        <a:srgbClr val="B2B2B2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637</Words>
  <Application>Microsoft Office PowerPoint</Application>
  <PresentationFormat>Widescreen</PresentationFormat>
  <Paragraphs>46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Corbel</vt:lpstr>
      <vt:lpstr>Times New Roman</vt:lpstr>
      <vt:lpstr>Wingdings 2</vt:lpstr>
      <vt:lpstr>Frame</vt:lpstr>
      <vt:lpstr>Skills and competencies that can be applied to career opportunities</vt:lpstr>
      <vt:lpstr>Possible job opportunity</vt:lpstr>
      <vt:lpstr>Skills and competencies developed throughout module</vt:lpstr>
      <vt:lpstr>How will the skills and competencies developed influence job prospects?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and competencies that can be applied to career opportunities</dc:title>
  <dc:creator>Kirsty Jenkins (1707918)</dc:creator>
  <cp:lastModifiedBy>Kirsty Jenkins (1707918)</cp:lastModifiedBy>
  <cp:revision>12</cp:revision>
  <dcterms:created xsi:type="dcterms:W3CDTF">2019-10-09T07:36:00Z</dcterms:created>
  <dcterms:modified xsi:type="dcterms:W3CDTF">2019-10-23T10:06:56Z</dcterms:modified>
</cp:coreProperties>
</file>