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  <p:sldId id="264" r:id="rId10"/>
    <p:sldId id="268" r:id="rId11"/>
    <p:sldId id="276" r:id="rId12"/>
    <p:sldId id="277" r:id="rId13"/>
    <p:sldId id="279" r:id="rId14"/>
    <p:sldId id="280" r:id="rId15"/>
    <p:sldId id="281" r:id="rId16"/>
    <p:sldId id="283" r:id="rId17"/>
    <p:sldId id="282" r:id="rId18"/>
    <p:sldId id="284" r:id="rId19"/>
    <p:sldId id="322" r:id="rId20"/>
    <p:sldId id="323" r:id="rId21"/>
    <p:sldId id="324" r:id="rId22"/>
    <p:sldId id="325" r:id="rId23"/>
    <p:sldId id="326" r:id="rId24"/>
    <p:sldId id="327" r:id="rId25"/>
    <p:sldId id="328" r:id="rId26"/>
    <p:sldId id="329" r:id="rId27"/>
    <p:sldId id="330" r:id="rId28"/>
    <p:sldId id="285" r:id="rId29"/>
    <p:sldId id="286" r:id="rId30"/>
    <p:sldId id="288" r:id="rId31"/>
    <p:sldId id="319" r:id="rId32"/>
    <p:sldId id="287" r:id="rId33"/>
    <p:sldId id="289" r:id="rId34"/>
    <p:sldId id="290" r:id="rId35"/>
    <p:sldId id="320" r:id="rId36"/>
    <p:sldId id="291" r:id="rId37"/>
    <p:sldId id="321" r:id="rId38"/>
    <p:sldId id="294" r:id="rId39"/>
    <p:sldId id="295" r:id="rId40"/>
    <p:sldId id="296" r:id="rId41"/>
    <p:sldId id="297" r:id="rId42"/>
    <p:sldId id="312" r:id="rId43"/>
    <p:sldId id="314" r:id="rId44"/>
    <p:sldId id="331" r:id="rId45"/>
    <p:sldId id="316" r:id="rId46"/>
    <p:sldId id="318" r:id="rId4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oleObject" Target="../embeddings/oleObject6.bin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Sheet1!$B$2:$B$13</c:f>
              <c:numCache>
                <c:formatCode>General</c:formatCode>
                <c:ptCount val="12"/>
                <c:pt idx="0">
                  <c:v>10</c:v>
                </c:pt>
                <c:pt idx="1">
                  <c:v>23</c:v>
                </c:pt>
                <c:pt idx="2">
                  <c:v>11</c:v>
                </c:pt>
                <c:pt idx="3">
                  <c:v>16</c:v>
                </c:pt>
                <c:pt idx="4">
                  <c:v>15</c:v>
                </c:pt>
                <c:pt idx="5">
                  <c:v>24</c:v>
                </c:pt>
                <c:pt idx="6">
                  <c:v>26</c:v>
                </c:pt>
                <c:pt idx="7">
                  <c:v>31</c:v>
                </c:pt>
                <c:pt idx="8">
                  <c:v>10</c:v>
                </c:pt>
                <c:pt idx="9">
                  <c:v>6</c:v>
                </c:pt>
                <c:pt idx="10">
                  <c:v>11</c:v>
                </c:pt>
                <c:pt idx="11">
                  <c:v>9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3 month MA Forecast</c:v>
                </c:pt>
              </c:strCache>
            </c:strRef>
          </c:tx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Sheet1!$C$2:$C$13</c:f>
              <c:numCache>
                <c:formatCode>General</c:formatCode>
                <c:ptCount val="12"/>
                <c:pt idx="3">
                  <c:v>14.67</c:v>
                </c:pt>
                <c:pt idx="4">
                  <c:v>16.670000000000002</c:v>
                </c:pt>
                <c:pt idx="5">
                  <c:v>14</c:v>
                </c:pt>
                <c:pt idx="6">
                  <c:v>18.329999999999998</c:v>
                </c:pt>
                <c:pt idx="7">
                  <c:v>21.67</c:v>
                </c:pt>
                <c:pt idx="8">
                  <c:v>27</c:v>
                </c:pt>
                <c:pt idx="9">
                  <c:v>22.33</c:v>
                </c:pt>
                <c:pt idx="10">
                  <c:v>15.67</c:v>
                </c:pt>
                <c:pt idx="11">
                  <c:v>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6977152"/>
        <c:axId val="97337344"/>
      </c:lineChart>
      <c:catAx>
        <c:axId val="36977152"/>
        <c:scaling>
          <c:orientation val="minMax"/>
        </c:scaling>
        <c:delete val="0"/>
        <c:axPos val="b"/>
        <c:majorTickMark val="out"/>
        <c:minorTickMark val="none"/>
        <c:tickLblPos val="nextTo"/>
        <c:crossAx val="97337344"/>
        <c:crosses val="autoZero"/>
        <c:auto val="1"/>
        <c:lblAlgn val="ctr"/>
        <c:lblOffset val="100"/>
        <c:noMultiLvlLbl val="0"/>
      </c:catAx>
      <c:valAx>
        <c:axId val="9733734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36977152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Sheet1!$B$25</c:f>
              <c:strCache>
                <c:ptCount val="1"/>
                <c:pt idx="0">
                  <c:v>Sales</c:v>
                </c:pt>
              </c:strCache>
            </c:strRef>
          </c:tx>
          <c:marker>
            <c:symbol val="none"/>
          </c:marker>
          <c:cat>
            <c:strRef>
              <c:f>Sheet1!$A$26:$A$37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Sheet1!$B$26:$B$37</c:f>
              <c:numCache>
                <c:formatCode>General</c:formatCode>
                <c:ptCount val="12"/>
                <c:pt idx="0">
                  <c:v>10</c:v>
                </c:pt>
                <c:pt idx="1">
                  <c:v>23</c:v>
                </c:pt>
                <c:pt idx="2">
                  <c:v>11</c:v>
                </c:pt>
                <c:pt idx="3">
                  <c:v>16</c:v>
                </c:pt>
                <c:pt idx="4">
                  <c:v>15</c:v>
                </c:pt>
                <c:pt idx="5">
                  <c:v>24</c:v>
                </c:pt>
                <c:pt idx="6">
                  <c:v>26</c:v>
                </c:pt>
                <c:pt idx="7">
                  <c:v>31</c:v>
                </c:pt>
                <c:pt idx="8">
                  <c:v>10</c:v>
                </c:pt>
                <c:pt idx="9">
                  <c:v>6</c:v>
                </c:pt>
                <c:pt idx="10">
                  <c:v>11</c:v>
                </c:pt>
                <c:pt idx="11">
                  <c:v>9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Sheet1!$C$25</c:f>
              <c:strCache>
                <c:ptCount val="1"/>
                <c:pt idx="0">
                  <c:v>3 month MA</c:v>
                </c:pt>
              </c:strCache>
            </c:strRef>
          </c:tx>
          <c:marker>
            <c:symbol val="none"/>
          </c:marker>
          <c:cat>
            <c:strRef>
              <c:f>Sheet1!$A$26:$A$37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Sheet1!$C$26:$C$37</c:f>
              <c:numCache>
                <c:formatCode>General</c:formatCode>
                <c:ptCount val="12"/>
                <c:pt idx="3">
                  <c:v>14.83</c:v>
                </c:pt>
                <c:pt idx="4">
                  <c:v>15.5</c:v>
                </c:pt>
                <c:pt idx="5">
                  <c:v>14.67</c:v>
                </c:pt>
                <c:pt idx="6">
                  <c:v>19.670000000000002</c:v>
                </c:pt>
                <c:pt idx="7">
                  <c:v>23.5</c:v>
                </c:pt>
                <c:pt idx="8">
                  <c:v>28.17</c:v>
                </c:pt>
                <c:pt idx="9">
                  <c:v>19.670000000000002</c:v>
                </c:pt>
                <c:pt idx="10">
                  <c:v>11.5</c:v>
                </c:pt>
                <c:pt idx="11">
                  <c:v>9.17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7026816"/>
        <c:axId val="97341376"/>
      </c:lineChart>
      <c:catAx>
        <c:axId val="37026816"/>
        <c:scaling>
          <c:orientation val="minMax"/>
        </c:scaling>
        <c:delete val="0"/>
        <c:axPos val="b"/>
        <c:majorTickMark val="out"/>
        <c:minorTickMark val="none"/>
        <c:tickLblPos val="nextTo"/>
        <c:crossAx val="97341376"/>
        <c:crosses val="autoZero"/>
        <c:auto val="1"/>
        <c:lblAlgn val="ctr"/>
        <c:lblOffset val="100"/>
        <c:noMultiLvlLbl val="0"/>
      </c:catAx>
      <c:valAx>
        <c:axId val="9734137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37026816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Sheet1!$B$2:$B$13</c:f>
              <c:numCache>
                <c:formatCode>General</c:formatCode>
                <c:ptCount val="12"/>
                <c:pt idx="0">
                  <c:v>10</c:v>
                </c:pt>
                <c:pt idx="1">
                  <c:v>23</c:v>
                </c:pt>
                <c:pt idx="2">
                  <c:v>11</c:v>
                </c:pt>
                <c:pt idx="3">
                  <c:v>16</c:v>
                </c:pt>
                <c:pt idx="4">
                  <c:v>15</c:v>
                </c:pt>
                <c:pt idx="5">
                  <c:v>24</c:v>
                </c:pt>
                <c:pt idx="6">
                  <c:v>26</c:v>
                </c:pt>
                <c:pt idx="7">
                  <c:v>31</c:v>
                </c:pt>
                <c:pt idx="8">
                  <c:v>10</c:v>
                </c:pt>
                <c:pt idx="9">
                  <c:v>6</c:v>
                </c:pt>
                <c:pt idx="10">
                  <c:v>11</c:v>
                </c:pt>
                <c:pt idx="11">
                  <c:v>9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3 month MA Forecast</c:v>
                </c:pt>
              </c:strCache>
            </c:strRef>
          </c:tx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Sheet1!$C$2:$C$13</c:f>
              <c:numCache>
                <c:formatCode>General</c:formatCode>
                <c:ptCount val="12"/>
                <c:pt idx="3">
                  <c:v>14.67</c:v>
                </c:pt>
                <c:pt idx="4">
                  <c:v>16.670000000000002</c:v>
                </c:pt>
                <c:pt idx="5">
                  <c:v>14</c:v>
                </c:pt>
                <c:pt idx="6">
                  <c:v>18.329999999999998</c:v>
                </c:pt>
                <c:pt idx="7">
                  <c:v>21.67</c:v>
                </c:pt>
                <c:pt idx="8">
                  <c:v>27</c:v>
                </c:pt>
                <c:pt idx="9">
                  <c:v>22.33</c:v>
                </c:pt>
                <c:pt idx="10">
                  <c:v>15.67</c:v>
                </c:pt>
                <c:pt idx="11">
                  <c:v>9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3 month MA Weighted Forecast</c:v>
                </c:pt>
              </c:strCache>
            </c:strRef>
          </c:tx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Sheet1!$D$2:$D$13</c:f>
              <c:numCache>
                <c:formatCode>General</c:formatCode>
                <c:ptCount val="12"/>
                <c:pt idx="3">
                  <c:v>14.83</c:v>
                </c:pt>
                <c:pt idx="4">
                  <c:v>15.5</c:v>
                </c:pt>
                <c:pt idx="5">
                  <c:v>14.67</c:v>
                </c:pt>
                <c:pt idx="6">
                  <c:v>19.670000000000002</c:v>
                </c:pt>
                <c:pt idx="7">
                  <c:v>23.5</c:v>
                </c:pt>
                <c:pt idx="8">
                  <c:v>28.17</c:v>
                </c:pt>
                <c:pt idx="9">
                  <c:v>19.670000000000002</c:v>
                </c:pt>
                <c:pt idx="10">
                  <c:v>11.5</c:v>
                </c:pt>
                <c:pt idx="11">
                  <c:v>9.17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7299712"/>
        <c:axId val="97344256"/>
      </c:lineChart>
      <c:catAx>
        <c:axId val="37299712"/>
        <c:scaling>
          <c:orientation val="minMax"/>
        </c:scaling>
        <c:delete val="0"/>
        <c:axPos val="b"/>
        <c:majorTickMark val="out"/>
        <c:minorTickMark val="none"/>
        <c:tickLblPos val="nextTo"/>
        <c:crossAx val="97344256"/>
        <c:crosses val="autoZero"/>
        <c:auto val="1"/>
        <c:lblAlgn val="ctr"/>
        <c:lblOffset val="100"/>
        <c:noMultiLvlLbl val="0"/>
      </c:catAx>
      <c:valAx>
        <c:axId val="9734425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37299712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1988407699037624E-2"/>
          <c:y val="7.4548702245552628E-2"/>
          <c:w val="0.60869116360454945"/>
          <c:h val="0.8326195683872849"/>
        </c:manualLayout>
      </c:layout>
      <c:lineChart>
        <c:grouping val="standard"/>
        <c:varyColors val="0"/>
        <c:ser>
          <c:idx val="0"/>
          <c:order val="0"/>
          <c:tx>
            <c:strRef>
              <c:f>'[Chart in Microsoft PowerPoint]Sheet3'!$H$22</c:f>
              <c:strCache>
                <c:ptCount val="1"/>
                <c:pt idx="0">
                  <c:v>Actual sales</c:v>
                </c:pt>
              </c:strCache>
            </c:strRef>
          </c:tx>
          <c:marker>
            <c:symbol val="none"/>
          </c:marker>
          <c:cat>
            <c:numRef>
              <c:f>'[Chart in Microsoft PowerPoint]Sheet3'!$G$23:$G$34</c:f>
              <c:numCache>
                <c:formatCode>General</c:formatCode>
                <c:ptCount val="12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</c:numCache>
            </c:numRef>
          </c:cat>
          <c:val>
            <c:numRef>
              <c:f>'[Chart in Microsoft PowerPoint]Sheet3'!$H$23:$H$34</c:f>
              <c:numCache>
                <c:formatCode>General</c:formatCode>
                <c:ptCount val="12"/>
                <c:pt idx="0">
                  <c:v>18</c:v>
                </c:pt>
                <c:pt idx="1">
                  <c:v>20</c:v>
                </c:pt>
                <c:pt idx="2">
                  <c:v>19</c:v>
                </c:pt>
                <c:pt idx="3">
                  <c:v>17</c:v>
                </c:pt>
                <c:pt idx="4">
                  <c:v>17</c:v>
                </c:pt>
                <c:pt idx="5">
                  <c:v>17</c:v>
                </c:pt>
                <c:pt idx="6">
                  <c:v>16</c:v>
                </c:pt>
                <c:pt idx="7">
                  <c:v>17</c:v>
                </c:pt>
                <c:pt idx="8">
                  <c:v>15</c:v>
                </c:pt>
                <c:pt idx="9">
                  <c:v>20</c:v>
                </c:pt>
                <c:pt idx="10">
                  <c:v>16</c:v>
                </c:pt>
                <c:pt idx="11">
                  <c:v>16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'[Chart in Microsoft PowerPoint]Sheet3'!$I$22</c:f>
              <c:strCache>
                <c:ptCount val="1"/>
                <c:pt idx="0">
                  <c:v>Forecast  α = .2</c:v>
                </c:pt>
              </c:strCache>
            </c:strRef>
          </c:tx>
          <c:marker>
            <c:symbol val="none"/>
          </c:marker>
          <c:cat>
            <c:numRef>
              <c:f>'[Chart in Microsoft PowerPoint]Sheet3'!$G$23:$G$34</c:f>
              <c:numCache>
                <c:formatCode>General</c:formatCode>
                <c:ptCount val="12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</c:numCache>
            </c:numRef>
          </c:cat>
          <c:val>
            <c:numRef>
              <c:f>'[Chart in Microsoft PowerPoint]Sheet3'!$I$24:$I$34</c:f>
              <c:numCache>
                <c:formatCode>0.00</c:formatCode>
                <c:ptCount val="11"/>
                <c:pt idx="0">
                  <c:v>18.704000000000001</c:v>
                </c:pt>
                <c:pt idx="1">
                  <c:v>20.106880000000004</c:v>
                </c:pt>
                <c:pt idx="2">
                  <c:v>21.460633600000005</c:v>
                </c:pt>
                <c:pt idx="3">
                  <c:v>22.226785792000005</c:v>
                </c:pt>
                <c:pt idx="4">
                  <c:v>22.181564682240008</c:v>
                </c:pt>
                <c:pt idx="5">
                  <c:v>21.730862619852807</c:v>
                </c:pt>
                <c:pt idx="6">
                  <c:v>20.991831960354823</c:v>
                </c:pt>
                <c:pt idx="7">
                  <c:v>19.881260875928049</c:v>
                </c:pt>
                <c:pt idx="8">
                  <c:v>18.882303138312388</c:v>
                </c:pt>
                <c:pt idx="9">
                  <c:v>17.53255269715487</c:v>
                </c:pt>
                <c:pt idx="10">
                  <c:v>17.250148128456466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'[Chart in Microsoft PowerPoint]Sheet3'!$K$22</c:f>
              <c:strCache>
                <c:ptCount val="1"/>
                <c:pt idx="0">
                  <c:v>Forecast + Trend</c:v>
                </c:pt>
              </c:strCache>
            </c:strRef>
          </c:tx>
          <c:marker>
            <c:symbol val="none"/>
          </c:marker>
          <c:cat>
            <c:numRef>
              <c:f>'[Chart in Microsoft PowerPoint]Sheet3'!$G$23:$G$34</c:f>
              <c:numCache>
                <c:formatCode>General</c:formatCode>
                <c:ptCount val="12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</c:numCache>
            </c:numRef>
          </c:cat>
          <c:val>
            <c:numRef>
              <c:f>'[Chart in Microsoft PowerPoint]Sheet3'!$K$24:$K$34</c:f>
              <c:numCache>
                <c:formatCode>0</c:formatCode>
                <c:ptCount val="11"/>
                <c:pt idx="0">
                  <c:v>20</c:v>
                </c:pt>
                <c:pt idx="1">
                  <c:v>21</c:v>
                </c:pt>
                <c:pt idx="2">
                  <c:v>23</c:v>
                </c:pt>
                <c:pt idx="3">
                  <c:v>23</c:v>
                </c:pt>
                <c:pt idx="4">
                  <c:v>22</c:v>
                </c:pt>
                <c:pt idx="5">
                  <c:v>21</c:v>
                </c:pt>
                <c:pt idx="6">
                  <c:v>20</c:v>
                </c:pt>
                <c:pt idx="7">
                  <c:v>19</c:v>
                </c:pt>
                <c:pt idx="8">
                  <c:v>18</c:v>
                </c:pt>
                <c:pt idx="9">
                  <c:v>16</c:v>
                </c:pt>
                <c:pt idx="10">
                  <c:v>16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7353600"/>
        <c:axId val="184257920"/>
      </c:lineChart>
      <c:catAx>
        <c:axId val="18735360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184257920"/>
        <c:crosses val="autoZero"/>
        <c:auto val="1"/>
        <c:lblAlgn val="ctr"/>
        <c:lblOffset val="100"/>
        <c:noMultiLvlLbl val="0"/>
      </c:catAx>
      <c:valAx>
        <c:axId val="18425792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87353600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21/05/2014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21/05/2014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21/05/2014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21/05/2014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21/05/2014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21/05/2014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21/05/2014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21/05/2014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21/05/2014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21/05/2014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21/05/2014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BD91E6-60D2-4FF3-B1ED-B810CFEA51AD}" type="datetimeFigureOut">
              <a:rPr lang="en-GB" smtClean="0"/>
              <a:t>21/05/2014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wm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2.wmf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3.wmf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5.w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4.wmf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Forecasting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Or guess what’s coming next?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Art</a:t>
            </a:r>
          </a:p>
          <a:p>
            <a:r>
              <a:rPr lang="en-GB" dirty="0" smtClean="0"/>
              <a:t>Science</a:t>
            </a:r>
          </a:p>
          <a:p>
            <a:r>
              <a:rPr lang="en-GB" dirty="0" smtClean="0"/>
              <a:t>History</a:t>
            </a:r>
          </a:p>
          <a:p>
            <a:r>
              <a:rPr lang="en-GB" dirty="0" smtClean="0"/>
              <a:t>Subjective objectivity – good judgement</a:t>
            </a:r>
          </a:p>
          <a:p>
            <a:r>
              <a:rPr lang="en-GB" dirty="0" smtClean="0"/>
              <a:t>Imperfect</a:t>
            </a:r>
          </a:p>
          <a:p>
            <a:r>
              <a:rPr lang="en-GB" dirty="0" smtClean="0"/>
              <a:t>Plan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is it done?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Guesswork</a:t>
            </a:r>
          </a:p>
          <a:p>
            <a:r>
              <a:rPr lang="en-GB" dirty="0" smtClean="0"/>
              <a:t>Gut Feel</a:t>
            </a:r>
          </a:p>
          <a:p>
            <a:r>
              <a:rPr lang="en-GB" dirty="0" smtClean="0"/>
              <a:t>What happened yesterday (Naïve Approach)</a:t>
            </a:r>
          </a:p>
          <a:p>
            <a:r>
              <a:rPr lang="en-GB" dirty="0" smtClean="0"/>
              <a:t>Delphi group</a:t>
            </a:r>
          </a:p>
          <a:p>
            <a:r>
              <a:rPr lang="en-GB" dirty="0" smtClean="0"/>
              <a:t>Focus group</a:t>
            </a:r>
          </a:p>
          <a:p>
            <a:r>
              <a:rPr lang="en-GB" dirty="0" smtClean="0"/>
              <a:t>Data</a:t>
            </a:r>
          </a:p>
          <a:p>
            <a:r>
              <a:rPr lang="en-GB" dirty="0" smtClean="0"/>
              <a:t>Statistical </a:t>
            </a:r>
            <a:r>
              <a:rPr lang="en-GB" dirty="0"/>
              <a:t>analysis</a:t>
            </a:r>
          </a:p>
          <a:p>
            <a:r>
              <a:rPr lang="en-GB" dirty="0" smtClean="0"/>
              <a:t>SMART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Quantitative/Qualitative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Quantitative</a:t>
            </a:r>
          </a:p>
          <a:p>
            <a:pPr lvl="1"/>
            <a:r>
              <a:rPr lang="en-GB" dirty="0" smtClean="0"/>
              <a:t>Hard fact</a:t>
            </a:r>
          </a:p>
          <a:p>
            <a:pPr lvl="1"/>
            <a:r>
              <a:rPr lang="en-GB" dirty="0" smtClean="0"/>
              <a:t>Counts</a:t>
            </a:r>
          </a:p>
          <a:p>
            <a:pPr lvl="1"/>
            <a:r>
              <a:rPr lang="en-GB" dirty="0" smtClean="0"/>
              <a:t>Calculation</a:t>
            </a:r>
          </a:p>
          <a:p>
            <a:r>
              <a:rPr lang="en-GB" dirty="0" smtClean="0"/>
              <a:t>Qualitative</a:t>
            </a:r>
          </a:p>
          <a:p>
            <a:pPr lvl="1"/>
            <a:r>
              <a:rPr lang="en-GB" dirty="0" smtClean="0"/>
              <a:t>Soft</a:t>
            </a:r>
          </a:p>
          <a:p>
            <a:pPr lvl="1"/>
            <a:r>
              <a:rPr lang="en-GB" dirty="0" smtClean="0"/>
              <a:t>Intuitive</a:t>
            </a:r>
          </a:p>
          <a:p>
            <a:pPr lvl="1"/>
            <a:r>
              <a:rPr lang="en-GB" dirty="0" smtClean="0"/>
              <a:t>Experience counts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Strategy, tactics or operations?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Operational: Short </a:t>
            </a:r>
            <a:r>
              <a:rPr lang="en-GB" dirty="0" smtClean="0"/>
              <a:t>term – 0 to 1 year</a:t>
            </a:r>
          </a:p>
          <a:p>
            <a:pPr lvl="1"/>
            <a:r>
              <a:rPr lang="en-GB" dirty="0" smtClean="0"/>
              <a:t>Purchasing</a:t>
            </a:r>
          </a:p>
          <a:p>
            <a:pPr lvl="1"/>
            <a:r>
              <a:rPr lang="en-GB" dirty="0" smtClean="0"/>
              <a:t>Job scheduling</a:t>
            </a:r>
          </a:p>
          <a:p>
            <a:pPr lvl="1"/>
            <a:r>
              <a:rPr lang="en-GB" dirty="0" smtClean="0"/>
              <a:t>Workforce levelling</a:t>
            </a:r>
          </a:p>
          <a:p>
            <a:pPr lvl="1"/>
            <a:r>
              <a:rPr lang="en-GB" dirty="0" smtClean="0"/>
              <a:t>Task assignment</a:t>
            </a:r>
          </a:p>
          <a:p>
            <a:pPr lvl="1"/>
            <a:r>
              <a:rPr lang="en-GB" dirty="0" smtClean="0"/>
              <a:t>Production runs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Strategy, tactics or operations?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Tactical:  Medium </a:t>
            </a:r>
            <a:r>
              <a:rPr lang="en-GB" dirty="0" smtClean="0"/>
              <a:t>term – 1 to 3 years</a:t>
            </a:r>
          </a:p>
          <a:p>
            <a:pPr lvl="1"/>
            <a:r>
              <a:rPr lang="en-GB" dirty="0" smtClean="0"/>
              <a:t>Sales planning</a:t>
            </a:r>
          </a:p>
          <a:p>
            <a:pPr lvl="1"/>
            <a:r>
              <a:rPr lang="en-GB" dirty="0" smtClean="0"/>
              <a:t>Budgets</a:t>
            </a:r>
          </a:p>
          <a:p>
            <a:pPr lvl="1"/>
            <a:r>
              <a:rPr lang="en-GB" dirty="0" smtClean="0"/>
              <a:t>Operational plans</a:t>
            </a:r>
          </a:p>
          <a:p>
            <a:pPr lvl="1"/>
            <a:r>
              <a:rPr lang="en-GB" dirty="0" smtClean="0"/>
              <a:t>Short term capacity planning</a:t>
            </a:r>
          </a:p>
          <a:p>
            <a:pPr lvl="2"/>
            <a:r>
              <a:rPr lang="en-GB" dirty="0" smtClean="0"/>
              <a:t>Production</a:t>
            </a:r>
          </a:p>
          <a:p>
            <a:pPr lvl="2"/>
            <a:r>
              <a:rPr lang="en-GB" dirty="0" smtClean="0"/>
              <a:t>Location</a:t>
            </a:r>
          </a:p>
          <a:p>
            <a:pPr lvl="1"/>
            <a:r>
              <a:rPr lang="en-GB" dirty="0" smtClean="0"/>
              <a:t>HR aspects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Strategy, tactics or operations?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Strategic:  Long </a:t>
            </a:r>
            <a:r>
              <a:rPr lang="en-GB" dirty="0" smtClean="0"/>
              <a:t>term – 3 years and over</a:t>
            </a:r>
          </a:p>
          <a:p>
            <a:pPr lvl="1"/>
            <a:r>
              <a:rPr lang="en-GB" dirty="0" smtClean="0"/>
              <a:t>R&amp;D</a:t>
            </a:r>
          </a:p>
          <a:p>
            <a:pPr lvl="1"/>
            <a:r>
              <a:rPr lang="en-GB" dirty="0" smtClean="0"/>
              <a:t>Capital expenditure</a:t>
            </a:r>
          </a:p>
          <a:p>
            <a:pPr lvl="1"/>
            <a:r>
              <a:rPr lang="en-GB" dirty="0" smtClean="0"/>
              <a:t>Operational plans</a:t>
            </a:r>
          </a:p>
          <a:p>
            <a:pPr lvl="1"/>
            <a:r>
              <a:rPr lang="en-GB" dirty="0" smtClean="0"/>
              <a:t>Facility location </a:t>
            </a:r>
          </a:p>
          <a:p>
            <a:pPr lvl="1"/>
            <a:r>
              <a:rPr lang="en-GB" dirty="0" smtClean="0"/>
              <a:t>HR aspects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Medium/Long </a:t>
            </a:r>
            <a:r>
              <a:rPr lang="en-GB" dirty="0" err="1" smtClean="0"/>
              <a:t>vs</a:t>
            </a:r>
            <a:r>
              <a:rPr lang="en-GB" dirty="0" smtClean="0"/>
              <a:t> Short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Medium/Long is more comprehensive</a:t>
            </a:r>
          </a:p>
          <a:p>
            <a:pPr lvl="1"/>
            <a:r>
              <a:rPr lang="en-GB" dirty="0" smtClean="0"/>
              <a:t>A production plant can take years to plan </a:t>
            </a:r>
          </a:p>
          <a:p>
            <a:r>
              <a:rPr lang="en-GB" dirty="0" smtClean="0"/>
              <a:t>Medium/Long</a:t>
            </a:r>
            <a:endParaRPr lang="en-GB" dirty="0" smtClean="0"/>
          </a:p>
          <a:p>
            <a:pPr lvl="1"/>
            <a:r>
              <a:rPr lang="en-GB" dirty="0" smtClean="0"/>
              <a:t>More qualitative in nature</a:t>
            </a:r>
          </a:p>
          <a:p>
            <a:pPr lvl="2"/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Medium/Long </a:t>
            </a:r>
            <a:r>
              <a:rPr lang="en-GB" dirty="0" err="1" smtClean="0"/>
              <a:t>vs</a:t>
            </a:r>
            <a:r>
              <a:rPr lang="en-GB" dirty="0" smtClean="0"/>
              <a:t> Short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Short term differs in data handling</a:t>
            </a:r>
          </a:p>
          <a:p>
            <a:pPr lvl="1"/>
            <a:r>
              <a:rPr lang="en-GB" dirty="0"/>
              <a:t>More use of quantitative data</a:t>
            </a:r>
          </a:p>
          <a:p>
            <a:pPr lvl="2"/>
            <a:r>
              <a:rPr lang="en-GB" dirty="0"/>
              <a:t>Moving averages</a:t>
            </a:r>
          </a:p>
          <a:p>
            <a:pPr lvl="2"/>
            <a:r>
              <a:rPr lang="en-GB" dirty="0"/>
              <a:t>Exponential smoothing</a:t>
            </a:r>
          </a:p>
          <a:p>
            <a:pPr lvl="2"/>
            <a:r>
              <a:rPr lang="en-GB" dirty="0"/>
              <a:t>Trend extrapolation</a:t>
            </a:r>
          </a:p>
          <a:p>
            <a:r>
              <a:rPr lang="en-GB" dirty="0" smtClean="0"/>
              <a:t>Short </a:t>
            </a:r>
            <a:r>
              <a:rPr lang="en-GB" dirty="0" smtClean="0"/>
              <a:t>term forecasting is more accurate (</a:t>
            </a:r>
            <a:r>
              <a:rPr lang="en-GB" dirty="0" err="1" smtClean="0"/>
              <a:t>ish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No plan survives first </a:t>
            </a:r>
            <a:r>
              <a:rPr lang="en-GB" dirty="0" smtClean="0"/>
              <a:t>contact with </a:t>
            </a:r>
            <a:r>
              <a:rPr lang="en-GB" dirty="0" smtClean="0"/>
              <a:t>the enemy</a:t>
            </a:r>
            <a:endParaRPr lang="en-GB" dirty="0" smtClean="0"/>
          </a:p>
          <a:p>
            <a:pPr lvl="1"/>
            <a:r>
              <a:rPr lang="en-GB" dirty="0" smtClean="0"/>
              <a:t>Things change </a:t>
            </a:r>
            <a:r>
              <a:rPr lang="en-GB" dirty="0" smtClean="0"/>
              <a:t>on a daily/hourly/minute/second basis</a:t>
            </a:r>
          </a:p>
          <a:p>
            <a:pPr lvl="1"/>
            <a:r>
              <a:rPr lang="en-GB" dirty="0" smtClean="0"/>
              <a:t>Gathering data is costly</a:t>
            </a:r>
            <a:endParaRPr lang="en-GB" dirty="0" smtClean="0"/>
          </a:p>
          <a:p>
            <a:pPr lvl="1"/>
            <a:r>
              <a:rPr lang="en-GB" dirty="0" smtClean="0"/>
              <a:t>Diverting – a focus on the measure rather than the measured</a:t>
            </a:r>
            <a:endParaRPr lang="en-GB" dirty="0" smtClean="0"/>
          </a:p>
          <a:p>
            <a:pPr lvl="1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Forecast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Economic</a:t>
            </a:r>
          </a:p>
          <a:p>
            <a:r>
              <a:rPr lang="en-GB" dirty="0" smtClean="0"/>
              <a:t>Technological</a:t>
            </a:r>
          </a:p>
          <a:p>
            <a:r>
              <a:rPr lang="en-GB" dirty="0" smtClean="0"/>
              <a:t>Demand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Determine what it’s for</a:t>
            </a:r>
          </a:p>
          <a:p>
            <a:pPr marL="914400" lvl="1" indent="-514350"/>
            <a:r>
              <a:rPr lang="en-GB" dirty="0" smtClean="0"/>
              <a:t>Demand forecasts drive production levels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Select items to be forecasted</a:t>
            </a:r>
          </a:p>
          <a:p>
            <a:pPr marL="914400" lvl="1" indent="-514350"/>
            <a:r>
              <a:rPr lang="en-GB" dirty="0" smtClean="0"/>
              <a:t>By SKU, by product </a:t>
            </a:r>
            <a:r>
              <a:rPr lang="en-GB" dirty="0" smtClean="0"/>
              <a:t>group (more predicable than SKU)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Determine the time forecast</a:t>
            </a:r>
          </a:p>
          <a:p>
            <a:pPr marL="914400" lvl="1" indent="-514350"/>
            <a:r>
              <a:rPr lang="en-GB" dirty="0" smtClean="0"/>
              <a:t>Short, Medium or </a:t>
            </a:r>
            <a:r>
              <a:rPr lang="en-GB" dirty="0" smtClean="0"/>
              <a:t>Long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Select the forecasting model</a:t>
            </a:r>
          </a:p>
          <a:p>
            <a:pPr marL="914400" lvl="1" indent="-514350"/>
            <a:r>
              <a:rPr lang="en-GB" dirty="0" smtClean="0"/>
              <a:t>Moving average; exponential smoothing etc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5"/>
            </a:pPr>
            <a:r>
              <a:rPr lang="en-GB" dirty="0" smtClean="0"/>
              <a:t>Gather the data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en-GB" dirty="0" smtClean="0"/>
              <a:t>Make the forecast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en-GB" dirty="0" smtClean="0"/>
              <a:t>Validate results, implement plan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Qualitative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Jury</a:t>
            </a:r>
          </a:p>
          <a:p>
            <a:r>
              <a:rPr lang="en-GB" dirty="0" smtClean="0"/>
              <a:t>Delphi</a:t>
            </a:r>
          </a:p>
          <a:p>
            <a:r>
              <a:rPr lang="en-GB" dirty="0" err="1" smtClean="0"/>
              <a:t>Guesstimation</a:t>
            </a:r>
            <a:endParaRPr lang="en-GB" dirty="0" smtClean="0"/>
          </a:p>
          <a:p>
            <a:r>
              <a:rPr lang="en-GB" dirty="0" smtClean="0"/>
              <a:t>Market survey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Quantitative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Time series Models</a:t>
            </a:r>
          </a:p>
          <a:p>
            <a:pPr lvl="1"/>
            <a:r>
              <a:rPr lang="en-GB" dirty="0" smtClean="0"/>
              <a:t>Future is a function of the past</a:t>
            </a:r>
          </a:p>
          <a:p>
            <a:r>
              <a:rPr lang="en-GB" dirty="0" smtClean="0"/>
              <a:t>Associative Models</a:t>
            </a:r>
          </a:p>
          <a:p>
            <a:pPr lvl="1"/>
            <a:r>
              <a:rPr lang="en-GB" dirty="0" smtClean="0"/>
              <a:t>Casual factors influence outcome</a:t>
            </a:r>
          </a:p>
          <a:p>
            <a:pPr lvl="2"/>
            <a:r>
              <a:rPr lang="en-GB" dirty="0" smtClean="0"/>
              <a:t>Hot day = more ice cream sales</a:t>
            </a:r>
          </a:p>
          <a:p>
            <a:pPr lvl="2"/>
            <a:r>
              <a:rPr lang="en-GB" dirty="0" smtClean="0"/>
              <a:t>Competitor’s prices</a:t>
            </a:r>
          </a:p>
          <a:p>
            <a:pPr lvl="2"/>
            <a:r>
              <a:rPr lang="en-GB" dirty="0" smtClean="0"/>
              <a:t>Quantity bought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Quantitative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Naive approach – time</a:t>
            </a:r>
          </a:p>
          <a:p>
            <a:r>
              <a:rPr lang="en-GB" dirty="0" smtClean="0"/>
              <a:t>Moving averages – time</a:t>
            </a:r>
          </a:p>
          <a:p>
            <a:r>
              <a:rPr lang="en-GB" dirty="0" smtClean="0"/>
              <a:t>Exponential smoothing  - time</a:t>
            </a:r>
          </a:p>
          <a:p>
            <a:r>
              <a:rPr lang="en-GB" dirty="0" smtClean="0"/>
              <a:t>Trend projection – time</a:t>
            </a:r>
          </a:p>
          <a:p>
            <a:r>
              <a:rPr lang="en-GB" dirty="0" smtClean="0"/>
              <a:t>Linear regression - associative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series - Trends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Upward</a:t>
            </a:r>
          </a:p>
          <a:p>
            <a:r>
              <a:rPr lang="en-GB" dirty="0" smtClean="0"/>
              <a:t>Downward</a:t>
            </a:r>
          </a:p>
          <a:p>
            <a:r>
              <a:rPr lang="en-GB" dirty="0" smtClean="0"/>
              <a:t>Static</a:t>
            </a:r>
          </a:p>
          <a:p>
            <a:r>
              <a:rPr lang="en-GB" dirty="0" smtClean="0"/>
              <a:t>Income</a:t>
            </a:r>
          </a:p>
          <a:p>
            <a:r>
              <a:rPr lang="en-GB" dirty="0" smtClean="0"/>
              <a:t>Population</a:t>
            </a:r>
          </a:p>
          <a:p>
            <a:r>
              <a:rPr lang="en-GB" dirty="0" smtClean="0"/>
              <a:t>Age</a:t>
            </a:r>
          </a:p>
          <a:p>
            <a:r>
              <a:rPr lang="en-GB" dirty="0" smtClean="0"/>
              <a:t>Culture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series - seasonality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691679" y="1916829"/>
          <a:ext cx="6192690" cy="3755477"/>
        </p:xfrm>
        <a:graphic>
          <a:graphicData uri="http://schemas.openxmlformats.org/drawingml/2006/table">
            <a:tbl>
              <a:tblPr/>
              <a:tblGrid>
                <a:gridCol w="2064230"/>
                <a:gridCol w="2064230"/>
                <a:gridCol w="2064230"/>
              </a:tblGrid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Pattern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Season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Number of Seasons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Weekly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Day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Month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Week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4 - 4.5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Month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Day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28 - 31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Period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Week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13 x 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Year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Quarter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Year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Month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Year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Week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Year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Seasons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series - Cycles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Recessions</a:t>
            </a:r>
          </a:p>
          <a:p>
            <a:r>
              <a:rPr lang="en-GB" dirty="0" smtClean="0"/>
              <a:t>Depressions</a:t>
            </a:r>
          </a:p>
          <a:p>
            <a:r>
              <a:rPr lang="en-GB" dirty="0" smtClean="0"/>
              <a:t>Boom</a:t>
            </a:r>
          </a:p>
          <a:p>
            <a:r>
              <a:rPr lang="en-GB" dirty="0" smtClean="0"/>
              <a:t>Bust</a:t>
            </a:r>
          </a:p>
          <a:p>
            <a:endParaRPr lang="en-GB" dirty="0"/>
          </a:p>
          <a:p>
            <a:r>
              <a:rPr lang="en-GB" dirty="0" smtClean="0"/>
              <a:t>Random Blips – not predictable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MAD, MSE, MAPE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Mean Absolute Deviation</a:t>
            </a:r>
          </a:p>
          <a:p>
            <a:r>
              <a:rPr lang="en-GB" dirty="0" smtClean="0"/>
              <a:t>Mean Squared Error</a:t>
            </a:r>
          </a:p>
          <a:p>
            <a:r>
              <a:rPr lang="en-GB" dirty="0" smtClean="0"/>
              <a:t>Mean Absolute </a:t>
            </a:r>
            <a:r>
              <a:rPr lang="en-GB" dirty="0" err="1" smtClean="0"/>
              <a:t>Percent</a:t>
            </a:r>
            <a:r>
              <a:rPr lang="en-GB" dirty="0" smtClean="0"/>
              <a:t> Error</a:t>
            </a:r>
          </a:p>
          <a:p>
            <a:r>
              <a:rPr lang="en-GB" dirty="0" smtClean="0"/>
              <a:t>All of these are used to show which of two, or more, forecasting models is best</a:t>
            </a:r>
          </a:p>
          <a:p>
            <a:r>
              <a:rPr lang="en-GB" dirty="0" smtClean="0"/>
              <a:t>Best </a:t>
            </a:r>
            <a:r>
              <a:rPr lang="en-GB" dirty="0" smtClean="0"/>
              <a:t>gives the lowest </a:t>
            </a:r>
            <a:r>
              <a:rPr lang="en-GB" dirty="0" smtClean="0"/>
              <a:t>result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6551959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MAD, MSE, MAPE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Mean Absolute Deviation</a:t>
            </a:r>
          </a:p>
          <a:p>
            <a:r>
              <a:rPr lang="en-GB" dirty="0" smtClean="0"/>
              <a:t>The </a:t>
            </a:r>
            <a:r>
              <a:rPr lang="en-GB" dirty="0" smtClean="0"/>
              <a:t>Absolute difference of actual sales – </a:t>
            </a:r>
            <a:r>
              <a:rPr lang="en-GB" dirty="0" smtClean="0"/>
              <a:t>forecast divided by the number of periods considered</a:t>
            </a:r>
            <a:endParaRPr lang="en-GB" dirty="0" smtClean="0"/>
          </a:p>
          <a:p>
            <a:r>
              <a:rPr lang="en-GB" dirty="0"/>
              <a:t>Absolute difference is </a:t>
            </a:r>
            <a:r>
              <a:rPr lang="en-GB" dirty="0" smtClean="0"/>
              <a:t>shown as:</a:t>
            </a:r>
            <a:endParaRPr lang="en-GB" dirty="0"/>
          </a:p>
          <a:p>
            <a:pPr lvl="1">
              <a:buNone/>
            </a:pPr>
            <a:r>
              <a:rPr lang="en-GB" dirty="0"/>
              <a:t>|actual sales – forecast sales| </a:t>
            </a:r>
          </a:p>
          <a:p>
            <a:pPr lvl="1">
              <a:buNone/>
            </a:pPr>
            <a:r>
              <a:rPr lang="en-GB" dirty="0" smtClean="0"/>
              <a:t>means |120 </a:t>
            </a:r>
            <a:r>
              <a:rPr lang="en-GB" dirty="0"/>
              <a:t>– </a:t>
            </a:r>
            <a:r>
              <a:rPr lang="en-GB" dirty="0" smtClean="0"/>
              <a:t>130| </a:t>
            </a:r>
            <a:r>
              <a:rPr lang="en-GB" dirty="0"/>
              <a:t>= 10, NOT -10</a:t>
            </a:r>
          </a:p>
          <a:p>
            <a:r>
              <a:rPr lang="en-GB" dirty="0" smtClean="0"/>
              <a:t>Then divide by the </a:t>
            </a:r>
            <a:r>
              <a:rPr lang="en-GB" dirty="0" smtClean="0"/>
              <a:t>number of periods </a:t>
            </a:r>
            <a:r>
              <a:rPr lang="en-GB" dirty="0" smtClean="0"/>
              <a:t>involved</a:t>
            </a:r>
          </a:p>
        </p:txBody>
      </p:sp>
    </p:spTree>
    <p:extLst>
      <p:ext uri="{BB962C8B-B14F-4D97-AF65-F5344CB8AC3E}">
        <p14:creationId xmlns:p14="http://schemas.microsoft.com/office/powerpoint/2010/main" val="37072102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MAD, MSE, MAPE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Mean Absolute Deviation</a:t>
            </a:r>
          </a:p>
          <a:p>
            <a:r>
              <a:rPr lang="en-GB" dirty="0" smtClean="0"/>
              <a:t>Absolute difference is shown by:</a:t>
            </a:r>
          </a:p>
          <a:p>
            <a:pPr lvl="2">
              <a:buNone/>
            </a:pPr>
            <a:r>
              <a:rPr lang="en-GB" u="sng" dirty="0" smtClean="0"/>
              <a:t>|actual sales – forecast sales| </a:t>
            </a:r>
          </a:p>
          <a:p>
            <a:pPr lvl="2">
              <a:buNone/>
            </a:pPr>
            <a:r>
              <a:rPr lang="en-GB" dirty="0" smtClean="0"/>
              <a:t>divided by number of periods</a:t>
            </a:r>
          </a:p>
          <a:p>
            <a:pPr lvl="1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2177910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MAD Example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1770550"/>
              </p:ext>
            </p:extLst>
          </p:nvPr>
        </p:nvGraphicFramePr>
        <p:xfrm>
          <a:off x="1331641" y="2060854"/>
          <a:ext cx="6048672" cy="3961007"/>
        </p:xfrm>
        <a:graphic>
          <a:graphicData uri="http://schemas.openxmlformats.org/drawingml/2006/table">
            <a:tbl>
              <a:tblPr/>
              <a:tblGrid>
                <a:gridCol w="951922"/>
                <a:gridCol w="1289062"/>
                <a:gridCol w="951922"/>
                <a:gridCol w="951922"/>
                <a:gridCol w="951922"/>
                <a:gridCol w="951922"/>
              </a:tblGrid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Period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Actual sales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l-GR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α = 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l-GR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α = 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175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175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168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176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182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73/8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154/8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MAD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9.13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19.25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02759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Mean Squared Error</a:t>
            </a:r>
          </a:p>
          <a:p>
            <a:pPr lvl="1"/>
            <a:r>
              <a:rPr lang="en-GB" dirty="0" smtClean="0"/>
              <a:t>Square </a:t>
            </a:r>
            <a:r>
              <a:rPr lang="en-GB" dirty="0" smtClean="0"/>
              <a:t>the differences</a:t>
            </a:r>
          </a:p>
          <a:p>
            <a:pPr lvl="1"/>
            <a:r>
              <a:rPr lang="en-GB" dirty="0" smtClean="0"/>
              <a:t>Sum them up</a:t>
            </a:r>
          </a:p>
          <a:p>
            <a:pPr lvl="1"/>
            <a:r>
              <a:rPr lang="en-GB" dirty="0" smtClean="0"/>
              <a:t>Divide by the number of periods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47232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MSE Example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1467667"/>
              </p:ext>
            </p:extLst>
          </p:nvPr>
        </p:nvGraphicFramePr>
        <p:xfrm>
          <a:off x="1115615" y="1412781"/>
          <a:ext cx="6696748" cy="4252022"/>
        </p:xfrm>
        <a:graphic>
          <a:graphicData uri="http://schemas.openxmlformats.org/drawingml/2006/table">
            <a:tbl>
              <a:tblPr/>
              <a:tblGrid>
                <a:gridCol w="820010"/>
                <a:gridCol w="820010"/>
                <a:gridCol w="820010"/>
                <a:gridCol w="820010"/>
                <a:gridCol w="820010"/>
                <a:gridCol w="820010"/>
                <a:gridCol w="820010"/>
                <a:gridCol w="956678"/>
              </a:tblGrid>
              <a:tr h="596802"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Period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Actual sales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l-GR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α = .1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Diff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Diff²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l-GR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α = .5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Diff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Diff²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289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529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361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676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212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1024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229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2209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95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955"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73/8 =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1211/8=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154/8=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4442/8=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955"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MAD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9.13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MAD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19.25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955"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MSE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151.375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MSE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555.25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06328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MAD and MSE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Problem is big values = big results</a:t>
            </a:r>
          </a:p>
          <a:p>
            <a:r>
              <a:rPr lang="en-GB" dirty="0" smtClean="0"/>
              <a:t>Sometimes difficult to interpret</a:t>
            </a:r>
          </a:p>
          <a:p>
            <a:r>
              <a:rPr lang="en-GB" dirty="0" smtClean="0"/>
              <a:t>Using % resolves this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58148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Mean Absolute </a:t>
            </a:r>
            <a:r>
              <a:rPr lang="en-GB" dirty="0" err="1"/>
              <a:t>Percent</a:t>
            </a:r>
            <a:r>
              <a:rPr lang="en-GB" dirty="0"/>
              <a:t> Error</a:t>
            </a:r>
          </a:p>
          <a:p>
            <a:r>
              <a:rPr lang="en-GB" dirty="0" smtClean="0"/>
              <a:t>The </a:t>
            </a:r>
            <a:r>
              <a:rPr lang="en-GB" dirty="0" smtClean="0"/>
              <a:t>absolute difference is</a:t>
            </a:r>
          </a:p>
          <a:p>
            <a:pPr lvl="1"/>
            <a:r>
              <a:rPr lang="en-GB" dirty="0" smtClean="0"/>
              <a:t>actual and forecast divided by the actual then divided by the count of Periods and shown as a %</a:t>
            </a:r>
          </a:p>
          <a:p>
            <a:endParaRPr lang="en-GB" dirty="0"/>
          </a:p>
        </p:txBody>
      </p:sp>
      <p:graphicFrame>
        <p:nvGraphicFramePr>
          <p:cNvPr id="7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79881551"/>
              </p:ext>
            </p:extLst>
          </p:nvPr>
        </p:nvGraphicFramePr>
        <p:xfrm>
          <a:off x="2288924" y="3501008"/>
          <a:ext cx="3435204" cy="19796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803" name="Equation" r:id="rId3" imgW="749160" imgH="431640" progId="Equation.3">
                  <p:embed/>
                </p:oleObj>
              </mc:Choice>
              <mc:Fallback>
                <p:oleObj name="Equation" r:id="rId3" imgW="749160" imgH="431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88924" y="3501008"/>
                        <a:ext cx="3435204" cy="197961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8686680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MAPE Example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7882848"/>
              </p:ext>
            </p:extLst>
          </p:nvPr>
        </p:nvGraphicFramePr>
        <p:xfrm>
          <a:off x="1691681" y="1916831"/>
          <a:ext cx="5616625" cy="3816425"/>
        </p:xfrm>
        <a:graphic>
          <a:graphicData uri="http://schemas.openxmlformats.org/drawingml/2006/table">
            <a:tbl>
              <a:tblPr/>
              <a:tblGrid>
                <a:gridCol w="898660"/>
                <a:gridCol w="898660"/>
                <a:gridCol w="898660"/>
                <a:gridCol w="1123325"/>
                <a:gridCol w="898660"/>
                <a:gridCol w="898660"/>
              </a:tblGrid>
              <a:tr h="517732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Period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Actual sales (A)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Forecast (F)  </a:t>
                      </a:r>
                      <a:r>
                        <a:rPr lang="el-G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α = .1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((A-F)/A)/n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Forecast (F)  </a:t>
                      </a:r>
                      <a:r>
                        <a:rPr lang="el-G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α = .5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((A-F)/A)/n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0.14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0.13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212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0.18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229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0.26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0639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Total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0.40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0.87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0639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Divide by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8 periods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0639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MAPE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5.01%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10.87%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01096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Naive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happened yesterday will happen today</a:t>
            </a:r>
          </a:p>
          <a:p>
            <a:r>
              <a:rPr lang="en-GB" dirty="0" smtClean="0"/>
              <a:t>Does this make a lot of sense?</a:t>
            </a:r>
          </a:p>
          <a:p>
            <a:r>
              <a:rPr lang="en-GB" dirty="0" smtClean="0"/>
              <a:t>What products might benefit from this approach?</a:t>
            </a: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Moving averages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Assumes market remains steady</a:t>
            </a:r>
          </a:p>
          <a:p>
            <a:r>
              <a:rPr lang="en-GB" dirty="0" smtClean="0"/>
              <a:t>Sum of demand over x months divided by x months</a:t>
            </a:r>
          </a:p>
          <a:p>
            <a:r>
              <a:rPr lang="en-GB" dirty="0" smtClean="0"/>
              <a:t>3 month moving average takes previous 3 months as prediction:</a:t>
            </a:r>
          </a:p>
          <a:p>
            <a:pPr lvl="1"/>
            <a:r>
              <a:rPr lang="en-GB" dirty="0" smtClean="0"/>
              <a:t>Demand forecast for April is the sum of demand in January, February and March divided by 3 (the number of months)</a:t>
            </a:r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Moving averages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5338583"/>
              </p:ext>
            </p:extLst>
          </p:nvPr>
        </p:nvGraphicFramePr>
        <p:xfrm>
          <a:off x="1547664" y="1772813"/>
          <a:ext cx="6192687" cy="4243116"/>
        </p:xfrm>
        <a:graphic>
          <a:graphicData uri="http://schemas.openxmlformats.org/drawingml/2006/table">
            <a:tbl>
              <a:tblPr/>
              <a:tblGrid>
                <a:gridCol w="2064229"/>
                <a:gridCol w="2064229"/>
                <a:gridCol w="2064229"/>
              </a:tblGrid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Month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Sales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 month 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 Forecast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79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January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February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March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April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(10+23+11)/3 = 14.67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(23+11+16)/3</a:t>
                      </a:r>
                      <a:r>
                        <a:rPr lang="en-GB" sz="14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= </a:t>
                      </a:r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16.67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June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(11+16+15)/3 = 14.00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July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18.33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August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21.67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September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27.00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October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22.33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November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15.67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December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9.00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Moving Averages</a:t>
            </a:r>
            <a:endParaRPr lang="en-GB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15553174"/>
              </p:ext>
            </p:extLst>
          </p:nvPr>
        </p:nvGraphicFramePr>
        <p:xfrm>
          <a:off x="1691680" y="1772816"/>
          <a:ext cx="5832648" cy="3600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7037091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Weighted moving average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Not rocket science</a:t>
            </a:r>
          </a:p>
          <a:p>
            <a:r>
              <a:rPr lang="en-GB" dirty="0" smtClean="0"/>
              <a:t>More importance (weight) </a:t>
            </a:r>
            <a:r>
              <a:rPr lang="en-GB" dirty="0" smtClean="0"/>
              <a:t>is </a:t>
            </a:r>
            <a:r>
              <a:rPr lang="en-GB" dirty="0" smtClean="0"/>
              <a:t>given to </a:t>
            </a:r>
            <a:r>
              <a:rPr lang="en-GB" dirty="0" smtClean="0"/>
              <a:t>recent sales than older sales:</a:t>
            </a:r>
          </a:p>
          <a:p>
            <a:pPr lvl="1"/>
            <a:r>
              <a:rPr lang="en-GB" dirty="0" smtClean="0"/>
              <a:t>Sales 3 months ago – weight 1</a:t>
            </a:r>
          </a:p>
          <a:p>
            <a:pPr lvl="1"/>
            <a:r>
              <a:rPr lang="en-GB" dirty="0" smtClean="0"/>
              <a:t>Sales 2 months ago – weight 2</a:t>
            </a:r>
          </a:p>
          <a:p>
            <a:pPr lvl="1"/>
            <a:r>
              <a:rPr lang="en-GB" dirty="0" smtClean="0"/>
              <a:t>Sales 1 month ago – weight 3</a:t>
            </a:r>
          </a:p>
          <a:p>
            <a:r>
              <a:rPr lang="en-GB" dirty="0" smtClean="0"/>
              <a:t>Or WHATEVER you think is appropriate as the weighting</a:t>
            </a:r>
            <a:endParaRPr lang="en-GB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Weighted moving average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Multiply the sales in the month by the appropriate weight</a:t>
            </a:r>
          </a:p>
          <a:p>
            <a:r>
              <a:rPr lang="en-GB" dirty="0" smtClean="0"/>
              <a:t>Add them all together</a:t>
            </a:r>
          </a:p>
          <a:p>
            <a:r>
              <a:rPr lang="en-GB" dirty="0" smtClean="0"/>
              <a:t>Divide by the Sum of the Weights (</a:t>
            </a:r>
            <a:r>
              <a:rPr lang="en-GB" dirty="0" err="1" smtClean="0"/>
              <a:t>ie</a:t>
            </a:r>
            <a:r>
              <a:rPr lang="en-GB" dirty="0" smtClean="0"/>
              <a:t> 3+2+1 in this case)</a:t>
            </a:r>
            <a:endParaRPr lang="en-GB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Weighted moving average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1163760"/>
              </p:ext>
            </p:extLst>
          </p:nvPr>
        </p:nvGraphicFramePr>
        <p:xfrm>
          <a:off x="755575" y="1772813"/>
          <a:ext cx="7272809" cy="4651701"/>
        </p:xfrm>
        <a:graphic>
          <a:graphicData uri="http://schemas.openxmlformats.org/drawingml/2006/table">
            <a:tbl>
              <a:tblPr/>
              <a:tblGrid>
                <a:gridCol w="1793066"/>
                <a:gridCol w="1793066"/>
                <a:gridCol w="1793066"/>
                <a:gridCol w="1893611"/>
              </a:tblGrid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Month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Sales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 month MA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Weight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January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February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March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April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14.83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For April:</a:t>
                      </a:r>
                      <a:r>
                        <a:rPr lang="en-GB" sz="11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GB" sz="11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[(10 x 1) + (23 x 2) + (11 x 3)] / (3+2+1) = 14.83 </a:t>
                      </a:r>
                      <a:endParaRPr lang="en-GB" sz="11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15.50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June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14.67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July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19.67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August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23.50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September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28.17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October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19.67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November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11.50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December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9.17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Weighted Moving Average</a:t>
            </a:r>
            <a:endParaRPr lang="en-GB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01252031"/>
              </p:ext>
            </p:extLst>
          </p:nvPr>
        </p:nvGraphicFramePr>
        <p:xfrm>
          <a:off x="1763688" y="1772816"/>
          <a:ext cx="6048672" cy="37444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22461747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Moving average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both </a:t>
            </a:r>
            <a:r>
              <a:rPr lang="en-GB" dirty="0" err="1" smtClean="0"/>
              <a:t>unweighted</a:t>
            </a:r>
            <a:r>
              <a:rPr lang="en-GB" dirty="0" smtClean="0"/>
              <a:t> and weighted MA:</a:t>
            </a:r>
          </a:p>
          <a:p>
            <a:pPr lvl="1"/>
            <a:r>
              <a:rPr lang="en-GB" dirty="0" smtClean="0"/>
              <a:t>Increasing the number of periods </a:t>
            </a:r>
            <a:r>
              <a:rPr lang="en-GB" dirty="0" err="1" smtClean="0"/>
              <a:t>smooths</a:t>
            </a:r>
            <a:r>
              <a:rPr lang="en-GB" dirty="0" smtClean="0"/>
              <a:t> out fluctuation</a:t>
            </a:r>
          </a:p>
          <a:p>
            <a:pPr lvl="1"/>
            <a:r>
              <a:rPr lang="en-GB" dirty="0" smtClean="0"/>
              <a:t>Lagging time values – poor at picking out trends</a:t>
            </a:r>
          </a:p>
          <a:p>
            <a:pPr lvl="1"/>
            <a:r>
              <a:rPr lang="en-GB" dirty="0" smtClean="0"/>
              <a:t>Extensive records needed</a:t>
            </a:r>
            <a:endParaRPr lang="en-GB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Comparison</a:t>
            </a:r>
            <a:endParaRPr lang="en-GB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30609722"/>
              </p:ext>
            </p:extLst>
          </p:nvPr>
        </p:nvGraphicFramePr>
        <p:xfrm>
          <a:off x="1403648" y="1772816"/>
          <a:ext cx="6192688" cy="403244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96226943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Exponential Smoothing</a:t>
            </a:r>
            <a:endParaRPr lang="en-GB" dirty="0"/>
          </a:p>
        </p:txBody>
      </p:sp>
      <p:graphicFrame>
        <p:nvGraphicFramePr>
          <p:cNvPr id="49154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51939176"/>
              </p:ext>
            </p:extLst>
          </p:nvPr>
        </p:nvGraphicFramePr>
        <p:xfrm>
          <a:off x="1763688" y="1700808"/>
          <a:ext cx="5542890" cy="7687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175" name="Equation" r:id="rId3" imgW="1739880" imgH="241200" progId="Equation.3">
                  <p:embed/>
                </p:oleObj>
              </mc:Choice>
              <mc:Fallback>
                <p:oleObj name="Equation" r:id="rId3" imgW="1739880" imgH="2412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63688" y="1700808"/>
                        <a:ext cx="5542890" cy="76872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Rectangle 2"/>
          <p:cNvSpPr/>
          <p:nvPr/>
        </p:nvSpPr>
        <p:spPr>
          <a:xfrm>
            <a:off x="1187624" y="2708920"/>
            <a:ext cx="72008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GB" dirty="0" smtClean="0"/>
              <a:t>The forecast for this period  (F</a:t>
            </a:r>
            <a:r>
              <a:rPr lang="en-GB" baseline="-25000" dirty="0" smtClean="0"/>
              <a:t>t</a:t>
            </a:r>
            <a:r>
              <a:rPr lang="en-GB" dirty="0" smtClean="0"/>
              <a:t>)  is: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Last </a:t>
            </a:r>
            <a:r>
              <a:rPr lang="en-GB" dirty="0"/>
              <a:t>period’s </a:t>
            </a:r>
            <a:r>
              <a:rPr lang="en-GB" dirty="0" smtClean="0"/>
              <a:t>forecast </a:t>
            </a:r>
            <a:r>
              <a:rPr lang="en-GB" dirty="0"/>
              <a:t>(</a:t>
            </a:r>
            <a:r>
              <a:rPr lang="en-GB" dirty="0" smtClean="0"/>
              <a:t>F</a:t>
            </a:r>
            <a:r>
              <a:rPr lang="en-GB" baseline="-25000" dirty="0" smtClean="0"/>
              <a:t>t-1</a:t>
            </a:r>
            <a:r>
              <a:rPr lang="en-GB" dirty="0" smtClean="0"/>
              <a:t>) </a:t>
            </a:r>
            <a:r>
              <a:rPr lang="en-GB" dirty="0"/>
              <a:t>+ </a:t>
            </a:r>
            <a:r>
              <a:rPr lang="el-GR" dirty="0"/>
              <a:t>α</a:t>
            </a:r>
            <a:r>
              <a:rPr lang="en-GB" dirty="0"/>
              <a:t>(last period’s </a:t>
            </a:r>
            <a:r>
              <a:rPr lang="en-GB" dirty="0" smtClean="0"/>
              <a:t>demand</a:t>
            </a:r>
            <a:r>
              <a:rPr lang="en-GB" dirty="0"/>
              <a:t> </a:t>
            </a:r>
            <a:r>
              <a:rPr lang="en-GB" dirty="0" smtClean="0"/>
              <a:t>(A</a:t>
            </a:r>
            <a:r>
              <a:rPr lang="en-GB" baseline="-25000" dirty="0" smtClean="0"/>
              <a:t>t-1</a:t>
            </a:r>
            <a:r>
              <a:rPr lang="en-GB" dirty="0" smtClean="0"/>
              <a:t>) - </a:t>
            </a:r>
            <a:r>
              <a:rPr lang="en-GB" dirty="0"/>
              <a:t>last period’s </a:t>
            </a:r>
            <a:r>
              <a:rPr lang="en-GB" dirty="0" smtClean="0"/>
              <a:t>forecast</a:t>
            </a:r>
            <a:r>
              <a:rPr lang="en-GB" dirty="0"/>
              <a:t> (F</a:t>
            </a:r>
            <a:r>
              <a:rPr lang="en-GB" baseline="-25000" dirty="0"/>
              <a:t>t-1</a:t>
            </a:r>
            <a:r>
              <a:rPr lang="en-GB" dirty="0"/>
              <a:t>)</a:t>
            </a:r>
            <a:r>
              <a:rPr lang="en-GB" dirty="0" smtClean="0"/>
              <a:t> )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31640" y="4005064"/>
            <a:ext cx="61206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r>
              <a:rPr lang="en-GB" dirty="0"/>
              <a:t>The </a:t>
            </a:r>
            <a:r>
              <a:rPr lang="el-GR" dirty="0"/>
              <a:t>α</a:t>
            </a:r>
            <a:r>
              <a:rPr lang="en-GB" dirty="0"/>
              <a:t> is a </a:t>
            </a:r>
            <a:r>
              <a:rPr lang="en-GB" b="1" u="sng" dirty="0"/>
              <a:t>weight or smoothing constant</a:t>
            </a:r>
          </a:p>
          <a:p>
            <a:pPr lvl="2"/>
            <a:r>
              <a:rPr lang="en-GB" dirty="0"/>
              <a:t>It is chosen by you with a value between 0 and 1</a:t>
            </a:r>
          </a:p>
          <a:p>
            <a:pPr lvl="2"/>
            <a:r>
              <a:rPr lang="en-GB" dirty="0"/>
              <a:t>So let’s choose 0.20 – just because.</a:t>
            </a:r>
            <a:endParaRPr lang="en-GB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Groupwork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Car dealer predicts February’s demand as 142 cars; actual demand was 153.   The smoothing constant chosen by management is 0.2.</a:t>
            </a:r>
          </a:p>
          <a:p>
            <a:r>
              <a:rPr lang="en-GB" dirty="0" smtClean="0"/>
              <a:t>What is March’s Forecast?</a:t>
            </a:r>
            <a:endParaRPr lang="en-GB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Groupwork</a:t>
            </a:r>
            <a:endParaRPr lang="en-GB" dirty="0"/>
          </a:p>
        </p:txBody>
      </p:sp>
      <p:graphicFrame>
        <p:nvGraphicFramePr>
          <p:cNvPr id="51202" name="Object 2"/>
          <p:cNvGraphicFramePr>
            <a:graphicFrameLocks noGrp="1" noChangeAspect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269166884"/>
              </p:ext>
            </p:extLst>
          </p:nvPr>
        </p:nvGraphicFramePr>
        <p:xfrm>
          <a:off x="779463" y="2924175"/>
          <a:ext cx="3586162" cy="504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22" name="Equation" r:id="rId3" imgW="1714320" imgH="241200" progId="Equation.3">
                  <p:embed/>
                </p:oleObj>
              </mc:Choice>
              <mc:Fallback>
                <p:oleObj name="Equation" r:id="rId3" imgW="1714320" imgH="2412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9463" y="2924175"/>
                        <a:ext cx="3586162" cy="504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142 + 0.2(153-142) =</a:t>
            </a:r>
          </a:p>
          <a:p>
            <a:pPr>
              <a:buNone/>
            </a:pPr>
            <a:r>
              <a:rPr lang="en-GB" dirty="0" smtClean="0"/>
              <a:t>142 + 2.2 =</a:t>
            </a:r>
          </a:p>
          <a:p>
            <a:pPr>
              <a:buNone/>
            </a:pPr>
            <a:r>
              <a:rPr lang="en-GB" dirty="0" smtClean="0"/>
              <a:t>144.2 cars or rounded 144</a:t>
            </a:r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1979712" y="4653136"/>
            <a:ext cx="50724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What happens if the </a:t>
            </a:r>
            <a:r>
              <a:rPr lang="en-GB" dirty="0" err="1" smtClean="0"/>
              <a:t>alfa</a:t>
            </a:r>
            <a:r>
              <a:rPr lang="en-GB" dirty="0" smtClean="0"/>
              <a:t> weighting is set to 1 (one)?</a:t>
            </a:r>
            <a:endParaRPr lang="en-GB" dirty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Exponential Smoothing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Smoothing constant is often between 0.05 and 0.50 for business applications</a:t>
            </a:r>
          </a:p>
          <a:p>
            <a:pPr lvl="1"/>
            <a:r>
              <a:rPr lang="en-GB" dirty="0" smtClean="0"/>
              <a:t>More weight to </a:t>
            </a:r>
            <a:r>
              <a:rPr lang="en-GB" u="sng" dirty="0" smtClean="0"/>
              <a:t>recent</a:t>
            </a:r>
            <a:r>
              <a:rPr lang="en-GB" dirty="0" smtClean="0"/>
              <a:t> </a:t>
            </a:r>
            <a:r>
              <a:rPr lang="en-GB" dirty="0" smtClean="0"/>
              <a:t>data because the market is stable</a:t>
            </a:r>
            <a:endParaRPr lang="en-GB" dirty="0" smtClean="0"/>
          </a:p>
          <a:p>
            <a:pPr lvl="2"/>
            <a:r>
              <a:rPr lang="el-GR" b="1" dirty="0" smtClean="0"/>
              <a:t>α</a:t>
            </a:r>
            <a:r>
              <a:rPr lang="en-GB" b="1" dirty="0" smtClean="0"/>
              <a:t> is closer to 0.50</a:t>
            </a:r>
          </a:p>
          <a:p>
            <a:pPr lvl="1"/>
            <a:r>
              <a:rPr lang="en-GB" dirty="0" smtClean="0"/>
              <a:t>More weight to </a:t>
            </a:r>
            <a:r>
              <a:rPr lang="en-GB" u="sng" dirty="0" smtClean="0"/>
              <a:t>older</a:t>
            </a:r>
            <a:r>
              <a:rPr lang="en-GB" dirty="0" smtClean="0"/>
              <a:t> </a:t>
            </a:r>
            <a:r>
              <a:rPr lang="en-GB" dirty="0" smtClean="0"/>
              <a:t>data because the market is unstable</a:t>
            </a:r>
            <a:endParaRPr lang="en-GB" dirty="0" smtClean="0"/>
          </a:p>
          <a:p>
            <a:pPr marL="1200150" lvl="3" indent="-342900"/>
            <a:r>
              <a:rPr lang="en-GB" dirty="0" smtClean="0"/>
              <a:t> </a:t>
            </a:r>
            <a:r>
              <a:rPr lang="el-GR" b="1" dirty="0" smtClean="0"/>
              <a:t>α</a:t>
            </a:r>
            <a:r>
              <a:rPr lang="en-GB" b="1" dirty="0" smtClean="0"/>
              <a:t> is closer to 0.05</a:t>
            </a:r>
          </a:p>
          <a:p>
            <a:pPr marL="342900" lvl="1" indent="-342900">
              <a:buFont typeface="Arial" pitchFamily="34" charset="0"/>
              <a:buChar char="•"/>
            </a:pPr>
            <a:r>
              <a:rPr lang="en-GB" dirty="0" smtClean="0"/>
              <a:t>When </a:t>
            </a:r>
            <a:r>
              <a:rPr lang="el-GR" dirty="0" smtClean="0"/>
              <a:t>α</a:t>
            </a:r>
            <a:r>
              <a:rPr lang="en-GB" dirty="0" smtClean="0"/>
              <a:t> is = 1 then the model is the Naive Approach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Exponential Smoothing with Trend Adjustment 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Exponential Smoothing takes no account of trends</a:t>
            </a:r>
          </a:p>
          <a:p>
            <a:r>
              <a:rPr lang="en-GB" sz="2800" dirty="0" smtClean="0"/>
              <a:t>We need a new constant </a:t>
            </a:r>
            <a:r>
              <a:rPr lang="el-GR" sz="2800" dirty="0" smtClean="0"/>
              <a:t>β</a:t>
            </a:r>
            <a:r>
              <a:rPr lang="en-GB" sz="2800" dirty="0" smtClean="0"/>
              <a:t> to act as a trend constant</a:t>
            </a:r>
          </a:p>
          <a:p>
            <a:r>
              <a:rPr lang="en-GB" sz="2800" dirty="0" smtClean="0"/>
              <a:t>Lets us suppose that we are using:</a:t>
            </a:r>
          </a:p>
          <a:p>
            <a:pPr lvl="1"/>
            <a:r>
              <a:rPr lang="en-GB" sz="2400" dirty="0" smtClean="0"/>
              <a:t> </a:t>
            </a:r>
            <a:r>
              <a:rPr lang="el-GR" sz="2400" dirty="0" smtClean="0"/>
              <a:t>α</a:t>
            </a:r>
            <a:r>
              <a:rPr lang="en-GB" sz="2400" dirty="0" smtClean="0"/>
              <a:t> constant of .2</a:t>
            </a:r>
          </a:p>
          <a:p>
            <a:pPr lvl="1"/>
            <a:r>
              <a:rPr lang="en-GB" sz="2400" dirty="0" smtClean="0"/>
              <a:t>β constant of .4</a:t>
            </a:r>
          </a:p>
          <a:p>
            <a:pPr lvl="1"/>
            <a:r>
              <a:rPr lang="en-GB" sz="2400" dirty="0" smtClean="0"/>
              <a:t>And a trend of 2 in Period 1</a:t>
            </a:r>
            <a:endParaRPr lang="en-GB" sz="2400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Exponential Smoothing with Trend Adjustment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needed is Exponentially Smoothed Forecast + Exponentially Smoothed </a:t>
            </a:r>
            <a:r>
              <a:rPr lang="en-GB" dirty="0" smtClean="0"/>
              <a:t>Trend</a:t>
            </a:r>
          </a:p>
          <a:p>
            <a:r>
              <a:rPr lang="en-GB" dirty="0" smtClean="0"/>
              <a:t>Need to know three things:</a:t>
            </a:r>
          </a:p>
          <a:p>
            <a:pPr lvl="1"/>
            <a:r>
              <a:rPr lang="en-GB" dirty="0"/>
              <a:t>L</a:t>
            </a:r>
            <a:r>
              <a:rPr lang="en-GB" dirty="0" smtClean="0"/>
              <a:t>ast period’s forecast (F</a:t>
            </a:r>
            <a:r>
              <a:rPr lang="en-GB" baseline="-25000" dirty="0" smtClean="0"/>
              <a:t>t-1</a:t>
            </a:r>
            <a:r>
              <a:rPr lang="en-GB" dirty="0" smtClean="0"/>
              <a:t> )</a:t>
            </a:r>
          </a:p>
          <a:p>
            <a:pPr lvl="1"/>
            <a:r>
              <a:rPr lang="en-GB" dirty="0" smtClean="0"/>
              <a:t>Last period’s actual demand (A</a:t>
            </a:r>
            <a:r>
              <a:rPr lang="en-GB" baseline="-25000" dirty="0" smtClean="0"/>
              <a:t>t-1</a:t>
            </a:r>
            <a:r>
              <a:rPr lang="en-GB" dirty="0" smtClean="0"/>
              <a:t> )</a:t>
            </a:r>
          </a:p>
          <a:p>
            <a:pPr lvl="1"/>
            <a:r>
              <a:rPr lang="en-GB" dirty="0" smtClean="0"/>
              <a:t>Last period’s trend (T</a:t>
            </a:r>
            <a:r>
              <a:rPr lang="en-GB" baseline="-25000" dirty="0" smtClean="0"/>
              <a:t>t-1</a:t>
            </a:r>
            <a:r>
              <a:rPr lang="en-GB" dirty="0" smtClean="0"/>
              <a:t> </a:t>
            </a:r>
            <a:r>
              <a:rPr lang="en-GB" dirty="0"/>
              <a:t>)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Exponential Smoothing with Trend Adjustment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600" dirty="0" smtClean="0"/>
              <a:t>The forecast for this period (F</a:t>
            </a:r>
            <a:r>
              <a:rPr lang="en-GB" sz="1600" baseline="-25000" dirty="0" smtClean="0"/>
              <a:t>t</a:t>
            </a:r>
            <a:r>
              <a:rPr lang="en-GB" sz="1600" dirty="0" smtClean="0"/>
              <a:t> ) is equal to:</a:t>
            </a:r>
          </a:p>
          <a:p>
            <a:pPr lvl="1"/>
            <a:r>
              <a:rPr lang="en-GB" sz="1600" dirty="0" smtClean="0"/>
              <a:t>Alpha times last period’s actual demand (A</a:t>
            </a:r>
            <a:r>
              <a:rPr lang="en-GB" sz="1600" baseline="-25000" dirty="0" smtClean="0"/>
              <a:t>t-1</a:t>
            </a:r>
            <a:r>
              <a:rPr lang="en-GB" sz="1600" dirty="0" smtClean="0"/>
              <a:t> </a:t>
            </a:r>
            <a:r>
              <a:rPr lang="en-GB" sz="1600" dirty="0"/>
              <a:t>) </a:t>
            </a:r>
            <a:r>
              <a:rPr lang="en-GB" sz="1600" dirty="0" smtClean="0"/>
              <a:t>plus one minus alpha times the sum of last period’s forecast (F</a:t>
            </a:r>
            <a:r>
              <a:rPr lang="en-GB" sz="1600" baseline="-25000" dirty="0" smtClean="0"/>
              <a:t>t-1</a:t>
            </a:r>
            <a:r>
              <a:rPr lang="en-GB" sz="1600" dirty="0" smtClean="0"/>
              <a:t> ) and last period’s trend (T</a:t>
            </a:r>
            <a:r>
              <a:rPr lang="en-GB" sz="1600" baseline="-25000" dirty="0" smtClean="0"/>
              <a:t>t-1</a:t>
            </a:r>
            <a:r>
              <a:rPr lang="en-GB" sz="1600" dirty="0" smtClean="0"/>
              <a:t> </a:t>
            </a:r>
            <a:r>
              <a:rPr lang="en-GB" sz="1600" dirty="0"/>
              <a:t>) </a:t>
            </a:r>
            <a:endParaRPr lang="en-GB" sz="1600" dirty="0" smtClean="0"/>
          </a:p>
          <a:p>
            <a:pPr lvl="1"/>
            <a:endParaRPr lang="en-GB" sz="1600" dirty="0"/>
          </a:p>
          <a:p>
            <a:pPr lvl="1"/>
            <a:endParaRPr lang="en-GB" sz="1600" dirty="0" smtClean="0"/>
          </a:p>
          <a:p>
            <a:pPr lvl="1"/>
            <a:endParaRPr lang="en-GB" sz="1600" dirty="0"/>
          </a:p>
          <a:p>
            <a:pPr lvl="1"/>
            <a:endParaRPr lang="en-GB" sz="1600" dirty="0" smtClean="0"/>
          </a:p>
          <a:p>
            <a:r>
              <a:rPr lang="en-GB" sz="2000" dirty="0" smtClean="0"/>
              <a:t>The trend for this period (</a:t>
            </a:r>
            <a:r>
              <a:rPr lang="en-GB" sz="2000" dirty="0" err="1" smtClean="0"/>
              <a:t>T</a:t>
            </a:r>
            <a:r>
              <a:rPr lang="en-GB" sz="2000" baseline="-25000" dirty="0" err="1" smtClean="0"/>
              <a:t>t</a:t>
            </a:r>
            <a:r>
              <a:rPr lang="en-GB" sz="2000" dirty="0" smtClean="0"/>
              <a:t> </a:t>
            </a:r>
            <a:r>
              <a:rPr lang="en-GB" sz="2000" dirty="0"/>
              <a:t>) </a:t>
            </a:r>
            <a:r>
              <a:rPr lang="en-GB" sz="2000" dirty="0" smtClean="0"/>
              <a:t>is equal to:</a:t>
            </a:r>
          </a:p>
          <a:p>
            <a:pPr lvl="1"/>
            <a:r>
              <a:rPr lang="en-GB" sz="1600" dirty="0" smtClean="0"/>
              <a:t>Beta times this period’s forecast (F</a:t>
            </a:r>
            <a:r>
              <a:rPr lang="en-GB" sz="1600" baseline="-25000" dirty="0" smtClean="0"/>
              <a:t>t</a:t>
            </a:r>
            <a:r>
              <a:rPr lang="en-GB" sz="1600" dirty="0" smtClean="0"/>
              <a:t> </a:t>
            </a:r>
            <a:r>
              <a:rPr lang="en-GB" sz="1600" dirty="0"/>
              <a:t>) </a:t>
            </a:r>
            <a:r>
              <a:rPr lang="en-GB" sz="1600" dirty="0" smtClean="0"/>
              <a:t> minus last period’s forecast </a:t>
            </a:r>
            <a:r>
              <a:rPr lang="en-GB" sz="1600" dirty="0"/>
              <a:t>(F</a:t>
            </a:r>
            <a:r>
              <a:rPr lang="en-GB" sz="1600" baseline="-25000" dirty="0"/>
              <a:t>t-1</a:t>
            </a:r>
            <a:r>
              <a:rPr lang="en-GB" sz="1600" dirty="0"/>
              <a:t> ) </a:t>
            </a:r>
            <a:r>
              <a:rPr lang="en-GB" sz="1600" dirty="0" smtClean="0"/>
              <a:t>added to one minus beta times last period’s trend (T</a:t>
            </a:r>
            <a:r>
              <a:rPr lang="en-GB" sz="1600" baseline="-25000" dirty="0" smtClean="0"/>
              <a:t>t-1</a:t>
            </a:r>
            <a:r>
              <a:rPr lang="en-GB" sz="1600" dirty="0" smtClean="0"/>
              <a:t> </a:t>
            </a:r>
            <a:r>
              <a:rPr lang="en-GB" sz="1600" dirty="0"/>
              <a:t>) </a:t>
            </a:r>
            <a:endParaRPr lang="en-GB" sz="1600" dirty="0" smtClean="0"/>
          </a:p>
          <a:p>
            <a:endParaRPr lang="en-GB" dirty="0" smtClean="0"/>
          </a:p>
          <a:p>
            <a:endParaRPr lang="en-GB" dirty="0"/>
          </a:p>
        </p:txBody>
      </p:sp>
      <p:graphicFrame>
        <p:nvGraphicFramePr>
          <p:cNvPr id="7373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10743398"/>
              </p:ext>
            </p:extLst>
          </p:nvPr>
        </p:nvGraphicFramePr>
        <p:xfrm>
          <a:off x="1115616" y="2708920"/>
          <a:ext cx="6486525" cy="609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828" name="Equation" r:id="rId3" imgW="3009600" imgH="291960" progId="Equation.3">
                  <p:embed/>
                </p:oleObj>
              </mc:Choice>
              <mc:Fallback>
                <p:oleObj name="Equation" r:id="rId3" imgW="3009600" imgH="29196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15616" y="2708920"/>
                        <a:ext cx="6486525" cy="60960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3733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11484895"/>
              </p:ext>
            </p:extLst>
          </p:nvPr>
        </p:nvGraphicFramePr>
        <p:xfrm>
          <a:off x="1290638" y="4968875"/>
          <a:ext cx="6203950" cy="666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829" name="Equation" r:id="rId5" imgW="2514600" imgH="279360" progId="Equation.3">
                  <p:embed/>
                </p:oleObj>
              </mc:Choice>
              <mc:Fallback>
                <p:oleObj name="Equation" r:id="rId5" imgW="2514600" imgH="27936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90638" y="4968875"/>
                        <a:ext cx="6203950" cy="66675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8315683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Exponential Smoothing with Trend Adjustment</a:t>
            </a:r>
            <a:endParaRPr lang="en-GB" sz="32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665286"/>
              </p:ext>
            </p:extLst>
          </p:nvPr>
        </p:nvGraphicFramePr>
        <p:xfrm>
          <a:off x="1979710" y="1844820"/>
          <a:ext cx="5544620" cy="389074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08924"/>
                <a:gridCol w="1108924"/>
                <a:gridCol w="1108924"/>
                <a:gridCol w="1108924"/>
                <a:gridCol w="1108924"/>
              </a:tblGrid>
              <a:tr h="494891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 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Actual sales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Forecast  </a:t>
                      </a:r>
                      <a:r>
                        <a:rPr lang="el-GR" sz="1600" u="none" strike="noStrike" dirty="0">
                          <a:effectLst/>
                        </a:rPr>
                        <a:t>α = .2</a:t>
                      </a:r>
                      <a:endParaRPr lang="el-GR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Trend  </a:t>
                      </a:r>
                      <a:r>
                        <a:rPr lang="el-GR" sz="1600" u="none" strike="noStrike" dirty="0">
                          <a:effectLst/>
                        </a:rPr>
                        <a:t>β=.4</a:t>
                      </a:r>
                      <a:endParaRPr lang="el-GR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Forecast + Trend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16.88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20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18.70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1.93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20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20.11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1.72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21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21.46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1.57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23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22.23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1.25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23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22.18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0.73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22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21.73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0.26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21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20.99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-0.14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20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19.88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-0.53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19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20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18.88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-0.72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18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17.53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-0.97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16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17.25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-0.69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16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hart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05925005"/>
              </p:ext>
            </p:extLst>
          </p:nvPr>
        </p:nvGraphicFramePr>
        <p:xfrm>
          <a:off x="1043608" y="1268760"/>
          <a:ext cx="6840760" cy="41764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568</TotalTime>
  <Words>1584</Words>
  <Application>Microsoft Office PowerPoint</Application>
  <PresentationFormat>On-screen Show (4:3)</PresentationFormat>
  <Paragraphs>631</Paragraphs>
  <Slides>46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46</vt:i4>
      </vt:variant>
    </vt:vector>
  </HeadingPairs>
  <TitlesOfParts>
    <vt:vector size="49" baseType="lpstr">
      <vt:lpstr>Office Theme</vt:lpstr>
      <vt:lpstr>Equation</vt:lpstr>
      <vt:lpstr>Microsoft Equation 3.0</vt:lpstr>
      <vt:lpstr>Forecasting</vt:lpstr>
      <vt:lpstr>What is it</vt:lpstr>
      <vt:lpstr>How is it done?</vt:lpstr>
      <vt:lpstr>Quantitative/Qualitative</vt:lpstr>
      <vt:lpstr>Strategy, tactics or operations?</vt:lpstr>
      <vt:lpstr>Strategy, tactics or operations?</vt:lpstr>
      <vt:lpstr>Strategy, tactics or operations?</vt:lpstr>
      <vt:lpstr>Medium/Long vs Short</vt:lpstr>
      <vt:lpstr>Medium/Long vs Short</vt:lpstr>
      <vt:lpstr>Forecast types</vt:lpstr>
      <vt:lpstr>7 steps</vt:lpstr>
      <vt:lpstr>7 steps</vt:lpstr>
      <vt:lpstr>Qualitative Methods</vt:lpstr>
      <vt:lpstr>Quantitative Methods</vt:lpstr>
      <vt:lpstr>Quantitative Methods</vt:lpstr>
      <vt:lpstr>Time series - Trends</vt:lpstr>
      <vt:lpstr>Time series - seasonality</vt:lpstr>
      <vt:lpstr>Time series - Cycles</vt:lpstr>
      <vt:lpstr>MAD, MSE, MAPE</vt:lpstr>
      <vt:lpstr>MAD, MSE, MAPE</vt:lpstr>
      <vt:lpstr>MAD, MSE, MAPE</vt:lpstr>
      <vt:lpstr>MAD Example</vt:lpstr>
      <vt:lpstr>MSE</vt:lpstr>
      <vt:lpstr>MSE Example</vt:lpstr>
      <vt:lpstr>MAD and MSE</vt:lpstr>
      <vt:lpstr>MAPE</vt:lpstr>
      <vt:lpstr>MAPE Example</vt:lpstr>
      <vt:lpstr>Naive approach</vt:lpstr>
      <vt:lpstr>Moving averages</vt:lpstr>
      <vt:lpstr>Moving averages</vt:lpstr>
      <vt:lpstr>Moving Averages</vt:lpstr>
      <vt:lpstr>Weighted moving average</vt:lpstr>
      <vt:lpstr>Weighted moving average</vt:lpstr>
      <vt:lpstr>Weighted moving average</vt:lpstr>
      <vt:lpstr>Weighted Moving Average</vt:lpstr>
      <vt:lpstr>Moving average</vt:lpstr>
      <vt:lpstr>Comparison</vt:lpstr>
      <vt:lpstr>Exponential Smoothing</vt:lpstr>
      <vt:lpstr>Groupwork </vt:lpstr>
      <vt:lpstr>Groupwork</vt:lpstr>
      <vt:lpstr>Exponential Smoothing</vt:lpstr>
      <vt:lpstr> Exponential Smoothing with Trend Adjustment  </vt:lpstr>
      <vt:lpstr>Exponential Smoothing with Trend Adjustment</vt:lpstr>
      <vt:lpstr>Exponential Smoothing with Trend Adjustment</vt:lpstr>
      <vt:lpstr>Exponential Smoothing with Trend Adjustment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Forecasting</dc:title>
  <dc:creator>Graham user</dc:creator>
  <cp:lastModifiedBy>Orr, Graham</cp:lastModifiedBy>
  <cp:revision>50</cp:revision>
  <dcterms:created xsi:type="dcterms:W3CDTF">2011-01-28T10:05:30Z</dcterms:created>
  <dcterms:modified xsi:type="dcterms:W3CDTF">2014-05-21T09:42:34Z</dcterms:modified>
</cp:coreProperties>
</file>