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8" r:id="rId3"/>
    <p:sldId id="257" r:id="rId4"/>
    <p:sldId id="265" r:id="rId5"/>
    <p:sldId id="266" r:id="rId6"/>
    <p:sldId id="26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69" d="100"/>
          <a:sy n="69" d="100"/>
        </p:scale>
        <p:origin x="48" y="8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A5F504-7B1D-497B-8F51-D4B40B1DD8F8}"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8C4C28EB-E482-4E8D-AB67-A88CC8A4A3CF}">
      <dgm:prSet/>
      <dgm:spPr/>
      <dgm:t>
        <a:bodyPr/>
        <a:lstStyle/>
        <a:p>
          <a:r>
            <a:rPr lang="en-GB"/>
            <a:t>Equality and Diversity is the current term used for ‘Equal Opportunities’.</a:t>
          </a:r>
          <a:endParaRPr lang="en-US"/>
        </a:p>
      </dgm:t>
    </dgm:pt>
    <dgm:pt modelId="{05B6508E-3A77-4047-A74B-DBF4C2F04403}" type="parTrans" cxnId="{40E9C87D-48A2-4F5A-80DA-853B3E61B613}">
      <dgm:prSet/>
      <dgm:spPr/>
      <dgm:t>
        <a:bodyPr/>
        <a:lstStyle/>
        <a:p>
          <a:endParaRPr lang="en-US"/>
        </a:p>
      </dgm:t>
    </dgm:pt>
    <dgm:pt modelId="{443649FF-F028-4BA2-8186-C4BB44509370}" type="sibTrans" cxnId="{40E9C87D-48A2-4F5A-80DA-853B3E61B613}">
      <dgm:prSet/>
      <dgm:spPr/>
      <dgm:t>
        <a:bodyPr/>
        <a:lstStyle/>
        <a:p>
          <a:endParaRPr lang="en-US"/>
        </a:p>
      </dgm:t>
    </dgm:pt>
    <dgm:pt modelId="{B15DA641-0C4E-4F87-83DE-1F1EA91D546B}">
      <dgm:prSet/>
      <dgm:spPr/>
      <dgm:t>
        <a:bodyPr/>
        <a:lstStyle/>
        <a:p>
          <a:r>
            <a:rPr lang="en-GB"/>
            <a:t>It is the legal obligation to protect against discrimination.</a:t>
          </a:r>
          <a:endParaRPr lang="en-US"/>
        </a:p>
      </dgm:t>
    </dgm:pt>
    <dgm:pt modelId="{186437AF-EDEC-4E98-B9B8-68283073F990}" type="parTrans" cxnId="{F56FFC95-E62D-4170-8017-702D5FF1B7F0}">
      <dgm:prSet/>
      <dgm:spPr/>
      <dgm:t>
        <a:bodyPr/>
        <a:lstStyle/>
        <a:p>
          <a:endParaRPr lang="en-US"/>
        </a:p>
      </dgm:t>
    </dgm:pt>
    <dgm:pt modelId="{D081B797-A739-4C56-909D-E7EEEC97B591}" type="sibTrans" cxnId="{F56FFC95-E62D-4170-8017-702D5FF1B7F0}">
      <dgm:prSet/>
      <dgm:spPr/>
      <dgm:t>
        <a:bodyPr/>
        <a:lstStyle/>
        <a:p>
          <a:endParaRPr lang="en-US"/>
        </a:p>
      </dgm:t>
    </dgm:pt>
    <dgm:pt modelId="{DDC4307C-61DB-425B-A1D6-D68BACC8ED67}">
      <dgm:prSet/>
      <dgm:spPr/>
      <dgm:t>
        <a:bodyPr/>
        <a:lstStyle/>
        <a:p>
          <a:r>
            <a:rPr lang="en-GB"/>
            <a:t>Discrimination can be against a person’s sex, gender, disability, sexual orientation, religion, belief, race or age.</a:t>
          </a:r>
          <a:endParaRPr lang="en-US"/>
        </a:p>
      </dgm:t>
    </dgm:pt>
    <dgm:pt modelId="{2DA1B23B-26ED-4B02-B00E-0904C4406B24}" type="parTrans" cxnId="{D1A338C2-0DE2-4524-8764-9D8D38730B68}">
      <dgm:prSet/>
      <dgm:spPr/>
      <dgm:t>
        <a:bodyPr/>
        <a:lstStyle/>
        <a:p>
          <a:endParaRPr lang="en-US"/>
        </a:p>
      </dgm:t>
    </dgm:pt>
    <dgm:pt modelId="{9EFC8ACC-00BA-450A-B4F7-C98117D5BE12}" type="sibTrans" cxnId="{D1A338C2-0DE2-4524-8764-9D8D38730B68}">
      <dgm:prSet/>
      <dgm:spPr/>
      <dgm:t>
        <a:bodyPr/>
        <a:lstStyle/>
        <a:p>
          <a:endParaRPr lang="en-US"/>
        </a:p>
      </dgm:t>
    </dgm:pt>
    <dgm:pt modelId="{378EECD4-5A90-41D9-997E-B34011758901}">
      <dgm:prSet/>
      <dgm:spPr/>
      <dgm:t>
        <a:bodyPr/>
        <a:lstStyle/>
        <a:p>
          <a:r>
            <a:rPr lang="en-GB"/>
            <a:t>What do you think the definition of Equality &amp; Diversity might be?</a:t>
          </a:r>
          <a:endParaRPr lang="en-US"/>
        </a:p>
      </dgm:t>
    </dgm:pt>
    <dgm:pt modelId="{03C364B9-8AE5-40AF-A8E6-5AE9603BA3FD}" type="parTrans" cxnId="{7EE46D4F-D2D6-49A4-ADAB-A5F9B362431F}">
      <dgm:prSet/>
      <dgm:spPr/>
      <dgm:t>
        <a:bodyPr/>
        <a:lstStyle/>
        <a:p>
          <a:endParaRPr lang="en-US"/>
        </a:p>
      </dgm:t>
    </dgm:pt>
    <dgm:pt modelId="{78B5734D-CD43-45E0-BF88-61F16CD5AEDD}" type="sibTrans" cxnId="{7EE46D4F-D2D6-49A4-ADAB-A5F9B362431F}">
      <dgm:prSet/>
      <dgm:spPr/>
      <dgm:t>
        <a:bodyPr/>
        <a:lstStyle/>
        <a:p>
          <a:endParaRPr lang="en-US"/>
        </a:p>
      </dgm:t>
    </dgm:pt>
    <dgm:pt modelId="{1A03CBAA-0D05-4B37-8827-3C4E5F2D736F}" type="pres">
      <dgm:prSet presAssocID="{52A5F504-7B1D-497B-8F51-D4B40B1DD8F8}" presName="vert0" presStyleCnt="0">
        <dgm:presLayoutVars>
          <dgm:dir/>
          <dgm:animOne val="branch"/>
          <dgm:animLvl val="lvl"/>
        </dgm:presLayoutVars>
      </dgm:prSet>
      <dgm:spPr/>
    </dgm:pt>
    <dgm:pt modelId="{33C0DA79-6C90-4A68-A9EE-9DE388EB951C}" type="pres">
      <dgm:prSet presAssocID="{8C4C28EB-E482-4E8D-AB67-A88CC8A4A3CF}" presName="thickLine" presStyleLbl="alignNode1" presStyleIdx="0" presStyleCnt="4"/>
      <dgm:spPr/>
    </dgm:pt>
    <dgm:pt modelId="{469A5366-BE9F-4672-A9A3-BE3A5CCD2FAF}" type="pres">
      <dgm:prSet presAssocID="{8C4C28EB-E482-4E8D-AB67-A88CC8A4A3CF}" presName="horz1" presStyleCnt="0"/>
      <dgm:spPr/>
    </dgm:pt>
    <dgm:pt modelId="{E1DF5496-9EBF-4044-A59F-5C83061FB8D8}" type="pres">
      <dgm:prSet presAssocID="{8C4C28EB-E482-4E8D-AB67-A88CC8A4A3CF}" presName="tx1" presStyleLbl="revTx" presStyleIdx="0" presStyleCnt="4"/>
      <dgm:spPr/>
    </dgm:pt>
    <dgm:pt modelId="{C96FAEAC-0DF3-4F08-80BA-492686715448}" type="pres">
      <dgm:prSet presAssocID="{8C4C28EB-E482-4E8D-AB67-A88CC8A4A3CF}" presName="vert1" presStyleCnt="0"/>
      <dgm:spPr/>
    </dgm:pt>
    <dgm:pt modelId="{157AE175-03FB-4C8F-A0D7-40DD5C791EE8}" type="pres">
      <dgm:prSet presAssocID="{B15DA641-0C4E-4F87-83DE-1F1EA91D546B}" presName="thickLine" presStyleLbl="alignNode1" presStyleIdx="1" presStyleCnt="4"/>
      <dgm:spPr/>
    </dgm:pt>
    <dgm:pt modelId="{35464DEE-10C4-47A7-B72C-73A624C6FA07}" type="pres">
      <dgm:prSet presAssocID="{B15DA641-0C4E-4F87-83DE-1F1EA91D546B}" presName="horz1" presStyleCnt="0"/>
      <dgm:spPr/>
    </dgm:pt>
    <dgm:pt modelId="{D06DD093-A506-44E5-A850-BDEC6EB3D3B7}" type="pres">
      <dgm:prSet presAssocID="{B15DA641-0C4E-4F87-83DE-1F1EA91D546B}" presName="tx1" presStyleLbl="revTx" presStyleIdx="1" presStyleCnt="4"/>
      <dgm:spPr/>
    </dgm:pt>
    <dgm:pt modelId="{276DE54D-79E4-4463-A235-12C3AD57A5F4}" type="pres">
      <dgm:prSet presAssocID="{B15DA641-0C4E-4F87-83DE-1F1EA91D546B}" presName="vert1" presStyleCnt="0"/>
      <dgm:spPr/>
    </dgm:pt>
    <dgm:pt modelId="{BDE8F0CD-BF82-4AFD-8739-DBE643BAE99F}" type="pres">
      <dgm:prSet presAssocID="{DDC4307C-61DB-425B-A1D6-D68BACC8ED67}" presName="thickLine" presStyleLbl="alignNode1" presStyleIdx="2" presStyleCnt="4"/>
      <dgm:spPr/>
    </dgm:pt>
    <dgm:pt modelId="{98D6EE08-05E4-4798-984C-6E32EDCF652A}" type="pres">
      <dgm:prSet presAssocID="{DDC4307C-61DB-425B-A1D6-D68BACC8ED67}" presName="horz1" presStyleCnt="0"/>
      <dgm:spPr/>
    </dgm:pt>
    <dgm:pt modelId="{E9A6AD61-960D-4C63-AF4F-0432A3E21EA8}" type="pres">
      <dgm:prSet presAssocID="{DDC4307C-61DB-425B-A1D6-D68BACC8ED67}" presName="tx1" presStyleLbl="revTx" presStyleIdx="2" presStyleCnt="4"/>
      <dgm:spPr/>
    </dgm:pt>
    <dgm:pt modelId="{0D0EBFA2-0AE6-40AE-A679-695D1DC5817B}" type="pres">
      <dgm:prSet presAssocID="{DDC4307C-61DB-425B-A1D6-D68BACC8ED67}" presName="vert1" presStyleCnt="0"/>
      <dgm:spPr/>
    </dgm:pt>
    <dgm:pt modelId="{FD55CA72-1EC3-4201-8943-36EFD2E1E2B7}" type="pres">
      <dgm:prSet presAssocID="{378EECD4-5A90-41D9-997E-B34011758901}" presName="thickLine" presStyleLbl="alignNode1" presStyleIdx="3" presStyleCnt="4"/>
      <dgm:spPr/>
    </dgm:pt>
    <dgm:pt modelId="{9C5FF8A9-E024-46A3-AEB2-3EAE50E3668D}" type="pres">
      <dgm:prSet presAssocID="{378EECD4-5A90-41D9-997E-B34011758901}" presName="horz1" presStyleCnt="0"/>
      <dgm:spPr/>
    </dgm:pt>
    <dgm:pt modelId="{2974CA24-D7B0-4117-98C9-4122E2B0D03E}" type="pres">
      <dgm:prSet presAssocID="{378EECD4-5A90-41D9-997E-B34011758901}" presName="tx1" presStyleLbl="revTx" presStyleIdx="3" presStyleCnt="4"/>
      <dgm:spPr/>
    </dgm:pt>
    <dgm:pt modelId="{9AF9F94E-6D3A-4D8B-94F4-6391DEA3CBB2}" type="pres">
      <dgm:prSet presAssocID="{378EECD4-5A90-41D9-997E-B34011758901}" presName="vert1" presStyleCnt="0"/>
      <dgm:spPr/>
    </dgm:pt>
  </dgm:ptLst>
  <dgm:cxnLst>
    <dgm:cxn modelId="{29FE2B16-A1E9-47AA-BAEB-7E4B2FA8EAE6}" type="presOf" srcId="{8C4C28EB-E482-4E8D-AB67-A88CC8A4A3CF}" destId="{E1DF5496-9EBF-4044-A59F-5C83061FB8D8}" srcOrd="0" destOrd="0" presId="urn:microsoft.com/office/officeart/2008/layout/LinedList"/>
    <dgm:cxn modelId="{A3FDDC6E-B9EA-4220-BD36-37F81E227A9F}" type="presOf" srcId="{DDC4307C-61DB-425B-A1D6-D68BACC8ED67}" destId="{E9A6AD61-960D-4C63-AF4F-0432A3E21EA8}" srcOrd="0" destOrd="0" presId="urn:microsoft.com/office/officeart/2008/layout/LinedList"/>
    <dgm:cxn modelId="{7EE46D4F-D2D6-49A4-ADAB-A5F9B362431F}" srcId="{52A5F504-7B1D-497B-8F51-D4B40B1DD8F8}" destId="{378EECD4-5A90-41D9-997E-B34011758901}" srcOrd="3" destOrd="0" parTransId="{03C364B9-8AE5-40AF-A8E6-5AE9603BA3FD}" sibTransId="{78B5734D-CD43-45E0-BF88-61F16CD5AEDD}"/>
    <dgm:cxn modelId="{34E27F52-AD13-4ECF-AF3D-4C044BE03411}" type="presOf" srcId="{378EECD4-5A90-41D9-997E-B34011758901}" destId="{2974CA24-D7B0-4117-98C9-4122E2B0D03E}" srcOrd="0" destOrd="0" presId="urn:microsoft.com/office/officeart/2008/layout/LinedList"/>
    <dgm:cxn modelId="{40E9C87D-48A2-4F5A-80DA-853B3E61B613}" srcId="{52A5F504-7B1D-497B-8F51-D4B40B1DD8F8}" destId="{8C4C28EB-E482-4E8D-AB67-A88CC8A4A3CF}" srcOrd="0" destOrd="0" parTransId="{05B6508E-3A77-4047-A74B-DBF4C2F04403}" sibTransId="{443649FF-F028-4BA2-8186-C4BB44509370}"/>
    <dgm:cxn modelId="{F56FFC95-E62D-4170-8017-702D5FF1B7F0}" srcId="{52A5F504-7B1D-497B-8F51-D4B40B1DD8F8}" destId="{B15DA641-0C4E-4F87-83DE-1F1EA91D546B}" srcOrd="1" destOrd="0" parTransId="{186437AF-EDEC-4E98-B9B8-68283073F990}" sibTransId="{D081B797-A739-4C56-909D-E7EEEC97B591}"/>
    <dgm:cxn modelId="{B7BD6BA7-FF1D-469F-9920-23D1FBDA2609}" type="presOf" srcId="{B15DA641-0C4E-4F87-83DE-1F1EA91D546B}" destId="{D06DD093-A506-44E5-A850-BDEC6EB3D3B7}" srcOrd="0" destOrd="0" presId="urn:microsoft.com/office/officeart/2008/layout/LinedList"/>
    <dgm:cxn modelId="{D1A338C2-0DE2-4524-8764-9D8D38730B68}" srcId="{52A5F504-7B1D-497B-8F51-D4B40B1DD8F8}" destId="{DDC4307C-61DB-425B-A1D6-D68BACC8ED67}" srcOrd="2" destOrd="0" parTransId="{2DA1B23B-26ED-4B02-B00E-0904C4406B24}" sibTransId="{9EFC8ACC-00BA-450A-B4F7-C98117D5BE12}"/>
    <dgm:cxn modelId="{76FBCFF7-1641-4FEA-830D-C8E2DDD4A98A}" type="presOf" srcId="{52A5F504-7B1D-497B-8F51-D4B40B1DD8F8}" destId="{1A03CBAA-0D05-4B37-8827-3C4E5F2D736F}" srcOrd="0" destOrd="0" presId="urn:microsoft.com/office/officeart/2008/layout/LinedList"/>
    <dgm:cxn modelId="{685E4871-9B45-4824-AF90-63DC6519E614}" type="presParOf" srcId="{1A03CBAA-0D05-4B37-8827-3C4E5F2D736F}" destId="{33C0DA79-6C90-4A68-A9EE-9DE388EB951C}" srcOrd="0" destOrd="0" presId="urn:microsoft.com/office/officeart/2008/layout/LinedList"/>
    <dgm:cxn modelId="{0252C847-3DD0-4611-A1F0-78B224898769}" type="presParOf" srcId="{1A03CBAA-0D05-4B37-8827-3C4E5F2D736F}" destId="{469A5366-BE9F-4672-A9A3-BE3A5CCD2FAF}" srcOrd="1" destOrd="0" presId="urn:microsoft.com/office/officeart/2008/layout/LinedList"/>
    <dgm:cxn modelId="{E797B32C-E3C0-490F-B239-ADB472466329}" type="presParOf" srcId="{469A5366-BE9F-4672-A9A3-BE3A5CCD2FAF}" destId="{E1DF5496-9EBF-4044-A59F-5C83061FB8D8}" srcOrd="0" destOrd="0" presId="urn:microsoft.com/office/officeart/2008/layout/LinedList"/>
    <dgm:cxn modelId="{57502A20-D1CC-4393-95AE-348F593C4772}" type="presParOf" srcId="{469A5366-BE9F-4672-A9A3-BE3A5CCD2FAF}" destId="{C96FAEAC-0DF3-4F08-80BA-492686715448}" srcOrd="1" destOrd="0" presId="urn:microsoft.com/office/officeart/2008/layout/LinedList"/>
    <dgm:cxn modelId="{00E855BE-F65C-41E0-ADEB-93AAEE185E2E}" type="presParOf" srcId="{1A03CBAA-0D05-4B37-8827-3C4E5F2D736F}" destId="{157AE175-03FB-4C8F-A0D7-40DD5C791EE8}" srcOrd="2" destOrd="0" presId="urn:microsoft.com/office/officeart/2008/layout/LinedList"/>
    <dgm:cxn modelId="{D429C482-38BB-4054-B8C9-7E92299E2605}" type="presParOf" srcId="{1A03CBAA-0D05-4B37-8827-3C4E5F2D736F}" destId="{35464DEE-10C4-47A7-B72C-73A624C6FA07}" srcOrd="3" destOrd="0" presId="urn:microsoft.com/office/officeart/2008/layout/LinedList"/>
    <dgm:cxn modelId="{8EBE0BF6-733A-4AB1-8136-3FDDC3C9CC49}" type="presParOf" srcId="{35464DEE-10C4-47A7-B72C-73A624C6FA07}" destId="{D06DD093-A506-44E5-A850-BDEC6EB3D3B7}" srcOrd="0" destOrd="0" presId="urn:microsoft.com/office/officeart/2008/layout/LinedList"/>
    <dgm:cxn modelId="{A15D1D8A-BE0C-4948-9F3B-34098FE26410}" type="presParOf" srcId="{35464DEE-10C4-47A7-B72C-73A624C6FA07}" destId="{276DE54D-79E4-4463-A235-12C3AD57A5F4}" srcOrd="1" destOrd="0" presId="urn:microsoft.com/office/officeart/2008/layout/LinedList"/>
    <dgm:cxn modelId="{4FBE7074-12E9-4054-828E-5CBED52E5B99}" type="presParOf" srcId="{1A03CBAA-0D05-4B37-8827-3C4E5F2D736F}" destId="{BDE8F0CD-BF82-4AFD-8739-DBE643BAE99F}" srcOrd="4" destOrd="0" presId="urn:microsoft.com/office/officeart/2008/layout/LinedList"/>
    <dgm:cxn modelId="{C48259A7-7AB7-4824-B705-209E143CBAB5}" type="presParOf" srcId="{1A03CBAA-0D05-4B37-8827-3C4E5F2D736F}" destId="{98D6EE08-05E4-4798-984C-6E32EDCF652A}" srcOrd="5" destOrd="0" presId="urn:microsoft.com/office/officeart/2008/layout/LinedList"/>
    <dgm:cxn modelId="{B97E0932-F916-4BA3-AC4D-098A123E195D}" type="presParOf" srcId="{98D6EE08-05E4-4798-984C-6E32EDCF652A}" destId="{E9A6AD61-960D-4C63-AF4F-0432A3E21EA8}" srcOrd="0" destOrd="0" presId="urn:microsoft.com/office/officeart/2008/layout/LinedList"/>
    <dgm:cxn modelId="{816D32A6-9904-4ACA-8672-31C4724C2E24}" type="presParOf" srcId="{98D6EE08-05E4-4798-984C-6E32EDCF652A}" destId="{0D0EBFA2-0AE6-40AE-A679-695D1DC5817B}" srcOrd="1" destOrd="0" presId="urn:microsoft.com/office/officeart/2008/layout/LinedList"/>
    <dgm:cxn modelId="{7F70BC74-CC9F-4B72-B507-613D81AEA99C}" type="presParOf" srcId="{1A03CBAA-0D05-4B37-8827-3C4E5F2D736F}" destId="{FD55CA72-1EC3-4201-8943-36EFD2E1E2B7}" srcOrd="6" destOrd="0" presId="urn:microsoft.com/office/officeart/2008/layout/LinedList"/>
    <dgm:cxn modelId="{378F5E7A-099D-4002-BD82-5BC02F45F3AA}" type="presParOf" srcId="{1A03CBAA-0D05-4B37-8827-3C4E5F2D736F}" destId="{9C5FF8A9-E024-46A3-AEB2-3EAE50E3668D}" srcOrd="7" destOrd="0" presId="urn:microsoft.com/office/officeart/2008/layout/LinedList"/>
    <dgm:cxn modelId="{28F647EF-983E-473F-8450-18C236BB9AA9}" type="presParOf" srcId="{9C5FF8A9-E024-46A3-AEB2-3EAE50E3668D}" destId="{2974CA24-D7B0-4117-98C9-4122E2B0D03E}" srcOrd="0" destOrd="0" presId="urn:microsoft.com/office/officeart/2008/layout/LinedList"/>
    <dgm:cxn modelId="{F24151D5-6B6D-4A2A-AE3C-30015FE2012B}" type="presParOf" srcId="{9C5FF8A9-E024-46A3-AEB2-3EAE50E3668D}" destId="{9AF9F94E-6D3A-4D8B-94F4-6391DEA3CBB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DA79-6C90-4A68-A9EE-9DE388EB951C}">
      <dsp:nvSpPr>
        <dsp:cNvPr id="0" name=""/>
        <dsp:cNvSpPr/>
      </dsp:nvSpPr>
      <dsp:spPr>
        <a:xfrm>
          <a:off x="0" y="0"/>
          <a:ext cx="625472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1DF5496-9EBF-4044-A59F-5C83061FB8D8}">
      <dsp:nvSpPr>
        <dsp:cNvPr id="0" name=""/>
        <dsp:cNvSpPr/>
      </dsp:nvSpPr>
      <dsp:spPr>
        <a:xfrm>
          <a:off x="0" y="0"/>
          <a:ext cx="6254724" cy="1373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Equality and Diversity is the current term used for ‘Equal Opportunities’.</a:t>
          </a:r>
          <a:endParaRPr lang="en-US" sz="2700" kern="1200"/>
        </a:p>
      </dsp:txBody>
      <dsp:txXfrm>
        <a:off x="0" y="0"/>
        <a:ext cx="6254724" cy="1373187"/>
      </dsp:txXfrm>
    </dsp:sp>
    <dsp:sp modelId="{157AE175-03FB-4C8F-A0D7-40DD5C791EE8}">
      <dsp:nvSpPr>
        <dsp:cNvPr id="0" name=""/>
        <dsp:cNvSpPr/>
      </dsp:nvSpPr>
      <dsp:spPr>
        <a:xfrm>
          <a:off x="0" y="1373187"/>
          <a:ext cx="6254724" cy="0"/>
        </a:xfrm>
        <a:prstGeom prst="line">
          <a:avLst/>
        </a:prstGeom>
        <a:solidFill>
          <a:schemeClr val="accent2">
            <a:hueOff val="-508265"/>
            <a:satOff val="-221"/>
            <a:lumOff val="-4640"/>
            <a:alphaOff val="0"/>
          </a:schemeClr>
        </a:solidFill>
        <a:ln w="12700" cap="flat" cmpd="sng" algn="ctr">
          <a:solidFill>
            <a:schemeClr val="accent2">
              <a:hueOff val="-508265"/>
              <a:satOff val="-221"/>
              <a:lumOff val="-464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6DD093-A506-44E5-A850-BDEC6EB3D3B7}">
      <dsp:nvSpPr>
        <dsp:cNvPr id="0" name=""/>
        <dsp:cNvSpPr/>
      </dsp:nvSpPr>
      <dsp:spPr>
        <a:xfrm>
          <a:off x="0" y="1373187"/>
          <a:ext cx="6254724" cy="1373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It is the legal obligation to protect against discrimination.</a:t>
          </a:r>
          <a:endParaRPr lang="en-US" sz="2700" kern="1200"/>
        </a:p>
      </dsp:txBody>
      <dsp:txXfrm>
        <a:off x="0" y="1373187"/>
        <a:ext cx="6254724" cy="1373187"/>
      </dsp:txXfrm>
    </dsp:sp>
    <dsp:sp modelId="{BDE8F0CD-BF82-4AFD-8739-DBE643BAE99F}">
      <dsp:nvSpPr>
        <dsp:cNvPr id="0" name=""/>
        <dsp:cNvSpPr/>
      </dsp:nvSpPr>
      <dsp:spPr>
        <a:xfrm>
          <a:off x="0" y="2746375"/>
          <a:ext cx="6254724" cy="0"/>
        </a:xfrm>
        <a:prstGeom prst="line">
          <a:avLst/>
        </a:prstGeom>
        <a:solidFill>
          <a:schemeClr val="accent2">
            <a:hueOff val="-1016531"/>
            <a:satOff val="-441"/>
            <a:lumOff val="-9281"/>
            <a:alphaOff val="0"/>
          </a:schemeClr>
        </a:solidFill>
        <a:ln w="12700" cap="flat" cmpd="sng" algn="ctr">
          <a:solidFill>
            <a:schemeClr val="accent2">
              <a:hueOff val="-1016531"/>
              <a:satOff val="-441"/>
              <a:lumOff val="-928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9A6AD61-960D-4C63-AF4F-0432A3E21EA8}">
      <dsp:nvSpPr>
        <dsp:cNvPr id="0" name=""/>
        <dsp:cNvSpPr/>
      </dsp:nvSpPr>
      <dsp:spPr>
        <a:xfrm>
          <a:off x="0" y="2746375"/>
          <a:ext cx="6254724" cy="1373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Discrimination can be against a person’s sex, gender, disability, sexual orientation, religion, belief, race or age.</a:t>
          </a:r>
          <a:endParaRPr lang="en-US" sz="2700" kern="1200"/>
        </a:p>
      </dsp:txBody>
      <dsp:txXfrm>
        <a:off x="0" y="2746375"/>
        <a:ext cx="6254724" cy="1373187"/>
      </dsp:txXfrm>
    </dsp:sp>
    <dsp:sp modelId="{FD55CA72-1EC3-4201-8943-36EFD2E1E2B7}">
      <dsp:nvSpPr>
        <dsp:cNvPr id="0" name=""/>
        <dsp:cNvSpPr/>
      </dsp:nvSpPr>
      <dsp:spPr>
        <a:xfrm>
          <a:off x="0" y="4119562"/>
          <a:ext cx="6254724" cy="0"/>
        </a:xfrm>
        <a:prstGeom prst="line">
          <a:avLst/>
        </a:prstGeom>
        <a:solidFill>
          <a:schemeClr val="accent2">
            <a:hueOff val="-1524796"/>
            <a:satOff val="-662"/>
            <a:lumOff val="-13921"/>
            <a:alphaOff val="0"/>
          </a:schemeClr>
        </a:solidFill>
        <a:ln w="12700" cap="flat" cmpd="sng" algn="ctr">
          <a:solidFill>
            <a:schemeClr val="accent2">
              <a:hueOff val="-1524796"/>
              <a:satOff val="-662"/>
              <a:lumOff val="-1392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974CA24-D7B0-4117-98C9-4122E2B0D03E}">
      <dsp:nvSpPr>
        <dsp:cNvPr id="0" name=""/>
        <dsp:cNvSpPr/>
      </dsp:nvSpPr>
      <dsp:spPr>
        <a:xfrm>
          <a:off x="0" y="4119562"/>
          <a:ext cx="6254724" cy="1373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do you think the definition of Equality &amp; Diversity might be?</a:t>
          </a:r>
          <a:endParaRPr lang="en-US" sz="2700" kern="1200"/>
        </a:p>
      </dsp:txBody>
      <dsp:txXfrm>
        <a:off x="0" y="4119562"/>
        <a:ext cx="6254724" cy="13731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t>10/18/2022</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242214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23756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14847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782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5147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72027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8904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871742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8A87A34-81AB-432B-8DAE-1953F412C126}" type="datetimeFigureOut">
              <a:rPr lang="en-US" smtClean="0"/>
              <a:pPr/>
              <a:t>10/18/2022</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58866425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4283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1307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48A87A34-81AB-432B-8DAE-1953F412C126}" type="datetimeFigureOut">
              <a:rPr lang="en-US" smtClean="0"/>
              <a:pPr/>
              <a:t>10/18/2022</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63742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cZdOyeUbfPU" TargetMode="External"/><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57071" y="1559194"/>
            <a:ext cx="9099255" cy="2596730"/>
          </a:xfrm>
        </p:spPr>
        <p:txBody>
          <a:bodyPr anchor="ctr">
            <a:normAutofit/>
          </a:bodyPr>
          <a:lstStyle/>
          <a:p>
            <a:pPr algn="ctr"/>
            <a:r>
              <a:rPr lang="en-GB" sz="7200">
                <a:solidFill>
                  <a:schemeClr val="bg1"/>
                </a:solidFill>
              </a:rPr>
              <a:t>Equality and diversity </a:t>
            </a:r>
          </a:p>
        </p:txBody>
      </p:sp>
      <p:sp>
        <p:nvSpPr>
          <p:cNvPr id="3" name="Subtitle 2"/>
          <p:cNvSpPr>
            <a:spLocks noGrp="1"/>
          </p:cNvSpPr>
          <p:nvPr>
            <p:ph type="subTitle" idx="1"/>
          </p:nvPr>
        </p:nvSpPr>
        <p:spPr>
          <a:xfrm>
            <a:off x="1535372" y="4167354"/>
            <a:ext cx="9120954" cy="744373"/>
          </a:xfrm>
        </p:spPr>
        <p:txBody>
          <a:bodyPr>
            <a:normAutofit/>
          </a:bodyPr>
          <a:lstStyle/>
          <a:p>
            <a:pPr algn="ctr"/>
            <a:r>
              <a:rPr lang="en-GB">
                <a:solidFill>
                  <a:schemeClr val="bg2"/>
                </a:solidFill>
              </a:rPr>
              <a:t>The role of the MANAGER</a:t>
            </a:r>
          </a:p>
        </p:txBody>
      </p:sp>
    </p:spTree>
    <p:extLst>
      <p:ext uri="{BB962C8B-B14F-4D97-AF65-F5344CB8AC3E}">
        <p14:creationId xmlns:p14="http://schemas.microsoft.com/office/powerpoint/2010/main" val="322965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6298" y="639763"/>
            <a:ext cx="3997693" cy="5492750"/>
          </a:xfrm>
        </p:spPr>
        <p:txBody>
          <a:bodyPr>
            <a:normAutofit/>
          </a:bodyPr>
          <a:lstStyle/>
          <a:p>
            <a:r>
              <a:rPr lang="en-GB" sz="6000">
                <a:solidFill>
                  <a:srgbClr val="FFFFFF"/>
                </a:solidFill>
              </a:rPr>
              <a:t>Equality and diversity </a:t>
            </a:r>
          </a:p>
        </p:txBody>
      </p:sp>
      <p:graphicFrame>
        <p:nvGraphicFramePr>
          <p:cNvPr id="24" name="Content Placeholder 2">
            <a:extLst>
              <a:ext uri="{FF2B5EF4-FFF2-40B4-BE49-F238E27FC236}">
                <a16:creationId xmlns:a16="http://schemas.microsoft.com/office/drawing/2014/main" id="{466B651B-733B-E939-5B8B-BE4485B61D21}"/>
              </a:ext>
            </a:extLst>
          </p:cNvPr>
          <p:cNvGraphicFramePr>
            <a:graphicFrameLocks noGrp="1"/>
          </p:cNvGraphicFramePr>
          <p:nvPr>
            <p:ph idx="1"/>
            <p:extLst>
              <p:ext uri="{D42A27DB-BD31-4B8C-83A1-F6EECF244321}">
                <p14:modId xmlns:p14="http://schemas.microsoft.com/office/powerpoint/2010/main" val="1605427155"/>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409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utoradiogram on white paper">
            <a:extLst>
              <a:ext uri="{FF2B5EF4-FFF2-40B4-BE49-F238E27FC236}">
                <a16:creationId xmlns:a16="http://schemas.microsoft.com/office/drawing/2014/main" id="{C2D96D1E-E9A5-C067-B61C-665ADB9EBC3E}"/>
              </a:ext>
            </a:extLst>
          </p:cNvPr>
          <p:cNvPicPr>
            <a:picLocks noChangeAspect="1"/>
          </p:cNvPicPr>
          <p:nvPr/>
        </p:nvPicPr>
        <p:blipFill rotWithShape="1">
          <a:blip r:embed="rId2">
            <a:alphaModFix amt="50000"/>
          </a:blip>
          <a:srcRect r="-1" b="24998"/>
          <a:stretch/>
        </p:blipFill>
        <p:spPr>
          <a:xfrm>
            <a:off x="305" y="10"/>
            <a:ext cx="12191695" cy="6857990"/>
          </a:xfrm>
          <a:prstGeom prst="rect">
            <a:avLst/>
          </a:prstGeom>
        </p:spPr>
      </p:pic>
      <p:sp>
        <p:nvSpPr>
          <p:cNvPr id="2" name="Title 1"/>
          <p:cNvSpPr>
            <a:spLocks noGrp="1"/>
          </p:cNvSpPr>
          <p:nvPr>
            <p:ph type="title"/>
          </p:nvPr>
        </p:nvSpPr>
        <p:spPr>
          <a:xfrm>
            <a:off x="1130271" y="1193800"/>
            <a:ext cx="3193050" cy="4699000"/>
          </a:xfrm>
        </p:spPr>
        <p:txBody>
          <a:bodyPr vert="horz" lIns="91440" tIns="45720" rIns="91440" bIns="45720" rtlCol="0" anchor="ctr">
            <a:normAutofit/>
          </a:bodyPr>
          <a:lstStyle/>
          <a:p>
            <a:r>
              <a:rPr lang="en-US"/>
              <a:t>Definitions </a:t>
            </a:r>
          </a:p>
        </p:txBody>
      </p:sp>
      <p:sp>
        <p:nvSpPr>
          <p:cNvPr id="3" name="Rectangle 2"/>
          <p:cNvSpPr/>
          <p:nvPr/>
        </p:nvSpPr>
        <p:spPr>
          <a:xfrm>
            <a:off x="4976636" y="1193800"/>
            <a:ext cx="6085091"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ltLang="en-US" sz="3200" dirty="0">
                <a:latin typeface="Arial" panose="020B0604020202020204" pitchFamily="34" charset="0"/>
                <a:cs typeface="Arial" panose="020B0604020202020204" pitchFamily="34" charset="0"/>
              </a:rPr>
              <a:t>Equality – ‘equal rights and treatment to all individuals’</a:t>
            </a:r>
          </a:p>
          <a:p>
            <a:pPr indent="-228600" defTabSz="914400">
              <a:lnSpc>
                <a:spcPct val="120000"/>
              </a:lnSpc>
              <a:spcAft>
                <a:spcPts val="600"/>
              </a:spcAft>
              <a:buClr>
                <a:schemeClr val="accent1"/>
              </a:buClr>
              <a:buSzPct val="100000"/>
              <a:buFont typeface="Arial" panose="020B0604020202020204" pitchFamily="34" charset="0"/>
              <a:buChar char="•"/>
            </a:pPr>
            <a:endParaRPr lang="en-US" altLang="en-US" sz="3200" dirty="0">
              <a:latin typeface="Arial" panose="020B0604020202020204" pitchFamily="34" charset="0"/>
              <a:cs typeface="Arial" panose="020B0604020202020204" pitchFamily="34" charset="0"/>
            </a:endParaRPr>
          </a:p>
          <a:p>
            <a:pPr indent="-228600" defTabSz="914400">
              <a:lnSpc>
                <a:spcPct val="120000"/>
              </a:lnSpc>
              <a:spcAft>
                <a:spcPts val="600"/>
              </a:spcAft>
              <a:buClr>
                <a:schemeClr val="accent1"/>
              </a:buClr>
              <a:buSzPct val="100000"/>
              <a:buFont typeface="Arial" panose="020B0604020202020204" pitchFamily="34" charset="0"/>
              <a:buChar char="•"/>
            </a:pPr>
            <a:r>
              <a:rPr lang="en-US" altLang="en-US" sz="3200" dirty="0">
                <a:latin typeface="Arial" panose="020B0604020202020204" pitchFamily="34" charset="0"/>
                <a:cs typeface="Arial" panose="020B0604020202020204" pitchFamily="34" charset="0"/>
              </a:rPr>
              <a:t>Diversity – ‘difference from what is normal or expected’</a:t>
            </a:r>
          </a:p>
        </p:txBody>
      </p:sp>
    </p:spTree>
    <p:extLst>
      <p:ext uri="{BB962C8B-B14F-4D97-AF65-F5344CB8AC3E}">
        <p14:creationId xmlns:p14="http://schemas.microsoft.com/office/powerpoint/2010/main" val="26226823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One in a crowd">
            <a:extLst>
              <a:ext uri="{FF2B5EF4-FFF2-40B4-BE49-F238E27FC236}">
                <a16:creationId xmlns:a16="http://schemas.microsoft.com/office/drawing/2014/main" id="{887AB0E2-8395-A055-83B9-8BD228D2EE6A}"/>
              </a:ext>
            </a:extLst>
          </p:cNvPr>
          <p:cNvPicPr>
            <a:picLocks noChangeAspect="1"/>
          </p:cNvPicPr>
          <p:nvPr/>
        </p:nvPicPr>
        <p:blipFill rotWithShape="1">
          <a:blip r:embed="rId2">
            <a:alphaModFix amt="50000"/>
          </a:blip>
          <a:srcRect t="7733" r="-1" b="17265"/>
          <a:stretch/>
        </p:blipFill>
        <p:spPr>
          <a:xfrm>
            <a:off x="305" y="10"/>
            <a:ext cx="12191695" cy="6857990"/>
          </a:xfrm>
          <a:prstGeom prst="rect">
            <a:avLst/>
          </a:prstGeom>
        </p:spPr>
      </p:pic>
      <p:sp>
        <p:nvSpPr>
          <p:cNvPr id="2" name="Title 1"/>
          <p:cNvSpPr>
            <a:spLocks noGrp="1"/>
          </p:cNvSpPr>
          <p:nvPr>
            <p:ph type="title"/>
          </p:nvPr>
        </p:nvSpPr>
        <p:spPr>
          <a:xfrm>
            <a:off x="1130271" y="1193800"/>
            <a:ext cx="3193050" cy="4699000"/>
          </a:xfrm>
        </p:spPr>
        <p:txBody>
          <a:bodyPr vert="horz" lIns="91440" tIns="45720" rIns="91440" bIns="45720" rtlCol="0" anchor="ctr">
            <a:normAutofit/>
          </a:bodyPr>
          <a:lstStyle/>
          <a:p>
            <a:r>
              <a:rPr lang="en-US"/>
              <a:t>What is diversity?</a:t>
            </a:r>
          </a:p>
        </p:txBody>
      </p:sp>
      <p:sp>
        <p:nvSpPr>
          <p:cNvPr id="3" name="Rectangle 2"/>
          <p:cNvSpPr/>
          <p:nvPr/>
        </p:nvSpPr>
        <p:spPr>
          <a:xfrm>
            <a:off x="4976636" y="443731"/>
            <a:ext cx="6085091" cy="5984777"/>
          </a:xfrm>
          <a:prstGeom prst="rect">
            <a:avLst/>
          </a:prstGeom>
        </p:spPr>
        <p:txBody>
          <a:bodyPr vert="horz" lIns="91440" tIns="45720" rIns="91440" bIns="45720" rtlCol="0" anchor="ctr">
            <a:normAutofit/>
          </a:bodyPr>
          <a:lstStyle/>
          <a:p>
            <a:pPr indent="-228600" defTabSz="914400">
              <a:lnSpc>
                <a:spcPct val="120000"/>
              </a:lnSpc>
              <a:spcAft>
                <a:spcPts val="8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Diversity is defined broadly as “any significant difference that distinguishes one individual from another”(</a:t>
            </a:r>
            <a:r>
              <a:rPr lang="en-US" sz="2000" dirty="0" err="1">
                <a:latin typeface="Arial" panose="020B0604020202020204" pitchFamily="34" charset="0"/>
                <a:cs typeface="Arial" panose="020B0604020202020204" pitchFamily="34" charset="0"/>
              </a:rPr>
              <a:t>kreitz</a:t>
            </a:r>
            <a:r>
              <a:rPr lang="en-US" sz="2000" dirty="0">
                <a:latin typeface="Arial" panose="020B0604020202020204" pitchFamily="34" charset="0"/>
                <a:cs typeface="Arial" panose="020B0604020202020204" pitchFamily="34" charset="0"/>
              </a:rPr>
              <a:t>, 2008, p. 102). </a:t>
            </a:r>
          </a:p>
          <a:p>
            <a:pPr indent="-228600" defTabSz="914400">
              <a:lnSpc>
                <a:spcPct val="120000"/>
              </a:lnSpc>
              <a:spcAft>
                <a:spcPts val="8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According to Dobbs (1996), diversity refers to any perceived difference among individuals such as age, sexual preference, geographic origin, life style, profession, functional specialty, and position or tenure with an organization.</a:t>
            </a:r>
          </a:p>
          <a:p>
            <a:pPr indent="-228600" defTabSz="914400">
              <a:lnSpc>
                <a:spcPct val="120000"/>
              </a:lnSpc>
              <a:spcAft>
                <a:spcPts val="8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Diversity can be seen in terms of visible (</a:t>
            </a:r>
            <a:r>
              <a:rPr lang="en-US" sz="2000" dirty="0" err="1">
                <a:latin typeface="Arial" panose="020B0604020202020204" pitchFamily="34" charset="0"/>
                <a:cs typeface="Arial" panose="020B0604020202020204" pitchFamily="34" charset="0"/>
              </a:rPr>
              <a:t>colour</a:t>
            </a:r>
            <a:r>
              <a:rPr lang="en-US" sz="2000" dirty="0">
                <a:latin typeface="Arial" panose="020B0604020202020204" pitchFamily="34" charset="0"/>
                <a:cs typeface="Arial" panose="020B0604020202020204" pitchFamily="34" charset="0"/>
              </a:rPr>
              <a:t>, gender, age) and non-visible differences (religion, culture, disability) and it is founded on the premise that harnessing these differences will create a productive environment in which everybody feels valued.</a:t>
            </a:r>
          </a:p>
          <a:p>
            <a:pPr indent="-228600" defTabSz="914400">
              <a:lnSpc>
                <a:spcPct val="120000"/>
              </a:lnSpc>
              <a:spcAft>
                <a:spcPts val="800"/>
              </a:spcAft>
              <a:buClr>
                <a:schemeClr val="accent1"/>
              </a:buClr>
              <a:buSzPct val="100000"/>
              <a:buFont typeface="Arial" panose="020B0604020202020204" pitchFamily="34" charset="0"/>
              <a:buChar char="•"/>
            </a:pPr>
            <a:endParaRPr lang="en-US" dirty="0"/>
          </a:p>
          <a:p>
            <a:pPr indent="-228600" defTabSz="914400">
              <a:lnSpc>
                <a:spcPct val="120000"/>
              </a:lnSpc>
              <a:spcAft>
                <a:spcPts val="800"/>
              </a:spcAft>
              <a:buClr>
                <a:schemeClr val="accent1"/>
              </a:buClr>
              <a:buSzPct val="100000"/>
              <a:buFont typeface="Arial" panose="020B0604020202020204" pitchFamily="34" charset="0"/>
              <a:buChar char="•"/>
            </a:pPr>
            <a:endParaRPr lang="en-US" dirty="0"/>
          </a:p>
        </p:txBody>
      </p:sp>
      <p:sp>
        <p:nvSpPr>
          <p:cNvPr id="4" name="Rectangle 3"/>
          <p:cNvSpPr/>
          <p:nvPr/>
        </p:nvSpPr>
        <p:spPr>
          <a:xfrm>
            <a:off x="166537" y="5546347"/>
            <a:ext cx="4973606" cy="369332"/>
          </a:xfrm>
          <a:prstGeom prst="rect">
            <a:avLst/>
          </a:prstGeom>
        </p:spPr>
        <p:txBody>
          <a:bodyPr wrap="none">
            <a:spAutoFit/>
          </a:bodyPr>
          <a:lstStyle/>
          <a:p>
            <a:pPr>
              <a:spcAft>
                <a:spcPts val="600"/>
              </a:spcAft>
            </a:pPr>
            <a:r>
              <a:rPr lang="en-GB" dirty="0">
                <a:hlinkClick r:id="rId3"/>
              </a:rPr>
              <a:t>https://www.youtube.com/watch?v=cZdOyeUbfPU</a:t>
            </a:r>
            <a:r>
              <a:rPr lang="en-GB" dirty="0"/>
              <a:t> </a:t>
            </a:r>
            <a:endParaRPr lang="en-GB"/>
          </a:p>
        </p:txBody>
      </p:sp>
    </p:spTree>
    <p:extLst>
      <p:ext uri="{BB962C8B-B14F-4D97-AF65-F5344CB8AC3E}">
        <p14:creationId xmlns:p14="http://schemas.microsoft.com/office/powerpoint/2010/main" val="7136414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ilver metal newtons cradle">
            <a:extLst>
              <a:ext uri="{FF2B5EF4-FFF2-40B4-BE49-F238E27FC236}">
                <a16:creationId xmlns:a16="http://schemas.microsoft.com/office/drawing/2014/main" id="{427F256D-6272-79F4-0981-24263E364EA8}"/>
              </a:ext>
            </a:extLst>
          </p:cNvPr>
          <p:cNvPicPr>
            <a:picLocks noChangeAspect="1"/>
          </p:cNvPicPr>
          <p:nvPr/>
        </p:nvPicPr>
        <p:blipFill rotWithShape="1">
          <a:blip r:embed="rId2">
            <a:alphaModFix amt="50000"/>
          </a:blip>
          <a:srcRect t="17182" r="-1" b="3311"/>
          <a:stretch/>
        </p:blipFill>
        <p:spPr>
          <a:xfrm>
            <a:off x="305" y="10"/>
            <a:ext cx="12191695" cy="6857990"/>
          </a:xfrm>
          <a:prstGeom prst="rect">
            <a:avLst/>
          </a:prstGeom>
        </p:spPr>
      </p:pic>
      <p:sp>
        <p:nvSpPr>
          <p:cNvPr id="2" name="Title 1"/>
          <p:cNvSpPr>
            <a:spLocks noGrp="1"/>
          </p:cNvSpPr>
          <p:nvPr>
            <p:ph type="title"/>
          </p:nvPr>
        </p:nvSpPr>
        <p:spPr>
          <a:xfrm>
            <a:off x="1130271" y="1193800"/>
            <a:ext cx="3193050" cy="4699000"/>
          </a:xfrm>
        </p:spPr>
        <p:txBody>
          <a:bodyPr vert="horz" lIns="91440" tIns="45720" rIns="91440" bIns="45720" rtlCol="0" anchor="ctr">
            <a:normAutofit/>
          </a:bodyPr>
          <a:lstStyle/>
          <a:p>
            <a:r>
              <a:rPr lang="en-US"/>
              <a:t>Benefits </a:t>
            </a:r>
          </a:p>
        </p:txBody>
      </p:sp>
      <p:sp>
        <p:nvSpPr>
          <p:cNvPr id="3" name="Rectangle 2"/>
          <p:cNvSpPr/>
          <p:nvPr/>
        </p:nvSpPr>
        <p:spPr>
          <a:xfrm>
            <a:off x="4976636" y="1193800"/>
            <a:ext cx="6085091" cy="4699000"/>
          </a:xfrm>
          <a:prstGeom prst="rect">
            <a:avLst/>
          </a:prstGeom>
        </p:spPr>
        <p:txBody>
          <a:bodyPr vert="horz" lIns="91440" tIns="45720" rIns="91440" bIns="45720" rtlCol="0" anchor="ctr">
            <a:noAutofit/>
          </a:bodyPr>
          <a:lstStyle/>
          <a:p>
            <a:pPr marL="342900" lvl="0" indent="-228600" defTabSz="914400">
              <a:lnSpc>
                <a:spcPct val="120000"/>
              </a:lnSpc>
              <a:spcAft>
                <a:spcPts val="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Attracting candidates of all backgrounds provides the best chance of hiring stellar employees. </a:t>
            </a: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A diverse workforce allows for positive organizational culture.</a:t>
            </a: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A welcoming workplace encourages employee loyalty</a:t>
            </a: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Promoting diversity can help build a stronger corporate culture. </a:t>
            </a: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Improved customer service.</a:t>
            </a:r>
          </a:p>
          <a:p>
            <a:pPr marL="342900" lvl="0" indent="-228600" defTabSz="914400">
              <a:lnSpc>
                <a:spcPct val="120000"/>
              </a:lnSpc>
              <a:spcAft>
                <a:spcPts val="800"/>
              </a:spcAft>
              <a:buClr>
                <a:schemeClr val="accent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Improved team effectiveness</a:t>
            </a:r>
          </a:p>
        </p:txBody>
      </p:sp>
    </p:spTree>
    <p:extLst>
      <p:ext uri="{BB962C8B-B14F-4D97-AF65-F5344CB8AC3E}">
        <p14:creationId xmlns:p14="http://schemas.microsoft.com/office/powerpoint/2010/main" val="23735262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205" y="804519"/>
            <a:ext cx="3241820" cy="4431360"/>
          </a:xfrm>
        </p:spPr>
        <p:txBody>
          <a:bodyPr vert="horz" lIns="91440" tIns="45720" rIns="91440" bIns="45720" rtlCol="0" anchor="ctr">
            <a:normAutofit/>
          </a:bodyPr>
          <a:lstStyle/>
          <a:p>
            <a:r>
              <a:rPr lang="en-US" b="0" i="0" kern="1200" cap="all" dirty="0">
                <a:solidFill>
                  <a:schemeClr val="tx1"/>
                </a:solidFill>
                <a:effectLst/>
                <a:latin typeface="+mj-lt"/>
                <a:ea typeface="+mj-ea"/>
                <a:cs typeface="+mj-cs"/>
              </a:rPr>
              <a:t>equality  </a:t>
            </a:r>
          </a:p>
        </p:txBody>
      </p:sp>
      <p:sp>
        <p:nvSpPr>
          <p:cNvPr id="5" name="Rectangle 4"/>
          <p:cNvSpPr/>
          <p:nvPr/>
        </p:nvSpPr>
        <p:spPr>
          <a:xfrm>
            <a:off x="4637863" y="477982"/>
            <a:ext cx="6102559" cy="5777345"/>
          </a:xfrm>
          <a:prstGeom prst="rect">
            <a:avLst/>
          </a:prstGeom>
        </p:spPr>
        <p:txBody>
          <a:bodyPr vert="horz" lIns="91440" tIns="45720" rIns="91440" bIns="45720" rtlCol="0" anchor="ctr">
            <a:normAutofit/>
          </a:bodyPr>
          <a:lstStyle/>
          <a:p>
            <a:pPr marL="342900" lvl="0" indent="-228600" defTabSz="914400">
              <a:lnSpc>
                <a:spcPct val="120000"/>
              </a:lnSpc>
              <a:spcAft>
                <a:spcPts val="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In most countries, women comprise more than half the tourism workforce. (55.5%). </a:t>
            </a:r>
          </a:p>
          <a:p>
            <a:pPr marL="342900" lvl="0" indent="-228600" defTabSz="914400">
              <a:lnSpc>
                <a:spcPct val="120000"/>
              </a:lnSpc>
              <a:spcAft>
                <a:spcPts val="0"/>
              </a:spcAft>
              <a:buClr>
                <a:schemeClr val="accent1"/>
              </a:buClr>
              <a:buSzPct val="1000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However, these high levels of participation are not reflected in executive decision making. </a:t>
            </a:r>
          </a:p>
          <a:p>
            <a:pPr marL="342900" lvl="0" indent="-228600" defTabSz="914400">
              <a:lnSpc>
                <a:spcPct val="120000"/>
              </a:lnSpc>
              <a:spcAft>
                <a:spcPts val="0"/>
              </a:spcAft>
              <a:buClr>
                <a:schemeClr val="accent1"/>
              </a:buClr>
              <a:buSzPct val="1000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228600" defTabSz="914400">
              <a:lnSpc>
                <a:spcPct val="120000"/>
              </a:lnSpc>
              <a:spcAft>
                <a:spcPts val="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Worldwide, women are under-represented in senior management positions and over-represented in lower-skilled </a:t>
            </a:r>
            <a:r>
              <a:rPr lang="en-US" sz="2000">
                <a:latin typeface="Arial" panose="020B0604020202020204" pitchFamily="34" charset="0"/>
                <a:cs typeface="Arial" panose="020B0604020202020204" pitchFamily="34" charset="0"/>
              </a:rPr>
              <a:t>occupations.</a:t>
            </a:r>
          </a:p>
          <a:p>
            <a:pPr marL="342900" lvl="0" indent="-228600" defTabSz="914400">
              <a:lnSpc>
                <a:spcPct val="120000"/>
              </a:lnSpc>
              <a:spcAft>
                <a:spcPts val="0"/>
              </a:spcAft>
              <a:buClr>
                <a:schemeClr val="accent1"/>
              </a:buClr>
              <a:buSzPct val="1000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lvl="0" indent="-228600" defTabSz="914400">
              <a:lnSpc>
                <a:spcPct val="120000"/>
              </a:lnSpc>
              <a:spcAft>
                <a:spcPts val="800"/>
              </a:spcAft>
              <a:buClr>
                <a:schemeClr val="accent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In the UK for example, women make up 53.6% of the tourism workforce, 8.6% higher than the proportion of women employees in the National workforce. </a:t>
            </a:r>
          </a:p>
        </p:txBody>
      </p:sp>
    </p:spTree>
    <p:extLst>
      <p:ext uri="{BB962C8B-B14F-4D97-AF65-F5344CB8AC3E}">
        <p14:creationId xmlns:p14="http://schemas.microsoft.com/office/powerpoint/2010/main" val="195725994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0</TotalTime>
  <Words>345</Words>
  <Application>Microsoft Office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 Light</vt:lpstr>
      <vt:lpstr>Metropolitan</vt:lpstr>
      <vt:lpstr>Equality and diversity </vt:lpstr>
      <vt:lpstr>Equality and diversity </vt:lpstr>
      <vt:lpstr>Definitions </vt:lpstr>
      <vt:lpstr>What is diversity?</vt:lpstr>
      <vt:lpstr>Benefits </vt:lpstr>
      <vt:lpstr>equality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dc:title>
  <dc:creator>Scott James (P146328)</dc:creator>
  <cp:lastModifiedBy>Marie Pitson</cp:lastModifiedBy>
  <cp:revision>27</cp:revision>
  <dcterms:created xsi:type="dcterms:W3CDTF">2019-02-19T09:58:59Z</dcterms:created>
  <dcterms:modified xsi:type="dcterms:W3CDTF">2022-10-18T15:06:59Z</dcterms:modified>
</cp:coreProperties>
</file>