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4" r:id="rId2"/>
    <p:sldMasterId id="2147483681" r:id="rId3"/>
  </p:sldMasterIdLst>
  <p:sldIdLst>
    <p:sldId id="256" r:id="rId4"/>
    <p:sldId id="257" r:id="rId5"/>
    <p:sldId id="258" r:id="rId6"/>
    <p:sldId id="267" r:id="rId7"/>
    <p:sldId id="259" r:id="rId8"/>
    <p:sldId id="260" r:id="rId9"/>
    <p:sldId id="268" r:id="rId10"/>
    <p:sldId id="261" r:id="rId11"/>
    <p:sldId id="269" r:id="rId12"/>
    <p:sldId id="270" r:id="rId13"/>
    <p:sldId id="271" r:id="rId14"/>
    <p:sldId id="262" r:id="rId15"/>
    <p:sldId id="263" r:id="rId16"/>
    <p:sldId id="272" r:id="rId17"/>
    <p:sldId id="273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64" r:id="rId27"/>
    <p:sldId id="265" r:id="rId28"/>
    <p:sldId id="285" r:id="rId29"/>
    <p:sldId id="266" r:id="rId30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0B448E-DCC6-4423-AFC5-547596891CE4}" v="16" dt="2026-03-05T08:08:02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903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microsoft.com/office/2015/10/relationships/revisionInfo" Target="revisionInfo.xml"/><Relationship Id="rId8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376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145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757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910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726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838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705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536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816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450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6624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0E5B6-B253-65D0-6917-0B0D04E7FE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96DF5-D51E-F16F-F44A-87C986C23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4D812-859B-3C16-CE24-A3F49114F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57A11-2954-1614-9C48-8F6CD7D43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487485-200E-995E-2EEF-5AFC96543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6735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B4E2-953D-4826-74B1-F4BA60BBB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E2D7B-E994-B856-7FE1-2A0C26028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D4FE9-DEBA-9688-F0C2-DEA44BC26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599DF-164D-3DEA-88B3-351B1A9FD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3E260-9EEE-16BA-348E-255C66033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2350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5789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7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1375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358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0557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21256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5403851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21346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6" y="1516010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1951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6" y="1516010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4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900" indent="0">
              <a:buNone/>
              <a:defRPr>
                <a:solidFill>
                  <a:schemeClr val="bg1"/>
                </a:solidFill>
              </a:defRPr>
            </a:lvl2pPr>
            <a:lvl3pPr marL="685800" indent="0">
              <a:buNone/>
              <a:defRPr>
                <a:solidFill>
                  <a:schemeClr val="bg1"/>
                </a:solidFill>
              </a:defRPr>
            </a:lvl3pPr>
            <a:lvl4pPr marL="1028700" indent="0">
              <a:buNone/>
              <a:defRPr>
                <a:solidFill>
                  <a:schemeClr val="bg1"/>
                </a:solidFill>
              </a:defRPr>
            </a:lvl4pPr>
            <a:lvl5pPr marL="13716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720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350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394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057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HR Management in Tourism &amp; Events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sz="3600" dirty="0"/>
              <a:t>UK Employment Law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B133AD-F327-ED9C-22E1-1A9457945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4473575"/>
            <a:ext cx="3448050" cy="132397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Why Employment Law is Strategic in Tourism &amp;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Employment law is a strategic pillar in tourism and events because it directly affects the industry's most critical asset: its people. </a:t>
            </a:r>
          </a:p>
          <a:p>
            <a:pPr>
              <a:lnSpc>
                <a:spcPct val="110000"/>
              </a:lnSpc>
            </a:pPr>
            <a:r>
              <a:rPr lang="en-GB" dirty="0"/>
              <a:t>In a sector defined by seasonal fluctuations, high staff turnover, and intense service demands, strategic legal management ensures operational stability and competitive advantage.</a:t>
            </a:r>
          </a:p>
          <a:p>
            <a:pPr>
              <a:lnSpc>
                <a:spcPct val="110000"/>
              </a:lnSpc>
            </a:pPr>
            <a:r>
              <a:rPr lang="en-GB" dirty="0"/>
              <a:t>The tourism and events industries rely heavily on seasonal, part-time, and casual staff to handle peak periods.</a:t>
            </a:r>
          </a:p>
          <a:p>
            <a:r>
              <a:rPr dirty="0"/>
              <a:t>Seasonal demand </a:t>
            </a:r>
            <a:r>
              <a:rPr lang="en-GB" dirty="0"/>
              <a:t>there is a</a:t>
            </a:r>
            <a:r>
              <a:rPr dirty="0"/>
              <a:t> high </a:t>
            </a:r>
            <a:r>
              <a:rPr dirty="0" err="1"/>
              <a:t>labour</a:t>
            </a:r>
            <a:r>
              <a:rPr dirty="0"/>
              <a:t> turnover</a:t>
            </a:r>
            <a:endParaRPr lang="en-GB" dirty="0"/>
          </a:p>
          <a:p>
            <a:endParaRPr dirty="0"/>
          </a:p>
          <a:p>
            <a:pPr lvl="1"/>
            <a:r>
              <a:rPr dirty="0"/>
              <a:t>Zero-hour and casual contracts</a:t>
            </a:r>
          </a:p>
          <a:p>
            <a:pPr lvl="1"/>
            <a:r>
              <a:rPr dirty="0"/>
              <a:t>Customer-facing harassment risks</a:t>
            </a:r>
          </a:p>
          <a:p>
            <a:pPr lvl="1"/>
            <a:r>
              <a:rPr dirty="0"/>
              <a:t>Long and irregular working hours</a:t>
            </a:r>
          </a:p>
          <a:p>
            <a:pPr lvl="1"/>
            <a:r>
              <a:rPr dirty="0"/>
              <a:t>Critical question: Is employment law a constraint or strategic advantage?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Employment Rights Act </a:t>
            </a:r>
            <a:r>
              <a:rPr lang="en-GB" dirty="0"/>
              <a:t>2025 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reforms, such as the </a:t>
            </a:r>
            <a:r>
              <a:rPr lang="en-GB" b="1" dirty="0"/>
              <a:t>Employment Rights Act 2025</a:t>
            </a:r>
            <a:r>
              <a:rPr lang="en-GB" dirty="0"/>
              <a:t>, introduce stricter rules on "one-sided flexibility," requiring reasonable notice for shift changes and payments for cancelled shifts. </a:t>
            </a:r>
          </a:p>
          <a:p>
            <a:r>
              <a:rPr lang="en-GB" dirty="0"/>
              <a:t>Strategic alignment with these rules prevents costly tribunal claims and operational disruption.</a:t>
            </a:r>
          </a:p>
          <a:p>
            <a:r>
              <a:rPr dirty="0"/>
              <a:t>Written statement of employment (Day 1 right)</a:t>
            </a:r>
          </a:p>
          <a:p>
            <a:pPr lvl="1"/>
            <a:r>
              <a:rPr dirty="0"/>
              <a:t>Protection from unfair dismissal</a:t>
            </a:r>
          </a:p>
          <a:p>
            <a:pPr lvl="1"/>
            <a:r>
              <a:rPr dirty="0"/>
              <a:t>Redundancy rights and notice periods</a:t>
            </a:r>
          </a:p>
          <a:p>
            <a:pPr lvl="1"/>
            <a:r>
              <a:rPr dirty="0"/>
              <a:t>HR implication: contracts must reflect real practice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A81F8-7F35-C268-8EE6-E1E09F8CC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Enhancing Brand Reputation and Talent Attraction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0D8ED-240B-290A-7D30-75D554B9D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a highly competitive "talent crisis," a business's legal and ethical stance becomes a core part of its </a:t>
            </a:r>
            <a:r>
              <a:rPr lang="en-GB" b="1" dirty="0"/>
              <a:t>Employer Value Proposition (EVP). </a:t>
            </a:r>
          </a:p>
          <a:p>
            <a:r>
              <a:rPr lang="en-GB" b="1" dirty="0"/>
              <a:t>Reputation Management</a:t>
            </a:r>
            <a:r>
              <a:rPr lang="en-GB" dirty="0"/>
              <a:t>: Fair treatment, transparent contracts, and adherence to minimum wage standards (including the National Minimum Wage) build a "quality" brand that attracts top-tier professionals.</a:t>
            </a:r>
          </a:p>
          <a:p>
            <a:r>
              <a:rPr lang="en-GB" b="1" dirty="0"/>
              <a:t>Guest Experience</a:t>
            </a:r>
            <a:r>
              <a:rPr lang="en-GB" dirty="0"/>
              <a:t>: In tourism, guests "notice culture instantly." A workforce that feels legally protected and fairly treated provides more consistent, professional service, directly impacting customer retention. </a:t>
            </a:r>
          </a:p>
        </p:txBody>
      </p:sp>
    </p:spTree>
    <p:extLst>
      <p:ext uri="{BB962C8B-B14F-4D97-AF65-F5344CB8AC3E}">
        <p14:creationId xmlns:p14="http://schemas.microsoft.com/office/powerpoint/2010/main" val="409296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87" y="65914"/>
            <a:ext cx="7886700" cy="743712"/>
          </a:xfrm>
        </p:spPr>
        <p:txBody>
          <a:bodyPr>
            <a:normAutofit/>
          </a:bodyPr>
          <a:lstStyle/>
          <a:p>
            <a:r>
              <a:rPr sz="3200" b="1" dirty="0"/>
              <a:t>Equality Act 2010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12006"/>
            <a:ext cx="8339137" cy="5233988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sz="4000" b="1" dirty="0"/>
              <a:t>Protects 9 protected characteristics</a:t>
            </a:r>
            <a:r>
              <a:rPr sz="4000" dirty="0"/>
              <a:t>:</a:t>
            </a:r>
            <a:endParaRPr lang="en-GB" sz="4000" dirty="0"/>
          </a:p>
          <a:p>
            <a:pPr>
              <a:lnSpc>
                <a:spcPct val="120000"/>
              </a:lnSpc>
            </a:pPr>
            <a:r>
              <a:rPr lang="en-GB" sz="4000" b="1" dirty="0"/>
              <a:t>Age</a:t>
            </a:r>
            <a:r>
              <a:rPr lang="en-GB" sz="4000" dirty="0"/>
              <a:t>: Protects people of all ages, though some age-related benefits (like the National Minimum Wage bands) are legally permitted exceptions.</a:t>
            </a:r>
          </a:p>
          <a:p>
            <a:pPr>
              <a:lnSpc>
                <a:spcPct val="120000"/>
              </a:lnSpc>
            </a:pPr>
            <a:r>
              <a:rPr lang="en-GB" sz="4000" b="1" dirty="0"/>
              <a:t>Disability</a:t>
            </a:r>
            <a:r>
              <a:rPr lang="en-GB" sz="4000" dirty="0"/>
              <a:t>: Covers physical or mental impairments that have a substantial, long-term effect on daily life. This includes a duty for employers to make "reasonable adjustments."</a:t>
            </a:r>
          </a:p>
          <a:p>
            <a:pPr>
              <a:lnSpc>
                <a:spcPct val="120000"/>
              </a:lnSpc>
            </a:pPr>
            <a:r>
              <a:rPr lang="en-GB" sz="4000" b="1" dirty="0"/>
              <a:t>Gender Reassignment</a:t>
            </a:r>
            <a:r>
              <a:rPr lang="en-GB" sz="4000" dirty="0"/>
              <a:t>: Protects anyone who is proposing to undergo, is undergoing, or has undergone a process to change their sex.</a:t>
            </a:r>
          </a:p>
          <a:p>
            <a:pPr>
              <a:lnSpc>
                <a:spcPct val="120000"/>
              </a:lnSpc>
            </a:pPr>
            <a:r>
              <a:rPr lang="en-GB" sz="4000" b="1" dirty="0"/>
              <a:t>Marriage and Civil Partnership</a:t>
            </a:r>
            <a:r>
              <a:rPr lang="en-GB" sz="4000" dirty="0"/>
              <a:t>: Protects people who are married or in a civil partnership (but does not protect single people).</a:t>
            </a:r>
          </a:p>
          <a:p>
            <a:pPr>
              <a:lnSpc>
                <a:spcPct val="120000"/>
              </a:lnSpc>
            </a:pPr>
            <a:r>
              <a:rPr lang="en-GB" sz="4000" b="1" dirty="0"/>
              <a:t>Pregnancy and Maternity</a:t>
            </a:r>
            <a:r>
              <a:rPr lang="en-GB" sz="4000" dirty="0"/>
              <a:t>: Covers the period of pregnancy and any statutory maternity leave.</a:t>
            </a:r>
          </a:p>
          <a:p>
            <a:pPr>
              <a:lnSpc>
                <a:spcPct val="120000"/>
              </a:lnSpc>
            </a:pPr>
            <a:r>
              <a:rPr lang="en-GB" sz="4000" b="1" dirty="0"/>
              <a:t>Race</a:t>
            </a:r>
            <a:r>
              <a:rPr lang="en-GB" sz="4000" dirty="0"/>
              <a:t>: Includes colour, nationality, and ethnic or national origins.</a:t>
            </a:r>
          </a:p>
          <a:p>
            <a:pPr>
              <a:lnSpc>
                <a:spcPct val="120000"/>
              </a:lnSpc>
            </a:pPr>
            <a:r>
              <a:rPr lang="en-GB" sz="4000" b="1" dirty="0"/>
              <a:t>Religion or Belief</a:t>
            </a:r>
            <a:r>
              <a:rPr lang="en-GB" sz="4000" dirty="0"/>
              <a:t>: Protects religious beliefs and philosophical beliefs (such as ethical veganism or environmentalism), as well as a lack of belief.</a:t>
            </a:r>
          </a:p>
          <a:p>
            <a:pPr>
              <a:lnSpc>
                <a:spcPct val="120000"/>
              </a:lnSpc>
            </a:pPr>
            <a:r>
              <a:rPr lang="en-GB" sz="4000" b="1" dirty="0"/>
              <a:t>Sex</a:t>
            </a:r>
            <a:r>
              <a:rPr lang="en-GB" sz="4000" dirty="0"/>
              <a:t>: Protects both men and women.</a:t>
            </a:r>
          </a:p>
          <a:p>
            <a:pPr>
              <a:lnSpc>
                <a:spcPct val="120000"/>
              </a:lnSpc>
            </a:pPr>
            <a:r>
              <a:rPr lang="en-GB" sz="4000" b="1" dirty="0"/>
              <a:t>Sexual Orientation</a:t>
            </a:r>
            <a:r>
              <a:rPr lang="en-GB" sz="4000" dirty="0"/>
              <a:t>: Protects individuals regardless of whether they are attracted to the same sex, the opposite sex, or both.</a:t>
            </a:r>
          </a:p>
          <a:p>
            <a:pPr>
              <a:lnSpc>
                <a:spcPct val="120000"/>
              </a:lnSpc>
            </a:pPr>
            <a:endParaRPr lang="en-GB" sz="4000" b="1" dirty="0"/>
          </a:p>
          <a:p>
            <a:endParaRPr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77861"/>
          </a:xfrm>
        </p:spPr>
        <p:txBody>
          <a:bodyPr/>
          <a:lstStyle/>
          <a:p>
            <a:r>
              <a:rPr b="1" dirty="0"/>
              <a:t>Working Time Regulations 1998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957263"/>
            <a:ext cx="8362950" cy="5024437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WTR are a critical piece of UK employment law that sets minimum standards for working hours, rest periods, and holiday entitlement to protect health and safety</a:t>
            </a:r>
          </a:p>
          <a:p>
            <a:pPr>
              <a:lnSpc>
                <a:spcPct val="120000"/>
              </a:lnSpc>
            </a:pPr>
            <a:r>
              <a:rPr dirty="0"/>
              <a:t>48-hour weekly limit (opt-out possible)</a:t>
            </a:r>
            <a:r>
              <a:rPr lang="en-GB" dirty="0"/>
              <a:t>- Adult workers (over 18) must not work more than an average of 48 hours per week.</a:t>
            </a:r>
          </a:p>
          <a:p>
            <a:pPr>
              <a:lnSpc>
                <a:spcPct val="120000"/>
              </a:lnSpc>
            </a:pPr>
            <a:r>
              <a:rPr lang="en-GB" dirty="0"/>
              <a:t>Young Workers (under 18): Strict limits apply; they cannot work more than 8 hours a day or 40 hours a week, and they cannot opt out.</a:t>
            </a:r>
          </a:p>
          <a:p>
            <a:pPr>
              <a:lnSpc>
                <a:spcPct val="120000"/>
              </a:lnSpc>
            </a:pPr>
            <a:r>
              <a:rPr dirty="0"/>
              <a:t>5.6 weeks paid annual leave</a:t>
            </a:r>
            <a:r>
              <a:rPr lang="en-GB" dirty="0"/>
              <a:t> -  </a:t>
            </a:r>
          </a:p>
          <a:p>
            <a:pPr>
              <a:lnSpc>
                <a:spcPct val="120000"/>
              </a:lnSpc>
            </a:pPr>
            <a:r>
              <a:rPr dirty="0"/>
              <a:t>Rest breaks and 11-hour daily rest</a:t>
            </a:r>
            <a:r>
              <a:rPr lang="en-GB" dirty="0"/>
              <a:t> - One uninterrupted </a:t>
            </a:r>
            <a:r>
              <a:rPr lang="en-GB" b="1" dirty="0"/>
              <a:t>20-minute break</a:t>
            </a:r>
            <a:r>
              <a:rPr lang="en-GB" dirty="0"/>
              <a:t> if working more than 6 hours (30 minutes after 4.5 hours for young workers). This break must be taken during the shift, not at the start or end</a:t>
            </a:r>
          </a:p>
          <a:p>
            <a:pPr>
              <a:lnSpc>
                <a:spcPct val="120000"/>
              </a:lnSpc>
            </a:pPr>
            <a:r>
              <a:rPr lang="en-GB" b="1" dirty="0"/>
              <a:t>Weekly Rest</a:t>
            </a:r>
            <a:r>
              <a:rPr lang="en-GB" dirty="0"/>
              <a:t>: At least </a:t>
            </a:r>
            <a:r>
              <a:rPr lang="en-GB" b="1" dirty="0"/>
              <a:t>24 hours</a:t>
            </a:r>
            <a:r>
              <a:rPr lang="en-GB" dirty="0"/>
              <a:t> of uninterrupted rest in every 7-day period, or </a:t>
            </a:r>
            <a:r>
              <a:rPr lang="en-GB" b="1" dirty="0"/>
              <a:t>48 hours</a:t>
            </a:r>
            <a:r>
              <a:rPr lang="en-GB" dirty="0"/>
              <a:t> every 14 days.</a:t>
            </a:r>
          </a:p>
          <a:p>
            <a:pPr>
              <a:lnSpc>
                <a:spcPct val="120000"/>
              </a:lnSpc>
            </a:pPr>
            <a:r>
              <a:rPr dirty="0"/>
              <a:t>Events challenge: long festival and peak season shifts</a:t>
            </a:r>
            <a:r>
              <a:rPr lang="en-GB" dirty="0"/>
              <a:t> - In certain sectors, such as </a:t>
            </a:r>
            <a:r>
              <a:rPr lang="en-GB" b="1" dirty="0"/>
              <a:t>tourism, agriculture, and emergency services</a:t>
            </a:r>
            <a:r>
              <a:rPr lang="en-GB" dirty="0"/>
              <a:t>, some rest requirements can be modified (e.g., during seasonal rushes) provided that "compensatory rest" is given later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8405-5F50-8727-095D-CB8102DAD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Working Time Regulations 1998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A851-EEB4-C573-A426-F5CFA2DD29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Holiday Entitlement (Annual Leave)</a:t>
            </a:r>
          </a:p>
          <a:p>
            <a:r>
              <a:rPr lang="en-GB" dirty="0"/>
              <a:t>Statutory Minimum: Most workers are entitled to 5.6 weeks (28 days for a full-time 5-day worker) of paid leave per year.</a:t>
            </a:r>
          </a:p>
          <a:p>
            <a:r>
              <a:rPr lang="en-GB" dirty="0"/>
              <a:t>Bank Holidays: Employers can include bank holidays as part of this 5.6-week statutory entitlement.</a:t>
            </a:r>
          </a:p>
          <a:p>
            <a:r>
              <a:rPr lang="en-GB" dirty="0"/>
              <a:t>Recent Changes (from April 2024): For irregular hours and part-year workers, holiday entitlement now accrues at 12.07% of hours worked in each pay period</a:t>
            </a:r>
          </a:p>
        </p:txBody>
      </p:sp>
    </p:spTree>
    <p:extLst>
      <p:ext uri="{BB962C8B-B14F-4D97-AF65-F5344CB8AC3E}">
        <p14:creationId xmlns:p14="http://schemas.microsoft.com/office/powerpoint/2010/main" val="71532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877" y="69853"/>
            <a:ext cx="7886700" cy="787398"/>
          </a:xfrm>
        </p:spPr>
        <p:txBody>
          <a:bodyPr/>
          <a:lstStyle/>
          <a:p>
            <a:r>
              <a:rPr dirty="0"/>
              <a:t>National Minimum Wage Act 1998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" y="857251"/>
            <a:ext cx="7886700" cy="4113973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 established the first universal legal right to a minimum hourly rate of pay in the UK. It ensures that almost all workers, regardless of the size of their employer, are not paid unacceptably low wages.</a:t>
            </a:r>
          </a:p>
          <a:p>
            <a:pPr>
              <a:lnSpc>
                <a:spcPct val="100000"/>
              </a:lnSpc>
            </a:pPr>
            <a:r>
              <a:rPr dirty="0"/>
              <a:t>Applies to casual and </a:t>
            </a:r>
            <a:r>
              <a:rPr dirty="0" err="1"/>
              <a:t>zero-hour</a:t>
            </a:r>
            <a:r>
              <a:rPr dirty="0"/>
              <a:t> workers</a:t>
            </a:r>
          </a:p>
          <a:p>
            <a:pPr lvl="1">
              <a:lnSpc>
                <a:spcPct val="100000"/>
              </a:lnSpc>
            </a:pPr>
            <a:r>
              <a:rPr dirty="0"/>
              <a:t>Includes training time and trial shifts</a:t>
            </a:r>
          </a:p>
          <a:p>
            <a:pPr lvl="1">
              <a:lnSpc>
                <a:spcPct val="100000"/>
              </a:lnSpc>
            </a:pPr>
            <a:r>
              <a:rPr dirty="0"/>
              <a:t>Common hospitality risk: unpaid shadow shifts</a:t>
            </a:r>
          </a:p>
        </p:txBody>
      </p:sp>
      <p:pic>
        <p:nvPicPr>
          <p:cNvPr id="5" name="Picture 4" descr="A screenshot of a graph">
            <a:extLst>
              <a:ext uri="{FF2B5EF4-FFF2-40B4-BE49-F238E27FC236}">
                <a16:creationId xmlns:a16="http://schemas.microsoft.com/office/drawing/2014/main" id="{EB0E4B01-7DEF-9100-038B-8C0A80C3E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711" y="3257360"/>
            <a:ext cx="7011378" cy="270547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73AF9-52A2-34DC-C5C3-C20D1E89B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Legal Requirements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66D96-59BF-47F5-F382-BE1D7FA465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Contractual Right: Workers have a legal right to be paid at least the minimum wage. This cannot be "contracted out" of, even if a worker agrees to a lower rate.</a:t>
            </a:r>
          </a:p>
          <a:p>
            <a:pPr>
              <a:lnSpc>
                <a:spcPct val="110000"/>
              </a:lnSpc>
            </a:pPr>
            <a:r>
              <a:rPr lang="en-GB" dirty="0"/>
              <a:t>Record Keeping: Employers are legally required to keep sufficient records to prove they are paying the minimum wage. These must be preserved for several years.</a:t>
            </a:r>
          </a:p>
          <a:p>
            <a:pPr>
              <a:lnSpc>
                <a:spcPct val="110000"/>
              </a:lnSpc>
            </a:pPr>
            <a:r>
              <a:rPr lang="en-GB" dirty="0"/>
              <a:t>Right of Access: A worker who suspects they are being underpaid has the right to see their employer’s wage records.</a:t>
            </a:r>
          </a:p>
          <a:p>
            <a:pPr>
              <a:lnSpc>
                <a:spcPct val="110000"/>
              </a:lnSpc>
            </a:pPr>
            <a:r>
              <a:rPr lang="en-GB" dirty="0"/>
              <a:t>Exclusions: Certain groups are not entitled to the minimum wage, including self-employed people, genuine volunteers, and family members living in the employer's home who assist with a family business</a:t>
            </a:r>
          </a:p>
        </p:txBody>
      </p:sp>
    </p:spTree>
    <p:extLst>
      <p:ext uri="{BB962C8B-B14F-4D97-AF65-F5344CB8AC3E}">
        <p14:creationId xmlns:p14="http://schemas.microsoft.com/office/powerpoint/2010/main" val="2114394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5E2F8-161A-B369-D688-0F5326591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Enforcement and Penalties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A05F3-6208-EC57-CEF9-C3724F60A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Act is enforced by HM Revenue &amp; Customs (HMRC). </a:t>
            </a:r>
          </a:p>
          <a:p>
            <a:r>
              <a:rPr lang="en-GB" dirty="0"/>
              <a:t>Arrears: Employers found to be underpaying must pay back all owed wages at the current minimum wage rate, not the rate from when the underpayment occurred.</a:t>
            </a:r>
          </a:p>
          <a:p>
            <a:r>
              <a:rPr lang="en-GB" dirty="0"/>
              <a:t>Fines: Penalties can reach 200% of the arrears, capped at £20,000 per worker.</a:t>
            </a:r>
          </a:p>
          <a:p>
            <a:r>
              <a:rPr lang="en-GB" dirty="0"/>
              <a:t>"Naming and Shaming": The government regularly publishes the names of employers who have failed to comply with the Act</a:t>
            </a:r>
          </a:p>
        </p:txBody>
      </p:sp>
    </p:spTree>
    <p:extLst>
      <p:ext uri="{BB962C8B-B14F-4D97-AF65-F5344CB8AC3E}">
        <p14:creationId xmlns:p14="http://schemas.microsoft.com/office/powerpoint/2010/main" val="1096907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5A8EA-4AB0-A2E3-43B4-C0603AA8B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Common Compliance Pitfalls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A8A9B-F22E-7A34-815C-71F9E3912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188" y="1387477"/>
            <a:ext cx="7886700" cy="3640897"/>
          </a:xfrm>
        </p:spPr>
        <p:txBody>
          <a:bodyPr>
            <a:normAutofit/>
          </a:bodyPr>
          <a:lstStyle/>
          <a:p>
            <a:r>
              <a:rPr lang="en-GB" dirty="0"/>
              <a:t>Most breaches are technical errors rather than deliberate underpayment: </a:t>
            </a:r>
          </a:p>
          <a:p>
            <a:r>
              <a:rPr lang="en-GB" dirty="0"/>
              <a:t>Unpaid Working Time: Failing to pay for mandatory training, time spent getting ready for a shift, or travel between work sites.</a:t>
            </a:r>
          </a:p>
          <a:p>
            <a:r>
              <a:rPr lang="en-GB" dirty="0"/>
              <a:t>Deductions for Uniforms: If an employer deducts the cost of a required uniform or equipment from a worker's pay, and that deduction takes their hourly rate below the minimum wage, it is illegal.</a:t>
            </a:r>
          </a:p>
          <a:p>
            <a:r>
              <a:rPr lang="en-GB" dirty="0"/>
              <a:t>Tips and Gratuities: Tips and service charges cannot be used to make up the minimum wage; they must be paid in addition to the base rate.</a:t>
            </a:r>
          </a:p>
        </p:txBody>
      </p:sp>
    </p:spTree>
    <p:extLst>
      <p:ext uri="{BB962C8B-B14F-4D97-AF65-F5344CB8AC3E}">
        <p14:creationId xmlns:p14="http://schemas.microsoft.com/office/powerpoint/2010/main" val="335632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" y="119065"/>
            <a:ext cx="7886700" cy="492123"/>
          </a:xfrm>
        </p:spPr>
        <p:txBody>
          <a:bodyPr>
            <a:normAutofit fontScale="90000"/>
          </a:bodyPr>
          <a:lstStyle/>
          <a:p>
            <a:r>
              <a:rPr b="1" dirty="0"/>
              <a:t>Health and Safety at Work etc. Act 1974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875" y="611188"/>
            <a:ext cx="7886700" cy="545147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The Health and Safety at Work etc. Act 1974 </a:t>
            </a:r>
            <a:r>
              <a:rPr lang="en-GB" b="1" dirty="0"/>
              <a:t>(HASAWA) </a:t>
            </a:r>
            <a:r>
              <a:rPr lang="en-GB" dirty="0"/>
              <a:t>is the primary legislation for workplace health and safety in the UK. It provides a "goal-setting" framework that applies to all workplaces, placing legal duties on employers, employees, and even the self-employed to ensure safety "so far as is reasonably practicable"</a:t>
            </a:r>
          </a:p>
          <a:p>
            <a:pPr>
              <a:lnSpc>
                <a:spcPct val="110000"/>
              </a:lnSpc>
            </a:pPr>
            <a:r>
              <a:rPr dirty="0"/>
              <a:t>Employer duty of care</a:t>
            </a:r>
          </a:p>
          <a:p>
            <a:pPr lvl="1">
              <a:lnSpc>
                <a:spcPct val="110000"/>
              </a:lnSpc>
            </a:pPr>
            <a:r>
              <a:rPr sz="2100" dirty="0"/>
              <a:t>Risk assessments required</a:t>
            </a:r>
            <a:r>
              <a:rPr lang="en-GB" sz="2100" dirty="0"/>
              <a:t>- Regularly identifying hazards and implementing proportionate controls.</a:t>
            </a:r>
          </a:p>
          <a:p>
            <a:pPr lvl="1">
              <a:lnSpc>
                <a:spcPct val="110000"/>
              </a:lnSpc>
            </a:pPr>
            <a:r>
              <a:rPr lang="en-GB" sz="2100" b="1" dirty="0"/>
              <a:t>Information &amp; Training:</a:t>
            </a:r>
            <a:r>
              <a:rPr lang="en-GB" sz="2100" dirty="0"/>
              <a:t> Providing necessary instruction, supervision, and training to staff</a:t>
            </a:r>
            <a:endParaRPr sz="2100" dirty="0"/>
          </a:p>
          <a:p>
            <a:pPr lvl="1">
              <a:lnSpc>
                <a:spcPct val="110000"/>
              </a:lnSpc>
            </a:pPr>
            <a:r>
              <a:rPr sz="2100" dirty="0"/>
              <a:t>Crowd control and temporary structure safety</a:t>
            </a:r>
          </a:p>
          <a:p>
            <a:pPr lvl="1">
              <a:lnSpc>
                <a:spcPct val="110000"/>
              </a:lnSpc>
            </a:pPr>
            <a:r>
              <a:rPr sz="2100" dirty="0"/>
              <a:t>Failure may result in criminal prosecution</a:t>
            </a:r>
            <a:r>
              <a:rPr lang="en-GB" sz="2100" dirty="0"/>
              <a:t> </a:t>
            </a:r>
          </a:p>
          <a:p>
            <a:pPr lvl="1">
              <a:lnSpc>
                <a:spcPct val="110000"/>
              </a:lnSpc>
            </a:pPr>
            <a:r>
              <a:rPr lang="en-GB" sz="2100" dirty="0"/>
              <a:t>While the core principles remain unchanged, current guidance increasingly focuses on:</a:t>
            </a:r>
          </a:p>
          <a:p>
            <a:pPr>
              <a:lnSpc>
                <a:spcPct val="110000"/>
              </a:lnSpc>
            </a:pPr>
            <a:r>
              <a:rPr lang="en-GB" b="1" dirty="0"/>
              <a:t>Remote/Hybrid Work:</a:t>
            </a:r>
            <a:r>
              <a:rPr lang="en-GB" dirty="0"/>
              <a:t> Employers must still assess the safety of home-office workstations.</a:t>
            </a:r>
          </a:p>
          <a:p>
            <a:pPr>
              <a:lnSpc>
                <a:spcPct val="110000"/>
              </a:lnSpc>
            </a:pPr>
            <a:r>
              <a:rPr lang="en-GB" b="1" dirty="0"/>
              <a:t>Mental Health:</a:t>
            </a:r>
            <a:r>
              <a:rPr lang="en-GB" dirty="0"/>
              <a:t> Stress and psychosocial risks are now treated as critical aspects of employee welfare.</a:t>
            </a:r>
          </a:p>
          <a:p>
            <a:pPr>
              <a:lnSpc>
                <a:spcPct val="110000"/>
              </a:lnSpc>
            </a:pPr>
            <a:r>
              <a:rPr lang="en-GB" b="1" dirty="0"/>
              <a:t>New Tech:</a:t>
            </a:r>
            <a:r>
              <a:rPr lang="en-GB" dirty="0"/>
              <a:t> Managing risks associated with AI, automation, and robotics</a:t>
            </a:r>
          </a:p>
          <a:p>
            <a:pPr lvl="1">
              <a:lnSpc>
                <a:spcPct val="110000"/>
              </a:lnSpc>
            </a:pPr>
            <a:endParaRPr lang="en-GB" sz="2100" dirty="0"/>
          </a:p>
          <a:p>
            <a:pPr lvl="1"/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463548"/>
          </a:xfrm>
        </p:spPr>
        <p:txBody>
          <a:bodyPr>
            <a:normAutofit fontScale="90000"/>
          </a:bodyPr>
          <a:lstStyle/>
          <a:p>
            <a:r>
              <a:rPr dirty="0"/>
              <a:t>Employment Status in Tourism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790575"/>
            <a:ext cx="7886700" cy="467594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Employment status in the tourism and hospitality sector is highly diverse, often characterized by "flexible" arrangements to meet seasonal demand. As of </a:t>
            </a:r>
            <a:r>
              <a:rPr lang="en-GB" b="1" dirty="0"/>
              <a:t>March 2026</a:t>
            </a:r>
            <a:r>
              <a:rPr lang="en-GB" dirty="0"/>
              <a:t>, significant reforms under the </a:t>
            </a:r>
            <a:r>
              <a:rPr lang="en-GB" b="1" dirty="0"/>
              <a:t>Employment Rights Act 2025</a:t>
            </a:r>
            <a:r>
              <a:rPr lang="en-GB" dirty="0"/>
              <a:t> are reshaping these statuses to provide more security for workers.</a:t>
            </a:r>
          </a:p>
          <a:p>
            <a:pPr>
              <a:lnSpc>
                <a:spcPct val="120000"/>
              </a:lnSpc>
            </a:pPr>
            <a:r>
              <a:rPr dirty="0"/>
              <a:t>Employee vs Worker vs Self-employed</a:t>
            </a:r>
          </a:p>
          <a:p>
            <a:pPr lvl="1">
              <a:lnSpc>
                <a:spcPct val="120000"/>
              </a:lnSpc>
            </a:pPr>
            <a:r>
              <a:rPr dirty="0"/>
              <a:t>Freelance event crew classification risks</a:t>
            </a:r>
          </a:p>
          <a:p>
            <a:pPr lvl="1">
              <a:lnSpc>
                <a:spcPct val="120000"/>
              </a:lnSpc>
            </a:pPr>
            <a:r>
              <a:rPr dirty="0"/>
              <a:t>Legal rights depend on employment status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b="1" dirty="0"/>
              <a:t>Zero-Hours Reforms (2026)</a:t>
            </a:r>
            <a:r>
              <a:rPr lang="en-GB" dirty="0"/>
              <a:t>:</a:t>
            </a:r>
            <a:r>
              <a:rPr lang="en-GB" b="1" dirty="0"/>
              <a:t>Guaranteed Hours</a:t>
            </a:r>
            <a:r>
              <a:rPr lang="en-GB" dirty="0"/>
              <a:t>: Workers now have a right to be offered a contract with guaranteed hours that reflect their actual average weekly hours over a reference period.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Shift Protections</a:t>
            </a:r>
            <a:r>
              <a:rPr lang="en-GB" dirty="0"/>
              <a:t>: Employers must now provide </a:t>
            </a:r>
            <a:r>
              <a:rPr lang="en-GB" b="1" dirty="0"/>
              <a:t>reasonable notice</a:t>
            </a:r>
            <a:r>
              <a:rPr lang="en-GB" dirty="0"/>
              <a:t> for shifts and compensation for shifts cancelled at short notice.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Exclusivity Ban</a:t>
            </a:r>
            <a:r>
              <a:rPr lang="en-GB" dirty="0"/>
              <a:t>: As of </a:t>
            </a:r>
            <a:r>
              <a:rPr lang="en-GB" b="1" dirty="0"/>
              <a:t>January 6, 2026</a:t>
            </a:r>
            <a:r>
              <a:rPr lang="en-GB" dirty="0"/>
              <a:t>, "exclusivity clauses" in zero-hours arrangements are unenforceable, meaning these workers can legally hold multiple jobs.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A5899-1065-F5BB-55AE-5BE7FD030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Key Aspects of Operations Management in Tourism  &amp; Events: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DC09C-2B3D-131D-B91C-F3F7E6B24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b="1" dirty="0"/>
              <a:t>Efficiency &amp; Resource Allocation:</a:t>
            </a:r>
            <a:r>
              <a:rPr lang="en-GB" dirty="0"/>
              <a:t> Optimizing staff, venues, and logistics.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Technology Integration:</a:t>
            </a:r>
            <a:r>
              <a:rPr lang="en-GB" dirty="0"/>
              <a:t> AI, automation, and digital ticketing.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Sustainability &amp; Environmental Management:</a:t>
            </a:r>
            <a:r>
              <a:rPr lang="en-GB" dirty="0"/>
              <a:t> Green initiatives and eco-tourism.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Customer Experience Enhancement:</a:t>
            </a:r>
            <a:r>
              <a:rPr lang="en-GB" dirty="0"/>
              <a:t> Personalized services and feedback systems.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Crisis &amp; Risk Management:</a:t>
            </a:r>
            <a:r>
              <a:rPr lang="en-GB" dirty="0"/>
              <a:t> Handling disruptions like pandemics, political unrest, or natural disasters.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7549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F609E-09EF-E873-0793-581AF3BC0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26" y="261938"/>
            <a:ext cx="8443825" cy="715252"/>
          </a:xfrm>
        </p:spPr>
        <p:txBody>
          <a:bodyPr>
            <a:normAutofit fontScale="90000"/>
          </a:bodyPr>
          <a:lstStyle/>
          <a:p>
            <a:r>
              <a:rPr lang="en-GB" sz="3000" b="1" dirty="0"/>
              <a:t>Social Operational Impacts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E3A82-BB16-4EF0-7D8C-868139F14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25" y="1214876"/>
            <a:ext cx="8515350" cy="4219984"/>
          </a:xfrm>
        </p:spPr>
        <p:txBody>
          <a:bodyPr>
            <a:normAutofit/>
          </a:bodyPr>
          <a:lstStyle/>
          <a:p>
            <a:r>
              <a:rPr lang="en-GB" b="1" dirty="0"/>
              <a:t>Positive Impacts on Operations: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Improved Workforce Management: </a:t>
            </a:r>
            <a:r>
              <a:rPr lang="en-GB" dirty="0"/>
              <a:t>Training and upskilling of local staff in hospitality and event management.</a:t>
            </a:r>
          </a:p>
          <a:p>
            <a:r>
              <a:rPr lang="en-GB" b="1" dirty="0"/>
              <a:t>Negative Impacts on Operations: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Workforce Challenges: </a:t>
            </a:r>
            <a:r>
              <a:rPr lang="en-GB" dirty="0"/>
              <a:t>High employee turnover and </a:t>
            </a:r>
            <a:r>
              <a:rPr lang="en-GB" dirty="0" err="1"/>
              <a:t>labor</a:t>
            </a:r>
            <a:r>
              <a:rPr lang="en-GB" dirty="0"/>
              <a:t> shortages in peak seasons.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🔍 </a:t>
            </a:r>
            <a:r>
              <a:rPr lang="en-GB" b="1" dirty="0"/>
              <a:t>Case Study:</a:t>
            </a:r>
            <a:r>
              <a:rPr lang="en-GB" dirty="0"/>
              <a:t> </a:t>
            </a:r>
            <a:r>
              <a:rPr lang="en-GB" b="1" dirty="0"/>
              <a:t>Tokyo 2020 Olympics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Operational difficulties due to COVID-19 restrictions and workforce shortages.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6854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3ABAA-A161-747E-60A8-1BD2E5F4F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Future Trends in Tourism and Event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4285E-04EC-790A-EADB-0AAC5A6184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tourism, events, and leisure industries are evolving rapidly due to technological advancements, sustainability concerns, and changing consumer expectations.</a:t>
            </a:r>
          </a:p>
          <a:p>
            <a:r>
              <a:rPr lang="en-GB" dirty="0"/>
              <a:t> HR Operations management in these sectors must adapt to new challenges and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24308462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75" y="65912"/>
            <a:ext cx="7886700" cy="1325563"/>
          </a:xfrm>
        </p:spPr>
        <p:txBody>
          <a:bodyPr/>
          <a:lstStyle/>
          <a:p>
            <a:r>
              <a:rPr lang="en-GB" dirty="0"/>
              <a:t>New Challenges / Trends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213" y="1428751"/>
            <a:ext cx="8339137" cy="4037774"/>
          </a:xfrm>
        </p:spPr>
        <p:txBody>
          <a:bodyPr>
            <a:normAutofit fontScale="92500" lnSpcReduction="10000"/>
          </a:bodyPr>
          <a:lstStyle/>
          <a:p>
            <a:r>
              <a:rPr dirty="0"/>
              <a:t>Drivers include technology, </a:t>
            </a:r>
            <a:r>
              <a:rPr dirty="0" err="1"/>
              <a:t>labour</a:t>
            </a:r>
            <a:r>
              <a:rPr dirty="0"/>
              <a:t> shortages and sustainability</a:t>
            </a:r>
          </a:p>
          <a:p>
            <a:r>
              <a:rPr dirty="0"/>
              <a:t>Employee expectations around work are changing</a:t>
            </a:r>
          </a:p>
          <a:p>
            <a:r>
              <a:rPr dirty="0"/>
              <a:t>Workforce wellbeing is becoming a priority</a:t>
            </a:r>
            <a:endParaRPr lang="en-GB" dirty="0"/>
          </a:p>
          <a:p>
            <a:endParaRPr dirty="0"/>
          </a:p>
          <a:p>
            <a:pPr>
              <a:lnSpc>
                <a:spcPct val="110000"/>
              </a:lnSpc>
            </a:pPr>
            <a:r>
              <a:rPr dirty="0"/>
              <a:t>Key question: How should HR adapt?</a:t>
            </a:r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With the </a:t>
            </a:r>
            <a:r>
              <a:rPr lang="en-GB" b="1" dirty="0"/>
              <a:t>Employment Rights Act 2025</a:t>
            </a:r>
            <a:r>
              <a:rPr lang="en-GB" dirty="0"/>
              <a:t> removing the two-year qualifying period for unfair dismissal, HR can no longer rely on long probationary periods to "test" employees.</a:t>
            </a:r>
          </a:p>
          <a:p>
            <a:pPr>
              <a:lnSpc>
                <a:spcPct val="110000"/>
              </a:lnSpc>
            </a:pPr>
            <a:r>
              <a:rPr lang="en-GB" dirty="0"/>
              <a:t>Adaption: Implement more rigorous </a:t>
            </a:r>
            <a:r>
              <a:rPr lang="en-GB" b="1" dirty="0"/>
              <a:t>pre-hire screening</a:t>
            </a:r>
            <a:r>
              <a:rPr lang="en-GB" dirty="0"/>
              <a:t> and values-based interviewing. Probationary periods must now include structured, documented weekly reviews from the very first week to justify any potential fair dismissal for performance.</a:t>
            </a:r>
          </a:p>
          <a:p>
            <a:endParaRPr lang="en-GB" dirty="0"/>
          </a:p>
          <a:p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312" y="155577"/>
            <a:ext cx="7886700" cy="1325563"/>
          </a:xfrm>
        </p:spPr>
        <p:txBody>
          <a:bodyPr/>
          <a:lstStyle/>
          <a:p>
            <a:r>
              <a:rPr b="1" dirty="0" err="1"/>
              <a:t>Labour</a:t>
            </a:r>
            <a:r>
              <a:rPr b="1" dirty="0"/>
              <a:t> Shortages in Tourism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Many hospitality workers left the industry after COVID‑19</a:t>
            </a:r>
          </a:p>
          <a:p>
            <a:r>
              <a:rPr dirty="0"/>
              <a:t>Competition from other sectors</a:t>
            </a:r>
          </a:p>
          <a:p>
            <a:r>
              <a:rPr dirty="0"/>
              <a:t>Rising wage expectations</a:t>
            </a:r>
          </a:p>
          <a:p>
            <a:r>
              <a:rPr dirty="0"/>
              <a:t>Skills shortages in service and management roles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Technology Transforming HR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AI recruitment tools</a:t>
            </a:r>
          </a:p>
          <a:p>
            <a:r>
              <a:t>Digital rota and scheduling systems</a:t>
            </a:r>
          </a:p>
          <a:p>
            <a:r>
              <a:t>HR analytics for workforce planning</a:t>
            </a:r>
          </a:p>
          <a:p>
            <a:r>
              <a:t>Automation and service robots in hotels</a:t>
            </a:r>
          </a:p>
          <a:p>
            <a:r>
              <a:t>Technology changes skills needed in tourism jobs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Flexible and Gig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Growing use of freelancers and agency staff</a:t>
            </a:r>
          </a:p>
          <a:p>
            <a:r>
              <a:t>Common in festivals, exhibitions and seasonal tourism</a:t>
            </a:r>
          </a:p>
          <a:p>
            <a:r>
              <a:t>Advantages: flexibility and cost efficiency</a:t>
            </a:r>
          </a:p>
          <a:p>
            <a:r>
              <a:t>Risks include legal issues and weaker employee loyalty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350" y="84139"/>
            <a:ext cx="7886700" cy="1325563"/>
          </a:xfrm>
        </p:spPr>
        <p:txBody>
          <a:bodyPr/>
          <a:lstStyle/>
          <a:p>
            <a:r>
              <a:rPr b="1" dirty="0"/>
              <a:t>Employee Experience and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350" y="1997077"/>
            <a:ext cx="7886700" cy="3640897"/>
          </a:xfrm>
        </p:spPr>
        <p:txBody>
          <a:bodyPr>
            <a:normAutofit fontScale="92500" lnSpcReduction="10000"/>
          </a:bodyPr>
          <a:lstStyle/>
          <a:p>
            <a:r>
              <a:rPr dirty="0"/>
              <a:t>Focus on work‑life balance</a:t>
            </a:r>
          </a:p>
          <a:p>
            <a:r>
              <a:rPr dirty="0"/>
              <a:t>Mental health support </a:t>
            </a:r>
            <a:r>
              <a:rPr dirty="0" err="1"/>
              <a:t>programmes</a:t>
            </a:r>
            <a:endParaRPr dirty="0"/>
          </a:p>
          <a:p>
            <a:r>
              <a:rPr dirty="0"/>
              <a:t>Fair scheduling practices</a:t>
            </a:r>
          </a:p>
          <a:p>
            <a:r>
              <a:rPr dirty="0"/>
              <a:t>Positive workplace culture improves guest experience</a:t>
            </a:r>
            <a:endParaRPr lang="en-GB" dirty="0"/>
          </a:p>
          <a:p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As mental health is now a core component of HASAWA compliance, HR must address the "always-on" nature of event planning.</a:t>
            </a:r>
          </a:p>
          <a:p>
            <a:pPr>
              <a:lnSpc>
                <a:spcPct val="110000"/>
              </a:lnSpc>
            </a:pPr>
            <a:r>
              <a:rPr lang="en-GB" dirty="0"/>
              <a:t>Establish clear </a:t>
            </a:r>
            <a:r>
              <a:rPr lang="en-GB" b="1" dirty="0"/>
              <a:t>"Right to Disconnect" policies</a:t>
            </a:r>
            <a:r>
              <a:rPr lang="en-GB" dirty="0"/>
              <a:t> that discourage out-of-hours emails and messages, especially for staff who have just completed long event shifts. This isn't just ethical—it's a retention strategy in a high-burnout industry.</a:t>
            </a:r>
            <a:endParaRPr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08F5E4-B371-20C3-8105-3B671970A4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7450" y="1485900"/>
            <a:ext cx="2619375" cy="1752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</p:spPr>
        <p:txBody>
          <a:bodyPr anchor="ctr">
            <a:normAutofit/>
          </a:bodyPr>
          <a:lstStyle/>
          <a:p>
            <a:r>
              <a:rPr dirty="0"/>
              <a:t>Diversity and Inclusion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>
            <a:normAutofit/>
          </a:bodyPr>
          <a:lstStyle/>
          <a:p>
            <a:r>
              <a:rPr dirty="0"/>
              <a:t>Inclusive workplaces attract global talent</a:t>
            </a:r>
          </a:p>
          <a:p>
            <a:r>
              <a:rPr dirty="0"/>
              <a:t>Gender equality and leadership diversity</a:t>
            </a:r>
          </a:p>
          <a:p>
            <a:r>
              <a:rPr dirty="0"/>
              <a:t>Accessibility for disabled employees</a:t>
            </a:r>
          </a:p>
          <a:p>
            <a:r>
              <a:rPr dirty="0"/>
              <a:t>Cultural awareness important in international tourism</a:t>
            </a:r>
          </a:p>
        </p:txBody>
      </p:sp>
      <p:pic>
        <p:nvPicPr>
          <p:cNvPr id="4" name="Picture 3" descr="Many hands in a circle&#10;&#10;AI-generated content may be incorrect.">
            <a:extLst>
              <a:ext uri="{FF2B5EF4-FFF2-40B4-BE49-F238E27FC236}">
                <a16:creationId xmlns:a16="http://schemas.microsoft.com/office/drawing/2014/main" id="{84093AF9-E689-43BF-AE02-1EE8FC575D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81"/>
          <a:stretch>
            <a:fillRect/>
          </a:stretch>
        </p:blipFill>
        <p:spPr>
          <a:xfrm>
            <a:off x="4648200" y="1825625"/>
            <a:ext cx="3867150" cy="38098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Sustainability and Ethical HR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Social sustainability becoming a priority</a:t>
            </a:r>
          </a:p>
          <a:p>
            <a:r>
              <a:rPr dirty="0"/>
              <a:t>Fair wages and ethical recruitment</a:t>
            </a:r>
          </a:p>
          <a:p>
            <a:r>
              <a:rPr dirty="0"/>
              <a:t>Local employment strategies</a:t>
            </a:r>
          </a:p>
          <a:p>
            <a:r>
              <a:rPr dirty="0"/>
              <a:t>HR increasingly linked to ESG goals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F4DB6F-C257-8B63-15F6-D380B72B42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0261" y="3603427"/>
            <a:ext cx="5857875" cy="2806898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Future Skills for Tourism Employees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Digital skills and data literacy</a:t>
            </a:r>
          </a:p>
          <a:p>
            <a:r>
              <a:rPr dirty="0"/>
              <a:t>Emotional intelligence and communication</a:t>
            </a:r>
          </a:p>
          <a:p>
            <a:r>
              <a:rPr dirty="0"/>
              <a:t>Crisis and crowd management</a:t>
            </a:r>
          </a:p>
          <a:p>
            <a:r>
              <a:rPr dirty="0"/>
              <a:t>Sustainability awareness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B962E2-7823-965D-8001-B5955487B0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330600"/>
            <a:ext cx="3948111" cy="2627288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</p:spPr>
        <p:txBody>
          <a:bodyPr anchor="ctr">
            <a:normAutofit/>
          </a:bodyPr>
          <a:lstStyle/>
          <a:p>
            <a:r>
              <a:rPr b="1" dirty="0"/>
              <a:t>HR as a Strategic Partner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>
            <a:normAutofit/>
          </a:bodyPr>
          <a:lstStyle/>
          <a:p>
            <a:r>
              <a:rPr dirty="0"/>
              <a:t>HR moving beyond administrative functions</a:t>
            </a:r>
          </a:p>
          <a:p>
            <a:r>
              <a:rPr dirty="0"/>
              <a:t>Strategic workforce planning</a:t>
            </a:r>
          </a:p>
          <a:p>
            <a:r>
              <a:rPr dirty="0"/>
              <a:t>Talent development and retention</a:t>
            </a:r>
          </a:p>
          <a:p>
            <a:r>
              <a:rPr dirty="0"/>
              <a:t>Supporting </a:t>
            </a:r>
            <a:r>
              <a:rPr dirty="0" err="1"/>
              <a:t>organisational</a:t>
            </a:r>
            <a:r>
              <a:rPr dirty="0"/>
              <a:t> culture and leadership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CDCD81-F23A-B29B-2FE7-DB0A94236D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4076"/>
          <a:stretch>
            <a:fillRect/>
          </a:stretch>
        </p:blipFill>
        <p:spPr>
          <a:xfrm>
            <a:off x="4648200" y="1825625"/>
            <a:ext cx="3867150" cy="38098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 List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Baum, T. (2015) Human Resource Management for Tourism, Hospitality and Leisure. London: Cengage.</a:t>
            </a:r>
          </a:p>
          <a:p>
            <a:r>
              <a:t>Boella, M.J. and Goss‑Turner, S. (2019) Human Resource Management in the Hospitality Industry. London: Routledge.</a:t>
            </a:r>
          </a:p>
          <a:p>
            <a:r>
              <a:t>Nickson, D. (2013) Human Resource Management for the Hospitality and Tourism Industries. London: Routledge.</a:t>
            </a:r>
          </a:p>
          <a:p>
            <a:r>
              <a:t>UNWTO (2022) Tourism Labour Market Trends. Madrid: World Tourism Organization.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 List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Baum, T. (2015) Human Resource Management for Tourism, Hospitality and Leisure. 2nd edn. London: Cengage.</a:t>
            </a:r>
          </a:p>
          <a:p>
            <a:pPr lvl="1"/>
            <a:r>
              <a:t>Boella, M.J. and Goss-Turner, S. (2019) Human Resource Management in the Hospitality Industry. 10th edn. London: Routledge.</a:t>
            </a:r>
          </a:p>
          <a:p>
            <a:pPr lvl="1"/>
            <a:r>
              <a:t>Lucas, R. (2004) Employment Relations in the Hospitality and Tourism Industries. London: Routledge.</a:t>
            </a:r>
          </a:p>
          <a:p>
            <a:pPr lvl="1"/>
            <a:r>
              <a:t>Nickson, D. (2013) Human Resource Management for the Hospitality and Tourism Industries. 2nd edn. London: Routledge.</a:t>
            </a:r>
          </a:p>
          <a:p>
            <a:pPr lvl="1"/>
            <a:r>
              <a:t>UK Government (1996) Employment Rights Act 1996. London: TSO.</a:t>
            </a:r>
          </a:p>
          <a:p>
            <a:pPr lvl="1"/>
            <a:r>
              <a:t>UK Government (2010) Equality Act 2010. London: TSO.</a:t>
            </a:r>
          </a:p>
          <a:p>
            <a:pPr lvl="1"/>
            <a:r>
              <a:t>UK Government (1998) Working Time Regulations 1998. London: TSO.</a:t>
            </a:r>
          </a:p>
          <a:p>
            <a:pPr lvl="1"/>
            <a:r>
              <a:t>UK Government (1974) Health and Safety at Work etc. Act 1974. London: TSO.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498064A0-E616-447C-9579-DC13241DC401}" vid="{BC3CF857-6F1D-478F-A928-B9D8215FC413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2266</Words>
  <Application>Microsoft Office PowerPoint</Application>
  <PresentationFormat>On-screen Show (4:3)</PresentationFormat>
  <Paragraphs>169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Calibri Light</vt:lpstr>
      <vt:lpstr>Theme1</vt:lpstr>
      <vt:lpstr>Accessible 2</vt:lpstr>
      <vt:lpstr>Sub Title 1</vt:lpstr>
      <vt:lpstr>HR Management in Tourism &amp; Events</vt:lpstr>
      <vt:lpstr>Why Employment Law is Strategic in Tourism &amp; Events</vt:lpstr>
      <vt:lpstr>Employment Rights Act 2025 </vt:lpstr>
      <vt:lpstr> Enhancing Brand Reputation and Talent Attraction</vt:lpstr>
      <vt:lpstr>Equality Act 2010</vt:lpstr>
      <vt:lpstr>Working Time Regulations 1998</vt:lpstr>
      <vt:lpstr>Working Time Regulations 1998</vt:lpstr>
      <vt:lpstr>National Minimum Wage Act 1998</vt:lpstr>
      <vt:lpstr>Core Legal Requirements </vt:lpstr>
      <vt:lpstr>Enforcement and Penalties </vt:lpstr>
      <vt:lpstr>Common Compliance Pitfalls </vt:lpstr>
      <vt:lpstr>Health and Safety at Work etc. Act 1974</vt:lpstr>
      <vt:lpstr>Employment Status in Tourism</vt:lpstr>
      <vt:lpstr>Key Aspects of Operations Management in Tourism  &amp; Events: </vt:lpstr>
      <vt:lpstr>Social Operational Impacts </vt:lpstr>
      <vt:lpstr>Future Trends in Tourism and Event Operations</vt:lpstr>
      <vt:lpstr>New Challenges / Trends</vt:lpstr>
      <vt:lpstr>Labour Shortages in Tourism</vt:lpstr>
      <vt:lpstr>Technology Transforming HR</vt:lpstr>
      <vt:lpstr>Flexible and Gig Work</vt:lpstr>
      <vt:lpstr>Employee Experience and Wellbeing</vt:lpstr>
      <vt:lpstr>Diversity and Inclusion</vt:lpstr>
      <vt:lpstr>Sustainability and Ethical HR</vt:lpstr>
      <vt:lpstr>Future Skills for Tourism Employees</vt:lpstr>
      <vt:lpstr>HR as a Strategic Partner</vt:lpstr>
      <vt:lpstr>Reference List (Harvard Style)</vt:lpstr>
      <vt:lpstr>Reference List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Deborah Jenkins</cp:lastModifiedBy>
  <cp:revision>3</cp:revision>
  <dcterms:created xsi:type="dcterms:W3CDTF">2013-01-27T09:14:16Z</dcterms:created>
  <dcterms:modified xsi:type="dcterms:W3CDTF">2026-03-06T13:38:00Z</dcterms:modified>
  <cp:category/>
</cp:coreProperties>
</file>