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5" d="100"/>
          <a:sy n="75" d="100"/>
        </p:scale>
        <p:origin x="-1832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interSettings" Target="printerSettings/printerSettings1.bin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5828E1-B20A-4F48-8923-7460AC8A3DAD}" type="doc">
      <dgm:prSet loTypeId="urn:microsoft.com/office/officeart/2005/8/layout/cycle3" loCatId="cycle" qsTypeId="urn:microsoft.com/office/officeart/2005/8/quickstyle/simple3" qsCatId="simple" csTypeId="urn:microsoft.com/office/officeart/2005/8/colors/colorful3" csCatId="colorful" phldr="1"/>
      <dgm:spPr/>
    </dgm:pt>
    <dgm:pt modelId="{AAC4889D-5011-4991-A508-EF02A1B58749}">
      <dgm:prSet phldrT="[Text]" custT="1"/>
      <dgm:spPr/>
      <dgm:t>
        <a:bodyPr/>
        <a:lstStyle/>
        <a:p>
          <a:r>
            <a:rPr lang="en-GB" sz="1200" dirty="0" err="1" smtClean="0"/>
            <a:t>Nociceptor</a:t>
          </a:r>
          <a:r>
            <a:rPr lang="en-GB" sz="1200" dirty="0" smtClean="0"/>
            <a:t>/ danger receptor detects stimulus </a:t>
          </a:r>
          <a:endParaRPr lang="en-GB" sz="1200" dirty="0"/>
        </a:p>
      </dgm:t>
    </dgm:pt>
    <dgm:pt modelId="{95028E71-79D0-49EA-B562-2F1E0CCE0706}" type="parTrans" cxnId="{B94652B9-2BE6-4F67-A9E5-DE6221AEBDDD}">
      <dgm:prSet/>
      <dgm:spPr/>
      <dgm:t>
        <a:bodyPr/>
        <a:lstStyle/>
        <a:p>
          <a:endParaRPr lang="en-GB"/>
        </a:p>
      </dgm:t>
    </dgm:pt>
    <dgm:pt modelId="{0C814276-CC86-4225-8929-92134C668E0A}" type="sibTrans" cxnId="{B94652B9-2BE6-4F67-A9E5-DE6221AEBDDD}">
      <dgm:prSet/>
      <dgm:spPr/>
      <dgm:t>
        <a:bodyPr/>
        <a:lstStyle/>
        <a:p>
          <a:endParaRPr lang="en-GB"/>
        </a:p>
      </dgm:t>
    </dgm:pt>
    <dgm:pt modelId="{894E995A-D313-4EA5-A103-9FAB4757BA38}">
      <dgm:prSet phldrT="[Text]"/>
      <dgm:spPr/>
      <dgm:t>
        <a:bodyPr/>
        <a:lstStyle/>
        <a:p>
          <a:r>
            <a:rPr lang="en-GB" dirty="0" smtClean="0"/>
            <a:t>Threshold for excitation exceeded (and stimuli confirmed by other senses)</a:t>
          </a:r>
          <a:endParaRPr lang="en-GB" dirty="0"/>
        </a:p>
      </dgm:t>
    </dgm:pt>
    <dgm:pt modelId="{C086F4C1-2186-4D91-96F6-9C394FACCAD6}" type="parTrans" cxnId="{F8E610CE-AB0E-4599-ABDF-F98672E2B4E7}">
      <dgm:prSet/>
      <dgm:spPr/>
      <dgm:t>
        <a:bodyPr/>
        <a:lstStyle/>
        <a:p>
          <a:endParaRPr lang="en-GB"/>
        </a:p>
      </dgm:t>
    </dgm:pt>
    <dgm:pt modelId="{6B64089C-EED5-4ED2-A1D0-2C2D8A8BC962}" type="sibTrans" cxnId="{F8E610CE-AB0E-4599-ABDF-F98672E2B4E7}">
      <dgm:prSet/>
      <dgm:spPr/>
      <dgm:t>
        <a:bodyPr/>
        <a:lstStyle/>
        <a:p>
          <a:endParaRPr lang="en-GB"/>
        </a:p>
      </dgm:t>
    </dgm:pt>
    <dgm:pt modelId="{EE8991AD-F9DB-458F-AD50-D5107076C1DE}">
      <dgm:prSet phldrT="[Text]"/>
      <dgm:spPr/>
      <dgm:t>
        <a:bodyPr/>
        <a:lstStyle/>
        <a:p>
          <a:r>
            <a:rPr lang="en-GB" dirty="0" smtClean="0"/>
            <a:t>Noxious messages carried by small A-delta and large C fibres  in peripheral nerves </a:t>
          </a:r>
          <a:endParaRPr lang="en-GB" dirty="0"/>
        </a:p>
      </dgm:t>
    </dgm:pt>
    <dgm:pt modelId="{9C978346-FE88-472B-B7B2-6AEE725755D6}" type="parTrans" cxnId="{8FAB3603-E78F-4AFF-B239-E32731E31DC2}">
      <dgm:prSet/>
      <dgm:spPr/>
      <dgm:t>
        <a:bodyPr/>
        <a:lstStyle/>
        <a:p>
          <a:endParaRPr lang="en-GB"/>
        </a:p>
      </dgm:t>
    </dgm:pt>
    <dgm:pt modelId="{6EE4EDC3-9BB7-43A7-BF93-46704D28F75E}" type="sibTrans" cxnId="{8FAB3603-E78F-4AFF-B239-E32731E31DC2}">
      <dgm:prSet/>
      <dgm:spPr/>
      <dgm:t>
        <a:bodyPr/>
        <a:lstStyle/>
        <a:p>
          <a:endParaRPr lang="en-GB"/>
        </a:p>
      </dgm:t>
    </dgm:pt>
    <dgm:pt modelId="{2032B923-1C56-4AFD-BF86-906F3542199E}">
      <dgm:prSet/>
      <dgm:spPr/>
      <dgm:t>
        <a:bodyPr/>
        <a:lstStyle/>
        <a:p>
          <a:r>
            <a:rPr lang="en-GB" dirty="0" smtClean="0"/>
            <a:t>Noxious messages reach dorsal root ganglion </a:t>
          </a:r>
          <a:endParaRPr lang="en-GB" dirty="0"/>
        </a:p>
      </dgm:t>
    </dgm:pt>
    <dgm:pt modelId="{32F8DC74-728B-4C17-8E6E-700A6B89E7C8}" type="parTrans" cxnId="{A0256906-086D-4E79-8138-6F0C2AD874DA}">
      <dgm:prSet/>
      <dgm:spPr/>
      <dgm:t>
        <a:bodyPr/>
        <a:lstStyle/>
        <a:p>
          <a:endParaRPr lang="en-GB"/>
        </a:p>
      </dgm:t>
    </dgm:pt>
    <dgm:pt modelId="{F3C994EC-6193-49B8-AFA2-38F883D60DC1}" type="sibTrans" cxnId="{A0256906-086D-4E79-8138-6F0C2AD874DA}">
      <dgm:prSet/>
      <dgm:spPr/>
      <dgm:t>
        <a:bodyPr/>
        <a:lstStyle/>
        <a:p>
          <a:endParaRPr lang="en-GB"/>
        </a:p>
      </dgm:t>
    </dgm:pt>
    <dgm:pt modelId="{23B1960B-F6C2-43D4-B60B-15207F1A6BB1}">
      <dgm:prSet/>
      <dgm:spPr/>
      <dgm:t>
        <a:bodyPr/>
        <a:lstStyle/>
        <a:p>
          <a:r>
            <a:rPr lang="en-GB" dirty="0" smtClean="0"/>
            <a:t>Synapse with dorsal horn of spinal cord </a:t>
          </a:r>
          <a:endParaRPr lang="en-GB" dirty="0"/>
        </a:p>
      </dgm:t>
    </dgm:pt>
    <dgm:pt modelId="{31817848-A9C3-4CE0-AE7B-17943489B49B}" type="parTrans" cxnId="{73A67A16-1139-433C-AA1F-490490E546B3}">
      <dgm:prSet/>
      <dgm:spPr/>
      <dgm:t>
        <a:bodyPr/>
        <a:lstStyle/>
        <a:p>
          <a:endParaRPr lang="en-GB"/>
        </a:p>
      </dgm:t>
    </dgm:pt>
    <dgm:pt modelId="{289ED5C6-EEE0-42F4-B4C4-F49638D8BAC3}" type="sibTrans" cxnId="{73A67A16-1139-433C-AA1F-490490E546B3}">
      <dgm:prSet/>
      <dgm:spPr/>
      <dgm:t>
        <a:bodyPr/>
        <a:lstStyle/>
        <a:p>
          <a:endParaRPr lang="en-GB"/>
        </a:p>
      </dgm:t>
    </dgm:pt>
    <dgm:pt modelId="{8B3BF5BB-4186-4289-A981-2427D73598FF}">
      <dgm:prSet/>
      <dgm:spPr/>
      <dgm:t>
        <a:bodyPr/>
        <a:lstStyle/>
        <a:p>
          <a:r>
            <a:rPr lang="en-GB" dirty="0" smtClean="0"/>
            <a:t>In (grey matter) dorsal horn impulse relayed to </a:t>
          </a:r>
          <a:r>
            <a:rPr lang="en-GB" dirty="0" err="1" smtClean="0"/>
            <a:t>substantia</a:t>
          </a:r>
          <a:r>
            <a:rPr lang="en-GB" dirty="0" smtClean="0"/>
            <a:t> </a:t>
          </a:r>
          <a:r>
            <a:rPr lang="en-GB" dirty="0" err="1" smtClean="0"/>
            <a:t>gelantanosa</a:t>
          </a:r>
          <a:r>
            <a:rPr lang="en-GB" dirty="0" smtClean="0"/>
            <a:t> </a:t>
          </a:r>
          <a:endParaRPr lang="en-GB" dirty="0"/>
        </a:p>
      </dgm:t>
    </dgm:pt>
    <dgm:pt modelId="{60A0087F-EB95-409B-8E6D-4CD4C13C5D5A}" type="parTrans" cxnId="{76043C27-53E1-42FB-9340-519A007B75A2}">
      <dgm:prSet/>
      <dgm:spPr/>
      <dgm:t>
        <a:bodyPr/>
        <a:lstStyle/>
        <a:p>
          <a:endParaRPr lang="en-GB"/>
        </a:p>
      </dgm:t>
    </dgm:pt>
    <dgm:pt modelId="{2F5F4F37-BAD5-4E94-B169-599B44A7C5E8}" type="sibTrans" cxnId="{76043C27-53E1-42FB-9340-519A007B75A2}">
      <dgm:prSet/>
      <dgm:spPr/>
      <dgm:t>
        <a:bodyPr/>
        <a:lstStyle/>
        <a:p>
          <a:endParaRPr lang="en-GB"/>
        </a:p>
      </dgm:t>
    </dgm:pt>
    <dgm:pt modelId="{448989B7-2AF8-473A-B760-8148BFB66601}">
      <dgm:prSet/>
      <dgm:spPr/>
      <dgm:t>
        <a:bodyPr/>
        <a:lstStyle/>
        <a:p>
          <a:r>
            <a:rPr lang="en-GB" dirty="0" smtClean="0"/>
            <a:t>Impulse passes across to white matter (spinothalamic tract) </a:t>
          </a:r>
          <a:endParaRPr lang="en-GB" dirty="0"/>
        </a:p>
      </dgm:t>
    </dgm:pt>
    <dgm:pt modelId="{4862024E-E0D5-48EB-938C-B77080C499A9}" type="parTrans" cxnId="{DB3FD6A7-8AB4-4D0E-9B4C-A487AB376424}">
      <dgm:prSet/>
      <dgm:spPr/>
      <dgm:t>
        <a:bodyPr/>
        <a:lstStyle/>
        <a:p>
          <a:endParaRPr lang="en-GB"/>
        </a:p>
      </dgm:t>
    </dgm:pt>
    <dgm:pt modelId="{C50D67E9-9742-470A-A53D-8B5D097A7513}" type="sibTrans" cxnId="{DB3FD6A7-8AB4-4D0E-9B4C-A487AB376424}">
      <dgm:prSet/>
      <dgm:spPr/>
      <dgm:t>
        <a:bodyPr/>
        <a:lstStyle/>
        <a:p>
          <a:endParaRPr lang="en-GB"/>
        </a:p>
      </dgm:t>
    </dgm:pt>
    <dgm:pt modelId="{DD97FA5C-647B-49F4-BB25-02C96DA4FDD5}">
      <dgm:prSet/>
      <dgm:spPr/>
      <dgm:t>
        <a:bodyPr/>
        <a:lstStyle/>
        <a:p>
          <a:r>
            <a:rPr lang="en-GB" dirty="0" smtClean="0"/>
            <a:t>Impulse passes up the spinal cord, through the medulla in to the thalamus </a:t>
          </a:r>
          <a:endParaRPr lang="en-GB" dirty="0"/>
        </a:p>
      </dgm:t>
    </dgm:pt>
    <dgm:pt modelId="{269DB423-93E4-490F-BC8E-458FE5E31724}" type="parTrans" cxnId="{2CA0C0E8-C826-47DD-81A7-BD65B9D8E25A}">
      <dgm:prSet/>
      <dgm:spPr/>
      <dgm:t>
        <a:bodyPr/>
        <a:lstStyle/>
        <a:p>
          <a:endParaRPr lang="en-GB"/>
        </a:p>
      </dgm:t>
    </dgm:pt>
    <dgm:pt modelId="{644D78A9-B661-499C-AB30-1BE12AC329C6}" type="sibTrans" cxnId="{2CA0C0E8-C826-47DD-81A7-BD65B9D8E25A}">
      <dgm:prSet/>
      <dgm:spPr/>
      <dgm:t>
        <a:bodyPr/>
        <a:lstStyle/>
        <a:p>
          <a:endParaRPr lang="en-GB"/>
        </a:p>
      </dgm:t>
    </dgm:pt>
    <dgm:pt modelId="{F482A2A5-7934-4E37-BC95-2336E149D663}">
      <dgm:prSet custT="1"/>
      <dgm:spPr/>
      <dgm:t>
        <a:bodyPr/>
        <a:lstStyle/>
        <a:p>
          <a:r>
            <a:rPr lang="en-GB" sz="1100" dirty="0" smtClean="0"/>
            <a:t>Activation of </a:t>
          </a:r>
          <a:r>
            <a:rPr lang="en-GB" sz="1100" dirty="0" err="1" smtClean="0"/>
            <a:t>somatosensory</a:t>
          </a:r>
          <a:r>
            <a:rPr lang="en-GB" sz="1100" dirty="0" smtClean="0"/>
            <a:t> cortex (amongst other areas of the brain) </a:t>
          </a:r>
          <a:endParaRPr lang="en-GB" sz="1100" dirty="0"/>
        </a:p>
      </dgm:t>
    </dgm:pt>
    <dgm:pt modelId="{2CB2B28A-B93F-4683-9A00-52EB17F22B4D}" type="parTrans" cxnId="{D75E3E23-A701-498B-AC02-233CBFE39FCC}">
      <dgm:prSet/>
      <dgm:spPr/>
      <dgm:t>
        <a:bodyPr/>
        <a:lstStyle/>
        <a:p>
          <a:endParaRPr lang="en-GB"/>
        </a:p>
      </dgm:t>
    </dgm:pt>
    <dgm:pt modelId="{02781C2A-CF09-4BFB-BBD2-C928A862E9A6}" type="sibTrans" cxnId="{D75E3E23-A701-498B-AC02-233CBFE39FCC}">
      <dgm:prSet/>
      <dgm:spPr/>
      <dgm:t>
        <a:bodyPr/>
        <a:lstStyle/>
        <a:p>
          <a:endParaRPr lang="en-GB"/>
        </a:p>
      </dgm:t>
    </dgm:pt>
    <dgm:pt modelId="{4B997E80-E52E-40BD-A1F6-009771F9DC13}" type="pres">
      <dgm:prSet presAssocID="{7D5828E1-B20A-4F48-8923-7460AC8A3DAD}" presName="Name0" presStyleCnt="0">
        <dgm:presLayoutVars>
          <dgm:dir/>
          <dgm:resizeHandles val="exact"/>
        </dgm:presLayoutVars>
      </dgm:prSet>
      <dgm:spPr/>
    </dgm:pt>
    <dgm:pt modelId="{03EDFE4E-EFBD-4535-B4BC-8695CB11CE00}" type="pres">
      <dgm:prSet presAssocID="{7D5828E1-B20A-4F48-8923-7460AC8A3DAD}" presName="cycle" presStyleCnt="0"/>
      <dgm:spPr/>
    </dgm:pt>
    <dgm:pt modelId="{CAF35AC3-00C5-482A-A451-D75127648777}" type="pres">
      <dgm:prSet presAssocID="{AAC4889D-5011-4991-A508-EF02A1B58749}" presName="nodeFirstNode" presStyleLbl="node1" presStyleIdx="0" presStyleCnt="9" custRadScaleRad="100162" custRadScaleInc="867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39CA268-DA2C-4F9E-A9E7-B2C515A28A06}" type="pres">
      <dgm:prSet presAssocID="{0C814276-CC86-4225-8929-92134C668E0A}" presName="sibTransFirstNode" presStyleLbl="bgShp" presStyleIdx="0" presStyleCnt="1" custScaleX="119074" custLinFactNeighborX="1063" custLinFactNeighborY="1101"/>
      <dgm:spPr/>
      <dgm:t>
        <a:bodyPr/>
        <a:lstStyle/>
        <a:p>
          <a:endParaRPr lang="en-GB"/>
        </a:p>
      </dgm:t>
    </dgm:pt>
    <dgm:pt modelId="{43F87E38-56F9-4267-83CD-55A3BC405EE1}" type="pres">
      <dgm:prSet presAssocID="{894E995A-D313-4EA5-A103-9FAB4757BA38}" presName="nodeFollowingNodes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FEB02B5-FB3D-4B0D-982F-0C16FEB30093}" type="pres">
      <dgm:prSet presAssocID="{EE8991AD-F9DB-458F-AD50-D5107076C1DE}" presName="nodeFollowingNodes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A2D4781-EA67-41F7-B9F0-D711D0149222}" type="pres">
      <dgm:prSet presAssocID="{2032B923-1C56-4AFD-BF86-906F3542199E}" presName="nodeFollowingNodes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8798E90-D7A9-461D-AF23-830144415E63}" type="pres">
      <dgm:prSet presAssocID="{23B1960B-F6C2-43D4-B60B-15207F1A6BB1}" presName="nodeFollowingNodes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B440AC2-3816-4A97-9963-ADD7B5F100D9}" type="pres">
      <dgm:prSet presAssocID="{8B3BF5BB-4186-4289-A981-2427D73598FF}" presName="nodeFollowingNodes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B133AD3-71BB-4A30-A843-6324C3C71F7E}" type="pres">
      <dgm:prSet presAssocID="{448989B7-2AF8-473A-B760-8148BFB66601}" presName="nodeFollowingNodes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D5279E2-C55C-4A68-ADCB-8337A515CA85}" type="pres">
      <dgm:prSet presAssocID="{DD97FA5C-647B-49F4-BB25-02C96DA4FDD5}" presName="nodeFollowingNodes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7494C0B-947C-4B0F-9C90-D8F75A27B41C}" type="pres">
      <dgm:prSet presAssocID="{F482A2A5-7934-4E37-BC95-2336E149D663}" presName="nodeFollowingNodes" presStyleLbl="node1" presStyleIdx="8" presStyleCnt="9" custRadScaleRad="113171" custRadScaleInc="-4557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0256906-086D-4E79-8138-6F0C2AD874DA}" srcId="{7D5828E1-B20A-4F48-8923-7460AC8A3DAD}" destId="{2032B923-1C56-4AFD-BF86-906F3542199E}" srcOrd="3" destOrd="0" parTransId="{32F8DC74-728B-4C17-8E6E-700A6B89E7C8}" sibTransId="{F3C994EC-6193-49B8-AFA2-38F883D60DC1}"/>
    <dgm:cxn modelId="{2CA0C0E8-C826-47DD-81A7-BD65B9D8E25A}" srcId="{7D5828E1-B20A-4F48-8923-7460AC8A3DAD}" destId="{DD97FA5C-647B-49F4-BB25-02C96DA4FDD5}" srcOrd="7" destOrd="0" parTransId="{269DB423-93E4-490F-BC8E-458FE5E31724}" sibTransId="{644D78A9-B661-499C-AB30-1BE12AC329C6}"/>
    <dgm:cxn modelId="{60114156-DA4E-E14D-8A87-7245696CFCC0}" type="presOf" srcId="{AAC4889D-5011-4991-A508-EF02A1B58749}" destId="{CAF35AC3-00C5-482A-A451-D75127648777}" srcOrd="0" destOrd="0" presId="urn:microsoft.com/office/officeart/2005/8/layout/cycle3"/>
    <dgm:cxn modelId="{8FAB3603-E78F-4AFF-B239-E32731E31DC2}" srcId="{7D5828E1-B20A-4F48-8923-7460AC8A3DAD}" destId="{EE8991AD-F9DB-458F-AD50-D5107076C1DE}" srcOrd="2" destOrd="0" parTransId="{9C978346-FE88-472B-B7B2-6AEE725755D6}" sibTransId="{6EE4EDC3-9BB7-43A7-BF93-46704D28F75E}"/>
    <dgm:cxn modelId="{4C8C8727-5F62-704D-9BA9-723D4870DE60}" type="presOf" srcId="{23B1960B-F6C2-43D4-B60B-15207F1A6BB1}" destId="{18798E90-D7A9-461D-AF23-830144415E63}" srcOrd="0" destOrd="0" presId="urn:microsoft.com/office/officeart/2005/8/layout/cycle3"/>
    <dgm:cxn modelId="{A1C41D11-4589-E34F-AFE5-E09C834059C2}" type="presOf" srcId="{DD97FA5C-647B-49F4-BB25-02C96DA4FDD5}" destId="{2D5279E2-C55C-4A68-ADCB-8337A515CA85}" srcOrd="0" destOrd="0" presId="urn:microsoft.com/office/officeart/2005/8/layout/cycle3"/>
    <dgm:cxn modelId="{68F9F463-75F5-8649-8060-26BDC0C99D8F}" type="presOf" srcId="{448989B7-2AF8-473A-B760-8148BFB66601}" destId="{DB133AD3-71BB-4A30-A843-6324C3C71F7E}" srcOrd="0" destOrd="0" presId="urn:microsoft.com/office/officeart/2005/8/layout/cycle3"/>
    <dgm:cxn modelId="{F8E610CE-AB0E-4599-ABDF-F98672E2B4E7}" srcId="{7D5828E1-B20A-4F48-8923-7460AC8A3DAD}" destId="{894E995A-D313-4EA5-A103-9FAB4757BA38}" srcOrd="1" destOrd="0" parTransId="{C086F4C1-2186-4D91-96F6-9C394FACCAD6}" sibTransId="{6B64089C-EED5-4ED2-A1D0-2C2D8A8BC962}"/>
    <dgm:cxn modelId="{D75E3E23-A701-498B-AC02-233CBFE39FCC}" srcId="{7D5828E1-B20A-4F48-8923-7460AC8A3DAD}" destId="{F482A2A5-7934-4E37-BC95-2336E149D663}" srcOrd="8" destOrd="0" parTransId="{2CB2B28A-B93F-4683-9A00-52EB17F22B4D}" sibTransId="{02781C2A-CF09-4BFB-BBD2-C928A862E9A6}"/>
    <dgm:cxn modelId="{73A67A16-1139-433C-AA1F-490490E546B3}" srcId="{7D5828E1-B20A-4F48-8923-7460AC8A3DAD}" destId="{23B1960B-F6C2-43D4-B60B-15207F1A6BB1}" srcOrd="4" destOrd="0" parTransId="{31817848-A9C3-4CE0-AE7B-17943489B49B}" sibTransId="{289ED5C6-EEE0-42F4-B4C4-F49638D8BAC3}"/>
    <dgm:cxn modelId="{3E7A4B8E-ACF1-EB4C-95E3-2F0E6B65F85D}" type="presOf" srcId="{2032B923-1C56-4AFD-BF86-906F3542199E}" destId="{5A2D4781-EA67-41F7-B9F0-D711D0149222}" srcOrd="0" destOrd="0" presId="urn:microsoft.com/office/officeart/2005/8/layout/cycle3"/>
    <dgm:cxn modelId="{76043C27-53E1-42FB-9340-519A007B75A2}" srcId="{7D5828E1-B20A-4F48-8923-7460AC8A3DAD}" destId="{8B3BF5BB-4186-4289-A981-2427D73598FF}" srcOrd="5" destOrd="0" parTransId="{60A0087F-EB95-409B-8E6D-4CD4C13C5D5A}" sibTransId="{2F5F4F37-BAD5-4E94-B169-599B44A7C5E8}"/>
    <dgm:cxn modelId="{3403B3F8-564D-0049-8E73-2AE6425AAD76}" type="presOf" srcId="{EE8991AD-F9DB-458F-AD50-D5107076C1DE}" destId="{9FEB02B5-FB3D-4B0D-982F-0C16FEB30093}" srcOrd="0" destOrd="0" presId="urn:microsoft.com/office/officeart/2005/8/layout/cycle3"/>
    <dgm:cxn modelId="{5F62A62E-4612-0047-851A-A3EED0E47AB7}" type="presOf" srcId="{0C814276-CC86-4225-8929-92134C668E0A}" destId="{B39CA268-DA2C-4F9E-A9E7-B2C515A28A06}" srcOrd="0" destOrd="0" presId="urn:microsoft.com/office/officeart/2005/8/layout/cycle3"/>
    <dgm:cxn modelId="{4E80CB19-2DCE-3B44-9D5A-F4CC520875F3}" type="presOf" srcId="{7D5828E1-B20A-4F48-8923-7460AC8A3DAD}" destId="{4B997E80-E52E-40BD-A1F6-009771F9DC13}" srcOrd="0" destOrd="0" presId="urn:microsoft.com/office/officeart/2005/8/layout/cycle3"/>
    <dgm:cxn modelId="{DB3FD6A7-8AB4-4D0E-9B4C-A487AB376424}" srcId="{7D5828E1-B20A-4F48-8923-7460AC8A3DAD}" destId="{448989B7-2AF8-473A-B760-8148BFB66601}" srcOrd="6" destOrd="0" parTransId="{4862024E-E0D5-48EB-938C-B77080C499A9}" sibTransId="{C50D67E9-9742-470A-A53D-8B5D097A7513}"/>
    <dgm:cxn modelId="{891DB3AE-920E-C441-BDE5-71EF1C1C4C67}" type="presOf" srcId="{894E995A-D313-4EA5-A103-9FAB4757BA38}" destId="{43F87E38-56F9-4267-83CD-55A3BC405EE1}" srcOrd="0" destOrd="0" presId="urn:microsoft.com/office/officeart/2005/8/layout/cycle3"/>
    <dgm:cxn modelId="{4806FB8B-3F6E-EB40-A732-7F138A0B5EDA}" type="presOf" srcId="{F482A2A5-7934-4E37-BC95-2336E149D663}" destId="{D7494C0B-947C-4B0F-9C90-D8F75A27B41C}" srcOrd="0" destOrd="0" presId="urn:microsoft.com/office/officeart/2005/8/layout/cycle3"/>
    <dgm:cxn modelId="{23CC2382-A550-394E-896C-F3BD95E1E5BE}" type="presOf" srcId="{8B3BF5BB-4186-4289-A981-2427D73598FF}" destId="{DB440AC2-3816-4A97-9963-ADD7B5F100D9}" srcOrd="0" destOrd="0" presId="urn:microsoft.com/office/officeart/2005/8/layout/cycle3"/>
    <dgm:cxn modelId="{B94652B9-2BE6-4F67-A9E5-DE6221AEBDDD}" srcId="{7D5828E1-B20A-4F48-8923-7460AC8A3DAD}" destId="{AAC4889D-5011-4991-A508-EF02A1B58749}" srcOrd="0" destOrd="0" parTransId="{95028E71-79D0-49EA-B562-2F1E0CCE0706}" sibTransId="{0C814276-CC86-4225-8929-92134C668E0A}"/>
    <dgm:cxn modelId="{87472C7F-6ECD-D443-B3C9-84A98B6D25C8}" type="presParOf" srcId="{4B997E80-E52E-40BD-A1F6-009771F9DC13}" destId="{03EDFE4E-EFBD-4535-B4BC-8695CB11CE00}" srcOrd="0" destOrd="0" presId="urn:microsoft.com/office/officeart/2005/8/layout/cycle3"/>
    <dgm:cxn modelId="{E2AAF276-0916-344B-BE48-73B987708DE1}" type="presParOf" srcId="{03EDFE4E-EFBD-4535-B4BC-8695CB11CE00}" destId="{CAF35AC3-00C5-482A-A451-D75127648777}" srcOrd="0" destOrd="0" presId="urn:microsoft.com/office/officeart/2005/8/layout/cycle3"/>
    <dgm:cxn modelId="{EBAA55F8-B929-3F47-9D24-F1EFCC7EC12F}" type="presParOf" srcId="{03EDFE4E-EFBD-4535-B4BC-8695CB11CE00}" destId="{B39CA268-DA2C-4F9E-A9E7-B2C515A28A06}" srcOrd="1" destOrd="0" presId="urn:microsoft.com/office/officeart/2005/8/layout/cycle3"/>
    <dgm:cxn modelId="{E942D585-EC34-6440-BE0D-A4860121357D}" type="presParOf" srcId="{03EDFE4E-EFBD-4535-B4BC-8695CB11CE00}" destId="{43F87E38-56F9-4267-83CD-55A3BC405EE1}" srcOrd="2" destOrd="0" presId="urn:microsoft.com/office/officeart/2005/8/layout/cycle3"/>
    <dgm:cxn modelId="{28CED434-476F-234C-BCA8-525D1668C1CC}" type="presParOf" srcId="{03EDFE4E-EFBD-4535-B4BC-8695CB11CE00}" destId="{9FEB02B5-FB3D-4B0D-982F-0C16FEB30093}" srcOrd="3" destOrd="0" presId="urn:microsoft.com/office/officeart/2005/8/layout/cycle3"/>
    <dgm:cxn modelId="{FFFCA2D2-8136-5940-B608-39925F03ED52}" type="presParOf" srcId="{03EDFE4E-EFBD-4535-B4BC-8695CB11CE00}" destId="{5A2D4781-EA67-41F7-B9F0-D711D0149222}" srcOrd="4" destOrd="0" presId="urn:microsoft.com/office/officeart/2005/8/layout/cycle3"/>
    <dgm:cxn modelId="{6B9839D8-83FD-0B49-B491-5699BCC73921}" type="presParOf" srcId="{03EDFE4E-EFBD-4535-B4BC-8695CB11CE00}" destId="{18798E90-D7A9-461D-AF23-830144415E63}" srcOrd="5" destOrd="0" presId="urn:microsoft.com/office/officeart/2005/8/layout/cycle3"/>
    <dgm:cxn modelId="{BBD3D7EB-A04E-554C-8071-1BCCCC304F78}" type="presParOf" srcId="{03EDFE4E-EFBD-4535-B4BC-8695CB11CE00}" destId="{DB440AC2-3816-4A97-9963-ADD7B5F100D9}" srcOrd="6" destOrd="0" presId="urn:microsoft.com/office/officeart/2005/8/layout/cycle3"/>
    <dgm:cxn modelId="{198653CA-662B-7844-AA14-6BA3FBFA2E4C}" type="presParOf" srcId="{03EDFE4E-EFBD-4535-B4BC-8695CB11CE00}" destId="{DB133AD3-71BB-4A30-A843-6324C3C71F7E}" srcOrd="7" destOrd="0" presId="urn:microsoft.com/office/officeart/2005/8/layout/cycle3"/>
    <dgm:cxn modelId="{63F0F52E-CA94-0C4C-AAEA-BF2C5EDF0CD0}" type="presParOf" srcId="{03EDFE4E-EFBD-4535-B4BC-8695CB11CE00}" destId="{2D5279E2-C55C-4A68-ADCB-8337A515CA85}" srcOrd="8" destOrd="0" presId="urn:microsoft.com/office/officeart/2005/8/layout/cycle3"/>
    <dgm:cxn modelId="{85854003-CABE-6448-A2F4-AFA2BEF024E5}" type="presParOf" srcId="{03EDFE4E-EFBD-4535-B4BC-8695CB11CE00}" destId="{D7494C0B-947C-4B0F-9C90-D8F75A27B41C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9CA268-DA2C-4F9E-A9E7-B2C515A28A06}">
      <dsp:nvSpPr>
        <dsp:cNvPr id="0" name=""/>
        <dsp:cNvSpPr/>
      </dsp:nvSpPr>
      <dsp:spPr>
        <a:xfrm>
          <a:off x="604122" y="3414"/>
          <a:ext cx="7954125" cy="6679985"/>
        </a:xfrm>
        <a:prstGeom prst="circularArrow">
          <a:avLst>
            <a:gd name="adj1" fmla="val 5544"/>
            <a:gd name="adj2" fmla="val 330680"/>
            <a:gd name="adj3" fmla="val 14751194"/>
            <a:gd name="adj4" fmla="val 16816617"/>
            <a:gd name="adj5" fmla="val 5757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CAF35AC3-00C5-482A-A451-D75127648777}">
      <dsp:nvSpPr>
        <dsp:cNvPr id="0" name=""/>
        <dsp:cNvSpPr/>
      </dsp:nvSpPr>
      <dsp:spPr>
        <a:xfrm>
          <a:off x="3645804" y="4023"/>
          <a:ext cx="1728746" cy="864373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err="1" smtClean="0"/>
            <a:t>Nociceptor</a:t>
          </a:r>
          <a:r>
            <a:rPr lang="en-GB" sz="1200" kern="1200" dirty="0" smtClean="0"/>
            <a:t>/ danger receptor detects stimulus </a:t>
          </a:r>
          <a:endParaRPr lang="en-GB" sz="1200" kern="1200" dirty="0"/>
        </a:p>
      </dsp:txBody>
      <dsp:txXfrm>
        <a:off x="3687999" y="46218"/>
        <a:ext cx="1644356" cy="779983"/>
      </dsp:txXfrm>
    </dsp:sp>
    <dsp:sp modelId="{43F87E38-56F9-4267-83CD-55A3BC405EE1}">
      <dsp:nvSpPr>
        <dsp:cNvPr id="0" name=""/>
        <dsp:cNvSpPr/>
      </dsp:nvSpPr>
      <dsp:spPr>
        <a:xfrm>
          <a:off x="5321500" y="670853"/>
          <a:ext cx="1728746" cy="864373"/>
        </a:xfrm>
        <a:prstGeom prst="roundRect">
          <a:avLst/>
        </a:prstGeom>
        <a:gradFill rotWithShape="0">
          <a:gsLst>
            <a:gs pos="0">
              <a:schemeClr val="accent3">
                <a:hueOff val="1406283"/>
                <a:satOff val="-2110"/>
                <a:lumOff val="-343"/>
                <a:alphaOff val="0"/>
                <a:tint val="50000"/>
                <a:satMod val="300000"/>
              </a:schemeClr>
            </a:gs>
            <a:gs pos="35000">
              <a:schemeClr val="accent3">
                <a:hueOff val="1406283"/>
                <a:satOff val="-2110"/>
                <a:lumOff val="-343"/>
                <a:alphaOff val="0"/>
                <a:tint val="37000"/>
                <a:satMod val="300000"/>
              </a:schemeClr>
            </a:gs>
            <a:gs pos="100000">
              <a:schemeClr val="accent3">
                <a:hueOff val="1406283"/>
                <a:satOff val="-2110"/>
                <a:lumOff val="-34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Threshold for excitation exceeded (and stimuli confirmed by other senses)</a:t>
          </a:r>
          <a:endParaRPr lang="en-GB" sz="1200" kern="1200" dirty="0"/>
        </a:p>
      </dsp:txBody>
      <dsp:txXfrm>
        <a:off x="5363695" y="713048"/>
        <a:ext cx="1644356" cy="779983"/>
      </dsp:txXfrm>
    </dsp:sp>
    <dsp:sp modelId="{9FEB02B5-FB3D-4B0D-982F-0C16FEB30093}">
      <dsp:nvSpPr>
        <dsp:cNvPr id="0" name=""/>
        <dsp:cNvSpPr/>
      </dsp:nvSpPr>
      <dsp:spPr>
        <a:xfrm>
          <a:off x="6295781" y="2358357"/>
          <a:ext cx="1728746" cy="864373"/>
        </a:xfrm>
        <a:prstGeom prst="roundRect">
          <a:avLst/>
        </a:prstGeom>
        <a:gradFill rotWithShape="0">
          <a:gsLst>
            <a:gs pos="0">
              <a:schemeClr val="accent3">
                <a:hueOff val="2812566"/>
                <a:satOff val="-4220"/>
                <a:lumOff val="-686"/>
                <a:alphaOff val="0"/>
                <a:tint val="50000"/>
                <a:satMod val="300000"/>
              </a:schemeClr>
            </a:gs>
            <a:gs pos="35000">
              <a:schemeClr val="accent3">
                <a:hueOff val="2812566"/>
                <a:satOff val="-4220"/>
                <a:lumOff val="-686"/>
                <a:alphaOff val="0"/>
                <a:tint val="37000"/>
                <a:satMod val="300000"/>
              </a:schemeClr>
            </a:gs>
            <a:gs pos="100000">
              <a:schemeClr val="accent3">
                <a:hueOff val="2812566"/>
                <a:satOff val="-4220"/>
                <a:lumOff val="-68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Noxious messages carried by small A-delta and large C fibres  in peripheral nerves </a:t>
          </a:r>
          <a:endParaRPr lang="en-GB" sz="1200" kern="1200" dirty="0"/>
        </a:p>
      </dsp:txBody>
      <dsp:txXfrm>
        <a:off x="6337976" y="2400552"/>
        <a:ext cx="1644356" cy="779983"/>
      </dsp:txXfrm>
    </dsp:sp>
    <dsp:sp modelId="{5A2D4781-EA67-41F7-B9F0-D711D0149222}">
      <dsp:nvSpPr>
        <dsp:cNvPr id="0" name=""/>
        <dsp:cNvSpPr/>
      </dsp:nvSpPr>
      <dsp:spPr>
        <a:xfrm>
          <a:off x="5957417" y="4277317"/>
          <a:ext cx="1728746" cy="864373"/>
        </a:xfrm>
        <a:prstGeom prst="roundRect">
          <a:avLst/>
        </a:prstGeom>
        <a:gradFill rotWithShape="0">
          <a:gsLst>
            <a:gs pos="0">
              <a:schemeClr val="accent3">
                <a:hueOff val="4218850"/>
                <a:satOff val="-6330"/>
                <a:lumOff val="-1029"/>
                <a:alphaOff val="0"/>
                <a:tint val="50000"/>
                <a:satMod val="300000"/>
              </a:schemeClr>
            </a:gs>
            <a:gs pos="35000">
              <a:schemeClr val="accent3">
                <a:hueOff val="4218850"/>
                <a:satOff val="-6330"/>
                <a:lumOff val="-1029"/>
                <a:alphaOff val="0"/>
                <a:tint val="37000"/>
                <a:satMod val="300000"/>
              </a:schemeClr>
            </a:gs>
            <a:gs pos="100000">
              <a:schemeClr val="accent3">
                <a:hueOff val="4218850"/>
                <a:satOff val="-6330"/>
                <a:lumOff val="-102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Noxious messages reach dorsal root ganglion </a:t>
          </a:r>
          <a:endParaRPr lang="en-GB" sz="1200" kern="1200" dirty="0"/>
        </a:p>
      </dsp:txBody>
      <dsp:txXfrm>
        <a:off x="5999612" y="4319512"/>
        <a:ext cx="1644356" cy="779983"/>
      </dsp:txXfrm>
    </dsp:sp>
    <dsp:sp modelId="{18798E90-D7A9-461D-AF23-830144415E63}">
      <dsp:nvSpPr>
        <dsp:cNvPr id="0" name=""/>
        <dsp:cNvSpPr/>
      </dsp:nvSpPr>
      <dsp:spPr>
        <a:xfrm>
          <a:off x="4464732" y="5529829"/>
          <a:ext cx="1728746" cy="864373"/>
        </a:xfrm>
        <a:prstGeom prst="roundRect">
          <a:avLst/>
        </a:prstGeom>
        <a:gradFill rotWithShape="0">
          <a:gsLst>
            <a:gs pos="0">
              <a:schemeClr val="accent3">
                <a:hueOff val="5625133"/>
                <a:satOff val="-8440"/>
                <a:lumOff val="-1373"/>
                <a:alphaOff val="0"/>
                <a:tint val="50000"/>
                <a:satMod val="300000"/>
              </a:schemeClr>
            </a:gs>
            <a:gs pos="35000">
              <a:schemeClr val="accent3">
                <a:hueOff val="5625133"/>
                <a:satOff val="-8440"/>
                <a:lumOff val="-1373"/>
                <a:alphaOff val="0"/>
                <a:tint val="37000"/>
                <a:satMod val="300000"/>
              </a:schemeClr>
            </a:gs>
            <a:gs pos="100000">
              <a:schemeClr val="accent3">
                <a:hueOff val="5625133"/>
                <a:satOff val="-8440"/>
                <a:lumOff val="-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Synapse with dorsal horn of spinal cord </a:t>
          </a:r>
          <a:endParaRPr lang="en-GB" sz="1200" kern="1200" dirty="0"/>
        </a:p>
      </dsp:txBody>
      <dsp:txXfrm>
        <a:off x="4506927" y="5572024"/>
        <a:ext cx="1644356" cy="779983"/>
      </dsp:txXfrm>
    </dsp:sp>
    <dsp:sp modelId="{DB440AC2-3816-4A97-9963-ADD7B5F100D9}">
      <dsp:nvSpPr>
        <dsp:cNvPr id="0" name=""/>
        <dsp:cNvSpPr/>
      </dsp:nvSpPr>
      <dsp:spPr>
        <a:xfrm>
          <a:off x="2516169" y="5529829"/>
          <a:ext cx="1728746" cy="864373"/>
        </a:xfrm>
        <a:prstGeom prst="roundRect">
          <a:avLst/>
        </a:prstGeom>
        <a:gradFill rotWithShape="0">
          <a:gsLst>
            <a:gs pos="0">
              <a:schemeClr val="accent3">
                <a:hueOff val="7031416"/>
                <a:satOff val="-10550"/>
                <a:lumOff val="-1716"/>
                <a:alphaOff val="0"/>
                <a:tint val="50000"/>
                <a:satMod val="300000"/>
              </a:schemeClr>
            </a:gs>
            <a:gs pos="35000">
              <a:schemeClr val="accent3">
                <a:hueOff val="7031416"/>
                <a:satOff val="-10550"/>
                <a:lumOff val="-1716"/>
                <a:alphaOff val="0"/>
                <a:tint val="37000"/>
                <a:satMod val="300000"/>
              </a:schemeClr>
            </a:gs>
            <a:gs pos="100000">
              <a:schemeClr val="accent3">
                <a:hueOff val="7031416"/>
                <a:satOff val="-10550"/>
                <a:lumOff val="-171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In (grey matter) dorsal horn impulse relayed to </a:t>
          </a:r>
          <a:r>
            <a:rPr lang="en-GB" sz="1200" kern="1200" dirty="0" err="1" smtClean="0"/>
            <a:t>substantia</a:t>
          </a:r>
          <a:r>
            <a:rPr lang="en-GB" sz="1200" kern="1200" dirty="0" smtClean="0"/>
            <a:t> </a:t>
          </a:r>
          <a:r>
            <a:rPr lang="en-GB" sz="1200" kern="1200" dirty="0" err="1" smtClean="0"/>
            <a:t>gelantanosa</a:t>
          </a:r>
          <a:r>
            <a:rPr lang="en-GB" sz="1200" kern="1200" dirty="0" smtClean="0"/>
            <a:t> </a:t>
          </a:r>
          <a:endParaRPr lang="en-GB" sz="1200" kern="1200" dirty="0"/>
        </a:p>
      </dsp:txBody>
      <dsp:txXfrm>
        <a:off x="2558364" y="5572024"/>
        <a:ext cx="1644356" cy="779983"/>
      </dsp:txXfrm>
    </dsp:sp>
    <dsp:sp modelId="{DB133AD3-71BB-4A30-A843-6324C3C71F7E}">
      <dsp:nvSpPr>
        <dsp:cNvPr id="0" name=""/>
        <dsp:cNvSpPr/>
      </dsp:nvSpPr>
      <dsp:spPr>
        <a:xfrm>
          <a:off x="1023484" y="4277317"/>
          <a:ext cx="1728746" cy="864373"/>
        </a:xfrm>
        <a:prstGeom prst="roundRect">
          <a:avLst/>
        </a:prstGeom>
        <a:gradFill rotWithShape="0">
          <a:gsLst>
            <a:gs pos="0">
              <a:schemeClr val="accent3">
                <a:hueOff val="8437700"/>
                <a:satOff val="-12660"/>
                <a:lumOff val="-2059"/>
                <a:alphaOff val="0"/>
                <a:tint val="50000"/>
                <a:satMod val="300000"/>
              </a:schemeClr>
            </a:gs>
            <a:gs pos="35000">
              <a:schemeClr val="accent3">
                <a:hueOff val="8437700"/>
                <a:satOff val="-12660"/>
                <a:lumOff val="-2059"/>
                <a:alphaOff val="0"/>
                <a:tint val="37000"/>
                <a:satMod val="300000"/>
              </a:schemeClr>
            </a:gs>
            <a:gs pos="100000">
              <a:schemeClr val="accent3">
                <a:hueOff val="8437700"/>
                <a:satOff val="-12660"/>
                <a:lumOff val="-205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Impulse passes across to white matter (spinothalamic tract) </a:t>
          </a:r>
          <a:endParaRPr lang="en-GB" sz="1200" kern="1200" dirty="0"/>
        </a:p>
      </dsp:txBody>
      <dsp:txXfrm>
        <a:off x="1065679" y="4319512"/>
        <a:ext cx="1644356" cy="779983"/>
      </dsp:txXfrm>
    </dsp:sp>
    <dsp:sp modelId="{2D5279E2-C55C-4A68-ADCB-8337A515CA85}">
      <dsp:nvSpPr>
        <dsp:cNvPr id="0" name=""/>
        <dsp:cNvSpPr/>
      </dsp:nvSpPr>
      <dsp:spPr>
        <a:xfrm>
          <a:off x="685119" y="2358357"/>
          <a:ext cx="1728746" cy="864373"/>
        </a:xfrm>
        <a:prstGeom prst="roundRect">
          <a:avLst/>
        </a:prstGeom>
        <a:gradFill rotWithShape="0">
          <a:gsLst>
            <a:gs pos="0">
              <a:schemeClr val="accent3">
                <a:hueOff val="9843983"/>
                <a:satOff val="-14770"/>
                <a:lumOff val="-2402"/>
                <a:alphaOff val="0"/>
                <a:tint val="50000"/>
                <a:satMod val="300000"/>
              </a:schemeClr>
            </a:gs>
            <a:gs pos="35000">
              <a:schemeClr val="accent3">
                <a:hueOff val="9843983"/>
                <a:satOff val="-14770"/>
                <a:lumOff val="-2402"/>
                <a:alphaOff val="0"/>
                <a:tint val="37000"/>
                <a:satMod val="300000"/>
              </a:schemeClr>
            </a:gs>
            <a:gs pos="100000">
              <a:schemeClr val="accent3">
                <a:hueOff val="9843983"/>
                <a:satOff val="-14770"/>
                <a:lumOff val="-240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Impulse passes up the spinal cord, through the medulla in to the thalamus </a:t>
          </a:r>
          <a:endParaRPr lang="en-GB" sz="1200" kern="1200" dirty="0"/>
        </a:p>
      </dsp:txBody>
      <dsp:txXfrm>
        <a:off x="727314" y="2400552"/>
        <a:ext cx="1644356" cy="779983"/>
      </dsp:txXfrm>
    </dsp:sp>
    <dsp:sp modelId="{D7494C0B-947C-4B0F-9C90-D8F75A27B41C}">
      <dsp:nvSpPr>
        <dsp:cNvPr id="0" name=""/>
        <dsp:cNvSpPr/>
      </dsp:nvSpPr>
      <dsp:spPr>
        <a:xfrm>
          <a:off x="805052" y="1069335"/>
          <a:ext cx="1728746" cy="864373"/>
        </a:xfrm>
        <a:prstGeom prst="roundRect">
          <a:avLst/>
        </a:prstGeom>
        <a:gradFill rotWithShape="0">
          <a:gsLst>
            <a:gs pos="0">
              <a:schemeClr val="accent3">
                <a:hueOff val="11250266"/>
                <a:satOff val="-16880"/>
                <a:lumOff val="-2745"/>
                <a:alphaOff val="0"/>
                <a:tint val="50000"/>
                <a:satMod val="300000"/>
              </a:schemeClr>
            </a:gs>
            <a:gs pos="35000">
              <a:schemeClr val="accent3">
                <a:hueOff val="11250266"/>
                <a:satOff val="-16880"/>
                <a:lumOff val="-2745"/>
                <a:alphaOff val="0"/>
                <a:tint val="37000"/>
                <a:satMod val="300000"/>
              </a:schemeClr>
            </a:gs>
            <a:gs pos="100000">
              <a:schemeClr val="accent3">
                <a:hueOff val="11250266"/>
                <a:satOff val="-16880"/>
                <a:lumOff val="-2745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Activation of </a:t>
          </a:r>
          <a:r>
            <a:rPr lang="en-GB" sz="1100" kern="1200" dirty="0" err="1" smtClean="0"/>
            <a:t>somatosensory</a:t>
          </a:r>
          <a:r>
            <a:rPr lang="en-GB" sz="1100" kern="1200" dirty="0" smtClean="0"/>
            <a:t> cortex (amongst other areas of the brain) </a:t>
          </a:r>
          <a:endParaRPr lang="en-GB" sz="1100" kern="1200" dirty="0"/>
        </a:p>
      </dsp:txBody>
      <dsp:txXfrm>
        <a:off x="847247" y="1111530"/>
        <a:ext cx="1644356" cy="7799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4767A-565B-774C-935C-A3705EDD7D1C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B1627-5794-F84F-8820-969C3DCBD8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913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4767A-565B-774C-935C-A3705EDD7D1C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B1627-5794-F84F-8820-969C3DCBD8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61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4767A-565B-774C-935C-A3705EDD7D1C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B1627-5794-F84F-8820-969C3DCBD8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24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4767A-565B-774C-935C-A3705EDD7D1C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B1627-5794-F84F-8820-969C3DCBD8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336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4767A-565B-774C-935C-A3705EDD7D1C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B1627-5794-F84F-8820-969C3DCBD8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2026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4767A-565B-774C-935C-A3705EDD7D1C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B1627-5794-F84F-8820-969C3DCBD8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545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4767A-565B-774C-935C-A3705EDD7D1C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B1627-5794-F84F-8820-969C3DCBD8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902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4767A-565B-774C-935C-A3705EDD7D1C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B1627-5794-F84F-8820-969C3DCBD8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69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4767A-565B-774C-935C-A3705EDD7D1C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B1627-5794-F84F-8820-969C3DCBD8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425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4767A-565B-774C-935C-A3705EDD7D1C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B1627-5794-F84F-8820-969C3DCBD8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40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4767A-565B-774C-935C-A3705EDD7D1C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B1627-5794-F84F-8820-969C3DCBD8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921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B4767A-565B-774C-935C-A3705EDD7D1C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8B1627-5794-F84F-8820-969C3DCBD8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832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4" Type="http://schemas.openxmlformats.org/officeDocument/2006/relationships/diagramLayout" Target="../diagrams/layout1.xml"/><Relationship Id="rId5" Type="http://schemas.openxmlformats.org/officeDocument/2006/relationships/diagramQuickStyle" Target="../diagrams/quickStyle1.xml"/><Relationship Id="rId6" Type="http://schemas.openxmlformats.org/officeDocument/2006/relationships/diagramColors" Target="../diagrams/colors1.xml"/><Relationship Id="rId7" Type="http://schemas.microsoft.com/office/2007/relationships/diagramDrawing" Target="../diagrams/drawing1.xml"/><Relationship Id="rId8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41" name="Picture 2" descr="pain diagra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65"/>
          <a:stretch>
            <a:fillRect/>
          </a:stretch>
        </p:blipFill>
        <p:spPr bwMode="auto">
          <a:xfrm>
            <a:off x="1981200" y="1447800"/>
            <a:ext cx="5453063" cy="367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/>
        </p:nvGraphicFramePr>
        <p:xfrm>
          <a:off x="228600" y="154592"/>
          <a:ext cx="8709648" cy="6398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Rounded Rectangle 7"/>
          <p:cNvSpPr/>
          <p:nvPr/>
        </p:nvSpPr>
        <p:spPr>
          <a:xfrm>
            <a:off x="1981200" y="0"/>
            <a:ext cx="1752600" cy="1066800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rgbClr val="263B86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PAIN </a:t>
            </a:r>
            <a:endParaRPr lang="en-GB" dirty="0"/>
          </a:p>
        </p:txBody>
      </p:sp>
      <p:pic>
        <p:nvPicPr>
          <p:cNvPr id="112644" name="Picture 2" descr="UWTSD_Logo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4413" y="6248400"/>
            <a:ext cx="1743075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77816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95</Words>
  <Application>Microsoft Macintosh PowerPoint</Application>
  <PresentationFormat>On-screen Show (4:3)</PresentationFormat>
  <Paragraphs>10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>SHOE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  Evans</dc:creator>
  <cp:lastModifiedBy>Kate  Evans</cp:lastModifiedBy>
  <cp:revision>1</cp:revision>
  <cp:lastPrinted>2015-10-06T10:42:20Z</cp:lastPrinted>
  <dcterms:created xsi:type="dcterms:W3CDTF">2015-10-06T10:41:36Z</dcterms:created>
  <dcterms:modified xsi:type="dcterms:W3CDTF">2015-10-06T10:42:41Z</dcterms:modified>
</cp:coreProperties>
</file>