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66" r:id="rId4"/>
    <p:sldId id="256" r:id="rId5"/>
    <p:sldId id="267" r:id="rId6"/>
    <p:sldId id="264" r:id="rId7"/>
    <p:sldId id="265" r:id="rId8"/>
    <p:sldId id="261" r:id="rId9"/>
    <p:sldId id="268" r:id="rId10"/>
    <p:sldId id="271" r:id="rId11"/>
    <p:sldId id="269" r:id="rId12"/>
    <p:sldId id="27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876" autoAdjust="0"/>
    <p:restoredTop sz="94660"/>
  </p:normalViewPr>
  <p:slideViewPr>
    <p:cSldViewPr snapToGrid="0">
      <p:cViewPr>
        <p:scale>
          <a:sx n="100" d="100"/>
          <a:sy n="100" d="100"/>
        </p:scale>
        <p:origin x="84"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CEC98-ECFA-4A6F-AD14-DCA6A654BE6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9BB071C-9775-4D2C-93E6-1CA32E86F26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29DB5B4-B6BD-464F-97E2-976ACBB19310}"/>
              </a:ext>
            </a:extLst>
          </p:cNvPr>
          <p:cNvSpPr>
            <a:spLocks noGrp="1"/>
          </p:cNvSpPr>
          <p:nvPr>
            <p:ph type="dt" sz="half" idx="10"/>
          </p:nvPr>
        </p:nvSpPr>
        <p:spPr/>
        <p:txBody>
          <a:bodyPr/>
          <a:lstStyle/>
          <a:p>
            <a:fld id="{C8112C57-0A26-4920-A401-F5ED94D1C711}" type="datetimeFigureOut">
              <a:rPr lang="en-GB" smtClean="0"/>
              <a:t>17/05/2019</a:t>
            </a:fld>
            <a:endParaRPr lang="en-GB"/>
          </a:p>
        </p:txBody>
      </p:sp>
      <p:sp>
        <p:nvSpPr>
          <p:cNvPr id="5" name="Footer Placeholder 4">
            <a:extLst>
              <a:ext uri="{FF2B5EF4-FFF2-40B4-BE49-F238E27FC236}">
                <a16:creationId xmlns:a16="http://schemas.microsoft.com/office/drawing/2014/main" id="{0895BB91-2772-46FC-AC15-9B8259D798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5A9CAC-9F95-4DD8-B7B5-C47AF1CB5F80}"/>
              </a:ext>
            </a:extLst>
          </p:cNvPr>
          <p:cNvSpPr>
            <a:spLocks noGrp="1"/>
          </p:cNvSpPr>
          <p:nvPr>
            <p:ph type="sldNum" sz="quarter" idx="12"/>
          </p:nvPr>
        </p:nvSpPr>
        <p:spPr/>
        <p:txBody>
          <a:bodyPr/>
          <a:lstStyle/>
          <a:p>
            <a:fld id="{1C6EFCF9-9345-43CF-BB38-654108B3A6E2}" type="slidenum">
              <a:rPr lang="en-GB" smtClean="0"/>
              <a:t>‹#›</a:t>
            </a:fld>
            <a:endParaRPr lang="en-GB"/>
          </a:p>
        </p:txBody>
      </p:sp>
    </p:spTree>
    <p:extLst>
      <p:ext uri="{BB962C8B-B14F-4D97-AF65-F5344CB8AC3E}">
        <p14:creationId xmlns:p14="http://schemas.microsoft.com/office/powerpoint/2010/main" val="21585211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B986E-AA9C-41B5-9057-593B75F9A5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FA25DA-1780-4D78-A46A-38B339C52144}"/>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4FD890-7800-436A-91E2-39FDA373004B}"/>
              </a:ext>
            </a:extLst>
          </p:cNvPr>
          <p:cNvSpPr>
            <a:spLocks noGrp="1"/>
          </p:cNvSpPr>
          <p:nvPr>
            <p:ph type="dt" sz="half" idx="10"/>
          </p:nvPr>
        </p:nvSpPr>
        <p:spPr/>
        <p:txBody>
          <a:bodyPr/>
          <a:lstStyle/>
          <a:p>
            <a:fld id="{C8112C57-0A26-4920-A401-F5ED94D1C711}" type="datetimeFigureOut">
              <a:rPr lang="en-GB" smtClean="0"/>
              <a:t>17/05/2019</a:t>
            </a:fld>
            <a:endParaRPr lang="en-GB"/>
          </a:p>
        </p:txBody>
      </p:sp>
      <p:sp>
        <p:nvSpPr>
          <p:cNvPr id="5" name="Footer Placeholder 4">
            <a:extLst>
              <a:ext uri="{FF2B5EF4-FFF2-40B4-BE49-F238E27FC236}">
                <a16:creationId xmlns:a16="http://schemas.microsoft.com/office/drawing/2014/main" id="{142C31E0-A40D-4583-BD6B-8775945441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8EB33C-9E4A-465D-8B5C-8DC7C6FDDBE9}"/>
              </a:ext>
            </a:extLst>
          </p:cNvPr>
          <p:cNvSpPr>
            <a:spLocks noGrp="1"/>
          </p:cNvSpPr>
          <p:nvPr>
            <p:ph type="sldNum" sz="quarter" idx="12"/>
          </p:nvPr>
        </p:nvSpPr>
        <p:spPr/>
        <p:txBody>
          <a:bodyPr/>
          <a:lstStyle/>
          <a:p>
            <a:fld id="{1C6EFCF9-9345-43CF-BB38-654108B3A6E2}" type="slidenum">
              <a:rPr lang="en-GB" smtClean="0"/>
              <a:t>‹#›</a:t>
            </a:fld>
            <a:endParaRPr lang="en-GB"/>
          </a:p>
        </p:txBody>
      </p:sp>
    </p:spTree>
    <p:extLst>
      <p:ext uri="{BB962C8B-B14F-4D97-AF65-F5344CB8AC3E}">
        <p14:creationId xmlns:p14="http://schemas.microsoft.com/office/powerpoint/2010/main" val="21664598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80912-6D63-4FB4-A20E-F5F73423DE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880FA46-761A-455A-AD1D-FCDC3BF787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8CDF06-8432-4D9B-A8FE-4BF0F17348C1}"/>
              </a:ext>
            </a:extLst>
          </p:cNvPr>
          <p:cNvSpPr>
            <a:spLocks noGrp="1"/>
          </p:cNvSpPr>
          <p:nvPr>
            <p:ph type="dt" sz="half" idx="10"/>
          </p:nvPr>
        </p:nvSpPr>
        <p:spPr/>
        <p:txBody>
          <a:bodyPr/>
          <a:lstStyle/>
          <a:p>
            <a:fld id="{C8112C57-0A26-4920-A401-F5ED94D1C711}" type="datetimeFigureOut">
              <a:rPr lang="en-GB" smtClean="0"/>
              <a:t>17/05/2019</a:t>
            </a:fld>
            <a:endParaRPr lang="en-GB"/>
          </a:p>
        </p:txBody>
      </p:sp>
      <p:sp>
        <p:nvSpPr>
          <p:cNvPr id="5" name="Footer Placeholder 4">
            <a:extLst>
              <a:ext uri="{FF2B5EF4-FFF2-40B4-BE49-F238E27FC236}">
                <a16:creationId xmlns:a16="http://schemas.microsoft.com/office/drawing/2014/main" id="{EBD44BCE-E918-4F9D-8930-CA6F3FD23E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9893F9-3BE8-45C4-B157-50BA379CDDB6}"/>
              </a:ext>
            </a:extLst>
          </p:cNvPr>
          <p:cNvSpPr>
            <a:spLocks noGrp="1"/>
          </p:cNvSpPr>
          <p:nvPr>
            <p:ph type="sldNum" sz="quarter" idx="12"/>
          </p:nvPr>
        </p:nvSpPr>
        <p:spPr/>
        <p:txBody>
          <a:bodyPr/>
          <a:lstStyle/>
          <a:p>
            <a:fld id="{1C6EFCF9-9345-43CF-BB38-654108B3A6E2}" type="slidenum">
              <a:rPr lang="en-GB" smtClean="0"/>
              <a:t>‹#›</a:t>
            </a:fld>
            <a:endParaRPr lang="en-GB"/>
          </a:p>
        </p:txBody>
      </p:sp>
    </p:spTree>
    <p:extLst>
      <p:ext uri="{BB962C8B-B14F-4D97-AF65-F5344CB8AC3E}">
        <p14:creationId xmlns:p14="http://schemas.microsoft.com/office/powerpoint/2010/main" val="9458240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22AA8-0DEF-4225-915F-0E4C219051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D97A4CF-43A0-4E0B-BB6C-E5FDD02F0CC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DE65D79-384B-431B-845D-C86761984C6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FDA7370-71AC-4B62-AC0F-99B1DC9F558C}"/>
              </a:ext>
            </a:extLst>
          </p:cNvPr>
          <p:cNvSpPr>
            <a:spLocks noGrp="1"/>
          </p:cNvSpPr>
          <p:nvPr>
            <p:ph type="dt" sz="half" idx="10"/>
          </p:nvPr>
        </p:nvSpPr>
        <p:spPr/>
        <p:txBody>
          <a:bodyPr/>
          <a:lstStyle/>
          <a:p>
            <a:fld id="{C8112C57-0A26-4920-A401-F5ED94D1C711}" type="datetimeFigureOut">
              <a:rPr lang="en-GB" smtClean="0"/>
              <a:t>17/05/2019</a:t>
            </a:fld>
            <a:endParaRPr lang="en-GB"/>
          </a:p>
        </p:txBody>
      </p:sp>
      <p:sp>
        <p:nvSpPr>
          <p:cNvPr id="6" name="Footer Placeholder 5">
            <a:extLst>
              <a:ext uri="{FF2B5EF4-FFF2-40B4-BE49-F238E27FC236}">
                <a16:creationId xmlns:a16="http://schemas.microsoft.com/office/drawing/2014/main" id="{64A0CDCC-CAAF-4782-9A7A-E42C675EAA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3CA84D-9E67-4961-9202-42B932321323}"/>
              </a:ext>
            </a:extLst>
          </p:cNvPr>
          <p:cNvSpPr>
            <a:spLocks noGrp="1"/>
          </p:cNvSpPr>
          <p:nvPr>
            <p:ph type="sldNum" sz="quarter" idx="12"/>
          </p:nvPr>
        </p:nvSpPr>
        <p:spPr/>
        <p:txBody>
          <a:bodyPr/>
          <a:lstStyle/>
          <a:p>
            <a:fld id="{1C6EFCF9-9345-43CF-BB38-654108B3A6E2}" type="slidenum">
              <a:rPr lang="en-GB" smtClean="0"/>
              <a:t>‹#›</a:t>
            </a:fld>
            <a:endParaRPr lang="en-GB"/>
          </a:p>
        </p:txBody>
      </p:sp>
    </p:spTree>
    <p:extLst>
      <p:ext uri="{BB962C8B-B14F-4D97-AF65-F5344CB8AC3E}">
        <p14:creationId xmlns:p14="http://schemas.microsoft.com/office/powerpoint/2010/main" val="41954867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45B8F-C89C-445E-B0BE-1BE5834639D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7B42F7-6653-4AF5-84FA-1CCA4947B1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1C469EE-493B-4F0C-96FB-62244A9E332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691EE3E-5B7D-4B38-A8CC-A47360250D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7F915F1-DA47-466A-854A-CC75CB4F6147}"/>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3CBC6CF-8FF4-48C3-B048-BEE5B82F95D7}"/>
              </a:ext>
            </a:extLst>
          </p:cNvPr>
          <p:cNvSpPr>
            <a:spLocks noGrp="1"/>
          </p:cNvSpPr>
          <p:nvPr>
            <p:ph type="dt" sz="half" idx="10"/>
          </p:nvPr>
        </p:nvSpPr>
        <p:spPr/>
        <p:txBody>
          <a:bodyPr/>
          <a:lstStyle/>
          <a:p>
            <a:fld id="{C8112C57-0A26-4920-A401-F5ED94D1C711}" type="datetimeFigureOut">
              <a:rPr lang="en-GB" smtClean="0"/>
              <a:t>17/05/2019</a:t>
            </a:fld>
            <a:endParaRPr lang="en-GB"/>
          </a:p>
        </p:txBody>
      </p:sp>
      <p:sp>
        <p:nvSpPr>
          <p:cNvPr id="8" name="Footer Placeholder 7">
            <a:extLst>
              <a:ext uri="{FF2B5EF4-FFF2-40B4-BE49-F238E27FC236}">
                <a16:creationId xmlns:a16="http://schemas.microsoft.com/office/drawing/2014/main" id="{4D4B4B22-B9C3-4FD7-B930-6F88240D6B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D58FB3E-48B9-439E-82FE-EB79EB91B445}"/>
              </a:ext>
            </a:extLst>
          </p:cNvPr>
          <p:cNvSpPr>
            <a:spLocks noGrp="1"/>
          </p:cNvSpPr>
          <p:nvPr>
            <p:ph type="sldNum" sz="quarter" idx="12"/>
          </p:nvPr>
        </p:nvSpPr>
        <p:spPr/>
        <p:txBody>
          <a:bodyPr/>
          <a:lstStyle/>
          <a:p>
            <a:fld id="{1C6EFCF9-9345-43CF-BB38-654108B3A6E2}" type="slidenum">
              <a:rPr lang="en-GB" smtClean="0"/>
              <a:t>‹#›</a:t>
            </a:fld>
            <a:endParaRPr lang="en-GB"/>
          </a:p>
        </p:txBody>
      </p:sp>
    </p:spTree>
    <p:extLst>
      <p:ext uri="{BB962C8B-B14F-4D97-AF65-F5344CB8AC3E}">
        <p14:creationId xmlns:p14="http://schemas.microsoft.com/office/powerpoint/2010/main" val="18249121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1EF14-BF6A-404B-AC17-186048CB652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B35E5F4-3A93-42D4-B2D1-5B0AD6A874EF}"/>
              </a:ext>
            </a:extLst>
          </p:cNvPr>
          <p:cNvSpPr>
            <a:spLocks noGrp="1"/>
          </p:cNvSpPr>
          <p:nvPr>
            <p:ph type="dt" sz="half" idx="10"/>
          </p:nvPr>
        </p:nvSpPr>
        <p:spPr/>
        <p:txBody>
          <a:bodyPr/>
          <a:lstStyle/>
          <a:p>
            <a:fld id="{C8112C57-0A26-4920-A401-F5ED94D1C711}" type="datetimeFigureOut">
              <a:rPr lang="en-GB" smtClean="0"/>
              <a:t>17/05/2019</a:t>
            </a:fld>
            <a:endParaRPr lang="en-GB"/>
          </a:p>
        </p:txBody>
      </p:sp>
      <p:sp>
        <p:nvSpPr>
          <p:cNvPr id="4" name="Footer Placeholder 3">
            <a:extLst>
              <a:ext uri="{FF2B5EF4-FFF2-40B4-BE49-F238E27FC236}">
                <a16:creationId xmlns:a16="http://schemas.microsoft.com/office/drawing/2014/main" id="{AAFBA12A-ABB7-45CC-9092-6CA2C75761F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9FFB42-B658-4D5E-90C6-DADDEC3580C2}"/>
              </a:ext>
            </a:extLst>
          </p:cNvPr>
          <p:cNvSpPr>
            <a:spLocks noGrp="1"/>
          </p:cNvSpPr>
          <p:nvPr>
            <p:ph type="sldNum" sz="quarter" idx="12"/>
          </p:nvPr>
        </p:nvSpPr>
        <p:spPr/>
        <p:txBody>
          <a:bodyPr/>
          <a:lstStyle/>
          <a:p>
            <a:fld id="{1C6EFCF9-9345-43CF-BB38-654108B3A6E2}" type="slidenum">
              <a:rPr lang="en-GB" smtClean="0"/>
              <a:t>‹#›</a:t>
            </a:fld>
            <a:endParaRPr lang="en-GB"/>
          </a:p>
        </p:txBody>
      </p:sp>
    </p:spTree>
    <p:extLst>
      <p:ext uri="{BB962C8B-B14F-4D97-AF65-F5344CB8AC3E}">
        <p14:creationId xmlns:p14="http://schemas.microsoft.com/office/powerpoint/2010/main" val="17086571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737A603-78D2-4E2E-97A3-AA298B8189F9}"/>
              </a:ext>
            </a:extLst>
          </p:cNvPr>
          <p:cNvSpPr>
            <a:spLocks noGrp="1"/>
          </p:cNvSpPr>
          <p:nvPr>
            <p:ph type="dt" sz="half" idx="10"/>
          </p:nvPr>
        </p:nvSpPr>
        <p:spPr/>
        <p:txBody>
          <a:bodyPr/>
          <a:lstStyle/>
          <a:p>
            <a:fld id="{C8112C57-0A26-4920-A401-F5ED94D1C711}" type="datetimeFigureOut">
              <a:rPr lang="en-GB" smtClean="0"/>
              <a:t>17/05/2019</a:t>
            </a:fld>
            <a:endParaRPr lang="en-GB"/>
          </a:p>
        </p:txBody>
      </p:sp>
      <p:sp>
        <p:nvSpPr>
          <p:cNvPr id="3" name="Footer Placeholder 2">
            <a:extLst>
              <a:ext uri="{FF2B5EF4-FFF2-40B4-BE49-F238E27FC236}">
                <a16:creationId xmlns:a16="http://schemas.microsoft.com/office/drawing/2014/main" id="{A1BD0D42-5AC2-49F1-9EA1-48BB01C186B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7B04A51-5EE3-471F-9322-5BD863468189}"/>
              </a:ext>
            </a:extLst>
          </p:cNvPr>
          <p:cNvSpPr>
            <a:spLocks noGrp="1"/>
          </p:cNvSpPr>
          <p:nvPr>
            <p:ph type="sldNum" sz="quarter" idx="12"/>
          </p:nvPr>
        </p:nvSpPr>
        <p:spPr/>
        <p:txBody>
          <a:bodyPr/>
          <a:lstStyle/>
          <a:p>
            <a:fld id="{1C6EFCF9-9345-43CF-BB38-654108B3A6E2}" type="slidenum">
              <a:rPr lang="en-GB" smtClean="0"/>
              <a:t>‹#›</a:t>
            </a:fld>
            <a:endParaRPr lang="en-GB"/>
          </a:p>
        </p:txBody>
      </p:sp>
    </p:spTree>
    <p:extLst>
      <p:ext uri="{BB962C8B-B14F-4D97-AF65-F5344CB8AC3E}">
        <p14:creationId xmlns:p14="http://schemas.microsoft.com/office/powerpoint/2010/main" val="3731668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ECEF6-27DB-4F18-9D4F-EC51C1718D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8EAE2B-B3A0-4FE8-B3E4-7553BFA6801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30E8A45-0160-4F8E-8C82-2729E5C096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0B8B716-B88D-488E-A472-9DA2D598D40D}"/>
              </a:ext>
            </a:extLst>
          </p:cNvPr>
          <p:cNvSpPr>
            <a:spLocks noGrp="1"/>
          </p:cNvSpPr>
          <p:nvPr>
            <p:ph type="dt" sz="half" idx="10"/>
          </p:nvPr>
        </p:nvSpPr>
        <p:spPr/>
        <p:txBody>
          <a:bodyPr/>
          <a:lstStyle/>
          <a:p>
            <a:fld id="{C8112C57-0A26-4920-A401-F5ED94D1C711}" type="datetimeFigureOut">
              <a:rPr lang="en-GB" smtClean="0"/>
              <a:t>17/05/2019</a:t>
            </a:fld>
            <a:endParaRPr lang="en-GB"/>
          </a:p>
        </p:txBody>
      </p:sp>
      <p:sp>
        <p:nvSpPr>
          <p:cNvPr id="6" name="Footer Placeholder 5">
            <a:extLst>
              <a:ext uri="{FF2B5EF4-FFF2-40B4-BE49-F238E27FC236}">
                <a16:creationId xmlns:a16="http://schemas.microsoft.com/office/drawing/2014/main" id="{D7C93829-7D52-42B6-A06E-BA6FEF8DAF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FA6F16-529C-4171-9400-72D43830B8BE}"/>
              </a:ext>
            </a:extLst>
          </p:cNvPr>
          <p:cNvSpPr>
            <a:spLocks noGrp="1"/>
          </p:cNvSpPr>
          <p:nvPr>
            <p:ph type="sldNum" sz="quarter" idx="12"/>
          </p:nvPr>
        </p:nvSpPr>
        <p:spPr/>
        <p:txBody>
          <a:bodyPr/>
          <a:lstStyle/>
          <a:p>
            <a:fld id="{1C6EFCF9-9345-43CF-BB38-654108B3A6E2}" type="slidenum">
              <a:rPr lang="en-GB" smtClean="0"/>
              <a:t>‹#›</a:t>
            </a:fld>
            <a:endParaRPr lang="en-GB"/>
          </a:p>
        </p:txBody>
      </p:sp>
    </p:spTree>
    <p:extLst>
      <p:ext uri="{BB962C8B-B14F-4D97-AF65-F5344CB8AC3E}">
        <p14:creationId xmlns:p14="http://schemas.microsoft.com/office/powerpoint/2010/main" val="2892437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98B70-D717-4C58-AEB9-C1FF3D21D9D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4BF9234-C51A-4905-B658-1E8070D8DD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6D027C2-FD39-4001-A974-6F3687EA92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F665755-63CB-4661-AECE-D84F46F5C6BA}"/>
              </a:ext>
            </a:extLst>
          </p:cNvPr>
          <p:cNvSpPr>
            <a:spLocks noGrp="1"/>
          </p:cNvSpPr>
          <p:nvPr>
            <p:ph type="dt" sz="half" idx="10"/>
          </p:nvPr>
        </p:nvSpPr>
        <p:spPr/>
        <p:txBody>
          <a:bodyPr/>
          <a:lstStyle/>
          <a:p>
            <a:fld id="{C8112C57-0A26-4920-A401-F5ED94D1C711}" type="datetimeFigureOut">
              <a:rPr lang="en-GB" smtClean="0"/>
              <a:t>17/05/2019</a:t>
            </a:fld>
            <a:endParaRPr lang="en-GB"/>
          </a:p>
        </p:txBody>
      </p:sp>
      <p:sp>
        <p:nvSpPr>
          <p:cNvPr id="6" name="Footer Placeholder 5">
            <a:extLst>
              <a:ext uri="{FF2B5EF4-FFF2-40B4-BE49-F238E27FC236}">
                <a16:creationId xmlns:a16="http://schemas.microsoft.com/office/drawing/2014/main" id="{6B658506-598D-40CE-814D-BADDD19B7D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3B67C9-1F27-4651-BC3B-F1C495220B35}"/>
              </a:ext>
            </a:extLst>
          </p:cNvPr>
          <p:cNvSpPr>
            <a:spLocks noGrp="1"/>
          </p:cNvSpPr>
          <p:nvPr>
            <p:ph type="sldNum" sz="quarter" idx="12"/>
          </p:nvPr>
        </p:nvSpPr>
        <p:spPr/>
        <p:txBody>
          <a:bodyPr/>
          <a:lstStyle/>
          <a:p>
            <a:fld id="{1C6EFCF9-9345-43CF-BB38-654108B3A6E2}" type="slidenum">
              <a:rPr lang="en-GB" smtClean="0"/>
              <a:t>‹#›</a:t>
            </a:fld>
            <a:endParaRPr lang="en-GB"/>
          </a:p>
        </p:txBody>
      </p:sp>
    </p:spTree>
    <p:extLst>
      <p:ext uri="{BB962C8B-B14F-4D97-AF65-F5344CB8AC3E}">
        <p14:creationId xmlns:p14="http://schemas.microsoft.com/office/powerpoint/2010/main" val="4273515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EDA26-5269-430B-8F1C-62BC4049F9F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955B406-0B04-4C46-BEB7-4406D4380A2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2670BF-2612-4A69-9264-EB20FFB21C66}"/>
              </a:ext>
            </a:extLst>
          </p:cNvPr>
          <p:cNvSpPr>
            <a:spLocks noGrp="1"/>
          </p:cNvSpPr>
          <p:nvPr>
            <p:ph type="dt" sz="half" idx="10"/>
          </p:nvPr>
        </p:nvSpPr>
        <p:spPr/>
        <p:txBody>
          <a:bodyPr/>
          <a:lstStyle/>
          <a:p>
            <a:fld id="{C8112C57-0A26-4920-A401-F5ED94D1C711}" type="datetimeFigureOut">
              <a:rPr lang="en-GB" smtClean="0"/>
              <a:t>17/05/2019</a:t>
            </a:fld>
            <a:endParaRPr lang="en-GB"/>
          </a:p>
        </p:txBody>
      </p:sp>
      <p:sp>
        <p:nvSpPr>
          <p:cNvPr id="5" name="Footer Placeholder 4">
            <a:extLst>
              <a:ext uri="{FF2B5EF4-FFF2-40B4-BE49-F238E27FC236}">
                <a16:creationId xmlns:a16="http://schemas.microsoft.com/office/drawing/2014/main" id="{1A841272-E178-4D62-81A4-728B408733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691566-4B1B-4EE7-97CB-0451D509A98A}"/>
              </a:ext>
            </a:extLst>
          </p:cNvPr>
          <p:cNvSpPr>
            <a:spLocks noGrp="1"/>
          </p:cNvSpPr>
          <p:nvPr>
            <p:ph type="sldNum" sz="quarter" idx="12"/>
          </p:nvPr>
        </p:nvSpPr>
        <p:spPr/>
        <p:txBody>
          <a:bodyPr/>
          <a:lstStyle/>
          <a:p>
            <a:fld id="{1C6EFCF9-9345-43CF-BB38-654108B3A6E2}" type="slidenum">
              <a:rPr lang="en-GB" smtClean="0"/>
              <a:t>‹#›</a:t>
            </a:fld>
            <a:endParaRPr lang="en-GB"/>
          </a:p>
        </p:txBody>
      </p:sp>
    </p:spTree>
    <p:extLst>
      <p:ext uri="{BB962C8B-B14F-4D97-AF65-F5344CB8AC3E}">
        <p14:creationId xmlns:p14="http://schemas.microsoft.com/office/powerpoint/2010/main" val="3838417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D6313D-98E8-4F77-BFAC-D917A537CBA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603C3E4-028C-4A07-88E3-7498F41545F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098B55-E75B-4209-8002-B3B5304F2A24}"/>
              </a:ext>
            </a:extLst>
          </p:cNvPr>
          <p:cNvSpPr>
            <a:spLocks noGrp="1"/>
          </p:cNvSpPr>
          <p:nvPr>
            <p:ph type="dt" sz="half" idx="10"/>
          </p:nvPr>
        </p:nvSpPr>
        <p:spPr/>
        <p:txBody>
          <a:bodyPr/>
          <a:lstStyle/>
          <a:p>
            <a:fld id="{C8112C57-0A26-4920-A401-F5ED94D1C711}" type="datetimeFigureOut">
              <a:rPr lang="en-GB" smtClean="0"/>
              <a:t>17/05/2019</a:t>
            </a:fld>
            <a:endParaRPr lang="en-GB"/>
          </a:p>
        </p:txBody>
      </p:sp>
      <p:sp>
        <p:nvSpPr>
          <p:cNvPr id="5" name="Footer Placeholder 4">
            <a:extLst>
              <a:ext uri="{FF2B5EF4-FFF2-40B4-BE49-F238E27FC236}">
                <a16:creationId xmlns:a16="http://schemas.microsoft.com/office/drawing/2014/main" id="{00762106-BF4C-41EC-92FC-FDB661EA89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9EE444-A01D-4BF7-BFA7-A8244C11C5C8}"/>
              </a:ext>
            </a:extLst>
          </p:cNvPr>
          <p:cNvSpPr>
            <a:spLocks noGrp="1"/>
          </p:cNvSpPr>
          <p:nvPr>
            <p:ph type="sldNum" sz="quarter" idx="12"/>
          </p:nvPr>
        </p:nvSpPr>
        <p:spPr/>
        <p:txBody>
          <a:bodyPr/>
          <a:lstStyle/>
          <a:p>
            <a:fld id="{1C6EFCF9-9345-43CF-BB38-654108B3A6E2}" type="slidenum">
              <a:rPr lang="en-GB" smtClean="0"/>
              <a:t>‹#›</a:t>
            </a:fld>
            <a:endParaRPr lang="en-GB"/>
          </a:p>
        </p:txBody>
      </p:sp>
    </p:spTree>
    <p:extLst>
      <p:ext uri="{BB962C8B-B14F-4D97-AF65-F5344CB8AC3E}">
        <p14:creationId xmlns:p14="http://schemas.microsoft.com/office/powerpoint/2010/main" val="21444790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8A1F90-307D-4EEE-8796-2E3694F331A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4582823-17E6-4446-B24F-5E11EF3064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F6E4FA-2CBA-4604-852B-1FDE62D73F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112C57-0A26-4920-A401-F5ED94D1C711}" type="datetimeFigureOut">
              <a:rPr lang="en-GB" smtClean="0"/>
              <a:t>17/05/2019</a:t>
            </a:fld>
            <a:endParaRPr lang="en-GB"/>
          </a:p>
        </p:txBody>
      </p:sp>
      <p:sp>
        <p:nvSpPr>
          <p:cNvPr id="5" name="Footer Placeholder 4">
            <a:extLst>
              <a:ext uri="{FF2B5EF4-FFF2-40B4-BE49-F238E27FC236}">
                <a16:creationId xmlns:a16="http://schemas.microsoft.com/office/drawing/2014/main" id="{69738CB9-76EC-4C36-9CD3-7127E5736D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52EBC16-0F13-4018-93A7-05ECC5032F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6EFCF9-9345-43CF-BB38-654108B3A6E2}" type="slidenum">
              <a:rPr lang="en-GB" smtClean="0"/>
              <a:t>‹#›</a:t>
            </a:fld>
            <a:endParaRPr lang="en-GB"/>
          </a:p>
        </p:txBody>
      </p:sp>
    </p:spTree>
    <p:extLst>
      <p:ext uri="{BB962C8B-B14F-4D97-AF65-F5344CB8AC3E}">
        <p14:creationId xmlns:p14="http://schemas.microsoft.com/office/powerpoint/2010/main" val="2992965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hyperlink" Target="https://www.ourmigrationstory.org.uk/uploads/Interviews%20with%20Polish%20Migrants_Burrell.pdf"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www.theguardian.com/society/2014/jun/11/polish-people-rise-in-attacks-blame-recession-politicians-media" TargetMode="Externa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hyperlink" Target="https://www.ourmigrationstory.org.uk/uploads/Interviews%20with%20Polish%20Migrants_Burrell.pdf"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twitter.com/lizziedearden" TargetMode="External"/><Relationship Id="rId2" Type="http://schemas.openxmlformats.org/officeDocument/2006/relationships/hyperlink" Target="https://www.independent.co.uk/author/lizzie-dearden"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breitbart.com/london/2017/08/24/poland-refuses-take-muslim-migrants-latest-terror-attacks/" TargetMode="External"/><Relationship Id="rId2" Type="http://schemas.openxmlformats.org/officeDocument/2006/relationships/hyperlink" Target="https://www.breitbart.com/london/2018/04/09/eu-head-juncker-poland-ukrainian-migrants-not-muslims/" TargetMode="External"/><Relationship Id="rId1" Type="http://schemas.openxmlformats.org/officeDocument/2006/relationships/slideLayout" Target="../slideLayouts/slideLayout7.xml"/><Relationship Id="rId4" Type="http://schemas.openxmlformats.org/officeDocument/2006/relationships/hyperlink" Target="https://www.breitbart.com/london/2017/06/05/poland-importing-muslims-terror/"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twitter.com/ameliagentleman" TargetMode="External"/><Relationship Id="rId2" Type="http://schemas.openxmlformats.org/officeDocument/2006/relationships/hyperlink" Target="https://www.theguardian.com/profile/ameliagentleman" TargetMode="External"/><Relationship Id="rId1" Type="http://schemas.openxmlformats.org/officeDocument/2006/relationships/slideLayout" Target="../slideLayouts/slideLayout7.xml"/><Relationship Id="rId4" Type="http://schemas.openxmlformats.org/officeDocument/2006/relationships/hyperlink" Target="https://www.theguardian.com/world/2011/apr/06/uk-polish-migrants-lost-jobs-and-hope"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ourmigrationstory.org.uk/uploads/Interviews%20with%20Polish%20Migrants_Burrell.pdf" TargetMode="External"/><Relationship Id="rId7" Type="http://schemas.openxmlformats.org/officeDocument/2006/relationships/hyperlink" Target="https://www.theguardian.com/world/2011/apr/06/uk-polish-migrants-lost-jobs-and-hope" TargetMode="External"/><Relationship Id="rId2" Type="http://schemas.openxmlformats.org/officeDocument/2006/relationships/hyperlink" Target="https://www.fmreview.org/resettlement/blaszczyk" TargetMode="External"/><Relationship Id="rId1" Type="http://schemas.openxmlformats.org/officeDocument/2006/relationships/slideLayout" Target="../slideLayouts/slideLayout2.xml"/><Relationship Id="rId6" Type="http://schemas.openxmlformats.org/officeDocument/2006/relationships/hyperlink" Target="https://www.breitbart.com/europe/2018/05/12/polish-immigrants-returning-home-cite-fear-of-terrorism-anti-white-racism-by-black-brits/" TargetMode="External"/><Relationship Id="rId5" Type="http://schemas.openxmlformats.org/officeDocument/2006/relationships/hyperlink" Target="https://twitter.com/lizziedearden" TargetMode="External"/><Relationship Id="rId4" Type="http://schemas.openxmlformats.org/officeDocument/2006/relationships/hyperlink" Target="https://www.independent.co.uk/author/lizzie-deard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3B9F38F-BB06-41E7-8F44-4F582A14C84E}"/>
              </a:ext>
            </a:extLst>
          </p:cNvPr>
          <p:cNvSpPr/>
          <p:nvPr/>
        </p:nvSpPr>
        <p:spPr>
          <a:xfrm>
            <a:off x="2073897" y="1781666"/>
            <a:ext cx="7098384" cy="2951064"/>
          </a:xfrm>
          <a:prstGeom prst="rect">
            <a:avLst/>
          </a:prstGeom>
        </p:spPr>
        <p:txBody>
          <a:bodyPr wrap="square">
            <a:spAutoFit/>
          </a:bodyPr>
          <a:lstStyle/>
          <a:p>
            <a:pPr algn="just">
              <a:lnSpc>
                <a:spcPct val="150000"/>
              </a:lnSpc>
            </a:pPr>
            <a:r>
              <a:rPr lang="en-GB" dirty="0">
                <a:solidFill>
                  <a:srgbClr val="333333"/>
                </a:solidFill>
                <a:latin typeface="Times New Roman" panose="02020603050405020304" pitchFamily="18" charset="0"/>
                <a:cs typeface="Times New Roman" panose="02020603050405020304" pitchFamily="18" charset="0"/>
              </a:rPr>
              <a:t>The 1947 Polish Resettlement Act aimed to resettle political refugees in the UK, at a time when it was on the verge of an era of considerable population increase based largely on immigration. The Act provided Polish refugees in the UK with entitlement to employment and to unemployment benefit. The Act also laid out the responsibilities of several government departments to provide health services, pension entitlement and education for the Poles.</a:t>
            </a:r>
            <a:r>
              <a:rPr lang="en-GB" b="1" dirty="0"/>
              <a:t>( </a:t>
            </a:r>
            <a:r>
              <a:rPr lang="en-GB" b="1" dirty="0" err="1"/>
              <a:t>Blaszczyk.A</a:t>
            </a:r>
            <a:r>
              <a:rPr lang="en-GB" b="1" dirty="0"/>
              <a:t>)</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654854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B544370-DF85-41B8-8075-2EF83F779C75}"/>
              </a:ext>
            </a:extLst>
          </p:cNvPr>
          <p:cNvSpPr/>
          <p:nvPr/>
        </p:nvSpPr>
        <p:spPr>
          <a:xfrm>
            <a:off x="3048000" y="1159497"/>
            <a:ext cx="7227216" cy="5449056"/>
          </a:xfrm>
          <a:prstGeom prst="rect">
            <a:avLst/>
          </a:prstGeom>
        </p:spPr>
        <p:txBody>
          <a:bodyPr wrap="square">
            <a:spAutoFit/>
          </a:bodyPr>
          <a:lstStyle/>
          <a:p>
            <a:pPr algn="just">
              <a:lnSpc>
                <a:spcPct val="150000"/>
              </a:lnSpc>
            </a:pPr>
            <a:r>
              <a:rPr lang="en-GB" dirty="0">
                <a:solidFill>
                  <a:srgbClr val="333333"/>
                </a:solidFill>
                <a:latin typeface="Helvetica Neue"/>
              </a:rPr>
              <a:t>From March 1948, the Home Secretary announced that applications for British citizenship would be accepted from Polish ex-servicemen and Poles were granted the right to become naturalised British citizens. In the end, the Poles emerged as dedicated contributors to the rebuilt British economy. Those who obtained secondary or higher education found profitable and sometimes prestigious posts in the British labour market and made successful professional careers. Their different culture and tradition, along with the shared traumatic wartime experience, slowly came to be seen as assets contributing to community life. The Committee’s aim of adapting Polish exiles to a new life was slowly being achieved. As one local newspaper article of the time said, “Their assets and pastimes may differ, but that very difference is an asset to the joint community of the </a:t>
            </a:r>
            <a:r>
              <a:rPr lang="en-GB">
                <a:solidFill>
                  <a:srgbClr val="333333"/>
                </a:solidFill>
                <a:latin typeface="Helvetica Neue"/>
              </a:rPr>
              <a:t>town.”</a:t>
            </a:r>
            <a:r>
              <a:rPr lang="en-GB" b="1"/>
              <a:t> </a:t>
            </a:r>
            <a:r>
              <a:rPr lang="en-GB" b="1" dirty="0"/>
              <a:t>(</a:t>
            </a:r>
            <a:r>
              <a:rPr lang="en-GB" b="1" dirty="0" err="1"/>
              <a:t>Blaszczyk.A</a:t>
            </a:r>
            <a:r>
              <a:rPr lang="en-GB" b="1" dirty="0"/>
              <a:t>)</a:t>
            </a:r>
            <a:endParaRPr lang="en-GB" dirty="0"/>
          </a:p>
        </p:txBody>
      </p:sp>
    </p:spTree>
    <p:extLst>
      <p:ext uri="{BB962C8B-B14F-4D97-AF65-F5344CB8AC3E}">
        <p14:creationId xmlns:p14="http://schemas.microsoft.com/office/powerpoint/2010/main" val="1311716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3F34C67-BA0B-4549-98A6-5EA747756A79}"/>
              </a:ext>
            </a:extLst>
          </p:cNvPr>
          <p:cNvSpPr/>
          <p:nvPr/>
        </p:nvSpPr>
        <p:spPr>
          <a:xfrm>
            <a:off x="3048000" y="1305342"/>
            <a:ext cx="6096000" cy="4247317"/>
          </a:xfrm>
          <a:prstGeom prst="rect">
            <a:avLst/>
          </a:prstGeom>
        </p:spPr>
        <p:txBody>
          <a:bodyPr>
            <a:spAutoFit/>
          </a:bodyPr>
          <a:lstStyle/>
          <a:p>
            <a:r>
              <a:rPr lang="en-GB" dirty="0">
                <a:solidFill>
                  <a:srgbClr val="323232"/>
                </a:solidFill>
                <a:latin typeface="Lato"/>
              </a:rPr>
              <a:t>‘’ after communism collapsed in 1989 many saw this as a new era, bringing new opportunities for mobility. In addition, in the 1990s, immediately after the fall of the old regime, the country went through a very difficult time of 'transition' as the economy had to change from state-planned to a free market. This meant high unemployment became a problem for the first time in decades as factories and other employers closed. Many of the protections that the communist state provided for workers were lost and many Polish people were disappointed that the excitement surrounding communism’s end had not created better lives for most people. The move from communism to capitalism took a long time and unemployment was particularly high for young people in 2004, when the country joined the European Union.</a:t>
            </a:r>
            <a:r>
              <a:rPr lang="en-GB" dirty="0">
                <a:solidFill>
                  <a:srgbClr val="323232"/>
                </a:solidFill>
                <a:latin typeface="Lato"/>
                <a:hlinkClick r:id="rId2"/>
              </a:rPr>
              <a:t>’’</a:t>
            </a:r>
            <a:r>
              <a:rPr lang="en-GB" dirty="0">
                <a:hlinkClick r:id="rId2"/>
              </a:rPr>
              <a:t> _Burrell.pdf</a:t>
            </a:r>
            <a:endParaRPr lang="en-GB" dirty="0"/>
          </a:p>
        </p:txBody>
      </p:sp>
    </p:spTree>
    <p:extLst>
      <p:ext uri="{BB962C8B-B14F-4D97-AF65-F5344CB8AC3E}">
        <p14:creationId xmlns:p14="http://schemas.microsoft.com/office/powerpoint/2010/main" val="12738821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67E14-BDA2-403C-95DF-B48BDA5E2FE8}"/>
              </a:ext>
            </a:extLst>
          </p:cNvPr>
          <p:cNvSpPr>
            <a:spLocks noGrp="1"/>
          </p:cNvSpPr>
          <p:nvPr>
            <p:ph type="ctrTitle"/>
          </p:nvPr>
        </p:nvSpPr>
        <p:spPr>
          <a:xfrm>
            <a:off x="1524000" y="1122363"/>
            <a:ext cx="9144000" cy="810132"/>
          </a:xfrm>
        </p:spPr>
        <p:txBody>
          <a:bodyPr>
            <a:normAutofit fontScale="90000"/>
          </a:bodyPr>
          <a:lstStyle/>
          <a:p>
            <a:r>
              <a:rPr lang="en-GB" dirty="0"/>
              <a:t>Non </a:t>
            </a:r>
            <a:r>
              <a:rPr lang="en-GB" dirty="0" err="1"/>
              <a:t>uk</a:t>
            </a:r>
            <a:r>
              <a:rPr lang="en-GB" dirty="0"/>
              <a:t>  residents</a:t>
            </a:r>
          </a:p>
        </p:txBody>
      </p:sp>
      <p:sp>
        <p:nvSpPr>
          <p:cNvPr id="3" name="Subtitle 2">
            <a:extLst>
              <a:ext uri="{FF2B5EF4-FFF2-40B4-BE49-F238E27FC236}">
                <a16:creationId xmlns:a16="http://schemas.microsoft.com/office/drawing/2014/main" id="{BA7EF644-5B21-4C8D-AD42-E4A7C177C653}"/>
              </a:ext>
            </a:extLst>
          </p:cNvPr>
          <p:cNvSpPr>
            <a:spLocks noGrp="1"/>
          </p:cNvSpPr>
          <p:nvPr>
            <p:ph type="subTitle" idx="1"/>
          </p:nvPr>
        </p:nvSpPr>
        <p:spPr>
          <a:xfrm>
            <a:off x="499620" y="2234153"/>
            <a:ext cx="10614581" cy="4718115"/>
          </a:xfrm>
        </p:spPr>
        <p:txBody>
          <a:bodyPr>
            <a:normAutofit fontScale="92500" lnSpcReduction="10000"/>
          </a:bodyPr>
          <a:lstStyle/>
          <a:p>
            <a:pPr algn="just">
              <a:lnSpc>
                <a:spcPct val="150000"/>
              </a:lnSpc>
            </a:pPr>
            <a:r>
              <a:rPr lang="en-GB" b="1" dirty="0"/>
              <a:t>Polish migration to the UK post-2004</a:t>
            </a:r>
            <a:endParaRPr lang="en-GB" dirty="0"/>
          </a:p>
          <a:p>
            <a:pPr algn="just">
              <a:lnSpc>
                <a:spcPct val="150000"/>
              </a:lnSpc>
            </a:pPr>
            <a:r>
              <a:rPr lang="en-GB" dirty="0"/>
              <a:t>As the most populous of the CEE states, with the largest economy, and (at the time of its accession) the highest unemployment rate among them, Poland soon became the nation of most intra-EU emigrants. Today, Poles constitute the second largest (after those born in India) foreign-born community in the UK, their top destination. As the largest non-English speaking group in the UK, they can easily be perceived as threatening to the British norm. Frequent media, popular, and political attacks, and </a:t>
            </a:r>
            <a:r>
              <a:rPr lang="en-GB" dirty="0">
                <a:hlinkClick r:id="rId2"/>
              </a:rPr>
              <a:t>an increasing rate of hate crimes</a:t>
            </a:r>
            <a:r>
              <a:rPr lang="en-GB" dirty="0"/>
              <a:t> against Poles evidence their “racialisation.” Their large numbers also contribute to their particular vulnerability to employment </a:t>
            </a:r>
            <a:r>
              <a:rPr lang="en-GB"/>
              <a:t>discrimination.(</a:t>
            </a:r>
            <a:r>
              <a:rPr lang="en-GB" b="1" i="1"/>
              <a:t>Dagmar R M )</a:t>
            </a:r>
            <a:endParaRPr lang="en-GB" dirty="0"/>
          </a:p>
          <a:p>
            <a:pPr algn="just">
              <a:lnSpc>
                <a:spcPct val="150000"/>
              </a:lnSpc>
            </a:pPr>
            <a:endParaRPr lang="en-GB" dirty="0"/>
          </a:p>
        </p:txBody>
      </p:sp>
    </p:spTree>
    <p:extLst>
      <p:ext uri="{BB962C8B-B14F-4D97-AF65-F5344CB8AC3E}">
        <p14:creationId xmlns:p14="http://schemas.microsoft.com/office/powerpoint/2010/main" val="40512258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769E03E-0441-46ED-8EE3-F6099CD4D374}"/>
              </a:ext>
            </a:extLst>
          </p:cNvPr>
          <p:cNvSpPr/>
          <p:nvPr/>
        </p:nvSpPr>
        <p:spPr>
          <a:xfrm>
            <a:off x="2545237" y="904973"/>
            <a:ext cx="6598763" cy="3139321"/>
          </a:xfrm>
          <a:prstGeom prst="rect">
            <a:avLst/>
          </a:prstGeom>
        </p:spPr>
        <p:txBody>
          <a:bodyPr wrap="square">
            <a:spAutoFit/>
          </a:bodyPr>
          <a:lstStyle/>
          <a:p>
            <a:r>
              <a:rPr lang="en-GB" dirty="0"/>
              <a:t>When I first arrived here my English wasn’t that good, but I could hear people talking behind my back saying ‘f***</a:t>
            </a:r>
            <a:r>
              <a:rPr lang="en-GB" dirty="0" err="1"/>
              <a:t>ing</a:t>
            </a:r>
            <a:r>
              <a:rPr lang="en-GB" dirty="0"/>
              <a:t> Poles, coming here, stealing our jobs', thinking I don’t understand. A few years after I got used to it. I didn’t steal anybody’s job. I went to the job centre and applied for it</a:t>
            </a:r>
          </a:p>
          <a:p>
            <a:endParaRPr lang="en-GB" dirty="0"/>
          </a:p>
          <a:p>
            <a:r>
              <a:rPr lang="en-GB" dirty="0"/>
              <a:t>Source: Interview with 'Kasia', who left Poland in 2006 to come to the UK (living in a Lancashire town)</a:t>
            </a:r>
          </a:p>
          <a:p>
            <a:endParaRPr lang="en-GB" dirty="0"/>
          </a:p>
          <a:p>
            <a:r>
              <a:rPr lang="en-GB" dirty="0">
                <a:hlinkClick r:id="rId2"/>
              </a:rPr>
              <a:t>https://www.ourmigrationstory.org.uk/uploads/Interviews%20with%20Polish%20Migrants_Burrell.pdf</a:t>
            </a:r>
            <a:endParaRPr lang="en-GB" dirty="0"/>
          </a:p>
        </p:txBody>
      </p:sp>
    </p:spTree>
    <p:extLst>
      <p:ext uri="{BB962C8B-B14F-4D97-AF65-F5344CB8AC3E}">
        <p14:creationId xmlns:p14="http://schemas.microsoft.com/office/powerpoint/2010/main" val="14178261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BAFD1EC-4C6F-42E9-BBE1-043DDBA595AE}"/>
              </a:ext>
            </a:extLst>
          </p:cNvPr>
          <p:cNvSpPr/>
          <p:nvPr/>
        </p:nvSpPr>
        <p:spPr>
          <a:xfrm>
            <a:off x="3571580" y="266596"/>
            <a:ext cx="6096000" cy="6324808"/>
          </a:xfrm>
          <a:prstGeom prst="rect">
            <a:avLst/>
          </a:prstGeom>
        </p:spPr>
        <p:txBody>
          <a:bodyPr>
            <a:spAutoFit/>
          </a:bodyPr>
          <a:lstStyle/>
          <a:p>
            <a:pPr algn="just">
              <a:lnSpc>
                <a:spcPct val="150000"/>
              </a:lnSpc>
            </a:pPr>
            <a:r>
              <a:rPr lang="en-GB" dirty="0">
                <a:solidFill>
                  <a:srgbClr val="1C1C1C"/>
                </a:solidFill>
                <a:latin typeface="Times New Roman" panose="02020603050405020304" pitchFamily="18" charset="0"/>
                <a:cs typeface="Times New Roman" panose="02020603050405020304" pitchFamily="18" charset="0"/>
              </a:rPr>
              <a:t> Since the Brexit vote, Poles have become targets in a more widespread rise in xenophobic speech and violence. In August, Arkadiusz </a:t>
            </a:r>
            <a:r>
              <a:rPr lang="en-GB" dirty="0" err="1">
                <a:solidFill>
                  <a:srgbClr val="1C1C1C"/>
                </a:solidFill>
                <a:latin typeface="Times New Roman" panose="02020603050405020304" pitchFamily="18" charset="0"/>
                <a:cs typeface="Times New Roman" panose="02020603050405020304" pitchFamily="18" charset="0"/>
              </a:rPr>
              <a:t>Jozwik</a:t>
            </a:r>
            <a:r>
              <a:rPr lang="en-GB" dirty="0">
                <a:solidFill>
                  <a:srgbClr val="1C1C1C"/>
                </a:solidFill>
                <a:latin typeface="Times New Roman" panose="02020603050405020304" pitchFamily="18" charset="0"/>
                <a:cs typeface="Times New Roman" panose="02020603050405020304" pitchFamily="18" charset="0"/>
              </a:rPr>
              <a:t> was murdered in Harlow, Essex, in what police are treating as a hate crime; other assaults have been reported across the country.</a:t>
            </a:r>
            <a:r>
              <a:rPr lang="en-GB" b="1" dirty="0">
                <a:hlinkClick r:id="rId2" tooltip="Lizzie Dearden"/>
              </a:rPr>
              <a:t> (</a:t>
            </a:r>
            <a:r>
              <a:rPr lang="en-GB" b="1" dirty="0" err="1">
                <a:hlinkClick r:id="rId2" tooltip="Lizzie Dearden"/>
              </a:rPr>
              <a:t>Dearden</a:t>
            </a:r>
            <a:r>
              <a:rPr lang="en-GB" b="1" dirty="0" err="1"/>
              <a:t>.L</a:t>
            </a:r>
            <a:r>
              <a:rPr lang="en-GB" b="1" dirty="0"/>
              <a:t>)</a:t>
            </a:r>
            <a:endParaRPr lang="en-GB" dirty="0">
              <a:latin typeface="Times New Roman" panose="02020603050405020304" pitchFamily="18" charset="0"/>
              <a:cs typeface="Times New Roman" panose="02020603050405020304" pitchFamily="18" charset="0"/>
            </a:endParaRPr>
          </a:p>
          <a:p>
            <a:pPr fontAlgn="base"/>
            <a:endParaRPr lang="en-GB" dirty="0">
              <a:solidFill>
                <a:srgbClr val="281E1E"/>
              </a:solidFill>
              <a:latin typeface="Independent Serif Light"/>
            </a:endParaRPr>
          </a:p>
          <a:p>
            <a:pPr fontAlgn="base"/>
            <a:r>
              <a:rPr lang="en-GB" dirty="0">
                <a:solidFill>
                  <a:srgbClr val="281E1E"/>
                </a:solidFill>
                <a:latin typeface="Independent Serif Light"/>
              </a:rPr>
              <a:t>The disturbing trend has sparked concern for Poland’s estimated 850,000 citizens living in the UK.</a:t>
            </a:r>
          </a:p>
          <a:p>
            <a:pPr fontAlgn="base"/>
            <a:r>
              <a:rPr lang="en-GB" dirty="0">
                <a:solidFill>
                  <a:srgbClr val="281E1E"/>
                </a:solidFill>
                <a:latin typeface="Independent Serif Light"/>
              </a:rPr>
              <a:t>The President, Andrzej </a:t>
            </a:r>
            <a:r>
              <a:rPr lang="en-GB" dirty="0" err="1">
                <a:solidFill>
                  <a:srgbClr val="281E1E"/>
                </a:solidFill>
                <a:latin typeface="Independent Serif Light"/>
              </a:rPr>
              <a:t>Duda</a:t>
            </a:r>
            <a:r>
              <a:rPr lang="en-GB" dirty="0">
                <a:solidFill>
                  <a:srgbClr val="281E1E"/>
                </a:solidFill>
                <a:latin typeface="Independent Serif Light"/>
              </a:rPr>
              <a:t>, sent letters to the Archbishop of Canterbury and Catholic Archbishop of Westminster requesting “constructive efforts” to combat xenophobia earlier this month</a:t>
            </a:r>
          </a:p>
          <a:p>
            <a:pPr fontAlgn="base"/>
            <a:endParaRPr lang="en-GB" dirty="0">
              <a:solidFill>
                <a:srgbClr val="281E1E"/>
              </a:solidFill>
              <a:latin typeface="Independent Serif Light"/>
            </a:endParaRPr>
          </a:p>
          <a:p>
            <a:pPr fontAlgn="base"/>
            <a:r>
              <a:rPr lang="en-GB" dirty="0">
                <a:solidFill>
                  <a:srgbClr val="281E1E"/>
                </a:solidFill>
                <a:latin typeface="Independent Serif Light"/>
              </a:rPr>
              <a:t>Independent newspaper </a:t>
            </a:r>
            <a:r>
              <a:rPr lang="en-GB" b="1" dirty="0"/>
              <a:t>Police bracing for Brexit hate crime spike against EU citizens and migrants in March</a:t>
            </a:r>
          </a:p>
          <a:p>
            <a:pPr fontAlgn="base"/>
            <a:r>
              <a:rPr lang="en-GB" dirty="0"/>
              <a:t>Police fear repeat of attacks around EU referendum, which was then the largest hate crime spike on record</a:t>
            </a:r>
          </a:p>
          <a:p>
            <a:pPr fontAlgn="base"/>
            <a:r>
              <a:rPr lang="en-GB" b="1" dirty="0">
                <a:hlinkClick r:id="rId2" tooltip="Lizzie Dearden"/>
              </a:rPr>
              <a:t>Lizzie </a:t>
            </a:r>
            <a:r>
              <a:rPr lang="en-GB" b="1" dirty="0" err="1">
                <a:hlinkClick r:id="rId2" tooltip="Lizzie Dearden"/>
              </a:rPr>
              <a:t>Dearden</a:t>
            </a:r>
            <a:r>
              <a:rPr lang="en-GB" dirty="0" err="1"/>
              <a:t>Home</a:t>
            </a:r>
            <a:r>
              <a:rPr lang="en-GB" dirty="0"/>
              <a:t> Affairs Correspondent </a:t>
            </a:r>
            <a:r>
              <a:rPr lang="en-GB" dirty="0">
                <a:hlinkClick r:id="rId3" tooltip="@lizziedearden"/>
              </a:rPr>
              <a:t>@</a:t>
            </a:r>
            <a:r>
              <a:rPr lang="en-GB" dirty="0" err="1">
                <a:hlinkClick r:id="rId3" tooltip="@lizziedearden"/>
              </a:rPr>
              <a:t>lizziedearden</a:t>
            </a:r>
            <a:endParaRPr lang="en-GB" dirty="0"/>
          </a:p>
          <a:p>
            <a:pPr fontAlgn="base"/>
            <a:r>
              <a:rPr lang="en-GB" dirty="0"/>
              <a:t>Thursday 18 October 2018 20:56 </a:t>
            </a:r>
          </a:p>
          <a:p>
            <a:br>
              <a:rPr lang="en-GB" dirty="0"/>
            </a:br>
            <a:endParaRPr lang="en-GB" dirty="0"/>
          </a:p>
        </p:txBody>
      </p:sp>
    </p:spTree>
    <p:extLst>
      <p:ext uri="{BB962C8B-B14F-4D97-AF65-F5344CB8AC3E}">
        <p14:creationId xmlns:p14="http://schemas.microsoft.com/office/powerpoint/2010/main" val="620341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les-apart-the-new-face-of-british-prejudice-1">
            <a:extLst>
              <a:ext uri="{FF2B5EF4-FFF2-40B4-BE49-F238E27FC236}">
                <a16:creationId xmlns:a16="http://schemas.microsoft.com/office/drawing/2014/main" id="{CE1BD159-0886-4D44-9000-CDD01386B5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2000" y="-305726"/>
            <a:ext cx="13137686" cy="716372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15A2D238-DB2B-444B-8D21-0F086964247B}"/>
              </a:ext>
            </a:extLst>
          </p:cNvPr>
          <p:cNvSpPr/>
          <p:nvPr/>
        </p:nvSpPr>
        <p:spPr>
          <a:xfrm>
            <a:off x="14726652" y="-3922294"/>
            <a:ext cx="4636169" cy="13288702"/>
          </a:xfrm>
          <a:prstGeom prst="rect">
            <a:avLst/>
          </a:prstGeom>
        </p:spPr>
        <p:txBody>
          <a:bodyPr wrap="square">
            <a:spAutoFit/>
          </a:bodyPr>
          <a:lstStyle/>
          <a:p>
            <a:pPr algn="just">
              <a:lnSpc>
                <a:spcPct val="150000"/>
              </a:lnSpc>
            </a:pPr>
            <a:r>
              <a:rPr lang="en-GB" sz="3600" dirty="0">
                <a:solidFill>
                  <a:srgbClr val="1C1C1C"/>
                </a:solidFill>
                <a:latin typeface="Times New Roman" panose="02020603050405020304" pitchFamily="18" charset="0"/>
                <a:cs typeface="Times New Roman" panose="02020603050405020304" pitchFamily="18" charset="0"/>
              </a:rPr>
              <a:t>British politicians helped to create a wave of hate crimes in the UK after the country’s June 23 vote to leave the EU, according to an August report by the United Nations’ committee on the elimination of racial discrimination. More than 3,000 hate crimes were reported to British police in the weeks before and after the referendum.</a:t>
            </a:r>
            <a:endParaRPr lang="en-GB" sz="3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166997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007319A-252F-4222-BF73-2D2F25685E3D}"/>
              </a:ext>
            </a:extLst>
          </p:cNvPr>
          <p:cNvSpPr/>
          <p:nvPr/>
        </p:nvSpPr>
        <p:spPr>
          <a:xfrm>
            <a:off x="2818614" y="886120"/>
            <a:ext cx="6325386" cy="5033879"/>
          </a:xfrm>
          <a:prstGeom prst="rect">
            <a:avLst/>
          </a:prstGeom>
        </p:spPr>
        <p:txBody>
          <a:bodyPr wrap="square">
            <a:spAutoFit/>
          </a:bodyPr>
          <a:lstStyle/>
          <a:p>
            <a:pPr algn="just">
              <a:lnSpc>
                <a:spcPct val="150000"/>
              </a:lnSpc>
            </a:pPr>
            <a:r>
              <a:rPr lang="en-GB" dirty="0">
                <a:solidFill>
                  <a:srgbClr val="323132"/>
                </a:solidFill>
                <a:latin typeface="Times New Roman" panose="02020603050405020304" pitchFamily="18" charset="0"/>
                <a:cs typeface="Times New Roman" panose="02020603050405020304" pitchFamily="18" charset="0"/>
              </a:rPr>
              <a:t>Different patterns for EU and non-EU migration have emerged since mid-2016, when the EU referendum vote took place. Due to increasing numbers arriving for work and study, non-EU net migration is now at the highest level since 2004.</a:t>
            </a:r>
          </a:p>
          <a:p>
            <a:pPr algn="just">
              <a:lnSpc>
                <a:spcPct val="150000"/>
              </a:lnSpc>
            </a:pPr>
            <a:endParaRPr lang="en-GB" dirty="0">
              <a:solidFill>
                <a:srgbClr val="323132"/>
              </a:solidFill>
              <a:latin typeface="Times New Roman" panose="02020603050405020304" pitchFamily="18" charset="0"/>
              <a:cs typeface="Times New Roman" panose="02020603050405020304" pitchFamily="18" charset="0"/>
            </a:endParaRPr>
          </a:p>
          <a:p>
            <a:pPr algn="just">
              <a:lnSpc>
                <a:spcPct val="150000"/>
              </a:lnSpc>
            </a:pPr>
            <a:r>
              <a:rPr lang="en-GB" dirty="0">
                <a:solidFill>
                  <a:srgbClr val="323132"/>
                </a:solidFill>
                <a:latin typeface="Open Sans"/>
              </a:rPr>
              <a:t>In contrast, EU net migration, while still adding to the population as a whole, has fallen to a level last seen in 2009. We are also now seeing more EU8 citizens – those from Central and Eastern European countries, for example Poland – leaving the UK than arriving.”</a:t>
            </a:r>
          </a:p>
          <a:p>
            <a:pPr algn="just">
              <a:lnSpc>
                <a:spcPct val="150000"/>
              </a:lnSpc>
            </a:pPr>
            <a:endParaRPr lang="en-GB" dirty="0">
              <a:solidFill>
                <a:srgbClr val="323132"/>
              </a:solidFill>
              <a:latin typeface="Open Sans"/>
            </a:endParaRPr>
          </a:p>
          <a:p>
            <a:pPr algn="just">
              <a:lnSpc>
                <a:spcPct val="150000"/>
              </a:lnSpc>
            </a:pPr>
            <a:r>
              <a:rPr lang="en-GB" dirty="0"/>
              <a:t>( </a:t>
            </a:r>
            <a:r>
              <a:rPr lang="en-GB" dirty="0" err="1"/>
              <a:t>Lindop,J</a:t>
            </a:r>
            <a:r>
              <a:rPr lang="en-GB" dirty="0"/>
              <a:t>)</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211897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15BBCF1B-5C1C-415C-A5C6-D64802C189C7}"/>
              </a:ext>
            </a:extLst>
          </p:cNvPr>
          <p:cNvSpPr/>
          <p:nvPr/>
        </p:nvSpPr>
        <p:spPr>
          <a:xfrm>
            <a:off x="3048000" y="1997839"/>
            <a:ext cx="6096000" cy="4479752"/>
          </a:xfrm>
          <a:prstGeom prst="rect">
            <a:avLst/>
          </a:prstGeom>
        </p:spPr>
        <p:txBody>
          <a:bodyPr>
            <a:spAutoFit/>
          </a:bodyPr>
          <a:lstStyle/>
          <a:p>
            <a:pPr algn="just" fontAlgn="base">
              <a:lnSpc>
                <a:spcPct val="150000"/>
              </a:lnSpc>
            </a:pPr>
            <a:r>
              <a:rPr lang="en-GB" dirty="0">
                <a:solidFill>
                  <a:srgbClr val="111111"/>
                </a:solidFill>
                <a:latin typeface="Times New Roman" panose="02020603050405020304" pitchFamily="18" charset="0"/>
                <a:cs typeface="Times New Roman" panose="02020603050405020304" pitchFamily="18" charset="0"/>
              </a:rPr>
              <a:t>Poland, which has accepted open borders with European Union nations and taken in around one million </a:t>
            </a:r>
            <a:r>
              <a:rPr lang="en-GB" dirty="0" err="1">
                <a:solidFill>
                  <a:srgbClr val="007FAF"/>
                </a:solidFill>
                <a:latin typeface="Times New Roman" panose="02020603050405020304" pitchFamily="18" charset="0"/>
                <a:cs typeface="Times New Roman" panose="02020603050405020304" pitchFamily="18" charset="0"/>
                <a:hlinkClick r:id="rId2"/>
              </a:rPr>
              <a:t>Ukranian</a:t>
            </a:r>
            <a:r>
              <a:rPr lang="en-GB" dirty="0">
                <a:solidFill>
                  <a:srgbClr val="007FAF"/>
                </a:solidFill>
                <a:latin typeface="Times New Roman" panose="02020603050405020304" pitchFamily="18" charset="0"/>
                <a:cs typeface="Times New Roman" panose="02020603050405020304" pitchFamily="18" charset="0"/>
                <a:hlinkClick r:id="rId2"/>
              </a:rPr>
              <a:t> refugees</a:t>
            </a:r>
            <a:r>
              <a:rPr lang="en-GB" dirty="0">
                <a:solidFill>
                  <a:srgbClr val="111111"/>
                </a:solidFill>
                <a:latin typeface="Times New Roman" panose="02020603050405020304" pitchFamily="18" charset="0"/>
                <a:cs typeface="Times New Roman" panose="02020603050405020304" pitchFamily="18" charset="0"/>
              </a:rPr>
              <a:t> and migrants, has nevertheless rejected mass migration from </a:t>
            </a:r>
            <a:r>
              <a:rPr lang="en-GB" dirty="0">
                <a:solidFill>
                  <a:srgbClr val="007FAF"/>
                </a:solidFill>
                <a:latin typeface="Times New Roman" panose="02020603050405020304" pitchFamily="18" charset="0"/>
                <a:cs typeface="Times New Roman" panose="02020603050405020304" pitchFamily="18" charset="0"/>
                <a:hlinkClick r:id="rId3"/>
              </a:rPr>
              <a:t>predominantly Muslim nations</a:t>
            </a:r>
            <a:r>
              <a:rPr lang="en-GB" dirty="0">
                <a:solidFill>
                  <a:srgbClr val="111111"/>
                </a:solidFill>
                <a:latin typeface="Times New Roman" panose="02020603050405020304" pitchFamily="18" charset="0"/>
                <a:cs typeface="Times New Roman" panose="02020603050405020304" pitchFamily="18" charset="0"/>
              </a:rPr>
              <a:t>.</a:t>
            </a:r>
          </a:p>
          <a:p>
            <a:pPr algn="just" fontAlgn="base">
              <a:lnSpc>
                <a:spcPct val="150000"/>
              </a:lnSpc>
            </a:pPr>
            <a:r>
              <a:rPr lang="en-GB" dirty="0">
                <a:solidFill>
                  <a:srgbClr val="111111"/>
                </a:solidFill>
                <a:latin typeface="Times New Roman" panose="02020603050405020304" pitchFamily="18" charset="0"/>
                <a:cs typeface="Times New Roman" panose="02020603050405020304" pitchFamily="18" charset="0"/>
              </a:rPr>
              <a:t>It has not seen a single Islamic extremist attack, while Western European nations have seen dozens in recent years. Indeed, a senior British-born, Polish politician went so far as to </a:t>
            </a:r>
            <a:r>
              <a:rPr lang="en-GB" dirty="0">
                <a:solidFill>
                  <a:srgbClr val="007FAF"/>
                </a:solidFill>
                <a:latin typeface="Times New Roman" panose="02020603050405020304" pitchFamily="18" charset="0"/>
                <a:cs typeface="Times New Roman" panose="02020603050405020304" pitchFamily="18" charset="0"/>
                <a:hlinkClick r:id="rId4"/>
              </a:rPr>
              <a:t>claim in 2017</a:t>
            </a:r>
            <a:r>
              <a:rPr lang="en-GB" dirty="0">
                <a:solidFill>
                  <a:srgbClr val="111111"/>
                </a:solidFill>
                <a:latin typeface="Times New Roman" panose="02020603050405020304" pitchFamily="18" charset="0"/>
                <a:cs typeface="Times New Roman" panose="02020603050405020304" pitchFamily="18" charset="0"/>
              </a:rPr>
              <a:t> that to reduce the chances of terror attacks “the only proven method is not to allow Muslim migrants”.</a:t>
            </a:r>
          </a:p>
          <a:p>
            <a:pPr fontAlgn="base"/>
            <a:endParaRPr lang="en-GB" dirty="0">
              <a:solidFill>
                <a:srgbClr val="111111"/>
              </a:solidFill>
              <a:latin typeface="Georgia" panose="02040502050405020303" pitchFamily="18" charset="0"/>
            </a:endParaRPr>
          </a:p>
          <a:p>
            <a:pPr algn="just">
              <a:lnSpc>
                <a:spcPct val="150000"/>
              </a:lnSpc>
            </a:pPr>
            <a:r>
              <a:rPr lang="en-GB" dirty="0"/>
              <a:t>https://www.breitbart.com</a:t>
            </a:r>
            <a:endParaRPr lang="en-GB" b="0" i="0" dirty="0">
              <a:solidFill>
                <a:srgbClr val="111111"/>
              </a:solidFill>
              <a:effectLst/>
              <a:latin typeface="Georgia" panose="02040502050405020303" pitchFamily="18" charset="0"/>
            </a:endParaRPr>
          </a:p>
        </p:txBody>
      </p:sp>
    </p:spTree>
    <p:extLst>
      <p:ext uri="{BB962C8B-B14F-4D97-AF65-F5344CB8AC3E}">
        <p14:creationId xmlns:p14="http://schemas.microsoft.com/office/powerpoint/2010/main" val="3112302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38F42C6-9798-4875-A018-969171287AC8}"/>
              </a:ext>
            </a:extLst>
          </p:cNvPr>
          <p:cNvSpPr/>
          <p:nvPr/>
        </p:nvSpPr>
        <p:spPr>
          <a:xfrm>
            <a:off x="3048000" y="782425"/>
            <a:ext cx="6256256" cy="7017306"/>
          </a:xfrm>
          <a:prstGeom prst="rect">
            <a:avLst/>
          </a:prstGeom>
        </p:spPr>
        <p:txBody>
          <a:bodyPr wrap="square">
            <a:spAutoFit/>
          </a:bodyPr>
          <a:lstStyle/>
          <a:p>
            <a:r>
              <a:rPr lang="en-GB" dirty="0">
                <a:solidFill>
                  <a:srgbClr val="121212"/>
                </a:solidFill>
                <a:latin typeface="Guardian Text Egyptian Web"/>
              </a:rPr>
              <a:t>Recently, when he was looking for a cleaner in Warsaw, a friend recommended a Ukrainian woman.</a:t>
            </a:r>
          </a:p>
          <a:p>
            <a:r>
              <a:rPr lang="en-GB" dirty="0">
                <a:solidFill>
                  <a:srgbClr val="121212"/>
                </a:solidFill>
                <a:latin typeface="Guardian Text Egyptian Web"/>
              </a:rPr>
              <a:t>It is an example of the pulling force of migration from east to west: while hospitals and homes in England are still being cleaned and painted by Poles, in Poland homes are being cleaned by Ukrainians, and the building industry relies on people from Ukraine and further east – Moldova, and Russia.</a:t>
            </a:r>
          </a:p>
          <a:p>
            <a:r>
              <a:rPr lang="en-GB" dirty="0">
                <a:solidFill>
                  <a:srgbClr val="121212"/>
                </a:solidFill>
                <a:latin typeface="Guardian Text Egyptian Web"/>
              </a:rPr>
              <a:t>"Her story is very sad. She has a degree in economics and a degree in law from her own country, but she couldn't get a job there so she is working here as my cleaning lady.</a:t>
            </a:r>
          </a:p>
          <a:p>
            <a:endParaRPr lang="en-GB" dirty="0">
              <a:solidFill>
                <a:srgbClr val="121212"/>
              </a:solidFill>
              <a:latin typeface="Guardian Text Egyptian Web"/>
            </a:endParaRPr>
          </a:p>
          <a:p>
            <a:r>
              <a:rPr lang="en-GB" dirty="0">
                <a:solidFill>
                  <a:srgbClr val="121212"/>
                </a:solidFill>
                <a:latin typeface="Guardian Text Egyptian Web"/>
              </a:rPr>
              <a:t>Novak, who returned to Poland despite having a Maters Degree in Economics and prestigious job with Price Waterhouse</a:t>
            </a:r>
          </a:p>
          <a:p>
            <a:endParaRPr lang="en-GB" dirty="0">
              <a:solidFill>
                <a:srgbClr val="121212"/>
              </a:solidFill>
              <a:latin typeface="Guardian Text Egyptian Web"/>
            </a:endParaRPr>
          </a:p>
          <a:p>
            <a:r>
              <a:rPr lang="en-GB" b="1" u="sng" dirty="0">
                <a:hlinkClick r:id="rId2"/>
              </a:rPr>
              <a:t>Amelia Gentleman</a:t>
            </a:r>
            <a:r>
              <a:rPr lang="en-GB" i="1" dirty="0"/>
              <a:t> in Warsaw</a:t>
            </a:r>
          </a:p>
          <a:p>
            <a:r>
              <a:rPr lang="en-GB" b="1" dirty="0">
                <a:hlinkClick r:id="rId3"/>
              </a:rPr>
              <a:t> @</a:t>
            </a:r>
            <a:r>
              <a:rPr lang="en-GB" b="1" dirty="0" err="1">
                <a:hlinkClick r:id="rId3"/>
              </a:rPr>
              <a:t>ameliagentleman</a:t>
            </a:r>
            <a:endParaRPr lang="en-GB" b="1" dirty="0"/>
          </a:p>
          <a:p>
            <a:r>
              <a:rPr lang="en-GB" dirty="0"/>
              <a:t>Wed 6 Apr 2011 08.00 </a:t>
            </a:r>
            <a:r>
              <a:rPr lang="en-GB" dirty="0" err="1"/>
              <a:t>BSTFirst</a:t>
            </a:r>
            <a:r>
              <a:rPr lang="en-GB" dirty="0"/>
              <a:t> published on Wed 6 Apr 2011 08.00 BST</a:t>
            </a:r>
          </a:p>
          <a:p>
            <a:r>
              <a:rPr lang="en-GB" dirty="0">
                <a:hlinkClick r:id="rId4"/>
              </a:rPr>
              <a:t>https://www.theguardian.com/world/2011/apr/06/uk-polish-migrants-lost-jobs-and-hope</a:t>
            </a:r>
            <a:endParaRPr lang="en-GB" dirty="0"/>
          </a:p>
          <a:p>
            <a:endParaRPr lang="en-GB" dirty="0"/>
          </a:p>
          <a:p>
            <a:endParaRPr lang="en-GB" dirty="0"/>
          </a:p>
          <a:p>
            <a:br>
              <a:rPr lang="en-GB" dirty="0"/>
            </a:br>
            <a:endParaRPr lang="en-GB" b="0" i="0" dirty="0">
              <a:solidFill>
                <a:srgbClr val="121212"/>
              </a:solidFill>
              <a:effectLst/>
              <a:latin typeface="Guardian Text Egyptian Web"/>
            </a:endParaRPr>
          </a:p>
          <a:p>
            <a:endParaRPr lang="en-GB" b="0" i="0" dirty="0">
              <a:solidFill>
                <a:srgbClr val="121212"/>
              </a:solidFill>
              <a:effectLst/>
              <a:latin typeface="Guardian Text Egyptian Web"/>
            </a:endParaRPr>
          </a:p>
        </p:txBody>
      </p:sp>
    </p:spTree>
    <p:extLst>
      <p:ext uri="{BB962C8B-B14F-4D97-AF65-F5344CB8AC3E}">
        <p14:creationId xmlns:p14="http://schemas.microsoft.com/office/powerpoint/2010/main" val="22896019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61D15A9-6DEB-4257-B309-ECF9EA23AEF6}"/>
              </a:ext>
            </a:extLst>
          </p:cNvPr>
          <p:cNvSpPr/>
          <p:nvPr/>
        </p:nvSpPr>
        <p:spPr>
          <a:xfrm>
            <a:off x="3048000" y="1859340"/>
            <a:ext cx="6096000" cy="4108817"/>
          </a:xfrm>
          <a:prstGeom prst="rect">
            <a:avLst/>
          </a:prstGeom>
        </p:spPr>
        <p:txBody>
          <a:bodyPr>
            <a:spAutoFit/>
          </a:bodyPr>
          <a:lstStyle/>
          <a:p>
            <a:r>
              <a:rPr lang="en-GB" dirty="0"/>
              <a:t>Bulgarian political scientist Ivan Krastev has </a:t>
            </a:r>
            <a:r>
              <a:rPr lang="en-GB" dirty="0" err="1"/>
              <a:t>analyzed</a:t>
            </a:r>
            <a:r>
              <a:rPr lang="en-GB" dirty="0"/>
              <a:t> the reasons for the rejection of mass migration in the Eastern European states saying: “Many of the countries are now ethnically extremely homogeneous, multiculturalism is often interpreted as a step back into the past.”</a:t>
            </a:r>
          </a:p>
          <a:p>
            <a:endParaRPr lang="en-GB" dirty="0"/>
          </a:p>
          <a:p>
            <a:r>
              <a:rPr lang="en-GB" dirty="0"/>
              <a:t>Hungarian Prime Minister Viktor </a:t>
            </a:r>
            <a:r>
              <a:rPr lang="en-GB" dirty="0" err="1"/>
              <a:t>Orbán</a:t>
            </a:r>
            <a:r>
              <a:rPr lang="en-GB" dirty="0"/>
              <a:t> has used similar terms saying that the current push for mass migration and multiculturalism in the EU was like “Sovietisation” and called on Europeans to maintain the continent’s Christian roots.</a:t>
            </a:r>
          </a:p>
          <a:p>
            <a:endParaRPr lang="en-GB" dirty="0"/>
          </a:p>
          <a:p>
            <a:endParaRPr lang="en-GB" dirty="0"/>
          </a:p>
          <a:p>
            <a:r>
              <a:rPr lang="en-GB" dirty="0"/>
              <a:t>https://www.breitbart.com</a:t>
            </a:r>
            <a:endParaRPr lang="en-GB" dirty="0">
              <a:solidFill>
                <a:srgbClr val="111111"/>
              </a:solidFill>
              <a:latin typeface="Georgia" panose="02040502050405020303" pitchFamily="18" charset="0"/>
            </a:endParaRPr>
          </a:p>
          <a:p>
            <a:endParaRPr lang="en-GB" dirty="0"/>
          </a:p>
        </p:txBody>
      </p:sp>
    </p:spTree>
    <p:extLst>
      <p:ext uri="{BB962C8B-B14F-4D97-AF65-F5344CB8AC3E}">
        <p14:creationId xmlns:p14="http://schemas.microsoft.com/office/powerpoint/2010/main" val="22470528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02BF2-FE94-43AF-B906-75AFD329DC08}"/>
              </a:ext>
            </a:extLst>
          </p:cNvPr>
          <p:cNvSpPr>
            <a:spLocks noGrp="1"/>
          </p:cNvSpPr>
          <p:nvPr>
            <p:ph type="title"/>
          </p:nvPr>
        </p:nvSpPr>
        <p:spPr/>
        <p:txBody>
          <a:bodyPr>
            <a:normAutofit/>
          </a:bodyPr>
          <a:lstStyle/>
          <a:p>
            <a:r>
              <a:rPr lang="en-GB" sz="2000"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C9CBF5EB-845C-4FB3-AF43-B37DFF1E5B67}"/>
              </a:ext>
            </a:extLst>
          </p:cNvPr>
          <p:cNvSpPr>
            <a:spLocks noGrp="1"/>
          </p:cNvSpPr>
          <p:nvPr>
            <p:ph idx="1"/>
          </p:nvPr>
        </p:nvSpPr>
        <p:spPr>
          <a:xfrm>
            <a:off x="838200" y="1461156"/>
            <a:ext cx="10515600" cy="4715808"/>
          </a:xfrm>
        </p:spPr>
        <p:txBody>
          <a:bodyPr/>
          <a:lstStyle/>
          <a:p>
            <a:pPr algn="just"/>
            <a:r>
              <a:rPr lang="en-GB" sz="2000" b="1" dirty="0"/>
              <a:t>( </a:t>
            </a:r>
            <a:r>
              <a:rPr lang="en-GB" sz="2000" b="1" dirty="0" err="1"/>
              <a:t>Blaszczyk.A</a:t>
            </a:r>
            <a:r>
              <a:rPr lang="en-GB" sz="2000" b="1" dirty="0"/>
              <a:t>)</a:t>
            </a:r>
            <a:endParaRPr lang="en-GB" sz="2000" dirty="0">
              <a:hlinkClick r:id="rId2"/>
            </a:endParaRPr>
          </a:p>
          <a:p>
            <a:pPr algn="just"/>
            <a:r>
              <a:rPr lang="en-GB" sz="2000" dirty="0">
                <a:hlinkClick r:id="rId2"/>
              </a:rPr>
              <a:t>https://www.fmreview.org/resettlement/blaszczyk</a:t>
            </a:r>
            <a:endParaRPr lang="en-GB" sz="2000" dirty="0"/>
          </a:p>
          <a:p>
            <a:pPr algn="just"/>
            <a:r>
              <a:rPr lang="en-GB" sz="2000" dirty="0">
                <a:hlinkClick r:id="rId3"/>
              </a:rPr>
              <a:t>https://www.ourmigrationstory.org.uk/uploads/Interviews%20with%20Polish%20Migrants_Burrell.pdf</a:t>
            </a:r>
            <a:endParaRPr lang="en-GB" sz="2000" dirty="0"/>
          </a:p>
          <a:p>
            <a:pPr algn="just"/>
            <a:r>
              <a:rPr lang="en-GB" sz="2000" dirty="0"/>
              <a:t>Jay </a:t>
            </a:r>
            <a:r>
              <a:rPr lang="en-GB" sz="2000" dirty="0" err="1"/>
              <a:t>Lindop</a:t>
            </a:r>
            <a:r>
              <a:rPr lang="en-GB" sz="2000" dirty="0"/>
              <a:t>, Director of the Centre for International Migration, Office for National Statistics.</a:t>
            </a:r>
          </a:p>
          <a:p>
            <a:pPr fontAlgn="base"/>
            <a:r>
              <a:rPr lang="en-GB" sz="2000" b="1" dirty="0">
                <a:hlinkClick r:id="rId4" tooltip="Lizzie Dearden"/>
              </a:rPr>
              <a:t>Lizzie </a:t>
            </a:r>
            <a:r>
              <a:rPr lang="en-GB" sz="2000" b="1" dirty="0" err="1">
                <a:hlinkClick r:id="rId4" tooltip="Lizzie Dearden"/>
              </a:rPr>
              <a:t>Dearden</a:t>
            </a:r>
            <a:r>
              <a:rPr lang="en-GB" sz="2000" dirty="0" err="1"/>
              <a:t>Home</a:t>
            </a:r>
            <a:r>
              <a:rPr lang="en-GB" sz="2000" dirty="0"/>
              <a:t> Affairs Correspondent </a:t>
            </a:r>
            <a:r>
              <a:rPr lang="en-GB" sz="2000" dirty="0">
                <a:hlinkClick r:id="rId5" tooltip="@lizziedearden"/>
              </a:rPr>
              <a:t>@</a:t>
            </a:r>
            <a:r>
              <a:rPr lang="en-GB" sz="2000" dirty="0" err="1">
                <a:hlinkClick r:id="rId5" tooltip="@lizziedearden"/>
              </a:rPr>
              <a:t>lizziedearden</a:t>
            </a:r>
            <a:endParaRPr lang="en-GB" sz="2000" dirty="0"/>
          </a:p>
          <a:p>
            <a:pPr fontAlgn="base"/>
            <a:r>
              <a:rPr lang="en-GB" sz="2000" dirty="0"/>
              <a:t>Thursday 18 October 2018 20:56 </a:t>
            </a:r>
          </a:p>
          <a:p>
            <a:pPr fontAlgn="base"/>
            <a:r>
              <a:rPr lang="en-GB" sz="2000" dirty="0">
                <a:hlinkClick r:id="rId6"/>
              </a:rPr>
              <a:t>https://www.breitbart.com/europe/2018/05/12/polish-immigrants-returning-home-cite-fear-of-terrorism-anti-white-racism-by-black-brits/</a:t>
            </a:r>
            <a:endParaRPr lang="en-GB" sz="2000" dirty="0"/>
          </a:p>
          <a:p>
            <a:pPr fontAlgn="base"/>
            <a:r>
              <a:rPr lang="en-GB" sz="2000" dirty="0">
                <a:hlinkClick r:id="rId7"/>
              </a:rPr>
              <a:t>https://www.theguardian.com/world/2011/apr/06/uk-polish-migrants-lost-jobs-and-hope</a:t>
            </a:r>
            <a:endParaRPr lang="en-GB" sz="2000" dirty="0"/>
          </a:p>
          <a:p>
            <a:pPr fontAlgn="base"/>
            <a:endParaRPr lang="en-GB" sz="2000" dirty="0"/>
          </a:p>
          <a:p>
            <a:pPr fontAlgn="base"/>
            <a:endParaRPr lang="en-GB" sz="2000" dirty="0">
              <a:solidFill>
                <a:srgbClr val="111111"/>
              </a:solidFill>
              <a:latin typeface="Georgia" panose="02040502050405020303" pitchFamily="18" charset="0"/>
            </a:endParaRPr>
          </a:p>
          <a:p>
            <a:pPr fontAlgn="base"/>
            <a:endParaRPr lang="en-GB" sz="2000" dirty="0"/>
          </a:p>
          <a:p>
            <a:pPr algn="just"/>
            <a:endParaRPr lang="en-GB" sz="2000" dirty="0"/>
          </a:p>
          <a:p>
            <a:pPr algn="just"/>
            <a:endParaRPr lang="en-GB" sz="2000" dirty="0"/>
          </a:p>
          <a:p>
            <a:endParaRPr lang="en-GB" dirty="0"/>
          </a:p>
        </p:txBody>
      </p:sp>
    </p:spTree>
    <p:extLst>
      <p:ext uri="{BB962C8B-B14F-4D97-AF65-F5344CB8AC3E}">
        <p14:creationId xmlns:p14="http://schemas.microsoft.com/office/powerpoint/2010/main" val="3965051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167</TotalTime>
  <Words>865</Words>
  <Application>Microsoft Office PowerPoint</Application>
  <PresentationFormat>Widescreen</PresentationFormat>
  <Paragraphs>63</Paragraphs>
  <Slides>12</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12</vt:i4>
      </vt:variant>
    </vt:vector>
  </HeadingPairs>
  <TitlesOfParts>
    <vt:vector size="23" baseType="lpstr">
      <vt:lpstr>Arial</vt:lpstr>
      <vt:lpstr>Calibri</vt:lpstr>
      <vt:lpstr>Calibri Light</vt:lpstr>
      <vt:lpstr>Georgia</vt:lpstr>
      <vt:lpstr>Guardian Text Egyptian Web</vt:lpstr>
      <vt:lpstr>Helvetica Neue</vt:lpstr>
      <vt:lpstr>Independent Serif Light</vt:lpstr>
      <vt:lpstr>Lato</vt:lpstr>
      <vt:lpstr>Open Sans</vt:lpstr>
      <vt:lpstr>Times New Roman</vt:lpstr>
      <vt:lpstr>Office Theme</vt:lpstr>
      <vt:lpstr>PowerPoint Presentation</vt:lpstr>
      <vt:lpstr>PowerPoint Presentation</vt:lpstr>
      <vt:lpstr>PowerPoint Presentation</vt:lpstr>
      <vt:lpstr>Non uk  residents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david</dc:title>
  <dc:creator>David Williams (1807945)</dc:creator>
  <cp:lastModifiedBy>David Williams (1807945)</cp:lastModifiedBy>
  <cp:revision>28</cp:revision>
  <dcterms:created xsi:type="dcterms:W3CDTF">2018-12-14T10:09:18Z</dcterms:created>
  <dcterms:modified xsi:type="dcterms:W3CDTF">2019-05-17T16:07:02Z</dcterms:modified>
</cp:coreProperties>
</file>