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66" r:id="rId4"/>
    <p:sldId id="258" r:id="rId5"/>
    <p:sldId id="259" r:id="rId6"/>
    <p:sldId id="260" r:id="rId7"/>
    <p:sldId id="261"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0690"/>
    <p:restoredTop sz="96327"/>
  </p:normalViewPr>
  <p:slideViewPr>
    <p:cSldViewPr snapToGrid="0" snapToObjects="1">
      <p:cViewPr varScale="1">
        <p:scale>
          <a:sx n="91" d="100"/>
          <a:sy n="91" d="100"/>
        </p:scale>
        <p:origin x="208" y="4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GB"/>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3/15/26</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dirty="0"/>
              <a:t>3/15/26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3/15/26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3/15/26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3/15/26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3/15/26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3/15/26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GB"/>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3/15/26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GB"/>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3/15/26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3/15/26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3/15/26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3/15/26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3/15/26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3/15/26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3/15/26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3/15/26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3/15/26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3/15/26</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hyperlink" Target="https://www.theaccessgroup.com/en-gb/blog/hos-restaurant-marketing/#:~:text=Emphasise%20a%20user%2Dfriendly%20design,and%20respond%20quickly%20to%20concerns" TargetMode="External"/><Relationship Id="rId3" Type="http://schemas.openxmlformats.org/officeDocument/2006/relationships/hyperlink" Target="https://www.business.hsbc.uk/en-gb/products/small-business-loan" TargetMode="External"/><Relationship Id="rId7" Type="http://schemas.openxmlformats.org/officeDocument/2006/relationships/hyperlink" Target="https://sundayapp.com/google-reviews-how-restaurants-can-double-their-positive-ratings/#:~:text=Why%20Google%20Reviews%20Matter%20More,positive%20story%20about%20your%20brand" TargetMode="External"/><Relationship Id="rId2" Type="http://schemas.openxmlformats.org/officeDocument/2006/relationships/hyperlink" Target="https://ahdb.org.uk/news/consumer-insight-consumer-attitudes-show-health-is-all-about-balance#:~:text=Consumer%20attitudes%20on%20diet%20and,food%20on%20a%20regular%20basis" TargetMode="External"/><Relationship Id="rId1" Type="http://schemas.openxmlformats.org/officeDocument/2006/relationships/slideLayout" Target="../slideLayouts/slideLayout2.xml"/><Relationship Id="rId6" Type="http://schemas.openxmlformats.org/officeDocument/2006/relationships/hyperlink" Target="https://www.restaurant365.com/blog/restaurant-management-structure/" TargetMode="External"/><Relationship Id="rId5" Type="http://schemas.openxmlformats.org/officeDocument/2006/relationships/hyperlink" Target="https://restaurant.org/education-and-resources/resource-library/impact-of-inflation/" TargetMode="External"/><Relationship Id="rId4" Type="http://schemas.openxmlformats.org/officeDocument/2006/relationships/hyperlink" Target="https://www.business.hsbc.uk/en-gb/insights/starting-a-business/sole-trader-vs-limited-company" TargetMode="External"/><Relationship Id="rId9" Type="http://schemas.openxmlformats.org/officeDocument/2006/relationships/hyperlink" Target="https://www.ukhospitality.org.uk/uk-restaurants-turn-to-technology-and-innovation-as-they-continue-to-navigate-economic-headwind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55D1E3-5D02-6C44-9C66-7918835ADA45}"/>
              </a:ext>
            </a:extLst>
          </p:cNvPr>
          <p:cNvSpPr>
            <a:spLocks noGrp="1"/>
          </p:cNvSpPr>
          <p:nvPr>
            <p:ph type="ctrTitle"/>
          </p:nvPr>
        </p:nvSpPr>
        <p:spPr/>
        <p:txBody>
          <a:bodyPr/>
          <a:lstStyle/>
          <a:p>
            <a:r>
              <a:rPr lang="en-US" sz="2800" dirty="0"/>
              <a:t>Enterprise and Entrepreneurship LCLM4006 – Individual Presentation Pitch</a:t>
            </a:r>
            <a:br>
              <a:rPr lang="en-US" sz="2800" dirty="0"/>
            </a:br>
            <a:r>
              <a:rPr lang="en-US" sz="2800" dirty="0"/>
              <a:t>Part 2 </a:t>
            </a:r>
          </a:p>
        </p:txBody>
      </p:sp>
      <p:sp>
        <p:nvSpPr>
          <p:cNvPr id="3" name="Subtitle 2">
            <a:extLst>
              <a:ext uri="{FF2B5EF4-FFF2-40B4-BE49-F238E27FC236}">
                <a16:creationId xmlns:a16="http://schemas.microsoft.com/office/drawing/2014/main" id="{CF1E964B-6F3A-F044-9FDA-3BEA7887FFAC}"/>
              </a:ext>
            </a:extLst>
          </p:cNvPr>
          <p:cNvSpPr>
            <a:spLocks noGrp="1"/>
          </p:cNvSpPr>
          <p:nvPr>
            <p:ph type="subTitle" idx="1"/>
          </p:nvPr>
        </p:nvSpPr>
        <p:spPr/>
        <p:txBody>
          <a:bodyPr>
            <a:normAutofit fontScale="77500" lnSpcReduction="20000"/>
          </a:bodyPr>
          <a:lstStyle/>
          <a:p>
            <a:r>
              <a:rPr lang="en-US" dirty="0"/>
              <a:t>Certificate in Higher Education Business Skills for the Workplace</a:t>
            </a:r>
          </a:p>
          <a:p>
            <a:r>
              <a:rPr lang="en-US" dirty="0"/>
              <a:t>Vasile Daniel Remus Stanica </a:t>
            </a:r>
          </a:p>
          <a:p>
            <a:r>
              <a:rPr lang="en-US" dirty="0"/>
              <a:t>2424143 </a:t>
            </a:r>
          </a:p>
          <a:p>
            <a:r>
              <a:rPr lang="en-US" i="1" dirty="0"/>
              <a:t>“Ary’s Kitchen Restaurant”</a:t>
            </a:r>
          </a:p>
        </p:txBody>
      </p:sp>
    </p:spTree>
    <p:extLst>
      <p:ext uri="{BB962C8B-B14F-4D97-AF65-F5344CB8AC3E}">
        <p14:creationId xmlns:p14="http://schemas.microsoft.com/office/powerpoint/2010/main" val="39947185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5F01BD1-E3CB-4562-A77C-00A3ED2462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492030E9-8BC2-4840-8C6B-991B68C51E4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3" name="Picture 12">
              <a:extLst>
                <a:ext uri="{FF2B5EF4-FFF2-40B4-BE49-F238E27FC236}">
                  <a16:creationId xmlns:a16="http://schemas.microsoft.com/office/drawing/2014/main" id="{651493CA-1EAE-4C5B-9C46-8437DD51C6E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4" name="Rectangle 13">
              <a:extLst>
                <a:ext uri="{FF2B5EF4-FFF2-40B4-BE49-F238E27FC236}">
                  <a16:creationId xmlns:a16="http://schemas.microsoft.com/office/drawing/2014/main" id="{81B01891-F01D-4D0D-A631-E29F0EA8E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5" name="Picture 14">
              <a:extLst>
                <a:ext uri="{FF2B5EF4-FFF2-40B4-BE49-F238E27FC236}">
                  <a16:creationId xmlns:a16="http://schemas.microsoft.com/office/drawing/2014/main" id="{38B1DE3F-E4E6-4E5E-9213-CB6C7AA92C8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6" name="Picture 15">
              <a:extLst>
                <a:ext uri="{FF2B5EF4-FFF2-40B4-BE49-F238E27FC236}">
                  <a16:creationId xmlns:a16="http://schemas.microsoft.com/office/drawing/2014/main" id="{8AFE6BB3-9290-46EA-8067-AA9277C708B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96CDDD1A-68B9-A747-8842-3C5D1A9A8400}"/>
              </a:ext>
            </a:extLst>
          </p:cNvPr>
          <p:cNvSpPr>
            <a:spLocks noGrp="1"/>
          </p:cNvSpPr>
          <p:nvPr>
            <p:ph type="title"/>
          </p:nvPr>
        </p:nvSpPr>
        <p:spPr>
          <a:xfrm>
            <a:off x="4626508" y="982132"/>
            <a:ext cx="6270090" cy="1303867"/>
          </a:xfrm>
        </p:spPr>
        <p:txBody>
          <a:bodyPr>
            <a:normAutofit/>
          </a:bodyPr>
          <a:lstStyle/>
          <a:p>
            <a:r>
              <a:rPr lang="en-US">
                <a:solidFill>
                  <a:srgbClr val="262626"/>
                </a:solidFill>
              </a:rPr>
              <a:t>Overview – Ary’s Kitchen </a:t>
            </a:r>
          </a:p>
        </p:txBody>
      </p:sp>
      <p:sp>
        <p:nvSpPr>
          <p:cNvPr id="18" name="Rectangle 17">
            <a:extLst>
              <a:ext uri="{FF2B5EF4-FFF2-40B4-BE49-F238E27FC236}">
                <a16:creationId xmlns:a16="http://schemas.microsoft.com/office/drawing/2014/main" id="{75325209-1BB3-4A1C-97C2-17DCDC165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4" y="1092200"/>
            <a:ext cx="3059206"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Taco">
            <a:extLst>
              <a:ext uri="{FF2B5EF4-FFF2-40B4-BE49-F238E27FC236}">
                <a16:creationId xmlns:a16="http://schemas.microsoft.com/office/drawing/2014/main" id="{77518ABA-5586-ACA7-A1E6-384FFB48C28D}"/>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412683" y="2122701"/>
            <a:ext cx="2433793" cy="2433793"/>
          </a:xfrm>
          <a:prstGeom prst="rect">
            <a:avLst/>
          </a:prstGeom>
        </p:spPr>
      </p:pic>
      <p:cxnSp>
        <p:nvCxnSpPr>
          <p:cNvPr id="20" name="Straight Connector 19">
            <a:extLst>
              <a:ext uri="{FF2B5EF4-FFF2-40B4-BE49-F238E27FC236}">
                <a16:creationId xmlns:a16="http://schemas.microsoft.com/office/drawing/2014/main" id="{043EE5F5-AF73-46E3-90B6-27EEFDAC35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26508" y="2400639"/>
            <a:ext cx="6270089"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3C61964A-A46A-994C-9D6C-6BFEA60A943A}"/>
              </a:ext>
            </a:extLst>
          </p:cNvPr>
          <p:cNvSpPr>
            <a:spLocks noGrp="1"/>
          </p:cNvSpPr>
          <p:nvPr>
            <p:ph idx="1"/>
          </p:nvPr>
        </p:nvSpPr>
        <p:spPr>
          <a:xfrm>
            <a:off x="4636482" y="2556932"/>
            <a:ext cx="6260114" cy="3318936"/>
          </a:xfrm>
        </p:spPr>
        <p:txBody>
          <a:bodyPr>
            <a:normAutofit lnSpcReduction="10000"/>
          </a:bodyPr>
          <a:lstStyle/>
          <a:p>
            <a:pPr>
              <a:lnSpc>
                <a:spcPct val="90000"/>
              </a:lnSpc>
            </a:pPr>
            <a:r>
              <a:rPr lang="en-US" sz="1700" dirty="0">
                <a:solidFill>
                  <a:srgbClr val="262626"/>
                </a:solidFill>
              </a:rPr>
              <a:t>Ary’s Kitchen is a new restaurant that aims to offer healthy and tasty foods for people with busy life – clearly, Ary’s Kitchen will host both those dining-in, as well as take away. </a:t>
            </a:r>
          </a:p>
          <a:p>
            <a:pPr>
              <a:lnSpc>
                <a:spcPct val="90000"/>
              </a:lnSpc>
            </a:pPr>
            <a:r>
              <a:rPr lang="en-US" sz="1700" dirty="0">
                <a:solidFill>
                  <a:srgbClr val="262626"/>
                </a:solidFill>
              </a:rPr>
              <a:t>Ary’s Kitchen </a:t>
            </a:r>
            <a:r>
              <a:rPr lang="en-US" sz="1700" u="sng" dirty="0">
                <a:solidFill>
                  <a:srgbClr val="262626"/>
                </a:solidFill>
              </a:rPr>
              <a:t>Unique Selling Points </a:t>
            </a:r>
            <a:r>
              <a:rPr lang="en-US" sz="1700" dirty="0">
                <a:solidFill>
                  <a:srgbClr val="262626"/>
                </a:solidFill>
              </a:rPr>
              <a:t>consist of healthier alternatives of food in a world where busy individuals are becoming more conscious about their diet, with over 90% of people highlighting the importance of a balanced diet (AHDB, 2025). </a:t>
            </a:r>
          </a:p>
          <a:p>
            <a:pPr>
              <a:lnSpc>
                <a:spcPct val="90000"/>
              </a:lnSpc>
            </a:pPr>
            <a:r>
              <a:rPr lang="en-US" sz="1700" dirty="0">
                <a:solidFill>
                  <a:srgbClr val="262626"/>
                </a:solidFill>
              </a:rPr>
              <a:t>Ary’s Kitchen aims to offer fresh, healthy and hand-made dishes from a wide range of an international menu – this way, individuals are more likely to find something suitable. </a:t>
            </a:r>
          </a:p>
          <a:p>
            <a:pPr>
              <a:lnSpc>
                <a:spcPct val="90000"/>
              </a:lnSpc>
            </a:pPr>
            <a:r>
              <a:rPr lang="en-US" sz="1700" dirty="0">
                <a:solidFill>
                  <a:srgbClr val="262626"/>
                </a:solidFill>
              </a:rPr>
              <a:t>There will be vegan-friendly, diabetes-friendly, gluten-free and vegetarian options – people are welcome to ask for their preferences and Ary’s Kitchen will try to accommodate them. </a:t>
            </a:r>
          </a:p>
        </p:txBody>
      </p:sp>
    </p:spTree>
    <p:extLst>
      <p:ext uri="{BB962C8B-B14F-4D97-AF65-F5344CB8AC3E}">
        <p14:creationId xmlns:p14="http://schemas.microsoft.com/office/powerpoint/2010/main" val="21625442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C878D9A-77BE-4701-AE3D-EEFC53CD5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643BE08-0ED1-4B73-AC6D-B7E26A59C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56B2094-7FC0-45FC-BFED-3CB88CEE6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46D8134F-3302-2C47-AB2A-AF45ECF02C4B}"/>
              </a:ext>
            </a:extLst>
          </p:cNvPr>
          <p:cNvSpPr>
            <a:spLocks noGrp="1"/>
          </p:cNvSpPr>
          <p:nvPr>
            <p:ph type="title"/>
          </p:nvPr>
        </p:nvSpPr>
        <p:spPr>
          <a:xfrm>
            <a:off x="952108" y="954756"/>
            <a:ext cx="2730414" cy="4946003"/>
          </a:xfrm>
        </p:spPr>
        <p:txBody>
          <a:bodyPr>
            <a:normAutofit/>
          </a:bodyPr>
          <a:lstStyle/>
          <a:p>
            <a:r>
              <a:rPr lang="en-US" sz="3700">
                <a:solidFill>
                  <a:srgbClr val="FFFFFF"/>
                </a:solidFill>
              </a:rPr>
              <a:t>Ary’s Kitchen – Management Structure &amp; </a:t>
            </a:r>
            <a:br>
              <a:rPr lang="en-US" sz="3700">
                <a:solidFill>
                  <a:srgbClr val="FFFFFF"/>
                </a:solidFill>
              </a:rPr>
            </a:br>
            <a:r>
              <a:rPr lang="en-US" sz="3700">
                <a:solidFill>
                  <a:srgbClr val="FFFFFF"/>
                </a:solidFill>
              </a:rPr>
              <a:t>Legal Framework </a:t>
            </a:r>
          </a:p>
        </p:txBody>
      </p:sp>
      <p:sp>
        <p:nvSpPr>
          <p:cNvPr id="14" name="Rectangle 13">
            <a:extLst>
              <a:ext uri="{FF2B5EF4-FFF2-40B4-BE49-F238E27FC236}">
                <a16:creationId xmlns:a16="http://schemas.microsoft.com/office/drawing/2014/main" id="{07A4B640-BB7F-4272-A710-068DBA9F9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chemeClr val="bg1"/>
              </a:gs>
              <a:gs pos="30000">
                <a:schemeClr val="bg1"/>
              </a:gs>
              <a:gs pos="61000">
                <a:schemeClr val="bg2">
                  <a:lumMod val="20000"/>
                  <a:lumOff val="80000"/>
                </a:schemeClr>
              </a:gs>
              <a:gs pos="97000">
                <a:schemeClr val="bg2">
                  <a:lumMod val="70000"/>
                  <a:lumOff val="30000"/>
                </a:schemeClr>
              </a:gs>
            </a:gsLst>
            <a:path path="circle">
              <a:fillToRect l="50000" t="50000" r="50000" b="50000"/>
            </a:path>
          </a:gradFill>
          <a:ln>
            <a:noFill/>
          </a:ln>
          <a:effectLst>
            <a:innerShdw blurRad="63500" dist="508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34612B2-6CF3-294D-8984-F12D5B594029}"/>
              </a:ext>
            </a:extLst>
          </p:cNvPr>
          <p:cNvSpPr>
            <a:spLocks noGrp="1"/>
          </p:cNvSpPr>
          <p:nvPr>
            <p:ph idx="1"/>
          </p:nvPr>
        </p:nvSpPr>
        <p:spPr>
          <a:xfrm>
            <a:off x="5140934" y="469900"/>
            <a:ext cx="5953630" cy="5405968"/>
          </a:xfrm>
        </p:spPr>
        <p:txBody>
          <a:bodyPr anchor="ctr">
            <a:normAutofit/>
          </a:bodyPr>
          <a:lstStyle/>
          <a:p>
            <a:pPr>
              <a:lnSpc>
                <a:spcPct val="90000"/>
              </a:lnSpc>
            </a:pPr>
            <a:r>
              <a:rPr lang="en-US" sz="1700" b="1" dirty="0"/>
              <a:t>Management</a:t>
            </a:r>
          </a:p>
          <a:p>
            <a:pPr lvl="1">
              <a:lnSpc>
                <a:spcPct val="90000"/>
              </a:lnSpc>
            </a:pPr>
            <a:r>
              <a:rPr lang="en-US" sz="1700" dirty="0"/>
              <a:t>Ary’s Kitchen has a hierarchal structure, consisting of multiple layers of management &amp; chain of command, including owner, managers and employees (Restaurant365, 2026). </a:t>
            </a:r>
          </a:p>
          <a:p>
            <a:pPr lvl="1">
              <a:lnSpc>
                <a:spcPct val="90000"/>
              </a:lnSpc>
            </a:pPr>
            <a:r>
              <a:rPr lang="en-US" sz="1700" dirty="0"/>
              <a:t>This will enable clearer and easier communication, as well as stronger and more accessible accountability. </a:t>
            </a:r>
          </a:p>
          <a:p>
            <a:pPr marL="457200" lvl="1" indent="0">
              <a:lnSpc>
                <a:spcPct val="90000"/>
              </a:lnSpc>
              <a:buNone/>
            </a:pPr>
            <a:endParaRPr lang="en-US" sz="1700" dirty="0"/>
          </a:p>
          <a:p>
            <a:pPr>
              <a:lnSpc>
                <a:spcPct val="90000"/>
              </a:lnSpc>
            </a:pPr>
            <a:r>
              <a:rPr lang="en-US" sz="1700" b="1" dirty="0"/>
              <a:t>Legal Format</a:t>
            </a:r>
          </a:p>
          <a:p>
            <a:pPr lvl="1">
              <a:lnSpc>
                <a:spcPct val="90000"/>
              </a:lnSpc>
            </a:pPr>
            <a:r>
              <a:rPr lang="en-US" sz="1700" dirty="0"/>
              <a:t>Ary’s Kitchen will operate under the private limited company (Ltd) thanks to its benefits, including </a:t>
            </a:r>
          </a:p>
          <a:p>
            <a:pPr lvl="1">
              <a:lnSpc>
                <a:spcPct val="90000"/>
              </a:lnSpc>
            </a:pPr>
            <a:r>
              <a:rPr lang="en-US" sz="1700" dirty="0"/>
              <a:t>A separate legal entity from the owner (HSBC, 2026)</a:t>
            </a:r>
          </a:p>
          <a:p>
            <a:pPr lvl="1">
              <a:lnSpc>
                <a:spcPct val="90000"/>
              </a:lnSpc>
            </a:pPr>
            <a:r>
              <a:rPr lang="en-US" sz="1700" dirty="0"/>
              <a:t>Separate finances </a:t>
            </a:r>
          </a:p>
          <a:p>
            <a:pPr lvl="1">
              <a:lnSpc>
                <a:spcPct val="90000"/>
              </a:lnSpc>
            </a:pPr>
            <a:r>
              <a:rPr lang="en-US" sz="1700" dirty="0"/>
              <a:t>Limited liability </a:t>
            </a:r>
          </a:p>
          <a:p>
            <a:pPr lvl="1">
              <a:lnSpc>
                <a:spcPct val="90000"/>
              </a:lnSpc>
            </a:pPr>
            <a:r>
              <a:rPr lang="en-US" sz="1700" dirty="0"/>
              <a:t>In addition, this is one of the most common forms of starting a restaurant. </a:t>
            </a:r>
          </a:p>
        </p:txBody>
      </p:sp>
    </p:spTree>
    <p:extLst>
      <p:ext uri="{BB962C8B-B14F-4D97-AF65-F5344CB8AC3E}">
        <p14:creationId xmlns:p14="http://schemas.microsoft.com/office/powerpoint/2010/main" val="30961854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2723366-C73B-4ED6-ADEF-29911C6BC5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47A4152-8E41-4D1C-B88C-57C5C430A6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1" y="484632"/>
            <a:ext cx="11222737" cy="1479635"/>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27195A-4CC5-5140-A912-E7CE5BA5B994}"/>
              </a:ext>
            </a:extLst>
          </p:cNvPr>
          <p:cNvSpPr>
            <a:spLocks noGrp="1"/>
          </p:cNvSpPr>
          <p:nvPr>
            <p:ph type="title"/>
          </p:nvPr>
        </p:nvSpPr>
        <p:spPr>
          <a:xfrm>
            <a:off x="804421" y="796374"/>
            <a:ext cx="10583158" cy="880027"/>
          </a:xfrm>
        </p:spPr>
        <p:txBody>
          <a:bodyPr>
            <a:normAutofit/>
          </a:bodyPr>
          <a:lstStyle/>
          <a:p>
            <a:r>
              <a:rPr lang="en-US">
                <a:solidFill>
                  <a:srgbClr val="FFFFFF"/>
                </a:solidFill>
              </a:rPr>
              <a:t>Important Factors - PESTEL </a:t>
            </a:r>
          </a:p>
        </p:txBody>
      </p:sp>
      <p:sp>
        <p:nvSpPr>
          <p:cNvPr id="12" name="Rectangle 11">
            <a:extLst>
              <a:ext uri="{FF2B5EF4-FFF2-40B4-BE49-F238E27FC236}">
                <a16:creationId xmlns:a16="http://schemas.microsoft.com/office/drawing/2014/main" id="{999F76F5-72D4-4814-9169-8F535AEEB8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747" y="648377"/>
            <a:ext cx="10890504" cy="115214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C6202988-4466-42C5-B33A-AFABF051B4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86000"/>
            <a:ext cx="12192000" cy="4572000"/>
          </a:xfrm>
          <a:prstGeom prst="rect">
            <a:avLst/>
          </a:prstGeom>
          <a:gradFill>
            <a:gsLst>
              <a:gs pos="0">
                <a:schemeClr val="bg1"/>
              </a:gs>
              <a:gs pos="30000">
                <a:schemeClr val="bg1"/>
              </a:gs>
              <a:gs pos="61000">
                <a:schemeClr val="bg2">
                  <a:lumMod val="20000"/>
                  <a:lumOff val="80000"/>
                </a:schemeClr>
              </a:gs>
              <a:gs pos="97000">
                <a:schemeClr val="bg2">
                  <a:lumMod val="70000"/>
                  <a:lumOff val="30000"/>
                </a:schemeClr>
              </a:gs>
            </a:gsLst>
            <a:path path="circle">
              <a:fillToRect l="50000" t="50000" r="50000" b="50000"/>
            </a:path>
          </a:gradFill>
          <a:ln>
            <a:noFill/>
          </a:ln>
          <a:effectLst>
            <a:innerShdw blurRad="63500" dist="50800" dir="162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62DCA38-C16A-4542-9998-0287AA97DA53}"/>
              </a:ext>
            </a:extLst>
          </p:cNvPr>
          <p:cNvSpPr>
            <a:spLocks noGrp="1"/>
          </p:cNvSpPr>
          <p:nvPr>
            <p:ph idx="1"/>
          </p:nvPr>
        </p:nvSpPr>
        <p:spPr>
          <a:xfrm>
            <a:off x="804421" y="2630184"/>
            <a:ext cx="10245850" cy="4003697"/>
          </a:xfrm>
        </p:spPr>
        <p:txBody>
          <a:bodyPr>
            <a:normAutofit/>
          </a:bodyPr>
          <a:lstStyle/>
          <a:p>
            <a:pPr>
              <a:lnSpc>
                <a:spcPct val="90000"/>
              </a:lnSpc>
            </a:pPr>
            <a:r>
              <a:rPr lang="en-US" sz="2000" dirty="0"/>
              <a:t>Ary’s Kitchen uses PESTEL analysis to gather comprehensive understanding about its macro-environment. </a:t>
            </a:r>
          </a:p>
          <a:p>
            <a:pPr>
              <a:lnSpc>
                <a:spcPct val="90000"/>
              </a:lnSpc>
            </a:pPr>
            <a:r>
              <a:rPr lang="en-US" sz="2000" dirty="0"/>
              <a:t>Three factors are crucially important, including: </a:t>
            </a:r>
          </a:p>
          <a:p>
            <a:pPr lvl="1">
              <a:lnSpc>
                <a:spcPct val="90000"/>
              </a:lnSpc>
            </a:pPr>
            <a:r>
              <a:rPr lang="en-US" b="1" dirty="0"/>
              <a:t>The economy</a:t>
            </a:r>
            <a:r>
              <a:rPr lang="en-US" dirty="0"/>
              <a:t>, which can impact the business both positively and negatively, depending on its shifts, such as higher inflation leading to higher prices which will leave the clients unpleased, as well as higher costs to keep the business operating (NRA, 2025). </a:t>
            </a:r>
          </a:p>
          <a:p>
            <a:pPr lvl="1">
              <a:lnSpc>
                <a:spcPct val="90000"/>
              </a:lnSpc>
            </a:pPr>
            <a:r>
              <a:rPr lang="en-US" b="1" dirty="0"/>
              <a:t>The technology</a:t>
            </a:r>
            <a:r>
              <a:rPr lang="en-US" dirty="0"/>
              <a:t>, which can help the business become more effective and provide more services to its customers, such as online orders or user-friendly website (UK Hospitality, 2025). </a:t>
            </a:r>
          </a:p>
          <a:p>
            <a:pPr lvl="1">
              <a:lnSpc>
                <a:spcPct val="90000"/>
              </a:lnSpc>
            </a:pPr>
            <a:r>
              <a:rPr lang="en-US" b="1" dirty="0"/>
              <a:t>The legal format and legal matters</a:t>
            </a:r>
            <a:r>
              <a:rPr lang="en-US" dirty="0"/>
              <a:t>, which should always be closely monitored and ensured that the business is complying with the law – otherwise, the busines may face lawsuits, fees or even closure.</a:t>
            </a:r>
          </a:p>
        </p:txBody>
      </p:sp>
    </p:spTree>
    <p:extLst>
      <p:ext uri="{BB962C8B-B14F-4D97-AF65-F5344CB8AC3E}">
        <p14:creationId xmlns:p14="http://schemas.microsoft.com/office/powerpoint/2010/main" val="25914963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6E5E839-040E-4D3E-B50A-8D803DFE4A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FF3F4B4-A2E6-47B5-92FB-37BEEAFA4C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gradFill>
            <a:gsLst>
              <a:gs pos="0">
                <a:schemeClr val="bg1"/>
              </a:gs>
              <a:gs pos="30000">
                <a:schemeClr val="bg1"/>
              </a:gs>
              <a:gs pos="61000">
                <a:schemeClr val="bg2">
                  <a:lumMod val="20000"/>
                  <a:lumOff val="80000"/>
                </a:schemeClr>
              </a:gs>
              <a:gs pos="97000">
                <a:schemeClr val="bg2">
                  <a:lumMod val="70000"/>
                  <a:lumOff val="30000"/>
                </a:schemeClr>
              </a:gs>
            </a:gsLst>
            <a:path path="circle">
              <a:fillToRect l="50000" t="50000" r="50000" b="50000"/>
            </a:path>
          </a:gradFill>
          <a:ln>
            <a:noFill/>
          </a:ln>
          <a:effectLst>
            <a:innerShdw blurRad="63500" dist="508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6C4FFE-B631-7B4D-B8DC-836CDD51B060}"/>
              </a:ext>
            </a:extLst>
          </p:cNvPr>
          <p:cNvSpPr>
            <a:spLocks noGrp="1"/>
          </p:cNvSpPr>
          <p:nvPr>
            <p:ph type="title"/>
          </p:nvPr>
        </p:nvSpPr>
        <p:spPr>
          <a:xfrm>
            <a:off x="640080" y="635508"/>
            <a:ext cx="3354470" cy="5586984"/>
          </a:xfrm>
        </p:spPr>
        <p:txBody>
          <a:bodyPr>
            <a:normAutofit/>
          </a:bodyPr>
          <a:lstStyle/>
          <a:p>
            <a:r>
              <a:rPr lang="en-US" sz="4800">
                <a:solidFill>
                  <a:schemeClr val="tx2"/>
                </a:solidFill>
              </a:rPr>
              <a:t>Marketing Strategies </a:t>
            </a:r>
          </a:p>
        </p:txBody>
      </p:sp>
      <p:sp>
        <p:nvSpPr>
          <p:cNvPr id="12" name="Rectangle 11">
            <a:extLst>
              <a:ext uri="{FF2B5EF4-FFF2-40B4-BE49-F238E27FC236}">
                <a16:creationId xmlns:a16="http://schemas.microsoft.com/office/drawing/2014/main" id="{1D124D17-3A82-47D5-80C1-F990ABB1E4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4082" y="469900"/>
            <a:ext cx="6582982" cy="5918200"/>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BEDAC35-D565-1A40-B352-AE958AA86C64}"/>
              </a:ext>
            </a:extLst>
          </p:cNvPr>
          <p:cNvSpPr>
            <a:spLocks noGrp="1"/>
          </p:cNvSpPr>
          <p:nvPr>
            <p:ph idx="1"/>
          </p:nvPr>
        </p:nvSpPr>
        <p:spPr>
          <a:xfrm>
            <a:off x="5294376" y="635508"/>
            <a:ext cx="6257544" cy="5586984"/>
          </a:xfrm>
        </p:spPr>
        <p:txBody>
          <a:bodyPr anchor="ctr">
            <a:normAutofit/>
          </a:bodyPr>
          <a:lstStyle/>
          <a:p>
            <a:pPr>
              <a:lnSpc>
                <a:spcPct val="90000"/>
              </a:lnSpc>
            </a:pPr>
            <a:r>
              <a:rPr lang="en-US" sz="1800" dirty="0">
                <a:solidFill>
                  <a:schemeClr val="bg1"/>
                </a:solidFill>
              </a:rPr>
              <a:t>Ary’s Kitchen integrates digital advertising and local SEO to reach its target market </a:t>
            </a:r>
          </a:p>
          <a:p>
            <a:pPr>
              <a:lnSpc>
                <a:spcPct val="90000"/>
              </a:lnSpc>
            </a:pPr>
            <a:r>
              <a:rPr lang="en-US" sz="1800" b="1" dirty="0">
                <a:solidFill>
                  <a:schemeClr val="bg1"/>
                </a:solidFill>
              </a:rPr>
              <a:t>Social Media Engagement &amp; User Generated Content </a:t>
            </a:r>
          </a:p>
          <a:p>
            <a:pPr lvl="1">
              <a:lnSpc>
                <a:spcPct val="90000"/>
              </a:lnSpc>
            </a:pPr>
            <a:r>
              <a:rPr lang="en-US" sz="1800" dirty="0">
                <a:solidFill>
                  <a:schemeClr val="bg1"/>
                </a:solidFill>
              </a:rPr>
              <a:t>This includes Ary’s Kitchen making the most of social media platforms, such as Facebook, TikTok and Instagram through posts and customer engagement. Encouraging clients to interact using the share, like and comment buttons will help the restaurant to reach a wider market (TAG, 2025). </a:t>
            </a:r>
          </a:p>
          <a:p>
            <a:pPr>
              <a:lnSpc>
                <a:spcPct val="90000"/>
              </a:lnSpc>
            </a:pPr>
            <a:r>
              <a:rPr lang="en-US" sz="1800" b="1" dirty="0">
                <a:solidFill>
                  <a:schemeClr val="bg1"/>
                </a:solidFill>
              </a:rPr>
              <a:t>Local SEO – Search Engine Optimization </a:t>
            </a:r>
          </a:p>
          <a:p>
            <a:pPr lvl="1">
              <a:lnSpc>
                <a:spcPct val="90000"/>
              </a:lnSpc>
            </a:pPr>
            <a:r>
              <a:rPr lang="en-US" sz="1800" dirty="0">
                <a:solidFill>
                  <a:schemeClr val="bg1"/>
                </a:solidFill>
              </a:rPr>
              <a:t>This includes the restaurant’s location to be actively updating the menu and present on Google Maps, Waze for potential customers looking for their next place to dine. A point to take is that over 90% of people are commonly using Google reviews to check if the restaurant is appreciated or disregarded (Sunday, 2026).</a:t>
            </a:r>
          </a:p>
        </p:txBody>
      </p:sp>
      <p:sp>
        <p:nvSpPr>
          <p:cNvPr id="14" name="Rectangle 13">
            <a:extLst>
              <a:ext uri="{FF2B5EF4-FFF2-40B4-BE49-F238E27FC236}">
                <a16:creationId xmlns:a16="http://schemas.microsoft.com/office/drawing/2014/main" id="{AB4A78C8-C0E0-45DA-BC2C-2C8D4153BD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8325" y="635508"/>
            <a:ext cx="6254496"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7458927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19879A-861B-0849-AC5B-15CDF096C80E}"/>
              </a:ext>
            </a:extLst>
          </p:cNvPr>
          <p:cNvSpPr>
            <a:spLocks noGrp="1"/>
          </p:cNvSpPr>
          <p:nvPr>
            <p:ph type="title"/>
          </p:nvPr>
        </p:nvSpPr>
        <p:spPr/>
        <p:txBody>
          <a:bodyPr/>
          <a:lstStyle/>
          <a:p>
            <a:r>
              <a:rPr lang="en-US" dirty="0"/>
              <a:t>Funding Requirements &amp; Allocation </a:t>
            </a:r>
          </a:p>
        </p:txBody>
      </p:sp>
      <p:sp>
        <p:nvSpPr>
          <p:cNvPr id="3" name="Content Placeholder 2">
            <a:extLst>
              <a:ext uri="{FF2B5EF4-FFF2-40B4-BE49-F238E27FC236}">
                <a16:creationId xmlns:a16="http://schemas.microsoft.com/office/drawing/2014/main" id="{BBC85F2B-DA39-C742-A8C6-8F3F425AC3D4}"/>
              </a:ext>
            </a:extLst>
          </p:cNvPr>
          <p:cNvSpPr>
            <a:spLocks noGrp="1"/>
          </p:cNvSpPr>
          <p:nvPr>
            <p:ph idx="1"/>
          </p:nvPr>
        </p:nvSpPr>
        <p:spPr/>
        <p:txBody>
          <a:bodyPr>
            <a:normAutofit fontScale="70000" lnSpcReduction="20000"/>
          </a:bodyPr>
          <a:lstStyle/>
          <a:p>
            <a:r>
              <a:rPr lang="en-US" dirty="0"/>
              <a:t>Ary’s Kitchen plans of taking a Start-up Business Loan from HSBC which provides loans up to £25,000 with APR varying from 8.6% to 11.3% (HSBC, 2026).</a:t>
            </a:r>
          </a:p>
          <a:p>
            <a:r>
              <a:rPr lang="en-US" dirty="0"/>
              <a:t>The amount of funding required reaches approximatively £25,000, which will be shared depending on needs, including but not limited to: </a:t>
            </a:r>
          </a:p>
          <a:p>
            <a:pPr lvl="1"/>
            <a:r>
              <a:rPr lang="en-US" dirty="0"/>
              <a:t>Rent £1,500</a:t>
            </a:r>
          </a:p>
          <a:p>
            <a:pPr lvl="1"/>
            <a:r>
              <a:rPr lang="en-US" dirty="0"/>
              <a:t>Foods, raw materials, etc., £7,000</a:t>
            </a:r>
          </a:p>
          <a:p>
            <a:pPr lvl="1"/>
            <a:r>
              <a:rPr lang="en-US" dirty="0"/>
              <a:t>Bills £500</a:t>
            </a:r>
          </a:p>
          <a:p>
            <a:pPr lvl="1"/>
            <a:r>
              <a:rPr lang="en-US" dirty="0"/>
              <a:t>Salaries £1,800</a:t>
            </a:r>
          </a:p>
          <a:p>
            <a:pPr lvl="1"/>
            <a:r>
              <a:rPr lang="en-US" dirty="0"/>
              <a:t>Marketing £1,500 </a:t>
            </a:r>
          </a:p>
          <a:p>
            <a:pPr lvl="1"/>
            <a:r>
              <a:rPr lang="en-US" dirty="0"/>
              <a:t>Emergency backup £5,000</a:t>
            </a:r>
          </a:p>
          <a:p>
            <a:pPr lvl="1"/>
            <a:r>
              <a:rPr lang="en-US" dirty="0"/>
              <a:t>Unforeseen circumstances £3,000</a:t>
            </a:r>
          </a:p>
          <a:p>
            <a:endParaRPr lang="en-US" dirty="0"/>
          </a:p>
        </p:txBody>
      </p:sp>
    </p:spTree>
    <p:extLst>
      <p:ext uri="{BB962C8B-B14F-4D97-AF65-F5344CB8AC3E}">
        <p14:creationId xmlns:p14="http://schemas.microsoft.com/office/powerpoint/2010/main" val="6959451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1B3D5A-F4DA-074A-BB63-EE5A4E18BAB7}"/>
              </a:ext>
            </a:extLst>
          </p:cNvPr>
          <p:cNvSpPr>
            <a:spLocks noGrp="1"/>
          </p:cNvSpPr>
          <p:nvPr>
            <p:ph type="title"/>
          </p:nvPr>
        </p:nvSpPr>
        <p:spPr/>
        <p:txBody>
          <a:bodyPr/>
          <a:lstStyle/>
          <a:p>
            <a:r>
              <a:rPr lang="en-US" dirty="0"/>
              <a:t>Reference List </a:t>
            </a:r>
          </a:p>
        </p:txBody>
      </p:sp>
      <p:sp>
        <p:nvSpPr>
          <p:cNvPr id="3" name="Content Placeholder 2">
            <a:extLst>
              <a:ext uri="{FF2B5EF4-FFF2-40B4-BE49-F238E27FC236}">
                <a16:creationId xmlns:a16="http://schemas.microsoft.com/office/drawing/2014/main" id="{C9F0C2A7-F12C-264E-9949-1495773D668D}"/>
              </a:ext>
            </a:extLst>
          </p:cNvPr>
          <p:cNvSpPr>
            <a:spLocks noGrp="1"/>
          </p:cNvSpPr>
          <p:nvPr>
            <p:ph idx="1"/>
          </p:nvPr>
        </p:nvSpPr>
        <p:spPr>
          <a:xfrm>
            <a:off x="770966" y="2556931"/>
            <a:ext cx="10739716" cy="3592857"/>
          </a:xfrm>
        </p:spPr>
        <p:txBody>
          <a:bodyPr>
            <a:normAutofit fontScale="55000" lnSpcReduction="20000"/>
          </a:bodyPr>
          <a:lstStyle/>
          <a:p>
            <a:r>
              <a:rPr lang="en-US" dirty="0"/>
              <a:t>AHDB, (2025), </a:t>
            </a:r>
            <a:r>
              <a:rPr lang="en-US" i="1" dirty="0"/>
              <a:t>‘’Consumer attitude show health is all about balance’’, </a:t>
            </a:r>
            <a:r>
              <a:rPr lang="en-US" dirty="0"/>
              <a:t>[online] available on: </a:t>
            </a:r>
            <a:r>
              <a:rPr lang="en-US" dirty="0">
                <a:hlinkClick r:id="rId2"/>
              </a:rPr>
              <a:t>https://ahdb.org.uk/news/consumer-insight-consumer-attitudes-show-health-is-all-about-balance#:~:text=Consumer%20attitudes%20on%20diet%20and,food%20on%20a%20regular%20basis</a:t>
            </a:r>
            <a:r>
              <a:rPr lang="en-US" dirty="0"/>
              <a:t>. , </a:t>
            </a:r>
            <a:r>
              <a:rPr lang="en-US" i="1" dirty="0"/>
              <a:t>last accessed on </a:t>
            </a:r>
            <a:r>
              <a:rPr lang="en-US" dirty="0"/>
              <a:t>12 March 2026. </a:t>
            </a:r>
          </a:p>
          <a:p>
            <a:r>
              <a:rPr lang="en-US" dirty="0"/>
              <a:t>HSBC, (2026), </a:t>
            </a:r>
            <a:r>
              <a:rPr lang="en-US" i="1" dirty="0"/>
              <a:t>‘’Small Business Loan’’, </a:t>
            </a:r>
            <a:r>
              <a:rPr lang="en-US" dirty="0"/>
              <a:t>[online] available on: </a:t>
            </a:r>
            <a:r>
              <a:rPr lang="en-US" dirty="0">
                <a:hlinkClick r:id="rId3"/>
              </a:rPr>
              <a:t>https://www.business.hsbc.uk/en-gb/products/small-business-loan</a:t>
            </a:r>
            <a:r>
              <a:rPr lang="en-US" dirty="0"/>
              <a:t> , </a:t>
            </a:r>
            <a:r>
              <a:rPr lang="en-US" i="1" dirty="0"/>
              <a:t>last accessed on 12 March 2026. </a:t>
            </a:r>
          </a:p>
          <a:p>
            <a:r>
              <a:rPr lang="en-US" dirty="0"/>
              <a:t>HSBC, (2026), </a:t>
            </a:r>
            <a:r>
              <a:rPr lang="en-US" i="1" dirty="0"/>
              <a:t>‘’Sole trader vs limited company’’, </a:t>
            </a:r>
            <a:r>
              <a:rPr lang="en-US" dirty="0"/>
              <a:t>[online] available on: </a:t>
            </a:r>
            <a:r>
              <a:rPr lang="en-US" dirty="0">
                <a:hlinkClick r:id="rId4"/>
              </a:rPr>
              <a:t>https://www.business.hsbc.uk/en-gb/insights/starting-a-business/sole-trader-vs-limited-company</a:t>
            </a:r>
            <a:r>
              <a:rPr lang="en-US" dirty="0"/>
              <a:t> , </a:t>
            </a:r>
            <a:r>
              <a:rPr lang="en-US" i="1" dirty="0"/>
              <a:t>last accessed on </a:t>
            </a:r>
            <a:r>
              <a:rPr lang="en-US" dirty="0"/>
              <a:t>12 March 2026. </a:t>
            </a:r>
          </a:p>
          <a:p>
            <a:r>
              <a:rPr lang="en-US" dirty="0"/>
              <a:t>NRA, (2025), </a:t>
            </a:r>
            <a:r>
              <a:rPr lang="en-US" i="1" dirty="0"/>
              <a:t>‘’When inflation is a challenge, it may help to look under couch cushions’’, </a:t>
            </a:r>
            <a:r>
              <a:rPr lang="en-US" dirty="0"/>
              <a:t>[online] available on: </a:t>
            </a:r>
            <a:r>
              <a:rPr lang="en-US" dirty="0">
                <a:hlinkClick r:id="rId5"/>
              </a:rPr>
              <a:t>https://restaurant.org/education-and-resources/resource-library/impact-of-inflation/</a:t>
            </a:r>
            <a:r>
              <a:rPr lang="en-US" dirty="0"/>
              <a:t> , </a:t>
            </a:r>
            <a:r>
              <a:rPr lang="en-US" i="1" dirty="0"/>
              <a:t>last accessed on </a:t>
            </a:r>
            <a:r>
              <a:rPr lang="en-US" dirty="0"/>
              <a:t>12 March 2026. </a:t>
            </a:r>
          </a:p>
          <a:p>
            <a:r>
              <a:rPr lang="en-US" dirty="0"/>
              <a:t>Restaurant365, (2026), </a:t>
            </a:r>
            <a:r>
              <a:rPr lang="en-US" i="1" dirty="0"/>
              <a:t>‘’What is the management structure and organizational hierarchy of a restaurant?’’, </a:t>
            </a:r>
            <a:r>
              <a:rPr lang="en-US" dirty="0"/>
              <a:t>[online] available on: </a:t>
            </a:r>
            <a:r>
              <a:rPr lang="en-US" dirty="0">
                <a:hlinkClick r:id="rId6"/>
              </a:rPr>
              <a:t>https://www.restaurant365.com/blog/restaurant-management-structure/</a:t>
            </a:r>
            <a:r>
              <a:rPr lang="en-US" dirty="0"/>
              <a:t> , </a:t>
            </a:r>
            <a:r>
              <a:rPr lang="en-US" i="1" dirty="0"/>
              <a:t>last accessed on </a:t>
            </a:r>
            <a:r>
              <a:rPr lang="en-US" dirty="0"/>
              <a:t>12 March 2026</a:t>
            </a:r>
          </a:p>
          <a:p>
            <a:r>
              <a:rPr lang="en-US" dirty="0"/>
              <a:t>Sunday, (2026), </a:t>
            </a:r>
            <a:r>
              <a:rPr lang="en-US" i="1" dirty="0"/>
              <a:t>‘’Why Google Reviews Matter More Than Ever’’, </a:t>
            </a:r>
            <a:r>
              <a:rPr lang="en-US" dirty="0"/>
              <a:t>[online] available on: </a:t>
            </a:r>
            <a:r>
              <a:rPr lang="en-US" dirty="0">
                <a:hlinkClick r:id="rId7"/>
              </a:rPr>
              <a:t>https://sundayapp.com/google-reviews-how-restaurants-can-double-their-positive-ratings/#:~:text=Why%20Google%20Reviews%20Matter%20More,positive%20story%20about%20your%20brand</a:t>
            </a:r>
            <a:r>
              <a:rPr lang="en-US" dirty="0"/>
              <a:t>. , </a:t>
            </a:r>
            <a:r>
              <a:rPr lang="en-US" i="1" dirty="0"/>
              <a:t>last accessed on </a:t>
            </a:r>
            <a:r>
              <a:rPr lang="en-US" dirty="0"/>
              <a:t>12 March 2026. </a:t>
            </a:r>
          </a:p>
          <a:p>
            <a:r>
              <a:rPr lang="en-US" dirty="0"/>
              <a:t>TAG, (2025), </a:t>
            </a:r>
            <a:r>
              <a:rPr lang="en-US" i="1" dirty="0"/>
              <a:t>‘’Top restaurants marketing strategies to grow your business in 2025’’, </a:t>
            </a:r>
            <a:r>
              <a:rPr lang="en-US" dirty="0"/>
              <a:t>[online] available on: </a:t>
            </a:r>
            <a:r>
              <a:rPr lang="en-US" dirty="0">
                <a:hlinkClick r:id="rId8"/>
              </a:rPr>
              <a:t>https://www.theaccessgroup.com/en-gb/blog/hos-restaurant-marketing/#:~:text=Emphasise%20a%20user%2Dfriendly%20design,and%20respond%20quickly%20to%20concerns</a:t>
            </a:r>
            <a:r>
              <a:rPr lang="en-US" dirty="0"/>
              <a:t>. , </a:t>
            </a:r>
            <a:r>
              <a:rPr lang="en-US" i="1" dirty="0"/>
              <a:t>last accessed on </a:t>
            </a:r>
            <a:r>
              <a:rPr lang="en-US" dirty="0"/>
              <a:t>12 March 2026. </a:t>
            </a:r>
          </a:p>
          <a:p>
            <a:r>
              <a:rPr lang="en-US" dirty="0"/>
              <a:t>UK Hospitality, (2025), </a:t>
            </a:r>
            <a:r>
              <a:rPr lang="en-US" i="1" dirty="0"/>
              <a:t>‘’UK restaurants turn technology and innovation as they continue to navigate economic headwinds’’, </a:t>
            </a:r>
            <a:r>
              <a:rPr lang="en-US" dirty="0"/>
              <a:t>[online] available on: </a:t>
            </a:r>
            <a:r>
              <a:rPr lang="en-US" dirty="0">
                <a:hlinkClick r:id="rId9"/>
              </a:rPr>
              <a:t>https://www.ukhospitality.org.uk/uk-restaurants-turn-to-technology-and-innovation-as-they-continue-to-navigate-economic-headwinds/</a:t>
            </a:r>
            <a:r>
              <a:rPr lang="en-US" dirty="0"/>
              <a:t> , </a:t>
            </a:r>
            <a:r>
              <a:rPr lang="en-US" i="1" dirty="0"/>
              <a:t>last accessed on </a:t>
            </a:r>
            <a:r>
              <a:rPr lang="en-US" dirty="0"/>
              <a:t>12 March 2026. </a:t>
            </a:r>
          </a:p>
        </p:txBody>
      </p:sp>
    </p:spTree>
    <p:extLst>
      <p:ext uri="{BB962C8B-B14F-4D97-AF65-F5344CB8AC3E}">
        <p14:creationId xmlns:p14="http://schemas.microsoft.com/office/powerpoint/2010/main" val="736030096"/>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Organic</Template>
  <TotalTime>62</TotalTime>
  <Words>1060</Words>
  <Application>Microsoft Macintosh PowerPoint</Application>
  <PresentationFormat>Widescreen</PresentationFormat>
  <Paragraphs>52</Paragraphs>
  <Slides>7</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7</vt:i4>
      </vt:variant>
    </vt:vector>
  </HeadingPairs>
  <TitlesOfParts>
    <vt:vector size="10" baseType="lpstr">
      <vt:lpstr>Arial</vt:lpstr>
      <vt:lpstr>Garamond</vt:lpstr>
      <vt:lpstr>Organic</vt:lpstr>
      <vt:lpstr>Enterprise and Entrepreneurship LCLM4006 – Individual Presentation Pitch Part 2 </vt:lpstr>
      <vt:lpstr>Overview – Ary’s Kitchen </vt:lpstr>
      <vt:lpstr>Ary’s Kitchen – Management Structure &amp;  Legal Framework </vt:lpstr>
      <vt:lpstr>Important Factors - PESTEL </vt:lpstr>
      <vt:lpstr>Marketing Strategies </vt:lpstr>
      <vt:lpstr>Funding Requirements &amp; Allocation </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Enterprise and Entrepreneurship LCLM4006 Part 2 </dc:title>
  <dc:creator>Anne-Alexa Stanica</dc:creator>
  <cp:lastModifiedBy>Anne-Alexa Stanica</cp:lastModifiedBy>
  <cp:revision>10</cp:revision>
  <dcterms:created xsi:type="dcterms:W3CDTF">2026-03-15T13:48:53Z</dcterms:created>
  <dcterms:modified xsi:type="dcterms:W3CDTF">2026-03-15T14:51:00Z</dcterms:modified>
</cp:coreProperties>
</file>