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7"/>
  </p:notesMasterIdLst>
  <p:sldIdLst>
    <p:sldId id="256" r:id="rId2"/>
    <p:sldId id="270" r:id="rId3"/>
    <p:sldId id="257" r:id="rId4"/>
    <p:sldId id="258" r:id="rId5"/>
    <p:sldId id="259" r:id="rId6"/>
    <p:sldId id="260" r:id="rId7"/>
    <p:sldId id="261" r:id="rId8"/>
    <p:sldId id="271" r:id="rId9"/>
    <p:sldId id="262" r:id="rId10"/>
    <p:sldId id="263" r:id="rId11"/>
    <p:sldId id="264" r:id="rId12"/>
    <p:sldId id="265" r:id="rId13"/>
    <p:sldId id="269" r:id="rId14"/>
    <p:sldId id="266" r:id="rId15"/>
    <p:sldId id="26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629" autoAdjust="0"/>
  </p:normalViewPr>
  <p:slideViewPr>
    <p:cSldViewPr>
      <p:cViewPr varScale="1">
        <p:scale>
          <a:sx n="43" d="100"/>
          <a:sy n="43" d="100"/>
        </p:scale>
        <p:origin x="1960" y="3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F7496C-73F4-4771-AFBC-6E343C9D86A8}" type="datetimeFigureOut">
              <a:rPr lang="en-GB" smtClean="0"/>
              <a:t>26/02/2022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620638-9BB6-456A-AECB-B40CDE9612E3}" type="slidenum">
              <a:rPr lang="en-GB" smtClean="0"/>
              <a:t>‹#›</a:t>
            </a:fld>
            <a:endParaRPr lang="en-GB"/>
          </a:p>
        </p:txBody>
      </p:sp>
    </p:spTree>
    <p:extLst>
      <p:ext uri="{BB962C8B-B14F-4D97-AF65-F5344CB8AC3E}">
        <p14:creationId xmlns:p14="http://schemas.microsoft.com/office/powerpoint/2010/main" val="2868867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2</a:t>
            </a:fld>
            <a:endParaRPr lang="en-GB"/>
          </a:p>
        </p:txBody>
      </p:sp>
    </p:spTree>
    <p:extLst>
      <p:ext uri="{BB962C8B-B14F-4D97-AF65-F5344CB8AC3E}">
        <p14:creationId xmlns:p14="http://schemas.microsoft.com/office/powerpoint/2010/main" val="17663409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is a research project including research that involves evaluation technology usage in order to collaborate at UWTSD. The presentation has been divided into six main parts providing insight into the research question, existing researches, ethical considerations and proposed method and timeline.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3</a:t>
            </a:fld>
            <a:endParaRPr lang="en-GB"/>
          </a:p>
        </p:txBody>
      </p:sp>
    </p:spTree>
    <p:extLst>
      <p:ext uri="{BB962C8B-B14F-4D97-AF65-F5344CB8AC3E}">
        <p14:creationId xmlns:p14="http://schemas.microsoft.com/office/powerpoint/2010/main" val="42542565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Educational institutions have started doing more work in teams and are shifting classroom practices from individual learning activities to collaborative learning and communication strategies. There are a different number of ways following which technology is enabling collaboration between the staff and students, be it using communication tools or learning platforms with collaborative features, such as Google classroom, Microsoft classroom and others (Zheng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Thoughtful use of technology requires changing the </a:t>
            </a:r>
            <a:r>
              <a:rPr lang="en-GB" sz="1200" kern="1200" dirty="0" err="1">
                <a:solidFill>
                  <a:schemeClr val="tx1"/>
                </a:solidFill>
                <a:effectLst/>
                <a:latin typeface="+mn-lt"/>
                <a:ea typeface="+mn-ea"/>
                <a:cs typeface="+mn-cs"/>
              </a:rPr>
              <a:t>mindset</a:t>
            </a:r>
            <a:r>
              <a:rPr lang="en-GB" sz="1200" kern="1200" dirty="0">
                <a:solidFill>
                  <a:schemeClr val="tx1"/>
                </a:solidFill>
                <a:effectLst/>
                <a:latin typeface="+mn-lt"/>
                <a:ea typeface="+mn-ea"/>
                <a:cs typeface="+mn-cs"/>
              </a:rPr>
              <a:t> of staff and students regarding the benefits of technology utilisation. The theory behind the utilisation of technology is associated with expanding collaboration and is reliant on developments in social and cognitive science (Fatimah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The aim of the research is to determine how technology is utilised for collaborating at UWTSD.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4</a:t>
            </a:fld>
            <a:endParaRPr lang="en-GB"/>
          </a:p>
        </p:txBody>
      </p:sp>
    </p:spTree>
    <p:extLst>
      <p:ext uri="{BB962C8B-B14F-4D97-AF65-F5344CB8AC3E}">
        <p14:creationId xmlns:p14="http://schemas.microsoft.com/office/powerpoint/2010/main" val="4005359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Technology helps students and staff by making learning more engaging and collaborative (Zheng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However, it is also essential to determine if students and staff are confident enough to use technology and to collaborate so that other strategies can be adapted to promote tech-enabled collaboration.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5</a:t>
            </a:fld>
            <a:endParaRPr lang="en-GB"/>
          </a:p>
        </p:txBody>
      </p:sp>
    </p:spTree>
    <p:extLst>
      <p:ext uri="{BB962C8B-B14F-4D97-AF65-F5344CB8AC3E}">
        <p14:creationId xmlns:p14="http://schemas.microsoft.com/office/powerpoint/2010/main" val="382320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Collaboration and interactivity are important components that teaching practices and digital technology pursue. Using different multi-media tools have proved to be an effective way of promoting learning and engaging with the staff, specifically in online learning. However, it has also been argued that the faculty might value and recognise culturally responsive teaching but usually have limited skills in addressing students’ needs. It is undeniable that the utilisation of digital technology promotes collaboration between students and staff, thereby creating a positive educational experience for the students (</a:t>
            </a:r>
            <a:r>
              <a:rPr lang="en-GB" sz="1200" kern="1200" dirty="0" err="1">
                <a:solidFill>
                  <a:schemeClr val="tx1"/>
                </a:solidFill>
                <a:effectLst/>
                <a:latin typeface="+mn-lt"/>
                <a:ea typeface="+mn-ea"/>
                <a:cs typeface="+mn-cs"/>
              </a:rPr>
              <a:t>Kumi-Yeboah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2020).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6</a:t>
            </a:fld>
            <a:endParaRPr lang="en-GB"/>
          </a:p>
        </p:txBody>
      </p:sp>
    </p:spTree>
    <p:extLst>
      <p:ext uri="{BB962C8B-B14F-4D97-AF65-F5344CB8AC3E}">
        <p14:creationId xmlns:p14="http://schemas.microsoft.com/office/powerpoint/2010/main" val="785311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order to maximise the knowledge and creative potential of the students, it has become crucial to focus on the development of their technology based skills. Increased awareness of cross-disciplinary learning, based on efficient collaboration with the staff through technology, is linked with improving learning effectiveness. Digital skills are identified to be among those skills where students have indicated growth based on their work in collaboration (</a:t>
            </a:r>
            <a:r>
              <a:rPr lang="en-GB" sz="1200" kern="1200" dirty="0" err="1">
                <a:solidFill>
                  <a:schemeClr val="tx1"/>
                </a:solidFill>
                <a:effectLst/>
                <a:latin typeface="+mn-lt"/>
                <a:ea typeface="+mn-ea"/>
                <a:cs typeface="+mn-cs"/>
              </a:rPr>
              <a:t>Koris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7</a:t>
            </a:fld>
            <a:endParaRPr lang="en-GB"/>
          </a:p>
        </p:txBody>
      </p:sp>
    </p:spTree>
    <p:extLst>
      <p:ext uri="{BB962C8B-B14F-4D97-AF65-F5344CB8AC3E}">
        <p14:creationId xmlns:p14="http://schemas.microsoft.com/office/powerpoint/2010/main" val="2238166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8</a:t>
            </a:fld>
            <a:endParaRPr lang="en-GB"/>
          </a:p>
        </p:txBody>
      </p:sp>
    </p:spTree>
    <p:extLst>
      <p:ext uri="{BB962C8B-B14F-4D97-AF65-F5344CB8AC3E}">
        <p14:creationId xmlns:p14="http://schemas.microsoft.com/office/powerpoint/2010/main" val="12696425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Ethical considerations could be defined as a set of principles that further guide research design and practices (Van </a:t>
            </a:r>
            <a:r>
              <a:rPr lang="en-GB" sz="1200" kern="1200" dirty="0" err="1">
                <a:solidFill>
                  <a:schemeClr val="tx1"/>
                </a:solidFill>
                <a:effectLst/>
                <a:latin typeface="+mn-lt"/>
                <a:ea typeface="+mn-ea"/>
                <a:cs typeface="+mn-cs"/>
              </a:rPr>
              <a:t>Leeuwen</a:t>
            </a:r>
            <a:r>
              <a:rPr lang="en-GB" sz="1200" kern="1200" dirty="0">
                <a:solidFill>
                  <a:schemeClr val="tx1"/>
                </a:solidFill>
                <a:effectLst/>
                <a:latin typeface="+mn-lt"/>
                <a:ea typeface="+mn-ea"/>
                <a:cs typeface="+mn-cs"/>
              </a:rPr>
              <a:t> and Janssen, 2019). For the current research, voluntary participation of the staff and students will be ensured. Furthermore, the participants will be provided with informed consent with all the necessary information regarding why the research will be carried out. In addition to this, the anonymity of the participants will be ensured, and their personal information will be kept confidential. Besides this, participants will also be communicated the results obtained.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9</a:t>
            </a:fld>
            <a:endParaRPr lang="en-GB"/>
          </a:p>
        </p:txBody>
      </p:sp>
    </p:spTree>
    <p:extLst>
      <p:ext uri="{BB962C8B-B14F-4D97-AF65-F5344CB8AC3E}">
        <p14:creationId xmlns:p14="http://schemas.microsoft.com/office/powerpoint/2010/main" val="1999821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proposed method for the research is the quantitative research method that is more focused on the objective measurement of the data gathered using questionnaires, surveys or polls (</a:t>
            </a:r>
            <a:r>
              <a:rPr lang="en-GB" sz="1200" kern="1200" dirty="0" err="1">
                <a:solidFill>
                  <a:schemeClr val="tx1"/>
                </a:solidFill>
                <a:effectLst/>
                <a:latin typeface="+mn-lt"/>
                <a:ea typeface="+mn-ea"/>
                <a:cs typeface="+mn-cs"/>
              </a:rPr>
              <a:t>Rahi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For the present research on examining the usage of technology to collaborate at UWTSD, a questionnaire survey will be carried out, for the collection of primary data, with staff and students as the participants sampled using the convenience sampling method. </a:t>
            </a:r>
            <a:r>
              <a:rPr lang="en-GB" sz="1200" kern="1200" dirty="0" err="1">
                <a:solidFill>
                  <a:schemeClr val="tx1"/>
                </a:solidFill>
                <a:effectLst/>
                <a:latin typeface="+mn-lt"/>
                <a:ea typeface="+mn-ea"/>
                <a:cs typeface="+mn-cs"/>
              </a:rPr>
              <a:t>Rahi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(2019) have defined convenience sampling as the method in which participants are recruited based on their convenience and availability for the research. The questionnaire will be uploaded on Google Forms in order to ensure easier access.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10</a:t>
            </a:fld>
            <a:endParaRPr lang="en-GB"/>
          </a:p>
        </p:txBody>
      </p:sp>
    </p:spTree>
    <p:extLst>
      <p:ext uri="{BB962C8B-B14F-4D97-AF65-F5344CB8AC3E}">
        <p14:creationId xmlns:p14="http://schemas.microsoft.com/office/powerpoint/2010/main" val="2281102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above-illustrated table shows the research timeline. The data will be collected during the mid of the semester so that there is an extensive amount of time for analysing it. Once the desired number of responses were obtained, the data will be analysed based on graphical representation and interpretation so that further strategies for technology utilisation and promotion can be developed.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11</a:t>
            </a:fld>
            <a:endParaRPr lang="en-GB"/>
          </a:p>
        </p:txBody>
      </p:sp>
    </p:spTree>
    <p:extLst>
      <p:ext uri="{BB962C8B-B14F-4D97-AF65-F5344CB8AC3E}">
        <p14:creationId xmlns:p14="http://schemas.microsoft.com/office/powerpoint/2010/main" val="25752548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Hypothesis serves as the idea or assumption proposed for the argument raised so that it can be tested for determining if it is true. The hypothesis development for the current research is aimed at analysing the confidence of staff and students to use technology in order to collaborate better. Measuring the level of confidence will indicate if further strategies are to be developed and implemented for increasing knowledge and enhancing confidence to use technology.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12</a:t>
            </a:fld>
            <a:endParaRPr lang="en-GB"/>
          </a:p>
        </p:txBody>
      </p:sp>
    </p:spTree>
    <p:extLst>
      <p:ext uri="{BB962C8B-B14F-4D97-AF65-F5344CB8AC3E}">
        <p14:creationId xmlns:p14="http://schemas.microsoft.com/office/powerpoint/2010/main" val="33173350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Technology implementation enables collaboration between staff and students, thereby, expanding their access to education. However, it is crucial to determine if they are capable and confident enough to use technology. In this regard, a quantitative research will be conducted with primary data gathered through survey questionnaire. The aim is to determine of technology can be used for transforming the ways students and staff collaborate.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13</a:t>
            </a:fld>
            <a:endParaRPr lang="en-GB"/>
          </a:p>
        </p:txBody>
      </p:sp>
    </p:spTree>
    <p:extLst>
      <p:ext uri="{BB962C8B-B14F-4D97-AF65-F5344CB8AC3E}">
        <p14:creationId xmlns:p14="http://schemas.microsoft.com/office/powerpoint/2010/main" val="1838964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8D822F-DF11-48CA-A9BE-3CE2AD219F5C}" type="datetimeFigureOut">
              <a:rPr lang="en-US" smtClean="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982550-1336-409C-93FF-A80B369DA224}"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8D822F-DF11-48CA-A9BE-3CE2AD219F5C}" type="datetimeFigureOut">
              <a:rPr lang="en-US" smtClean="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982550-1336-409C-93FF-A80B369DA224}" type="slidenum">
              <a:rPr lang="en-US" smtClean="0"/>
              <a:t>‹#›</a:t>
            </a:fld>
            <a:endParaRPr lang="en-US"/>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8D822F-DF11-48CA-A9BE-3CE2AD219F5C}" type="datetimeFigureOut">
              <a:rPr lang="en-US" smtClean="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982550-1336-409C-93FF-A80B369DA224}"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808D822F-DF11-48CA-A9BE-3CE2AD219F5C}" type="datetimeFigureOut">
              <a:rPr lang="en-US" smtClean="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982550-1336-409C-93FF-A80B369DA224}" type="slidenum">
              <a:rPr lang="en-US" smtClean="0"/>
              <a:t>‹#›</a:t>
            </a:fld>
            <a:endParaRPr lang="en-US"/>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8D822F-DF11-48CA-A9BE-3CE2AD219F5C}" type="datetimeFigureOut">
              <a:rPr lang="en-US" smtClean="0"/>
              <a:t>2/26/2022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F982550-1336-409C-93FF-A80B369DA224}"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08D822F-DF11-48CA-A9BE-3CE2AD219F5C}" type="datetimeFigureOut">
              <a:rPr lang="en-US" smtClean="0"/>
              <a:t>2/26/2022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F982550-1336-409C-93FF-A80B369DA224}"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808D822F-DF11-48CA-A9BE-3CE2AD219F5C}" type="datetimeFigureOut">
              <a:rPr lang="en-US" smtClean="0"/>
              <a:t>2/26/2022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F982550-1336-409C-93FF-A80B369DA22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808D822F-DF11-48CA-A9BE-3CE2AD219F5C}" type="datetimeFigureOut">
              <a:rPr lang="en-US" smtClean="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982550-1336-409C-93FF-A80B369DA224}" type="slidenum">
              <a:rPr lang="en-US" smtClean="0"/>
              <a:t>‹#›</a:t>
            </a:fld>
            <a:endParaRPr lang="en-US"/>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8D822F-DF11-48CA-A9BE-3CE2AD219F5C}" type="datetimeFigureOut">
              <a:rPr lang="en-US" smtClean="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982550-1336-409C-93FF-A80B369DA224}" type="slidenum">
              <a:rPr lang="en-US" smtClean="0"/>
              <a:t>‹#›</a:t>
            </a:fld>
            <a:endParaRPr lang="en-US"/>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8D822F-DF11-48CA-A9BE-3CE2AD219F5C}" type="datetimeFigureOut">
              <a:rPr lang="en-US" smtClean="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982550-1336-409C-93FF-A80B369DA22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808D822F-DF11-48CA-A9BE-3CE2AD219F5C}" type="datetimeFigureOut">
              <a:rPr lang="en-US" smtClean="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982550-1336-409C-93FF-A80B369DA224}" type="slidenum">
              <a:rPr lang="en-US" smtClean="0"/>
              <a:t>‹#›</a:t>
            </a:fld>
            <a:endParaRPr lang="en-US"/>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808D822F-DF11-48CA-A9BE-3CE2AD219F5C}" type="datetimeFigureOut">
              <a:rPr lang="en-US" smtClean="0"/>
              <a:t>2/26/2022</a:t>
            </a:fld>
            <a:endParaRPr lang="en-US"/>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US"/>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8F982550-1336-409C-93FF-A80B369DA224}" type="slidenum">
              <a:rPr lang="en-US" smtClean="0"/>
              <a:t>‹#›</a:t>
            </a:fld>
            <a:endParaRPr lang="en-US"/>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2060848"/>
            <a:ext cx="8458200" cy="1470025"/>
          </a:xfrm>
        </p:spPr>
        <p:txBody>
          <a:bodyPr>
            <a:noAutofit/>
          </a:bodyPr>
          <a:lstStyle/>
          <a:p>
            <a:pPr algn="ctr"/>
            <a:r>
              <a:rPr lang="en-GB" sz="2400" dirty="0">
                <a:solidFill>
                  <a:schemeClr val="tx1"/>
                </a:solidFill>
                <a:latin typeface="Arial" pitchFamily="34" charset="0"/>
                <a:cs typeface="Arial" pitchFamily="34" charset="0"/>
              </a:rPr>
              <a:t>Module Code and Title: Digital Skills and Research Methods (BMSW4003)</a:t>
            </a:r>
            <a:br>
              <a:rPr lang="en-GB" sz="2400" dirty="0">
                <a:solidFill>
                  <a:schemeClr val="tx1"/>
                </a:solidFill>
                <a:latin typeface="Arial" pitchFamily="34" charset="0"/>
                <a:cs typeface="Arial" pitchFamily="34" charset="0"/>
              </a:rPr>
            </a:br>
            <a:br>
              <a:rPr lang="en-GB" sz="2400" dirty="0">
                <a:solidFill>
                  <a:schemeClr val="tx1"/>
                </a:solidFill>
                <a:latin typeface="Arial" pitchFamily="34" charset="0"/>
                <a:cs typeface="Arial" pitchFamily="34" charset="0"/>
              </a:rPr>
            </a:br>
            <a:r>
              <a:rPr lang="en-GB" sz="2400" dirty="0">
                <a:solidFill>
                  <a:schemeClr val="tx1"/>
                </a:solidFill>
                <a:latin typeface="Arial" pitchFamily="34" charset="0"/>
                <a:cs typeface="Arial" pitchFamily="34" charset="0"/>
              </a:rPr>
              <a:t>Assignment: </a:t>
            </a:r>
            <a:r>
              <a:rPr lang="en-GB" sz="2400" b="1" dirty="0">
                <a:solidFill>
                  <a:schemeClr val="tx1"/>
                </a:solidFill>
                <a:latin typeface="Arial" pitchFamily="34" charset="0"/>
                <a:cs typeface="Arial" pitchFamily="34" charset="0"/>
              </a:rPr>
              <a:t>Group Presentation – </a:t>
            </a:r>
            <a:r>
              <a:rPr lang="en-GB" sz="2400" dirty="0">
                <a:solidFill>
                  <a:schemeClr val="tx1"/>
                </a:solidFill>
                <a:latin typeface="Arial" pitchFamily="34" charset="0"/>
                <a:cs typeface="Arial" pitchFamily="34" charset="0"/>
              </a:rPr>
              <a:t>Research proposal </a:t>
            </a:r>
            <a:br>
              <a:rPr lang="en-US" sz="2400" dirty="0">
                <a:solidFill>
                  <a:schemeClr val="tx1"/>
                </a:solidFill>
                <a:latin typeface="Arial" pitchFamily="34" charset="0"/>
                <a:cs typeface="Arial" pitchFamily="34" charset="0"/>
              </a:rPr>
            </a:br>
            <a:r>
              <a:rPr lang="en-GB" sz="2400" b="1" dirty="0">
                <a:solidFill>
                  <a:schemeClr val="tx1"/>
                </a:solidFill>
                <a:latin typeface="Arial" pitchFamily="34" charset="0"/>
                <a:cs typeface="Arial" pitchFamily="34" charset="0"/>
              </a:rPr>
              <a:t>How do we use technology to collaborate at UWTSD?</a:t>
            </a:r>
            <a:endParaRPr lang="en-US" sz="2400" b="1" dirty="0">
              <a:solidFill>
                <a:schemeClr val="tx1"/>
              </a:solidFill>
              <a:latin typeface="Arial" pitchFamily="34" charset="0"/>
              <a:cs typeface="Arial" pitchFamily="34" charset="0"/>
            </a:endParaRPr>
          </a:p>
        </p:txBody>
      </p:sp>
      <p:sp>
        <p:nvSpPr>
          <p:cNvPr id="3" name="Subtitle 2"/>
          <p:cNvSpPr>
            <a:spLocks noGrp="1"/>
          </p:cNvSpPr>
          <p:nvPr>
            <p:ph type="subTitle" idx="1"/>
          </p:nvPr>
        </p:nvSpPr>
        <p:spPr/>
        <p:txBody>
          <a:bodyPr/>
          <a:lstStyle/>
          <a:p>
            <a:r>
              <a:rPr lang="en-GB" dirty="0"/>
              <a:t>Names and Student Numbers:</a:t>
            </a:r>
          </a:p>
          <a:p>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2573980387"/>
              </p:ext>
            </p:extLst>
          </p:nvPr>
        </p:nvGraphicFramePr>
        <p:xfrm>
          <a:off x="971600" y="3922361"/>
          <a:ext cx="4176464" cy="2680711"/>
        </p:xfrm>
        <a:graphic>
          <a:graphicData uri="http://schemas.openxmlformats.org/drawingml/2006/table">
            <a:tbl>
              <a:tblPr firstRow="1" bandRow="1">
                <a:tableStyleId>{5C22544A-7EE6-4342-B048-85BDC9FD1C3A}</a:tableStyleId>
              </a:tblPr>
              <a:tblGrid>
                <a:gridCol w="1296144">
                  <a:extLst>
                    <a:ext uri="{9D8B030D-6E8A-4147-A177-3AD203B41FA5}">
                      <a16:colId xmlns:a16="http://schemas.microsoft.com/office/drawing/2014/main" val="20000"/>
                    </a:ext>
                  </a:extLst>
                </a:gridCol>
                <a:gridCol w="1296144">
                  <a:extLst>
                    <a:ext uri="{9D8B030D-6E8A-4147-A177-3AD203B41FA5}">
                      <a16:colId xmlns:a16="http://schemas.microsoft.com/office/drawing/2014/main" val="20001"/>
                    </a:ext>
                  </a:extLst>
                </a:gridCol>
                <a:gridCol w="1584176">
                  <a:extLst>
                    <a:ext uri="{9D8B030D-6E8A-4147-A177-3AD203B41FA5}">
                      <a16:colId xmlns:a16="http://schemas.microsoft.com/office/drawing/2014/main" val="20002"/>
                    </a:ext>
                  </a:extLst>
                </a:gridCol>
              </a:tblGrid>
              <a:tr h="1224136">
                <a:tc>
                  <a:txBody>
                    <a:bodyPr/>
                    <a:lstStyle/>
                    <a:p>
                      <a:r>
                        <a:rPr lang="en-US" sz="1100" dirty="0"/>
                        <a:t>TUNDE BRIGITTA</a:t>
                      </a:r>
                      <a:r>
                        <a:rPr lang="en-US" sz="1100" baseline="0" dirty="0"/>
                        <a:t> PETKES</a:t>
                      </a:r>
                      <a:endParaRPr lang="en-US" sz="1100" dirty="0"/>
                    </a:p>
                  </a:txBody>
                  <a:tcPr/>
                </a:tc>
                <a:tc>
                  <a:txBody>
                    <a:bodyPr/>
                    <a:lstStyle/>
                    <a:p>
                      <a:r>
                        <a:rPr lang="en-US" sz="1600" dirty="0">
                          <a:solidFill>
                            <a:srgbClr val="FF0000"/>
                          </a:solidFill>
                        </a:rPr>
                        <a:t>    2124153</a:t>
                      </a:r>
                    </a:p>
                  </a:txBody>
                  <a:tcPr/>
                </a:tc>
                <a:tc>
                  <a:txBody>
                    <a:bodyPr/>
                    <a:lstStyle/>
                    <a:p>
                      <a:endParaRPr lang="en-US" dirty="0"/>
                    </a:p>
                  </a:txBody>
                  <a:tcPr/>
                </a:tc>
                <a:extLst>
                  <a:ext uri="{0D108BD9-81ED-4DB2-BD59-A6C34878D82A}">
                    <a16:rowId xmlns:a16="http://schemas.microsoft.com/office/drawing/2014/main" val="10000"/>
                  </a:ext>
                </a:extLst>
              </a:tr>
              <a:tr h="1090815">
                <a:tc>
                  <a:txBody>
                    <a:bodyPr/>
                    <a:lstStyle/>
                    <a:p>
                      <a:r>
                        <a:rPr lang="en-US" sz="1100" b="1" dirty="0"/>
                        <a:t>SAMUEL</a:t>
                      </a:r>
                      <a:r>
                        <a:rPr lang="en-US" sz="1100" b="1" baseline="0" dirty="0"/>
                        <a:t> KIRVEJ</a:t>
                      </a:r>
                      <a:endParaRPr lang="en-US" sz="1100" b="1" dirty="0"/>
                    </a:p>
                  </a:txBody>
                  <a:tcPr/>
                </a:tc>
                <a:tc>
                  <a:txBody>
                    <a:bodyPr/>
                    <a:lstStyle/>
                    <a:p>
                      <a:r>
                        <a:rPr lang="en-US" sz="1600" b="1" dirty="0">
                          <a:solidFill>
                            <a:srgbClr val="FF0000"/>
                          </a:solidFill>
                        </a:rPr>
                        <a:t>   2120449</a:t>
                      </a:r>
                    </a:p>
                  </a:txBody>
                  <a:tcPr/>
                </a:tc>
                <a:tc>
                  <a:txBody>
                    <a:bodyPr/>
                    <a:lstStyle/>
                    <a:p>
                      <a:endParaRPr lang="en-US"/>
                    </a:p>
                  </a:txBody>
                  <a:tcPr/>
                </a:tc>
                <a:extLst>
                  <a:ext uri="{0D108BD9-81ED-4DB2-BD59-A6C34878D82A}">
                    <a16:rowId xmlns:a16="http://schemas.microsoft.com/office/drawing/2014/main" val="10001"/>
                  </a:ext>
                </a:extLst>
              </a:tr>
              <a:tr h="211048">
                <a:tc>
                  <a:txBody>
                    <a:bodyPr/>
                    <a:lstStyle/>
                    <a:p>
                      <a:r>
                        <a:rPr lang="en-US" sz="1100" b="1" dirty="0"/>
                        <a:t>KATIE</a:t>
                      </a:r>
                      <a:r>
                        <a:rPr lang="en-US" sz="1100" b="1" baseline="0" dirty="0"/>
                        <a:t> LYNCH</a:t>
                      </a:r>
                      <a:endParaRPr lang="en-US" sz="1100" b="1" dirty="0"/>
                    </a:p>
                  </a:txBody>
                  <a:tcPr/>
                </a:tc>
                <a:tc>
                  <a:txBody>
                    <a:bodyPr/>
                    <a:lstStyle/>
                    <a:p>
                      <a:r>
                        <a:rPr lang="en-US" sz="1600" b="1" dirty="0">
                          <a:solidFill>
                            <a:srgbClr val="FF0000"/>
                          </a:solidFill>
                        </a:rPr>
                        <a:t>   2123538</a:t>
                      </a:r>
                    </a:p>
                  </a:txBody>
                  <a:tcPr/>
                </a:tc>
                <a:tc>
                  <a:txBody>
                    <a:bodyPr/>
                    <a:lstStyle/>
                    <a:p>
                      <a:endParaRPr lang="en-US" dirty="0"/>
                    </a:p>
                  </a:txBody>
                  <a:tcPr/>
                </a:tc>
                <a:extLst>
                  <a:ext uri="{0D108BD9-81ED-4DB2-BD59-A6C34878D82A}">
                    <a16:rowId xmlns:a16="http://schemas.microsoft.com/office/drawing/2014/main" val="10002"/>
                  </a:ext>
                </a:extLst>
              </a:tr>
            </a:tbl>
          </a:graphicData>
        </a:graphic>
      </p:graphicFrame>
      <p:pic>
        <p:nvPicPr>
          <p:cNvPr id="12" name="Picture 1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63888" y="3933056"/>
            <a:ext cx="1584176" cy="1224136"/>
          </a:xfrm>
          <a:prstGeom prst="rect">
            <a:avLst/>
          </a:prstGeom>
        </p:spPr>
      </p:pic>
      <p:pic>
        <p:nvPicPr>
          <p:cNvPr id="13" name="Picture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63888" y="5154538"/>
            <a:ext cx="1584176" cy="1082774"/>
          </a:xfrm>
          <a:prstGeom prst="rect">
            <a:avLst/>
          </a:prstGeom>
        </p:spPr>
      </p:pic>
      <p:graphicFrame>
        <p:nvGraphicFramePr>
          <p:cNvPr id="17" name="Table 16"/>
          <p:cNvGraphicFramePr>
            <a:graphicFrameLocks noGrp="1"/>
          </p:cNvGraphicFramePr>
          <p:nvPr>
            <p:extLst>
              <p:ext uri="{D42A27DB-BD31-4B8C-83A1-F6EECF244321}">
                <p14:modId xmlns:p14="http://schemas.microsoft.com/office/powerpoint/2010/main" val="757609958"/>
              </p:ext>
            </p:extLst>
          </p:nvPr>
        </p:nvGraphicFramePr>
        <p:xfrm>
          <a:off x="5364088" y="4221087"/>
          <a:ext cx="3456384" cy="1310640"/>
        </p:xfrm>
        <a:graphic>
          <a:graphicData uri="http://schemas.openxmlformats.org/drawingml/2006/table">
            <a:tbl>
              <a:tblPr firstRow="1" bandRow="1">
                <a:tableStyleId>{5C22544A-7EE6-4342-B048-85BDC9FD1C3A}</a:tableStyleId>
              </a:tblPr>
              <a:tblGrid>
                <a:gridCol w="1728192">
                  <a:extLst>
                    <a:ext uri="{9D8B030D-6E8A-4147-A177-3AD203B41FA5}">
                      <a16:colId xmlns:a16="http://schemas.microsoft.com/office/drawing/2014/main" val="20000"/>
                    </a:ext>
                  </a:extLst>
                </a:gridCol>
                <a:gridCol w="1728192">
                  <a:extLst>
                    <a:ext uri="{9D8B030D-6E8A-4147-A177-3AD203B41FA5}">
                      <a16:colId xmlns:a16="http://schemas.microsoft.com/office/drawing/2014/main" val="20001"/>
                    </a:ext>
                  </a:extLst>
                </a:gridCol>
              </a:tblGrid>
              <a:tr h="370840">
                <a:tc>
                  <a:txBody>
                    <a:bodyPr/>
                    <a:lstStyle/>
                    <a:p>
                      <a:r>
                        <a:rPr lang="en-US" sz="1100" dirty="0">
                          <a:solidFill>
                            <a:srgbClr val="FF0000"/>
                          </a:solidFill>
                        </a:rPr>
                        <a:t>Date</a:t>
                      </a:r>
                      <a:r>
                        <a:rPr lang="en-US" sz="1100" baseline="0" dirty="0">
                          <a:solidFill>
                            <a:srgbClr val="FF0000"/>
                          </a:solidFill>
                        </a:rPr>
                        <a:t> &amp; Time of the Presentation:</a:t>
                      </a:r>
                      <a:endParaRPr lang="en-US" sz="1100" dirty="0">
                        <a:solidFill>
                          <a:srgbClr val="FF0000"/>
                        </a:solidFill>
                      </a:endParaRPr>
                    </a:p>
                  </a:txBody>
                  <a:tcPr/>
                </a:tc>
                <a:tc>
                  <a:txBody>
                    <a:bodyPr/>
                    <a:lstStyle/>
                    <a:p>
                      <a:r>
                        <a:rPr lang="en-US" sz="1200" dirty="0">
                          <a:solidFill>
                            <a:srgbClr val="FF0000"/>
                          </a:solidFill>
                        </a:rPr>
                        <a:t>Tutor</a:t>
                      </a:r>
                      <a:r>
                        <a:rPr lang="en-US" sz="1200" baseline="0" dirty="0">
                          <a:solidFill>
                            <a:srgbClr val="FF0000"/>
                          </a:solidFill>
                        </a:rPr>
                        <a:t> Name:</a:t>
                      </a:r>
                      <a:endParaRPr lang="en-US" sz="1200" dirty="0">
                        <a:solidFill>
                          <a:srgbClr val="FF0000"/>
                        </a:solidFill>
                      </a:endParaRPr>
                    </a:p>
                  </a:txBody>
                  <a:tcPr/>
                </a:tc>
                <a:extLst>
                  <a:ext uri="{0D108BD9-81ED-4DB2-BD59-A6C34878D82A}">
                    <a16:rowId xmlns:a16="http://schemas.microsoft.com/office/drawing/2014/main" val="10000"/>
                  </a:ext>
                </a:extLst>
              </a:tr>
              <a:tr h="370840">
                <a:tc>
                  <a:txBody>
                    <a:bodyPr/>
                    <a:lstStyle/>
                    <a:p>
                      <a:r>
                        <a:rPr lang="en-US" sz="1100" dirty="0"/>
                        <a:t>Date: 05/03/2022</a:t>
                      </a:r>
                    </a:p>
                  </a:txBody>
                  <a:tcPr/>
                </a:tc>
                <a:tc>
                  <a:txBody>
                    <a:bodyPr/>
                    <a:lstStyle/>
                    <a:p>
                      <a:r>
                        <a:rPr lang="en-US" sz="1400" dirty="0" err="1"/>
                        <a:t>Seyed</a:t>
                      </a:r>
                      <a:r>
                        <a:rPr lang="en-US" sz="1400" baseline="0" dirty="0"/>
                        <a:t> </a:t>
                      </a:r>
                      <a:r>
                        <a:rPr lang="en-US" sz="1400" baseline="0" dirty="0" err="1"/>
                        <a:t>Nasirpourosgoei</a:t>
                      </a:r>
                      <a:endParaRPr lang="en-US" sz="1400" dirty="0"/>
                    </a:p>
                  </a:txBody>
                  <a:tcPr/>
                </a:tc>
                <a:extLst>
                  <a:ext uri="{0D108BD9-81ED-4DB2-BD59-A6C34878D82A}">
                    <a16:rowId xmlns:a16="http://schemas.microsoft.com/office/drawing/2014/main" val="10001"/>
                  </a:ext>
                </a:extLst>
              </a:tr>
              <a:tr h="149736">
                <a:tc>
                  <a:txBody>
                    <a:bodyPr/>
                    <a:lstStyle/>
                    <a:p>
                      <a:r>
                        <a:rPr lang="en-US" sz="1100" dirty="0"/>
                        <a:t>Time:</a:t>
                      </a:r>
                      <a:r>
                        <a:rPr lang="en-US" sz="1100" baseline="0" dirty="0"/>
                        <a:t> 10:40</a:t>
                      </a:r>
                      <a:endParaRPr lang="en-US" sz="1100" dirty="0"/>
                    </a:p>
                  </a:txBody>
                  <a:tcPr/>
                </a:tc>
                <a:tc>
                  <a:txBody>
                    <a:bodyPr/>
                    <a:lstStyle/>
                    <a:p>
                      <a:endParaRPr lang="en-US"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4092698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erson taking a selfie&#10;&#10;Description automatically generated">
            <a:extLst>
              <a:ext uri="{FF2B5EF4-FFF2-40B4-BE49-F238E27FC236}">
                <a16:creationId xmlns:a16="http://schemas.microsoft.com/office/drawing/2014/main" id="{8B75A6DC-1F5D-430E-B29E-F618B18EA9D6}"/>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277791" y="2708920"/>
            <a:ext cx="2588418" cy="3451225"/>
          </a:xfrm>
        </p:spPr>
      </p:pic>
      <p:sp>
        <p:nvSpPr>
          <p:cNvPr id="2" name="Title 1"/>
          <p:cNvSpPr>
            <a:spLocks noGrp="1"/>
          </p:cNvSpPr>
          <p:nvPr>
            <p:ph type="title"/>
          </p:nvPr>
        </p:nvSpPr>
        <p:spPr/>
        <p:txBody>
          <a:bodyPr>
            <a:normAutofit/>
          </a:bodyPr>
          <a:lstStyle/>
          <a:p>
            <a:pPr algn="ctr"/>
            <a:r>
              <a:rPr lang="en-US" sz="3600" b="1" dirty="0">
                <a:latin typeface="Arial" pitchFamily="34" charset="0"/>
                <a:cs typeface="Arial" pitchFamily="34" charset="0"/>
              </a:rPr>
              <a:t>1</a:t>
            </a:r>
            <a:r>
              <a:rPr lang="en-US" sz="3600" b="1" baseline="30000" dirty="0">
                <a:latin typeface="Arial" pitchFamily="34" charset="0"/>
                <a:cs typeface="Arial" pitchFamily="34" charset="0"/>
              </a:rPr>
              <a:t>st</a:t>
            </a:r>
            <a:r>
              <a:rPr lang="en-US" sz="3600" b="1" dirty="0">
                <a:latin typeface="Arial" pitchFamily="34" charset="0"/>
                <a:cs typeface="Arial" pitchFamily="34" charset="0"/>
              </a:rPr>
              <a:t> Presenter</a:t>
            </a:r>
            <a:br>
              <a:rPr lang="en-US" sz="3600" b="1" dirty="0">
                <a:latin typeface="Arial" pitchFamily="34" charset="0"/>
                <a:cs typeface="Arial" pitchFamily="34" charset="0"/>
              </a:rPr>
            </a:br>
            <a:r>
              <a:rPr lang="en-US" sz="3600" b="1" dirty="0">
                <a:latin typeface="Arial" pitchFamily="34" charset="0"/>
                <a:cs typeface="Arial" pitchFamily="34" charset="0"/>
              </a:rPr>
              <a:t>Tunde </a:t>
            </a:r>
            <a:r>
              <a:rPr lang="en-US" sz="3600" b="1" dirty="0" err="1">
                <a:latin typeface="Arial" pitchFamily="34" charset="0"/>
                <a:cs typeface="Arial" pitchFamily="34" charset="0"/>
              </a:rPr>
              <a:t>Brigitta</a:t>
            </a:r>
            <a:r>
              <a:rPr lang="en-US" sz="3600" b="1" dirty="0">
                <a:latin typeface="Arial" pitchFamily="34" charset="0"/>
                <a:cs typeface="Arial" pitchFamily="34" charset="0"/>
              </a:rPr>
              <a:t> </a:t>
            </a:r>
            <a:r>
              <a:rPr lang="en-US" sz="3600" b="1" dirty="0" err="1">
                <a:latin typeface="Arial" pitchFamily="34" charset="0"/>
                <a:cs typeface="Arial" pitchFamily="34" charset="0"/>
              </a:rPr>
              <a:t>Petkes</a:t>
            </a:r>
            <a:endParaRPr lang="en-US" sz="3600" b="1" dirty="0">
              <a:latin typeface="Arial" pitchFamily="34" charset="0"/>
              <a:cs typeface="Arial" pitchFamily="34" charset="0"/>
            </a:endParaRPr>
          </a:p>
        </p:txBody>
      </p:sp>
    </p:spTree>
    <p:extLst>
      <p:ext uri="{BB962C8B-B14F-4D97-AF65-F5344CB8AC3E}">
        <p14:creationId xmlns:p14="http://schemas.microsoft.com/office/powerpoint/2010/main" val="3752943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lvl="0" algn="just"/>
            <a:endParaRPr lang="en-GB" sz="2000" dirty="0">
              <a:latin typeface="Arial" pitchFamily="34" charset="0"/>
              <a:cs typeface="Arial" pitchFamily="34" charset="0"/>
            </a:endParaRPr>
          </a:p>
          <a:p>
            <a:pPr lvl="0" algn="just"/>
            <a:r>
              <a:rPr lang="en-GB" sz="2000" dirty="0">
                <a:latin typeface="Arial" pitchFamily="34" charset="0"/>
                <a:cs typeface="Arial" pitchFamily="34" charset="0"/>
              </a:rPr>
              <a:t>The presentation is a mini research project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Examination and evaluation of utilisation of technology to collaborate at UWTSD</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Presentation includes,</a:t>
            </a:r>
            <a:endParaRPr lang="en-US" sz="2000" dirty="0">
              <a:latin typeface="Arial" pitchFamily="34" charset="0"/>
              <a:cs typeface="Arial" pitchFamily="34" charset="0"/>
            </a:endParaRPr>
          </a:p>
          <a:p>
            <a:pPr lvl="0" algn="just">
              <a:buFont typeface="Wingdings" pitchFamily="2" charset="2"/>
              <a:buChar char="ü"/>
            </a:pPr>
            <a:r>
              <a:rPr lang="en-GB" sz="2000" dirty="0">
                <a:latin typeface="Arial" pitchFamily="34" charset="0"/>
                <a:cs typeface="Arial" pitchFamily="34" charset="0"/>
              </a:rPr>
              <a:t>Introduction and selected research question</a:t>
            </a:r>
            <a:endParaRPr lang="en-US" sz="2000" dirty="0">
              <a:latin typeface="Arial" pitchFamily="34" charset="0"/>
              <a:cs typeface="Arial" pitchFamily="34" charset="0"/>
            </a:endParaRPr>
          </a:p>
          <a:p>
            <a:pPr lvl="0" algn="just">
              <a:buFont typeface="Wingdings" pitchFamily="2" charset="2"/>
              <a:buChar char="ü"/>
            </a:pPr>
            <a:r>
              <a:rPr lang="en-GB" sz="2000" dirty="0">
                <a:latin typeface="Arial" pitchFamily="34" charset="0"/>
                <a:cs typeface="Arial" pitchFamily="34" charset="0"/>
              </a:rPr>
              <a:t>Existing researches on online collaboration and digital skills of students </a:t>
            </a:r>
            <a:endParaRPr lang="en-US" sz="2000" dirty="0">
              <a:latin typeface="Arial" pitchFamily="34" charset="0"/>
              <a:cs typeface="Arial" pitchFamily="34" charset="0"/>
            </a:endParaRPr>
          </a:p>
          <a:p>
            <a:pPr lvl="0" algn="just">
              <a:buFont typeface="Wingdings" pitchFamily="2" charset="2"/>
              <a:buChar char="ü"/>
            </a:pPr>
            <a:r>
              <a:rPr lang="en-GB" sz="2000" dirty="0">
                <a:latin typeface="Arial" pitchFamily="34" charset="0"/>
                <a:cs typeface="Arial" pitchFamily="34" charset="0"/>
              </a:rPr>
              <a:t>Ethical consideration</a:t>
            </a:r>
            <a:endParaRPr lang="en-US" sz="2000" dirty="0">
              <a:latin typeface="Arial" pitchFamily="34" charset="0"/>
              <a:cs typeface="Arial" pitchFamily="34" charset="0"/>
            </a:endParaRPr>
          </a:p>
          <a:p>
            <a:pPr lvl="0" algn="just">
              <a:buFont typeface="Wingdings" pitchFamily="2" charset="2"/>
              <a:buChar char="ü"/>
            </a:pPr>
            <a:r>
              <a:rPr lang="en-GB" sz="2000" dirty="0">
                <a:latin typeface="Arial" pitchFamily="34" charset="0"/>
                <a:cs typeface="Arial" pitchFamily="34" charset="0"/>
              </a:rPr>
              <a:t>Methods, research timeline and hypothesis </a:t>
            </a:r>
            <a:endParaRPr lang="en-US" sz="2000" dirty="0">
              <a:latin typeface="Arial" pitchFamily="34" charset="0"/>
              <a:cs typeface="Arial" pitchFamily="34" charset="0"/>
            </a:endParaRPr>
          </a:p>
          <a:p>
            <a:pPr marL="0" indent="0">
              <a:buNone/>
            </a:pPr>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Introduction to the Presentation</a:t>
            </a:r>
            <a:endParaRPr lang="en-US" sz="3600" b="1" dirty="0">
              <a:latin typeface="Arial" pitchFamily="34" charset="0"/>
              <a:cs typeface="Arial" pitchFamily="34" charset="0"/>
            </a:endParaRPr>
          </a:p>
        </p:txBody>
      </p:sp>
    </p:spTree>
    <p:extLst>
      <p:ext uri="{BB962C8B-B14F-4D97-AF65-F5344CB8AC3E}">
        <p14:creationId xmlns:p14="http://schemas.microsoft.com/office/powerpoint/2010/main" val="292314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lgn="just"/>
            <a:endParaRPr lang="en-GB" sz="2000" dirty="0">
              <a:latin typeface="Arial" pitchFamily="34" charset="0"/>
              <a:cs typeface="Arial" pitchFamily="34" charset="0"/>
            </a:endParaRPr>
          </a:p>
          <a:p>
            <a:pPr lvl="0" algn="just"/>
            <a:r>
              <a:rPr lang="en-GB" sz="2000" dirty="0">
                <a:latin typeface="Arial" pitchFamily="34" charset="0"/>
                <a:cs typeface="Arial" pitchFamily="34" charset="0"/>
              </a:rPr>
              <a:t>Collaborative learning and communicating models are transforming the ways of teaching and engaging with students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Collaboration technology expands access to the education for students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One-on-one interaction with staff through technology provided additional help (</a:t>
            </a:r>
            <a:r>
              <a:rPr lang="en-GB" sz="2000" dirty="0" err="1">
                <a:latin typeface="Arial" pitchFamily="34" charset="0"/>
                <a:cs typeface="Arial" pitchFamily="34" charset="0"/>
              </a:rPr>
              <a:t>Zheng</a:t>
            </a:r>
            <a:r>
              <a:rPr lang="en-GB" sz="2000" dirty="0">
                <a:latin typeface="Arial" pitchFamily="34" charset="0"/>
                <a:cs typeface="Arial" pitchFamily="34" charset="0"/>
              </a:rPr>
              <a:t> </a:t>
            </a:r>
            <a:r>
              <a:rPr lang="en-GB" sz="2000" i="1" dirty="0">
                <a:latin typeface="Arial" pitchFamily="34" charset="0"/>
                <a:cs typeface="Arial" pitchFamily="34" charset="0"/>
              </a:rPr>
              <a:t>et al.,</a:t>
            </a:r>
            <a:r>
              <a:rPr lang="en-GB" sz="2000" dirty="0">
                <a:latin typeface="Arial" pitchFamily="34" charset="0"/>
                <a:cs typeface="Arial" pitchFamily="34" charset="0"/>
              </a:rPr>
              <a:t> 2019)</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Using technology will also help staff and students to better collaborate </a:t>
            </a:r>
            <a:endParaRPr lang="en-US" sz="2000" dirty="0">
              <a:latin typeface="Arial" pitchFamily="34" charset="0"/>
              <a:cs typeface="Arial" pitchFamily="34" charset="0"/>
            </a:endParaRPr>
          </a:p>
          <a:p>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Introduction to the Research </a:t>
            </a:r>
            <a:endParaRPr lang="en-US" sz="3600" b="1" dirty="0">
              <a:latin typeface="Arial" pitchFamily="34" charset="0"/>
              <a:cs typeface="Arial" pitchFamily="34" charset="0"/>
            </a:endParaRPr>
          </a:p>
        </p:txBody>
      </p:sp>
    </p:spTree>
    <p:extLst>
      <p:ext uri="{BB962C8B-B14F-4D97-AF65-F5344CB8AC3E}">
        <p14:creationId xmlns:p14="http://schemas.microsoft.com/office/powerpoint/2010/main" val="748284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109728" indent="0">
              <a:buNone/>
            </a:pPr>
            <a:endParaRPr lang="en-GB" sz="2000" dirty="0">
              <a:latin typeface="Arial" pitchFamily="34" charset="0"/>
              <a:cs typeface="Arial" pitchFamily="34" charset="0"/>
            </a:endParaRPr>
          </a:p>
          <a:p>
            <a:pPr marL="109728" indent="0">
              <a:buNone/>
            </a:pPr>
            <a:r>
              <a:rPr lang="en-GB" sz="2000" dirty="0">
                <a:latin typeface="Arial" pitchFamily="34" charset="0"/>
                <a:cs typeface="Arial" pitchFamily="34" charset="0"/>
              </a:rPr>
              <a:t>The research question is, </a:t>
            </a:r>
            <a:endParaRPr lang="en-US" sz="2000" dirty="0">
              <a:latin typeface="Arial" pitchFamily="34" charset="0"/>
              <a:cs typeface="Arial" pitchFamily="34" charset="0"/>
            </a:endParaRPr>
          </a:p>
          <a:p>
            <a:pPr algn="ctr"/>
            <a:r>
              <a:rPr lang="en-GB" sz="2400" dirty="0">
                <a:latin typeface="Arial" pitchFamily="34" charset="0"/>
                <a:cs typeface="Arial" pitchFamily="34" charset="0"/>
              </a:rPr>
              <a:t>Are staff and students confident in using technology to collaborate? </a:t>
            </a:r>
            <a:endParaRPr lang="en-US" sz="2400" dirty="0">
              <a:latin typeface="Arial" pitchFamily="34" charset="0"/>
              <a:cs typeface="Arial" pitchFamily="34" charset="0"/>
            </a:endParaRPr>
          </a:p>
          <a:p>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Chosen Research Question</a:t>
            </a:r>
            <a:endParaRPr lang="en-US" sz="3600" b="1" dirty="0">
              <a:latin typeface="Arial" pitchFamily="34" charset="0"/>
              <a:cs typeface="Arial" pitchFamily="34" charset="0"/>
            </a:endParaRPr>
          </a:p>
        </p:txBody>
      </p:sp>
      <p:sp>
        <p:nvSpPr>
          <p:cNvPr id="4" name="AutoShape 2" descr="The Purpose of Research Questions – Choosing &amp;amp; Using Sources: A Guide to  Academic Research"/>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The Purpose of Research Questions – Choosing &amp;amp; Using Sources: A Guide to  Academic Research"/>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078" name="Picture 6" descr="The Purpose of Research Questions – Choosing &amp;amp; Using Sources: A Guide to  Academic Resear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7806" y="4380281"/>
            <a:ext cx="2148330" cy="1718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0796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lvl="0" algn="just"/>
            <a:endParaRPr lang="en-GB" sz="2200" dirty="0">
              <a:latin typeface="Arial" pitchFamily="34" charset="0"/>
              <a:cs typeface="Arial" pitchFamily="34" charset="0"/>
            </a:endParaRPr>
          </a:p>
          <a:p>
            <a:pPr lvl="0" algn="just"/>
            <a:endParaRPr lang="en-GB" sz="2000" dirty="0">
              <a:latin typeface="Arial" pitchFamily="34" charset="0"/>
              <a:cs typeface="Arial" pitchFamily="34" charset="0"/>
            </a:endParaRPr>
          </a:p>
          <a:p>
            <a:pPr lvl="0" algn="just"/>
            <a:r>
              <a:rPr lang="en-GB" sz="2000" dirty="0" err="1">
                <a:latin typeface="Arial" pitchFamily="34" charset="0"/>
                <a:cs typeface="Arial" pitchFamily="34" charset="0"/>
              </a:rPr>
              <a:t>Kumi-Yeboah</a:t>
            </a:r>
            <a:r>
              <a:rPr lang="en-GB" sz="2000" dirty="0">
                <a:latin typeface="Arial" pitchFamily="34" charset="0"/>
                <a:cs typeface="Arial" pitchFamily="34" charset="0"/>
              </a:rPr>
              <a:t> </a:t>
            </a:r>
            <a:r>
              <a:rPr lang="en-GB" sz="2000" i="1" dirty="0">
                <a:latin typeface="Arial" pitchFamily="34" charset="0"/>
                <a:cs typeface="Arial" pitchFamily="34" charset="0"/>
              </a:rPr>
              <a:t>et al.</a:t>
            </a:r>
            <a:r>
              <a:rPr lang="en-GB" sz="2000" dirty="0">
                <a:latin typeface="Arial" pitchFamily="34" charset="0"/>
                <a:cs typeface="Arial" pitchFamily="34" charset="0"/>
              </a:rPr>
              <a:t> (2020) conducted qualitative study for exploring digital technologies promoting educational experiences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ICT has enabled interaction beyond spatial and temporal limits</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Online learning and collaboration has also witnessed higher trend for admissions for students with cultural differences</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Application of digital technology such as LMS and digital skill contribute to better knowledge creation </a:t>
            </a:r>
            <a:endParaRPr lang="en-US" sz="2000" dirty="0">
              <a:latin typeface="Arial" pitchFamily="34" charset="0"/>
              <a:cs typeface="Arial" pitchFamily="34" charset="0"/>
            </a:endParaRPr>
          </a:p>
          <a:p>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Relevant Existing Researches</a:t>
            </a:r>
            <a:endParaRPr lang="en-US" sz="3600" b="1" dirty="0">
              <a:latin typeface="Arial" pitchFamily="34" charset="0"/>
              <a:cs typeface="Arial" pitchFamily="34" charset="0"/>
            </a:endParaRPr>
          </a:p>
        </p:txBody>
      </p:sp>
    </p:spTree>
    <p:extLst>
      <p:ext uri="{BB962C8B-B14F-4D97-AF65-F5344CB8AC3E}">
        <p14:creationId xmlns:p14="http://schemas.microsoft.com/office/powerpoint/2010/main" val="163908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lgn="just"/>
            <a:endParaRPr lang="en-GB" sz="2000" dirty="0">
              <a:latin typeface="Arial" pitchFamily="34" charset="0"/>
              <a:cs typeface="Arial" pitchFamily="34" charset="0"/>
            </a:endParaRPr>
          </a:p>
          <a:p>
            <a:pPr lvl="0" algn="just"/>
            <a:r>
              <a:rPr lang="en-GB" sz="2000" dirty="0" err="1">
                <a:latin typeface="Arial" pitchFamily="34" charset="0"/>
                <a:cs typeface="Arial" pitchFamily="34" charset="0"/>
              </a:rPr>
              <a:t>Koris</a:t>
            </a:r>
            <a:r>
              <a:rPr lang="en-GB" sz="2000" dirty="0">
                <a:latin typeface="Arial" pitchFamily="34" charset="0"/>
                <a:cs typeface="Arial" pitchFamily="34" charset="0"/>
              </a:rPr>
              <a:t> </a:t>
            </a:r>
            <a:r>
              <a:rPr lang="en-GB" sz="2000" i="1" dirty="0">
                <a:latin typeface="Arial" pitchFamily="34" charset="0"/>
                <a:cs typeface="Arial" pitchFamily="34" charset="0"/>
              </a:rPr>
              <a:t>et al.</a:t>
            </a:r>
            <a:r>
              <a:rPr lang="en-GB" sz="2000" dirty="0">
                <a:latin typeface="Arial" pitchFamily="34" charset="0"/>
                <a:cs typeface="Arial" pitchFamily="34" charset="0"/>
              </a:rPr>
              <a:t> (2021) discussed that online collaboration enables sharing disciplinary knowledge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Digital assessment practices require focus on students’ digital learning skills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With digital skill, students would be able to collaborate with staff to accomplish shared objectives</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To promote digital collaboration, the focus should also be on accessible design and technical communication of professional knowledge</a:t>
            </a:r>
            <a:endParaRPr lang="en-US" sz="2000" dirty="0">
              <a:latin typeface="Arial" pitchFamily="34" charset="0"/>
              <a:cs typeface="Arial" pitchFamily="34" charset="0"/>
            </a:endParaRPr>
          </a:p>
          <a:p>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Relevant Existing Researches</a:t>
            </a:r>
            <a:endParaRPr lang="en-US" sz="3600" b="1" dirty="0">
              <a:latin typeface="Arial" pitchFamily="34" charset="0"/>
              <a:cs typeface="Arial" pitchFamily="34" charset="0"/>
            </a:endParaRPr>
          </a:p>
        </p:txBody>
      </p:sp>
    </p:spTree>
    <p:extLst>
      <p:ext uri="{BB962C8B-B14F-4D97-AF65-F5344CB8AC3E}">
        <p14:creationId xmlns:p14="http://schemas.microsoft.com/office/powerpoint/2010/main" val="1853356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latin typeface="Arial" pitchFamily="34" charset="0"/>
                <a:cs typeface="Arial" pitchFamily="34" charset="0"/>
              </a:rPr>
              <a:t>2nd Presenter</a:t>
            </a:r>
            <a:br>
              <a:rPr lang="en-US" sz="3600" b="1" dirty="0">
                <a:latin typeface="Arial" pitchFamily="34" charset="0"/>
                <a:cs typeface="Arial" pitchFamily="34" charset="0"/>
              </a:rPr>
            </a:br>
            <a:r>
              <a:rPr lang="en-US" sz="3600" b="1" dirty="0">
                <a:latin typeface="Arial" pitchFamily="34" charset="0"/>
                <a:cs typeface="Arial" pitchFamily="34" charset="0"/>
              </a:rPr>
              <a:t>Samuel </a:t>
            </a:r>
            <a:r>
              <a:rPr lang="en-US" sz="3600" b="1" dirty="0" err="1">
                <a:latin typeface="Arial" pitchFamily="34" charset="0"/>
                <a:cs typeface="Arial" pitchFamily="34" charset="0"/>
              </a:rPr>
              <a:t>Kirvej</a:t>
            </a:r>
            <a:endParaRPr lang="en-US" sz="3600" b="1" dirty="0">
              <a:latin typeface="Arial" pitchFamily="34" charset="0"/>
              <a:cs typeface="Arial" pitchFamily="34" charset="0"/>
            </a:endParaRPr>
          </a:p>
        </p:txBody>
      </p:sp>
      <p:pic>
        <p:nvPicPr>
          <p:cNvPr id="6" name="Content Placeholder 5">
            <a:extLst>
              <a:ext uri="{FF2B5EF4-FFF2-40B4-BE49-F238E27FC236}">
                <a16:creationId xmlns:a16="http://schemas.microsoft.com/office/drawing/2014/main" id="{9DDCE264-4B1F-49D7-936B-1DCA5121B929}"/>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563888" y="2564904"/>
            <a:ext cx="2304256" cy="3528391"/>
          </a:xfrm>
          <a:prstGeom prst="rect">
            <a:avLst/>
          </a:prstGeom>
        </p:spPr>
      </p:pic>
    </p:spTree>
    <p:extLst>
      <p:ext uri="{BB962C8B-B14F-4D97-AF65-F5344CB8AC3E}">
        <p14:creationId xmlns:p14="http://schemas.microsoft.com/office/powerpoint/2010/main" val="674665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0023" y="2276872"/>
            <a:ext cx="5554960" cy="4325112"/>
          </a:xfrm>
        </p:spPr>
        <p:txBody>
          <a:bodyPr/>
          <a:lstStyle/>
          <a:p>
            <a:pPr algn="just"/>
            <a:endParaRPr lang="en-GB" sz="2000" dirty="0">
              <a:latin typeface="Arial" pitchFamily="34" charset="0"/>
              <a:cs typeface="Arial" pitchFamily="34" charset="0"/>
            </a:endParaRPr>
          </a:p>
          <a:p>
            <a:pPr algn="just"/>
            <a:endParaRPr lang="en-GB" sz="2000" dirty="0">
              <a:latin typeface="Arial" pitchFamily="34" charset="0"/>
              <a:cs typeface="Arial" pitchFamily="34" charset="0"/>
            </a:endParaRPr>
          </a:p>
          <a:p>
            <a:pPr algn="just"/>
            <a:r>
              <a:rPr lang="en-GB" sz="2000" dirty="0">
                <a:latin typeface="Arial" pitchFamily="34" charset="0"/>
                <a:cs typeface="Arial" pitchFamily="34" charset="0"/>
              </a:rPr>
              <a:t>Some of the ethical considerations in the current research will be,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Voluntary participation of students and staff</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Informed consent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Maintaining anonymity and confidentiality of the participants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Communicating results of the research to the participants after analysis   </a:t>
            </a:r>
            <a:endParaRPr lang="en-US" sz="2000" dirty="0">
              <a:latin typeface="Arial" pitchFamily="34" charset="0"/>
              <a:cs typeface="Arial" pitchFamily="34" charset="0"/>
            </a:endParaRPr>
          </a:p>
          <a:p>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Ethical Considerations</a:t>
            </a:r>
            <a:endParaRPr lang="en-US" sz="3600" b="1" dirty="0">
              <a:latin typeface="Arial" pitchFamily="34" charset="0"/>
              <a:cs typeface="Arial" pitchFamily="34" charset="0"/>
            </a:endParaRPr>
          </a:p>
        </p:txBody>
      </p:sp>
      <p:sp>
        <p:nvSpPr>
          <p:cNvPr id="4" name="AutoShape 2" descr="Ethical considerations for Carelink technology trials with vulnerable  adults - Carelin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Ethical considerations for Carelink technology trials with vulnerable  adults - Carelink"/>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Ethical considerations for Carelink technology trials with vulnerable  adults - Carelink"/>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104" name="Picture 8" descr="What are Ethical Considerations in Research? | Marketing9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94819" y="3211016"/>
            <a:ext cx="2495186" cy="1658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7017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lvl="0" algn="just"/>
            <a:endParaRPr lang="en-GB" sz="2000" dirty="0">
              <a:latin typeface="Arial" pitchFamily="34" charset="0"/>
              <a:cs typeface="Arial" pitchFamily="34" charset="0"/>
            </a:endParaRPr>
          </a:p>
          <a:p>
            <a:pPr lvl="0" algn="just"/>
            <a:r>
              <a:rPr lang="en-GB" sz="2000" dirty="0">
                <a:latin typeface="Arial" pitchFamily="34" charset="0"/>
                <a:cs typeface="Arial" pitchFamily="34" charset="0"/>
              </a:rPr>
              <a:t>The research will be conducted using quantitative research method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Quantitative research method includes objective measurement of the data (</a:t>
            </a:r>
            <a:r>
              <a:rPr lang="en-GB" sz="2000" dirty="0" err="1">
                <a:latin typeface="Arial" pitchFamily="34" charset="0"/>
                <a:cs typeface="Arial" pitchFamily="34" charset="0"/>
              </a:rPr>
              <a:t>Rahi</a:t>
            </a:r>
            <a:r>
              <a:rPr lang="en-GB" sz="2000" dirty="0">
                <a:latin typeface="Arial" pitchFamily="34" charset="0"/>
                <a:cs typeface="Arial" pitchFamily="34" charset="0"/>
              </a:rPr>
              <a:t> </a:t>
            </a:r>
            <a:r>
              <a:rPr lang="en-GB" sz="2000" i="1" dirty="0">
                <a:latin typeface="Arial" pitchFamily="34" charset="0"/>
                <a:cs typeface="Arial" pitchFamily="34" charset="0"/>
              </a:rPr>
              <a:t>et al.,</a:t>
            </a:r>
            <a:r>
              <a:rPr lang="en-GB" sz="2000" dirty="0">
                <a:latin typeface="Arial" pitchFamily="34" charset="0"/>
                <a:cs typeface="Arial" pitchFamily="34" charset="0"/>
              </a:rPr>
              <a:t> 2019)</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Primary data will be gathered through questionnaire survey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Questionnaire will include questions about the knowledge and skills of students and staff regarding technology utilisation</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Students and staff at UWTSD will be the survey participants, selected using convenience sampling method, and asked to fill questionnaire online (to be uploaded on Google Forms)</a:t>
            </a:r>
            <a:endParaRPr lang="en-US" sz="2000" dirty="0">
              <a:latin typeface="Arial" pitchFamily="34" charset="0"/>
              <a:cs typeface="Arial" pitchFamily="34" charset="0"/>
            </a:endParaRPr>
          </a:p>
          <a:p>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Proposed Method</a:t>
            </a:r>
            <a:endParaRPr lang="en-US" sz="3600" b="1" dirty="0">
              <a:latin typeface="Arial" pitchFamily="34" charset="0"/>
              <a:cs typeface="Arial" pitchFamily="34" charset="0"/>
            </a:endParaRPr>
          </a:p>
        </p:txBody>
      </p:sp>
    </p:spTree>
    <p:extLst>
      <p:ext uri="{BB962C8B-B14F-4D97-AF65-F5344CB8AC3E}">
        <p14:creationId xmlns:p14="http://schemas.microsoft.com/office/powerpoint/2010/main" val="193260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lgn="just"/>
            <a:r>
              <a:rPr lang="en-GB" sz="2000" dirty="0">
                <a:latin typeface="Arial" pitchFamily="34" charset="0"/>
                <a:cs typeface="Arial" pitchFamily="34" charset="0"/>
              </a:rPr>
              <a:t>Data will be collected during the mid of the semester</a:t>
            </a:r>
            <a:endParaRPr lang="en-US" sz="2000" dirty="0">
              <a:latin typeface="Arial" pitchFamily="34" charset="0"/>
              <a:cs typeface="Arial" pitchFamily="34" charset="0"/>
            </a:endParaRPr>
          </a:p>
          <a:p>
            <a:pPr algn="just"/>
            <a:r>
              <a:rPr lang="en-GB" sz="2000" dirty="0">
                <a:latin typeface="Arial" pitchFamily="34" charset="0"/>
                <a:cs typeface="Arial" pitchFamily="34" charset="0"/>
              </a:rPr>
              <a:t>Data will be analysed once desired responses were obtained</a:t>
            </a:r>
            <a:endParaRPr lang="en-US" sz="2000"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Research Timeline</a:t>
            </a:r>
            <a:endParaRPr lang="en-US" sz="3600" b="1" dirty="0">
              <a:latin typeface="Arial" pitchFamily="34" charset="0"/>
              <a:cs typeface="Arial" pitchFamily="34" charset="0"/>
            </a:endParaRPr>
          </a:p>
        </p:txBody>
      </p:sp>
      <p:pic>
        <p:nvPicPr>
          <p:cNvPr id="102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2" y="3080645"/>
            <a:ext cx="6552728" cy="3240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5817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109728" indent="0" algn="just">
              <a:buNone/>
            </a:pPr>
            <a:endParaRPr lang="en-GB" sz="2000" dirty="0">
              <a:latin typeface="Arial" pitchFamily="34" charset="0"/>
              <a:cs typeface="Arial" pitchFamily="34" charset="0"/>
            </a:endParaRPr>
          </a:p>
          <a:p>
            <a:pPr marL="109728" indent="0" algn="just">
              <a:buNone/>
            </a:pPr>
            <a:endParaRPr lang="en-GB" sz="2000" dirty="0">
              <a:latin typeface="Arial" pitchFamily="34" charset="0"/>
              <a:cs typeface="Arial" pitchFamily="34" charset="0"/>
            </a:endParaRPr>
          </a:p>
          <a:p>
            <a:pPr marL="109728" indent="0" algn="just">
              <a:buNone/>
            </a:pPr>
            <a:r>
              <a:rPr lang="en-GB" sz="2000" dirty="0">
                <a:latin typeface="Arial" pitchFamily="34" charset="0"/>
                <a:cs typeface="Arial" pitchFamily="34" charset="0"/>
              </a:rPr>
              <a:t>The developed hypotheses include, </a:t>
            </a:r>
            <a:endParaRPr lang="en-US" sz="2000" dirty="0">
              <a:latin typeface="Arial" pitchFamily="34" charset="0"/>
              <a:cs typeface="Arial" pitchFamily="34" charset="0"/>
            </a:endParaRPr>
          </a:p>
          <a:p>
            <a:pPr algn="just"/>
            <a:r>
              <a:rPr lang="en-GB" sz="2000" dirty="0">
                <a:latin typeface="Arial" pitchFamily="34" charset="0"/>
                <a:cs typeface="Arial" pitchFamily="34" charset="0"/>
              </a:rPr>
              <a:t>H0: Staff and students have no confidence to use technology for collaboration at UWTSD. </a:t>
            </a:r>
            <a:endParaRPr lang="en-US" sz="2000" dirty="0">
              <a:latin typeface="Arial" pitchFamily="34" charset="0"/>
              <a:cs typeface="Arial" pitchFamily="34" charset="0"/>
            </a:endParaRPr>
          </a:p>
          <a:p>
            <a:pPr algn="just"/>
            <a:r>
              <a:rPr lang="en-GB" sz="2000" dirty="0">
                <a:latin typeface="Arial" pitchFamily="34" charset="0"/>
                <a:cs typeface="Arial" pitchFamily="34" charset="0"/>
              </a:rPr>
              <a:t>H1: Staff and </a:t>
            </a:r>
            <a:r>
              <a:rPr lang="en-GB" sz="2000">
                <a:latin typeface="Arial" pitchFamily="34" charset="0"/>
                <a:cs typeface="Arial" pitchFamily="34" charset="0"/>
              </a:rPr>
              <a:t>students have confidence </a:t>
            </a:r>
            <a:r>
              <a:rPr lang="en-GB" sz="2000" dirty="0">
                <a:latin typeface="Arial" pitchFamily="34" charset="0"/>
                <a:cs typeface="Arial" pitchFamily="34" charset="0"/>
              </a:rPr>
              <a:t>to use technology for collaboration at UWTSD. </a:t>
            </a:r>
            <a:endParaRPr lang="en-US" sz="2000" dirty="0">
              <a:latin typeface="Arial" pitchFamily="34" charset="0"/>
              <a:cs typeface="Arial" pitchFamily="34" charset="0"/>
            </a:endParaRPr>
          </a:p>
          <a:p>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Hypotheses </a:t>
            </a:r>
            <a:endParaRPr lang="en-US" sz="3600" b="1" dirty="0">
              <a:latin typeface="Arial" pitchFamily="34" charset="0"/>
              <a:cs typeface="Arial" pitchFamily="34"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4869160"/>
            <a:ext cx="2019300" cy="1895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23056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endParaRPr lang="en-GB" sz="2000" dirty="0">
              <a:latin typeface="Times New Roman" panose="02020603050405020304" pitchFamily="18" charset="0"/>
              <a:cs typeface="Times New Roman" panose="02020603050405020304" pitchFamily="18" charset="0"/>
            </a:endParaRPr>
          </a:p>
          <a:p>
            <a:pPr algn="just"/>
            <a:endParaRPr lang="en-GB"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Research focuses on determining if staff and student is confident in using technology for collaboration </a:t>
            </a:r>
          </a:p>
          <a:p>
            <a:pPr algn="just"/>
            <a:r>
              <a:rPr lang="en-GB" sz="2000" dirty="0">
                <a:latin typeface="Times New Roman" panose="02020603050405020304" pitchFamily="18" charset="0"/>
                <a:cs typeface="Times New Roman" panose="02020603050405020304" pitchFamily="18" charset="0"/>
              </a:rPr>
              <a:t>Quantitative research will be carried out with primary data gathered through questionnaire</a:t>
            </a:r>
          </a:p>
          <a:p>
            <a:pPr algn="just"/>
            <a:r>
              <a:rPr lang="en-GB" sz="2000" dirty="0">
                <a:latin typeface="Times New Roman" panose="02020603050405020304" pitchFamily="18" charset="0"/>
                <a:cs typeface="Times New Roman" panose="02020603050405020304" pitchFamily="18" charset="0"/>
              </a:rPr>
              <a:t>Research ethics will be the major priority</a:t>
            </a:r>
          </a:p>
          <a:p>
            <a:pPr algn="just"/>
            <a:r>
              <a:rPr lang="en-GB" sz="2000" dirty="0">
                <a:latin typeface="Times New Roman" panose="02020603050405020304" pitchFamily="18" charset="0"/>
                <a:cs typeface="Times New Roman" panose="02020603050405020304" pitchFamily="18" charset="0"/>
              </a:rPr>
              <a:t>Results will be analysed and communicated to the participants </a:t>
            </a:r>
          </a:p>
          <a:p>
            <a:endParaRPr lang="en-GB" dirty="0"/>
          </a:p>
          <a:p>
            <a:endParaRPr lang="en-GB" dirty="0"/>
          </a:p>
        </p:txBody>
      </p:sp>
      <p:sp>
        <p:nvSpPr>
          <p:cNvPr id="2" name="Title 1"/>
          <p:cNvSpPr>
            <a:spLocks noGrp="1"/>
          </p:cNvSpPr>
          <p:nvPr>
            <p:ph type="title"/>
          </p:nvPr>
        </p:nvSpPr>
        <p:spPr/>
        <p:txBody>
          <a:bodyPr>
            <a:normAutofit/>
          </a:bodyPr>
          <a:lstStyle/>
          <a:p>
            <a:pPr algn="ctr"/>
            <a:r>
              <a:rPr lang="en-GB" sz="3600" b="1" dirty="0">
                <a:latin typeface="Arial" panose="020B0604020202020204" pitchFamily="34" charset="0"/>
                <a:cs typeface="Arial" panose="020B0604020202020204" pitchFamily="34" charset="0"/>
              </a:rPr>
              <a:t>Conclusion </a:t>
            </a:r>
          </a:p>
        </p:txBody>
      </p:sp>
    </p:spTree>
    <p:extLst>
      <p:ext uri="{BB962C8B-B14F-4D97-AF65-F5344CB8AC3E}">
        <p14:creationId xmlns:p14="http://schemas.microsoft.com/office/powerpoint/2010/main" val="2822530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ank You Images – Browse 165,193 Stock Photos, Vectors, and Video | Adobe  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438" y="1700808"/>
            <a:ext cx="8058150" cy="3429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84521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55000" lnSpcReduction="20000"/>
          </a:bodyPr>
          <a:lstStyle/>
          <a:p>
            <a:pPr algn="just"/>
            <a:r>
              <a:rPr lang="en-GB" dirty="0">
                <a:latin typeface="Arial" pitchFamily="34" charset="0"/>
                <a:cs typeface="Arial" pitchFamily="34" charset="0"/>
              </a:rPr>
              <a:t>Fatimah, F.A.T.I.M.A.H., </a:t>
            </a:r>
            <a:r>
              <a:rPr lang="en-GB" dirty="0" err="1">
                <a:latin typeface="Arial" pitchFamily="34" charset="0"/>
                <a:cs typeface="Arial" pitchFamily="34" charset="0"/>
              </a:rPr>
              <a:t>Rajiani</a:t>
            </a:r>
            <a:r>
              <a:rPr lang="en-GB" dirty="0">
                <a:latin typeface="Arial" pitchFamily="34" charset="0"/>
                <a:cs typeface="Arial" pitchFamily="34" charset="0"/>
              </a:rPr>
              <a:t>, S. and Abbas, E., 2021. Cultural and individual characteristics in adopting computer-supported collaborative learning during covid-19 outbreak: Willingness or obligatory to accept technology?. </a:t>
            </a:r>
            <a:r>
              <a:rPr lang="en-US" i="1" dirty="0">
                <a:latin typeface="Arial" pitchFamily="34" charset="0"/>
                <a:cs typeface="Arial" pitchFamily="34" charset="0"/>
              </a:rPr>
              <a:t>Management Science Letters</a:t>
            </a:r>
            <a:r>
              <a:rPr lang="en-US" dirty="0">
                <a:latin typeface="Arial" pitchFamily="34" charset="0"/>
                <a:cs typeface="Arial" pitchFamily="34" charset="0"/>
              </a:rPr>
              <a:t>, </a:t>
            </a:r>
            <a:r>
              <a:rPr lang="en-US" i="1" dirty="0">
                <a:latin typeface="Arial" pitchFamily="34" charset="0"/>
                <a:cs typeface="Arial" pitchFamily="34" charset="0"/>
              </a:rPr>
              <a:t>11</a:t>
            </a:r>
            <a:r>
              <a:rPr lang="en-US" dirty="0">
                <a:latin typeface="Arial" pitchFamily="34" charset="0"/>
                <a:cs typeface="Arial" pitchFamily="34" charset="0"/>
              </a:rPr>
              <a:t>(2), pp.373-378.</a:t>
            </a:r>
          </a:p>
          <a:p>
            <a:pPr algn="just"/>
            <a:r>
              <a:rPr lang="en-GB" dirty="0" err="1">
                <a:latin typeface="Arial" pitchFamily="34" charset="0"/>
                <a:cs typeface="Arial" pitchFamily="34" charset="0"/>
              </a:rPr>
              <a:t>Koris</a:t>
            </a:r>
            <a:r>
              <a:rPr lang="en-GB" dirty="0">
                <a:latin typeface="Arial" pitchFamily="34" charset="0"/>
                <a:cs typeface="Arial" pitchFamily="34" charset="0"/>
              </a:rPr>
              <a:t>, R., Palmer, Z. and </a:t>
            </a:r>
            <a:r>
              <a:rPr lang="en-GB" dirty="0" err="1">
                <a:latin typeface="Arial" pitchFamily="34" charset="0"/>
                <a:cs typeface="Arial" pitchFamily="34" charset="0"/>
              </a:rPr>
              <a:t>Oswal</a:t>
            </a:r>
            <a:r>
              <a:rPr lang="en-GB" dirty="0">
                <a:latin typeface="Arial" pitchFamily="34" charset="0"/>
                <a:cs typeface="Arial" pitchFamily="34" charset="0"/>
              </a:rPr>
              <a:t>, S., 2021. Empowering cross-disciplinary learning through online collaboration among students and faculty from Business English, Website Building, and Accessible Design Fields. </a:t>
            </a:r>
            <a:r>
              <a:rPr lang="en-US" i="1" dirty="0">
                <a:latin typeface="Arial" pitchFamily="34" charset="0"/>
                <a:cs typeface="Arial" pitchFamily="34" charset="0"/>
              </a:rPr>
              <a:t>Journal of University Teaching &amp; Learning Practice</a:t>
            </a:r>
            <a:r>
              <a:rPr lang="en-US" dirty="0">
                <a:latin typeface="Arial" pitchFamily="34" charset="0"/>
                <a:cs typeface="Arial" pitchFamily="34" charset="0"/>
              </a:rPr>
              <a:t>, </a:t>
            </a:r>
            <a:r>
              <a:rPr lang="en-US" i="1" dirty="0">
                <a:latin typeface="Arial" pitchFamily="34" charset="0"/>
                <a:cs typeface="Arial" pitchFamily="34" charset="0"/>
              </a:rPr>
              <a:t>18</a:t>
            </a:r>
            <a:r>
              <a:rPr lang="en-US" dirty="0">
                <a:latin typeface="Arial" pitchFamily="34" charset="0"/>
                <a:cs typeface="Arial" pitchFamily="34" charset="0"/>
              </a:rPr>
              <a:t>(7), pp.112-134.</a:t>
            </a:r>
          </a:p>
          <a:p>
            <a:pPr algn="just"/>
            <a:r>
              <a:rPr lang="en-GB" dirty="0" err="1">
                <a:latin typeface="Arial" pitchFamily="34" charset="0"/>
                <a:cs typeface="Arial" pitchFamily="34" charset="0"/>
              </a:rPr>
              <a:t>Kumi-Yeboah</a:t>
            </a:r>
            <a:r>
              <a:rPr lang="en-GB" dirty="0">
                <a:latin typeface="Arial" pitchFamily="34" charset="0"/>
                <a:cs typeface="Arial" pitchFamily="34" charset="0"/>
              </a:rPr>
              <a:t>, A., Kim, Y., </a:t>
            </a:r>
            <a:r>
              <a:rPr lang="en-GB" dirty="0" err="1">
                <a:latin typeface="Arial" pitchFamily="34" charset="0"/>
                <a:cs typeface="Arial" pitchFamily="34" charset="0"/>
              </a:rPr>
              <a:t>Sallar</a:t>
            </a:r>
            <a:r>
              <a:rPr lang="en-GB" dirty="0">
                <a:latin typeface="Arial" pitchFamily="34" charset="0"/>
                <a:cs typeface="Arial" pitchFamily="34" charset="0"/>
              </a:rPr>
              <a:t>, A.M. and </a:t>
            </a:r>
            <a:r>
              <a:rPr lang="en-GB" dirty="0" err="1">
                <a:latin typeface="Arial" pitchFamily="34" charset="0"/>
                <a:cs typeface="Arial" pitchFamily="34" charset="0"/>
              </a:rPr>
              <a:t>Kiramba</a:t>
            </a:r>
            <a:r>
              <a:rPr lang="en-GB" dirty="0">
                <a:latin typeface="Arial" pitchFamily="34" charset="0"/>
                <a:cs typeface="Arial" pitchFamily="34" charset="0"/>
              </a:rPr>
              <a:t>, L.K., 2020. Exploring the Use of Digital Technologies from the Perspective of Diverse Learners in Online Learning Environments. </a:t>
            </a:r>
            <a:r>
              <a:rPr lang="en-US" i="1" dirty="0">
                <a:latin typeface="Arial" pitchFamily="34" charset="0"/>
                <a:cs typeface="Arial" pitchFamily="34" charset="0"/>
              </a:rPr>
              <a:t>Online Learning</a:t>
            </a:r>
            <a:r>
              <a:rPr lang="en-US" dirty="0">
                <a:latin typeface="Arial" pitchFamily="34" charset="0"/>
                <a:cs typeface="Arial" pitchFamily="34" charset="0"/>
              </a:rPr>
              <a:t>, </a:t>
            </a:r>
            <a:r>
              <a:rPr lang="en-US" i="1" dirty="0">
                <a:latin typeface="Arial" pitchFamily="34" charset="0"/>
                <a:cs typeface="Arial" pitchFamily="34" charset="0"/>
              </a:rPr>
              <a:t>24</a:t>
            </a:r>
            <a:r>
              <a:rPr lang="en-US" dirty="0">
                <a:latin typeface="Arial" pitchFamily="34" charset="0"/>
                <a:cs typeface="Arial" pitchFamily="34" charset="0"/>
              </a:rPr>
              <a:t>(4), pp.42-63.</a:t>
            </a:r>
          </a:p>
          <a:p>
            <a:pPr algn="just"/>
            <a:r>
              <a:rPr lang="en-GB" dirty="0" err="1">
                <a:latin typeface="Arial" pitchFamily="34" charset="0"/>
                <a:cs typeface="Arial" pitchFamily="34" charset="0"/>
              </a:rPr>
              <a:t>Rahi</a:t>
            </a:r>
            <a:r>
              <a:rPr lang="en-GB" dirty="0">
                <a:latin typeface="Arial" pitchFamily="34" charset="0"/>
                <a:cs typeface="Arial" pitchFamily="34" charset="0"/>
              </a:rPr>
              <a:t>, S., </a:t>
            </a:r>
            <a:r>
              <a:rPr lang="en-GB" dirty="0" err="1">
                <a:latin typeface="Arial" pitchFamily="34" charset="0"/>
                <a:cs typeface="Arial" pitchFamily="34" charset="0"/>
              </a:rPr>
              <a:t>Alnaser</a:t>
            </a:r>
            <a:r>
              <a:rPr lang="en-GB" dirty="0">
                <a:latin typeface="Arial" pitchFamily="34" charset="0"/>
                <a:cs typeface="Arial" pitchFamily="34" charset="0"/>
              </a:rPr>
              <a:t>, F.M. and </a:t>
            </a:r>
            <a:r>
              <a:rPr lang="en-GB" dirty="0" err="1">
                <a:latin typeface="Arial" pitchFamily="34" charset="0"/>
                <a:cs typeface="Arial" pitchFamily="34" charset="0"/>
              </a:rPr>
              <a:t>Abd</a:t>
            </a:r>
            <a:r>
              <a:rPr lang="en-GB" dirty="0">
                <a:latin typeface="Arial" pitchFamily="34" charset="0"/>
                <a:cs typeface="Arial" pitchFamily="34" charset="0"/>
              </a:rPr>
              <a:t> </a:t>
            </a:r>
            <a:r>
              <a:rPr lang="en-GB" dirty="0" err="1">
                <a:latin typeface="Arial" pitchFamily="34" charset="0"/>
                <a:cs typeface="Arial" pitchFamily="34" charset="0"/>
              </a:rPr>
              <a:t>Ghani</a:t>
            </a:r>
            <a:r>
              <a:rPr lang="en-GB" dirty="0">
                <a:latin typeface="Arial" pitchFamily="34" charset="0"/>
                <a:cs typeface="Arial" pitchFamily="34" charset="0"/>
              </a:rPr>
              <a:t>, M., 2019. Designing survey research: recommendation for questionnaire development, calculating sample size and selecting research paradigms. </a:t>
            </a:r>
            <a:r>
              <a:rPr lang="en-US" i="1" dirty="0">
                <a:latin typeface="Arial" pitchFamily="34" charset="0"/>
                <a:cs typeface="Arial" pitchFamily="34" charset="0"/>
              </a:rPr>
              <a:t>Economic and Social Development: Book of Proceedings</a:t>
            </a:r>
            <a:r>
              <a:rPr lang="en-US" dirty="0">
                <a:latin typeface="Arial" pitchFamily="34" charset="0"/>
                <a:cs typeface="Arial" pitchFamily="34" charset="0"/>
              </a:rPr>
              <a:t>, pp.1157-1169.</a:t>
            </a:r>
          </a:p>
          <a:p>
            <a:pPr algn="just"/>
            <a:r>
              <a:rPr lang="en-GB" dirty="0">
                <a:latin typeface="Arial" pitchFamily="34" charset="0"/>
                <a:cs typeface="Arial" pitchFamily="34" charset="0"/>
              </a:rPr>
              <a:t>Van </a:t>
            </a:r>
            <a:r>
              <a:rPr lang="en-GB" dirty="0" err="1">
                <a:latin typeface="Arial" pitchFamily="34" charset="0"/>
                <a:cs typeface="Arial" pitchFamily="34" charset="0"/>
              </a:rPr>
              <a:t>Leeuwen</a:t>
            </a:r>
            <a:r>
              <a:rPr lang="en-GB" dirty="0">
                <a:latin typeface="Arial" pitchFamily="34" charset="0"/>
                <a:cs typeface="Arial" pitchFamily="34" charset="0"/>
              </a:rPr>
              <a:t>, A. and Janssen, J., 2019. A systematic review of teacher guidance during collaborative learning in primary and secondary education. </a:t>
            </a:r>
            <a:r>
              <a:rPr lang="en-US" i="1" dirty="0">
                <a:latin typeface="Arial" pitchFamily="34" charset="0"/>
                <a:cs typeface="Arial" pitchFamily="34" charset="0"/>
              </a:rPr>
              <a:t>Educational Research Review</a:t>
            </a:r>
            <a:r>
              <a:rPr lang="en-US" dirty="0">
                <a:latin typeface="Arial" pitchFamily="34" charset="0"/>
                <a:cs typeface="Arial" pitchFamily="34" charset="0"/>
              </a:rPr>
              <a:t>, </a:t>
            </a:r>
            <a:r>
              <a:rPr lang="en-US" i="1" dirty="0">
                <a:latin typeface="Arial" pitchFamily="34" charset="0"/>
                <a:cs typeface="Arial" pitchFamily="34" charset="0"/>
              </a:rPr>
              <a:t>27</a:t>
            </a:r>
            <a:r>
              <a:rPr lang="en-US" dirty="0">
                <a:latin typeface="Arial" pitchFamily="34" charset="0"/>
                <a:cs typeface="Arial" pitchFamily="34" charset="0"/>
              </a:rPr>
              <a:t>, pp.71-89.</a:t>
            </a:r>
          </a:p>
          <a:p>
            <a:pPr algn="just"/>
            <a:r>
              <a:rPr lang="en-GB" dirty="0" err="1">
                <a:latin typeface="Arial" pitchFamily="34" charset="0"/>
                <a:cs typeface="Arial" pitchFamily="34" charset="0"/>
              </a:rPr>
              <a:t>Zheng</a:t>
            </a:r>
            <a:r>
              <a:rPr lang="en-GB" dirty="0">
                <a:latin typeface="Arial" pitchFamily="34" charset="0"/>
                <a:cs typeface="Arial" pitchFamily="34" charset="0"/>
              </a:rPr>
              <a:t>, L., Zhang, X. and </a:t>
            </a:r>
            <a:r>
              <a:rPr lang="en-GB" dirty="0" err="1">
                <a:latin typeface="Arial" pitchFamily="34" charset="0"/>
                <a:cs typeface="Arial" pitchFamily="34" charset="0"/>
              </a:rPr>
              <a:t>Gyasi</a:t>
            </a:r>
            <a:r>
              <a:rPr lang="en-GB" dirty="0">
                <a:latin typeface="Arial" pitchFamily="34" charset="0"/>
                <a:cs typeface="Arial" pitchFamily="34" charset="0"/>
              </a:rPr>
              <a:t>, J.F., 2019. A literature review of features and trends of technology-supported collaborative learning in informal learning settings from 2007 to 2018. </a:t>
            </a:r>
            <a:r>
              <a:rPr lang="en-US" i="1" dirty="0">
                <a:latin typeface="Arial" pitchFamily="34" charset="0"/>
                <a:cs typeface="Arial" pitchFamily="34" charset="0"/>
              </a:rPr>
              <a:t>Journal of Computers in Education</a:t>
            </a:r>
            <a:r>
              <a:rPr lang="en-US" dirty="0">
                <a:latin typeface="Arial" pitchFamily="34" charset="0"/>
                <a:cs typeface="Arial" pitchFamily="34" charset="0"/>
              </a:rPr>
              <a:t>, </a:t>
            </a:r>
            <a:r>
              <a:rPr lang="en-US" i="1" dirty="0">
                <a:latin typeface="Arial" pitchFamily="34" charset="0"/>
                <a:cs typeface="Arial" pitchFamily="34" charset="0"/>
              </a:rPr>
              <a:t>6</a:t>
            </a:r>
            <a:r>
              <a:rPr lang="en-US" dirty="0">
                <a:latin typeface="Arial" pitchFamily="34" charset="0"/>
                <a:cs typeface="Arial" pitchFamily="34" charset="0"/>
              </a:rPr>
              <a:t>(4), pp.529-561.</a:t>
            </a:r>
          </a:p>
          <a:p>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References</a:t>
            </a:r>
            <a:endParaRPr lang="en-US" sz="3600" b="1" dirty="0">
              <a:latin typeface="Arial" pitchFamily="34" charset="0"/>
              <a:cs typeface="Arial" pitchFamily="34" charset="0"/>
            </a:endParaRPr>
          </a:p>
        </p:txBody>
      </p:sp>
    </p:spTree>
    <p:extLst>
      <p:ext uri="{BB962C8B-B14F-4D97-AF65-F5344CB8AC3E}">
        <p14:creationId xmlns:p14="http://schemas.microsoft.com/office/powerpoint/2010/main" val="2466191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Waveform</Template>
  <TotalTime>99</TotalTime>
  <Words>1704</Words>
  <Application>Microsoft Office PowerPoint</Application>
  <PresentationFormat>On-screen Show (4:3)</PresentationFormat>
  <Paragraphs>107</Paragraphs>
  <Slides>15</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Candara</vt:lpstr>
      <vt:lpstr>Symbol</vt:lpstr>
      <vt:lpstr>Times New Roman</vt:lpstr>
      <vt:lpstr>Wingdings</vt:lpstr>
      <vt:lpstr>Waveform</vt:lpstr>
      <vt:lpstr>Module Code and Title: Digital Skills and Research Methods (BMSW4003)  Assignment: Group Presentation – Research proposal  How do we use technology to collaborate at UWTSD?</vt:lpstr>
      <vt:lpstr>1st Presenter Tunde Brigitta Petkes</vt:lpstr>
      <vt:lpstr>Introduction to the Presentation</vt:lpstr>
      <vt:lpstr>Introduction to the Research </vt:lpstr>
      <vt:lpstr>Chosen Research Question</vt:lpstr>
      <vt:lpstr>Relevant Existing Researches</vt:lpstr>
      <vt:lpstr>Relevant Existing Researches</vt:lpstr>
      <vt:lpstr>2nd Presenter Samuel Kirvej</vt:lpstr>
      <vt:lpstr>Ethical Considerations</vt:lpstr>
      <vt:lpstr>Proposed Method</vt:lpstr>
      <vt:lpstr>Research Timeline</vt:lpstr>
      <vt:lpstr>Hypotheses </vt:lpstr>
      <vt:lpstr>Conclusion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and Title: Digital Skills and Research Methods (BMSW4003)  Assignment: Group Presentation – Research proposal  How do we use technology to collaborate at UWTSD?</dc:title>
  <dc:creator>HP</dc:creator>
  <cp:lastModifiedBy>mihail croitoru</cp:lastModifiedBy>
  <cp:revision>28</cp:revision>
  <dcterms:created xsi:type="dcterms:W3CDTF">2022-02-22T08:00:44Z</dcterms:created>
  <dcterms:modified xsi:type="dcterms:W3CDTF">2022-02-26T11:58:41Z</dcterms:modified>
</cp:coreProperties>
</file>