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8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B4930"/>
    <a:srgbClr val="E8DABF"/>
    <a:srgbClr val="F1DAA9"/>
    <a:srgbClr val="61575C"/>
    <a:srgbClr val="C6BACD"/>
    <a:srgbClr val="959694"/>
    <a:srgbClr val="E2E2DE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C7DF58F-A4C0-4B3D-B1A7-4A97C3909599}" v="4" dt="2024-02-11T19:24:03.55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248" autoAdjust="0"/>
  </p:normalViewPr>
  <p:slideViewPr>
    <p:cSldViewPr snapToGrid="0">
      <p:cViewPr varScale="1">
        <p:scale>
          <a:sx n="43" d="100"/>
          <a:sy n="43" d="100"/>
        </p:scale>
        <p:origin x="1133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6FE089-B1EE-49EB-ABDE-52741711CBB9}" type="datetimeFigureOut">
              <a:rPr lang="en-GB" smtClean="0"/>
              <a:t>20/02/2024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89185B-03F3-476D-AC3E-3799465756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14217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C89185B-03F3-476D-AC3E-37994657569C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33148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89185B-03F3-476D-AC3E-37994657569C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42799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89185B-03F3-476D-AC3E-37994657569C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31269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89185B-03F3-476D-AC3E-37994657569C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737604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89185B-03F3-476D-AC3E-37994657569C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63272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89185B-03F3-476D-AC3E-37994657569C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190909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89185B-03F3-476D-AC3E-37994657569C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462523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89185B-03F3-476D-AC3E-37994657569C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722400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89185B-03F3-476D-AC3E-37994657569C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49262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89185B-03F3-476D-AC3E-37994657569C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5955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6AC87-0D9E-4EA9-A2BA-B81C1A3832C4}" type="datetimeFigureOut">
              <a:rPr lang="en-GB" smtClean="0"/>
              <a:t>20/02/2024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05729-4755-46ED-81F6-2B82763339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64097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6AC87-0D9E-4EA9-A2BA-B81C1A3832C4}" type="datetimeFigureOut">
              <a:rPr lang="en-GB" smtClean="0"/>
              <a:t>20/02/2024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05729-4755-46ED-81F6-2B82763339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96579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6AC87-0D9E-4EA9-A2BA-B81C1A3832C4}" type="datetimeFigureOut">
              <a:rPr lang="en-GB" smtClean="0"/>
              <a:t>20/02/2024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05729-4755-46ED-81F6-2B82763339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04267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6AC87-0D9E-4EA9-A2BA-B81C1A3832C4}" type="datetimeFigureOut">
              <a:rPr lang="en-GB" smtClean="0"/>
              <a:t>20/02/2024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05729-4755-46ED-81F6-2B82763339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6732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6AC87-0D9E-4EA9-A2BA-B81C1A3832C4}" type="datetimeFigureOut">
              <a:rPr lang="en-GB" smtClean="0"/>
              <a:t>20/02/2024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05729-4755-46ED-81F6-2B82763339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86318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6AC87-0D9E-4EA9-A2BA-B81C1A3832C4}" type="datetimeFigureOut">
              <a:rPr lang="en-GB" smtClean="0"/>
              <a:t>20/02/2024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05729-4755-46ED-81F6-2B82763339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62303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6AC87-0D9E-4EA9-A2BA-B81C1A3832C4}" type="datetimeFigureOut">
              <a:rPr lang="en-GB" smtClean="0"/>
              <a:t>20/02/2024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05729-4755-46ED-81F6-2B82763339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84561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6AC87-0D9E-4EA9-A2BA-B81C1A3832C4}" type="datetimeFigureOut">
              <a:rPr lang="en-GB" smtClean="0"/>
              <a:t>20/02/2024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05729-4755-46ED-81F6-2B82763339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08083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6AC87-0D9E-4EA9-A2BA-B81C1A3832C4}" type="datetimeFigureOut">
              <a:rPr lang="en-GB" smtClean="0"/>
              <a:t>20/02/2024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05729-4755-46ED-81F6-2B82763339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60431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6AC87-0D9E-4EA9-A2BA-B81C1A3832C4}" type="datetimeFigureOut">
              <a:rPr lang="en-GB" smtClean="0"/>
              <a:t>20/02/2024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05729-4755-46ED-81F6-2B82763339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97636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6AC87-0D9E-4EA9-A2BA-B81C1A3832C4}" type="datetimeFigureOut">
              <a:rPr lang="en-GB" smtClean="0"/>
              <a:t>20/02/2024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05729-4755-46ED-81F6-2B82763339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19032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46AC87-0D9E-4EA9-A2BA-B81C1A3832C4}" type="datetimeFigureOut">
              <a:rPr lang="en-GB" smtClean="0"/>
              <a:t>20/02/2024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E05729-4755-46ED-81F6-2B82763339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27389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nginuityglobal.com/the-current/2020/12/16/electrical-hazard-signs" TargetMode="External"/><Relationship Id="rId7" Type="http://schemas.openxmlformats.org/officeDocument/2006/relationships/hyperlink" Target="https://www.whitbreadcareers.com/roles/housekeeping/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ehs.com/2020/07/protect-your-workers-with-our-chemical-cleaning-product-mixing-hazards-poster/" TargetMode="External"/><Relationship Id="rId5" Type="http://schemas.openxmlformats.org/officeDocument/2006/relationships/hyperlink" Target="https://www.vectorstock.com/" TargetMode="External"/><Relationship Id="rId4" Type="http://schemas.openxmlformats.org/officeDocument/2006/relationships/hyperlink" Target="https://www.newpig.com/expertadvice/finding-slip-trip-and-fall-hazards-in-your-facility/" TargetMode="Externa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B493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744686" y="899886"/>
            <a:ext cx="8447313" cy="5196115"/>
          </a:xfrm>
          <a:prstGeom prst="rect">
            <a:avLst/>
          </a:prstGeom>
          <a:solidFill>
            <a:srgbClr val="E8DABF"/>
          </a:solidFill>
          <a:ln>
            <a:noFill/>
          </a:ln>
          <a:effectLst>
            <a:softEdge rad="1143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3628571" y="1262743"/>
            <a:ext cx="4426858" cy="175432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GB" sz="2400" b="1" dirty="0">
                <a:solidFill>
                  <a:srgbClr val="6B493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Module Name: Hotel Placement – Operating Hotel Facilities</a:t>
            </a:r>
            <a:endParaRPr lang="en-GB" dirty="0">
              <a:solidFill>
                <a:srgbClr val="6B4930"/>
              </a:solidFill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569028" y="3061181"/>
            <a:ext cx="6096000" cy="81047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800"/>
              </a:spcAft>
            </a:pPr>
            <a:r>
              <a:rPr lang="nl-NL" sz="2000" b="1" dirty="0">
                <a:solidFill>
                  <a:srgbClr val="6B493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Student Name- Aneliya Raykova</a:t>
            </a:r>
          </a:p>
          <a:p>
            <a:pPr algn="ctr">
              <a:spcAft>
                <a:spcPts val="800"/>
              </a:spcAft>
            </a:pPr>
            <a:r>
              <a:rPr lang="nl-NL" sz="2000" b="1" dirty="0">
                <a:solidFill>
                  <a:srgbClr val="6B493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Student ID- 2243332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5714" y="1088571"/>
            <a:ext cx="3033347" cy="4775200"/>
          </a:xfrm>
          <a:prstGeom prst="rect">
            <a:avLst/>
          </a:prstGeom>
        </p:spPr>
      </p:pic>
      <p:pic>
        <p:nvPicPr>
          <p:cNvPr id="4100" name="Picture 4" descr="Cambridge City East Hotel | New Hotel | Premier In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0914" y="1103086"/>
            <a:ext cx="4151086" cy="4717143"/>
          </a:xfrm>
          <a:prstGeom prst="rect">
            <a:avLst/>
          </a:prstGeom>
          <a:noFill/>
          <a:effectLst>
            <a:softEdge rad="1143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Half Frame 6"/>
          <p:cNvSpPr/>
          <p:nvPr/>
        </p:nvSpPr>
        <p:spPr>
          <a:xfrm>
            <a:off x="0" y="0"/>
            <a:ext cx="1524000" cy="1277257"/>
          </a:xfrm>
          <a:prstGeom prst="halfFrame">
            <a:avLst/>
          </a:prstGeom>
          <a:solidFill>
            <a:srgbClr val="E8DABF"/>
          </a:solidFill>
          <a:ln>
            <a:noFill/>
          </a:ln>
          <a:effectLst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34659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DAB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5532895" cy="6858000"/>
          </a:xfrm>
          <a:prstGeom prst="rect">
            <a:avLst/>
          </a:prstGeom>
          <a:solidFill>
            <a:srgbClr val="6B49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en-GB">
              <a:solidFill>
                <a:srgbClr val="E8DABF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183105" y="4664990"/>
            <a:ext cx="4008895" cy="219301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en-GB">
              <a:solidFill>
                <a:srgbClr val="E8DABF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50929" y="464950"/>
            <a:ext cx="3797084" cy="1200329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  <a:reflection blurRad="6350" stA="50000" endA="300" endPos="55000" dir="5400000" sy="-100000" algn="bl" rotWithShape="0"/>
          </a:effectLst>
        </p:spPr>
        <p:txBody>
          <a:bodyPr wrap="square" rtlCol="0">
            <a:spAutoFit/>
          </a:bodyPr>
          <a:lstStyle/>
          <a:p>
            <a:pPr algn="just"/>
            <a:r>
              <a:rPr lang="en-US" sz="3600" b="1" dirty="0">
                <a:solidFill>
                  <a:srgbClr val="E8DAB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Table of Contents</a:t>
            </a:r>
            <a:endParaRPr lang="en-GB" sz="3600" b="1" dirty="0">
              <a:solidFill>
                <a:srgbClr val="E8DAB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39484" y="2829630"/>
            <a:ext cx="5331417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dirty="0">
                <a:solidFill>
                  <a:srgbClr val="E8DABF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Significance of the Training Session………S03 – S04</a:t>
            </a:r>
          </a:p>
          <a:p>
            <a:pPr algn="just"/>
            <a:endParaRPr lang="en-US" sz="2000" dirty="0">
              <a:solidFill>
                <a:srgbClr val="E8DABF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just"/>
            <a:endParaRPr lang="en-US" sz="2000" dirty="0">
              <a:solidFill>
                <a:srgbClr val="E8DABF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just"/>
            <a:r>
              <a:rPr lang="en-GB" sz="2000" dirty="0">
                <a:solidFill>
                  <a:srgbClr val="E8DABF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Focus Point for the Training Sessions</a:t>
            </a:r>
            <a:r>
              <a:rPr lang="en-US" sz="2000" dirty="0">
                <a:solidFill>
                  <a:srgbClr val="E8DABF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………S05 – S06</a:t>
            </a:r>
          </a:p>
          <a:p>
            <a:pPr algn="just"/>
            <a:endParaRPr lang="en-US" sz="2000" dirty="0">
              <a:solidFill>
                <a:srgbClr val="E8DABF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just"/>
            <a:endParaRPr lang="en-US" sz="2000" dirty="0">
              <a:solidFill>
                <a:srgbClr val="E8DABF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just"/>
            <a:r>
              <a:rPr lang="en-GB" sz="2000" dirty="0">
                <a:solidFill>
                  <a:srgbClr val="E8DABF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Methods for the Training Sessions </a:t>
            </a:r>
            <a:r>
              <a:rPr lang="en-US" sz="2000" dirty="0">
                <a:solidFill>
                  <a:srgbClr val="E8DABF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………S07 – S10</a:t>
            </a:r>
          </a:p>
          <a:p>
            <a:pPr algn="just"/>
            <a:r>
              <a:rPr lang="en-US" sz="2000" dirty="0">
                <a:solidFill>
                  <a:srgbClr val="E8DABF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References………S11</a:t>
            </a:r>
          </a:p>
          <a:p>
            <a:pPr algn="just"/>
            <a:endParaRPr lang="en-GB" sz="2000" dirty="0">
              <a:solidFill>
                <a:srgbClr val="E8DABF"/>
              </a:solidFill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57232" y="667657"/>
            <a:ext cx="5641281" cy="5123543"/>
          </a:xfrm>
          <a:prstGeom prst="rect">
            <a:avLst/>
          </a:prstGeom>
          <a:effectLst>
            <a:outerShdw blurRad="50800" dist="38100" dir="16200000" rotWithShape="0">
              <a:prstClr val="black">
                <a:alpha val="40000"/>
              </a:prstClr>
            </a:outerShdw>
            <a:softEdge rad="114300"/>
          </a:effectLst>
        </p:spPr>
      </p:pic>
      <p:sp>
        <p:nvSpPr>
          <p:cNvPr id="7" name="Rectangle 6"/>
          <p:cNvSpPr/>
          <p:nvPr/>
        </p:nvSpPr>
        <p:spPr>
          <a:xfrm>
            <a:off x="7585508" y="5682734"/>
            <a:ext cx="172361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6B493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(Tesone, 2010)</a:t>
            </a:r>
          </a:p>
        </p:txBody>
      </p:sp>
    </p:spTree>
    <p:extLst>
      <p:ext uri="{BB962C8B-B14F-4D97-AF65-F5344CB8AC3E}">
        <p14:creationId xmlns:p14="http://schemas.microsoft.com/office/powerpoint/2010/main" val="1726429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DAB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ow To Conduct an Effective Group Training Sessi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490" y="856342"/>
            <a:ext cx="5439905" cy="5269915"/>
          </a:xfrm>
          <a:prstGeom prst="rect">
            <a:avLst/>
          </a:prstGeom>
          <a:ln>
            <a:noFill/>
          </a:ln>
          <a:effectLst>
            <a:outerShdw blurRad="203200" dist="38100" dir="8100000" sx="102000" sy="102000" algn="tr" rotWithShape="0">
              <a:prstClr val="black">
                <a:alpha val="40000"/>
              </a:prstClr>
            </a:outerShdw>
            <a:softEdge rad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5579390" y="0"/>
            <a:ext cx="6612610" cy="6749512"/>
          </a:xfrm>
          <a:prstGeom prst="rect">
            <a:avLst/>
          </a:prstGeom>
          <a:solidFill>
            <a:srgbClr val="6B49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5744704" y="1301465"/>
            <a:ext cx="6219987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800"/>
              </a:spcAft>
            </a:pPr>
            <a:r>
              <a:rPr lang="en-GB" sz="2000" dirty="0">
                <a:solidFill>
                  <a:srgbClr val="E8DABF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Certainly, training sessions can prove to be beneficial for the PremierInn housekeeping team (Raghubalan and Raghubalan, 2016). </a:t>
            </a:r>
          </a:p>
          <a:p>
            <a:pPr algn="just">
              <a:spcAft>
                <a:spcPts val="800"/>
              </a:spcAft>
            </a:pPr>
            <a:endParaRPr lang="en-GB" sz="2000" dirty="0">
              <a:solidFill>
                <a:srgbClr val="E8DABF"/>
              </a:solidFill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  <a:p>
            <a:pPr algn="just">
              <a:spcAft>
                <a:spcPts val="800"/>
              </a:spcAft>
            </a:pPr>
            <a:endParaRPr lang="en-GB" sz="2000" dirty="0">
              <a:solidFill>
                <a:srgbClr val="E8DABF"/>
              </a:solidFill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  <a:p>
            <a:pPr marL="342900" marR="0" lvl="0" indent="-342900" algn="jus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●"/>
            </a:pPr>
            <a:r>
              <a:rPr lang="en-GB" sz="2000" dirty="0">
                <a:solidFill>
                  <a:srgbClr val="E8DABF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The foremost significance of the training sessions related to the housekeeping department is that they will help in understanding the background of the department.</a:t>
            </a:r>
          </a:p>
          <a:p>
            <a:pPr marR="0" lvl="0" algn="just">
              <a:spcBef>
                <a:spcPts val="0"/>
              </a:spcBef>
              <a:spcAft>
                <a:spcPts val="0"/>
              </a:spcAft>
            </a:pPr>
            <a:endParaRPr lang="en-GB" sz="2000" dirty="0">
              <a:solidFill>
                <a:srgbClr val="E8DABF"/>
              </a:solidFill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  <a:p>
            <a:pPr marR="0" lvl="0" algn="just">
              <a:spcBef>
                <a:spcPts val="0"/>
              </a:spcBef>
              <a:spcAft>
                <a:spcPts val="0"/>
              </a:spcAft>
            </a:pPr>
            <a:endParaRPr lang="en-GB" sz="2000" dirty="0">
              <a:solidFill>
                <a:srgbClr val="E8DABF"/>
              </a:solidFill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  <a:p>
            <a:pPr marL="342900" marR="0" lvl="0" indent="-342900" algn="jus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●"/>
            </a:pPr>
            <a:r>
              <a:rPr lang="en-GB" sz="2000" dirty="0">
                <a:solidFill>
                  <a:srgbClr val="E8DABF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The role and responsibilities of designation can be identified through providing training sessions (Tesone, 2010). </a:t>
            </a:r>
          </a:p>
        </p:txBody>
      </p:sp>
      <p:sp>
        <p:nvSpPr>
          <p:cNvPr id="5" name="Rectangle 4"/>
          <p:cNvSpPr/>
          <p:nvPr/>
        </p:nvSpPr>
        <p:spPr>
          <a:xfrm>
            <a:off x="2075312" y="-139484"/>
            <a:ext cx="683251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50000"/>
              </a:lnSpc>
              <a:spcBef>
                <a:spcPts val="200"/>
              </a:spcBef>
            </a:pPr>
            <a:r>
              <a:rPr lang="en-GB" sz="3200" b="1" dirty="0">
                <a:solidFill>
                  <a:srgbClr val="6B4930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Significance of the </a:t>
            </a:r>
            <a:r>
              <a:rPr lang="en-GB" sz="3200" b="1" dirty="0">
                <a:solidFill>
                  <a:srgbClr val="E8DABF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Training Session</a:t>
            </a:r>
          </a:p>
        </p:txBody>
      </p:sp>
      <p:sp>
        <p:nvSpPr>
          <p:cNvPr id="4" name="Rectangle 3"/>
          <p:cNvSpPr/>
          <p:nvPr/>
        </p:nvSpPr>
        <p:spPr>
          <a:xfrm>
            <a:off x="2667431" y="6263305"/>
            <a:ext cx="15449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6B493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(Wood, 2013)</a:t>
            </a:r>
          </a:p>
        </p:txBody>
      </p:sp>
    </p:spTree>
    <p:extLst>
      <p:ext uri="{BB962C8B-B14F-4D97-AF65-F5344CB8AC3E}">
        <p14:creationId xmlns:p14="http://schemas.microsoft.com/office/powerpoint/2010/main" val="10305236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62000"/>
            <a:lum/>
          </a:blip>
          <a:srcRect/>
          <a:stretch>
            <a:fillRect l="-15000" r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3750590"/>
            <a:ext cx="12192000" cy="3107410"/>
          </a:xfrm>
          <a:prstGeom prst="rect">
            <a:avLst/>
          </a:prstGeom>
          <a:solidFill>
            <a:srgbClr val="6B49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1482671" y="4129350"/>
            <a:ext cx="91440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algn="jus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●"/>
            </a:pPr>
            <a:r>
              <a:rPr lang="en-GB" sz="2000" dirty="0">
                <a:solidFill>
                  <a:srgbClr val="E8DABF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Training sessions also help in understanding the organisational mission and vision.</a:t>
            </a:r>
          </a:p>
          <a:p>
            <a:pPr marR="0" lvl="0" algn="just">
              <a:spcBef>
                <a:spcPts val="0"/>
              </a:spcBef>
              <a:spcAft>
                <a:spcPts val="0"/>
              </a:spcAft>
            </a:pPr>
            <a:endParaRPr lang="en-GB" sz="2000" dirty="0">
              <a:solidFill>
                <a:srgbClr val="E8DABF"/>
              </a:solidFill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  <a:p>
            <a:pPr marL="342900" marR="0" lvl="0" indent="-342900" algn="jus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●"/>
            </a:pPr>
            <a:r>
              <a:rPr lang="en-GB" sz="2000" dirty="0">
                <a:solidFill>
                  <a:srgbClr val="E8DABF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The utilisation of resources can also be identified through adequate training sessions. </a:t>
            </a:r>
          </a:p>
          <a:p>
            <a:pPr marR="0" lvl="0" algn="just">
              <a:spcBef>
                <a:spcPts val="0"/>
              </a:spcBef>
              <a:spcAft>
                <a:spcPts val="0"/>
              </a:spcAft>
            </a:pPr>
            <a:endParaRPr lang="en-GB" sz="2000" dirty="0">
              <a:solidFill>
                <a:srgbClr val="E8DABF"/>
              </a:solidFill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  <a:p>
            <a:pPr marL="342900" marR="0" lvl="0" indent="-342900" algn="just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●"/>
            </a:pPr>
            <a:r>
              <a:rPr lang="en-GB" sz="2000" dirty="0">
                <a:solidFill>
                  <a:srgbClr val="E8DABF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Similarly, the waste aspect related to the resources within the organisation can be addressed through training sessions (Sharma et al., 2019).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31377" y="1410344"/>
            <a:ext cx="3518115" cy="1200329"/>
          </a:xfrm>
          <a:prstGeom prst="rect">
            <a:avLst/>
          </a:prstGeom>
          <a:solidFill>
            <a:srgbClr val="E2E2DE">
              <a:alpha val="56000"/>
            </a:srgbClr>
          </a:solidFill>
        </p:spPr>
        <p:txBody>
          <a:bodyPr wrap="square" rtlCol="0">
            <a:spAutoFit/>
          </a:bodyPr>
          <a:lstStyle/>
          <a:p>
            <a:r>
              <a:rPr lang="en-US" sz="7200" dirty="0">
                <a:solidFill>
                  <a:srgbClr val="6B493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Contd…</a:t>
            </a:r>
            <a:endParaRPr lang="en-GB" sz="7200" dirty="0">
              <a:solidFill>
                <a:srgbClr val="6B493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45821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DAB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Labour shortages cloud Premier Inn owner's bullish outlook | Reuter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3979" y="0"/>
            <a:ext cx="38180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The challenges of pandemic housekeeping requirements | Hotel Managemen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521" y="676759"/>
            <a:ext cx="4710893" cy="5693044"/>
          </a:xfrm>
          <a:prstGeom prst="rect">
            <a:avLst/>
          </a:prstGeom>
          <a:noFill/>
          <a:effectLst>
            <a:outerShdw blurRad="266700" dist="50800" dir="5400000" sx="103000" sy="103000" algn="ctr" rotWithShape="0">
              <a:srgbClr val="000000">
                <a:alpha val="43137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3022168" y="0"/>
            <a:ext cx="5734373" cy="6858000"/>
          </a:xfrm>
          <a:prstGeom prst="rect">
            <a:avLst/>
          </a:prstGeom>
          <a:solidFill>
            <a:srgbClr val="6B49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E8DABF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032502" y="2453483"/>
            <a:ext cx="573953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800"/>
              </a:spcAft>
            </a:pPr>
            <a:r>
              <a:rPr lang="en-GB" sz="2000" dirty="0">
                <a:solidFill>
                  <a:srgbClr val="E8DABF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PremierInn is one of the leading organisations in the hotel industry of the UK. </a:t>
            </a:r>
            <a:endParaRPr lang="en-GB" sz="2000" dirty="0">
              <a:solidFill>
                <a:srgbClr val="E8DABF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326971" y="4612377"/>
            <a:ext cx="553806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>
                <a:solidFill>
                  <a:srgbClr val="E8DABF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This training session therefore aims to enhance the housekeeping standard of the organisation (Vallen &amp; Vallen, 2012). </a:t>
            </a:r>
          </a:p>
        </p:txBody>
      </p:sp>
      <p:sp>
        <p:nvSpPr>
          <p:cNvPr id="5" name="Rectangle 4"/>
          <p:cNvSpPr/>
          <p:nvPr/>
        </p:nvSpPr>
        <p:spPr>
          <a:xfrm>
            <a:off x="2997326" y="4011994"/>
            <a:ext cx="3345659" cy="4969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en-GB" sz="2000" b="1" u="sng" dirty="0">
                <a:solidFill>
                  <a:srgbClr val="E8DABF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Housekeeping Standard</a:t>
            </a:r>
            <a:endParaRPr lang="en-GB" sz="2000" dirty="0">
              <a:solidFill>
                <a:srgbClr val="E8DABF"/>
              </a:solidFill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3006671" y="1487837"/>
            <a:ext cx="5703376" cy="30998"/>
          </a:xfrm>
          <a:prstGeom prst="line">
            <a:avLst/>
          </a:prstGeom>
          <a:ln w="53975">
            <a:solidFill>
              <a:srgbClr val="E8DA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/>
          <p:cNvSpPr/>
          <p:nvPr/>
        </p:nvSpPr>
        <p:spPr>
          <a:xfrm>
            <a:off x="1652337" y="0"/>
            <a:ext cx="895067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200"/>
              </a:spcBef>
            </a:pPr>
            <a:r>
              <a:rPr lang="en-GB" sz="3600" b="1" dirty="0">
                <a:solidFill>
                  <a:srgbClr val="6B4930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Focus </a:t>
            </a:r>
            <a:r>
              <a:rPr lang="en-GB" sz="3600" b="1" dirty="0">
                <a:solidFill>
                  <a:srgbClr val="E8DABF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Point for the Training Sessi</a:t>
            </a:r>
            <a:r>
              <a:rPr lang="en-GB" sz="3600" b="1" dirty="0">
                <a:solidFill>
                  <a:srgbClr val="6B4930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ons</a:t>
            </a:r>
          </a:p>
        </p:txBody>
      </p:sp>
      <p:sp>
        <p:nvSpPr>
          <p:cNvPr id="9" name="Rectangle 8"/>
          <p:cNvSpPr/>
          <p:nvPr/>
        </p:nvSpPr>
        <p:spPr>
          <a:xfrm>
            <a:off x="1025452" y="6321363"/>
            <a:ext cx="16647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6B493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(Tesone, 2010)</a:t>
            </a:r>
          </a:p>
        </p:txBody>
      </p:sp>
    </p:spTree>
    <p:extLst>
      <p:ext uri="{BB962C8B-B14F-4D97-AF65-F5344CB8AC3E}">
        <p14:creationId xmlns:p14="http://schemas.microsoft.com/office/powerpoint/2010/main" val="1892453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DAB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6400800" cy="6858000"/>
          </a:xfrm>
          <a:prstGeom prst="rect">
            <a:avLst/>
          </a:prstGeom>
          <a:solidFill>
            <a:srgbClr val="6B4930"/>
          </a:solidFill>
          <a:ln>
            <a:noFill/>
          </a:ln>
          <a:effectLst>
            <a:outerShdw blurRad="50800" dist="50800" dir="5400000" sx="102000" sy="102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>
              <a:solidFill>
                <a:srgbClr val="E8DABF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35796" y="852936"/>
            <a:ext cx="6096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spcAft>
                <a:spcPts val="800"/>
              </a:spcAft>
            </a:pPr>
            <a:r>
              <a:rPr lang="en-GB" sz="2000" dirty="0">
                <a:solidFill>
                  <a:srgbClr val="E8DABF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The training session of PremierInn focuses on the improving the skills of housekeeping professionals. </a:t>
            </a:r>
            <a:endParaRPr lang="en-GB" sz="2000" dirty="0">
              <a:solidFill>
                <a:srgbClr val="E8DABF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73805" y="2942986"/>
            <a:ext cx="6096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spcAft>
                <a:spcPts val="800"/>
              </a:spcAft>
            </a:pPr>
            <a:r>
              <a:rPr lang="en-GB" sz="2000" dirty="0">
                <a:solidFill>
                  <a:srgbClr val="E8DABF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This training session therefore also focuses on enhancing the health and safety aspect of the housekeeping team. </a:t>
            </a:r>
          </a:p>
        </p:txBody>
      </p:sp>
      <p:sp>
        <p:nvSpPr>
          <p:cNvPr id="5" name="Rectangle 4"/>
          <p:cNvSpPr/>
          <p:nvPr/>
        </p:nvSpPr>
        <p:spPr>
          <a:xfrm>
            <a:off x="227309" y="5423449"/>
            <a:ext cx="6096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en-GB" sz="2000" dirty="0">
                <a:solidFill>
                  <a:srgbClr val="E8DABF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aspect of customer satisfaction will be significantly addressed through this certain training programme.</a:t>
            </a:r>
          </a:p>
        </p:txBody>
      </p:sp>
      <p:sp>
        <p:nvSpPr>
          <p:cNvPr id="6" name="Rectangle 5"/>
          <p:cNvSpPr/>
          <p:nvPr/>
        </p:nvSpPr>
        <p:spPr>
          <a:xfrm>
            <a:off x="0" y="2531413"/>
            <a:ext cx="343581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 algn="just"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en-GB" sz="2000" b="1" u="sng" dirty="0">
                <a:solidFill>
                  <a:srgbClr val="E8DABF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Health and Safety Aspect</a:t>
            </a:r>
            <a:endParaRPr lang="en-GB" sz="2000" dirty="0">
              <a:solidFill>
                <a:srgbClr val="E8DABF"/>
              </a:solidFill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346151"/>
            <a:ext cx="267695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 algn="just"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en-GB" sz="2000" b="1" u="sng" dirty="0">
                <a:solidFill>
                  <a:srgbClr val="E8DABF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Skill Development</a:t>
            </a:r>
            <a:endParaRPr lang="en-GB" sz="2000" dirty="0">
              <a:solidFill>
                <a:srgbClr val="E8DABF"/>
              </a:solidFill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4949147"/>
            <a:ext cx="309860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 algn="just"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en-GB" sz="2000" b="1" u="sng" dirty="0">
                <a:solidFill>
                  <a:srgbClr val="E8DABF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Customer Satisfaction</a:t>
            </a:r>
            <a:endParaRPr lang="en-GB" sz="2000" dirty="0">
              <a:solidFill>
                <a:srgbClr val="E8DABF"/>
              </a:solidFill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6531429" y="0"/>
            <a:ext cx="5660571" cy="6858000"/>
            <a:chOff x="6400799" y="0"/>
            <a:chExt cx="5791201" cy="6858000"/>
          </a:xfrm>
          <a:effectLst>
            <a:outerShdw blurRad="50800" dist="50800" dir="5400000" algn="ctr" rotWithShape="0">
              <a:srgbClr val="000000">
                <a:alpha val="43137"/>
              </a:srgbClr>
            </a:outerShdw>
          </a:effectLst>
        </p:grpSpPr>
        <p:pic>
          <p:nvPicPr>
            <p:cNvPr id="4098" name="Picture 2" descr="Skills Development Training: Must-Have LMS Features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00799" y="0"/>
              <a:ext cx="5791201" cy="240631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102" name="Picture 6" descr="Health and safety in the hospitality industry | Croner-i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00800" y="2388018"/>
              <a:ext cx="5791200" cy="22802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104" name="Picture 8" descr="Boosting Customer Satisfaction: The Advantages of a Centralized Performance  Center - isixsigma.com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34821"/>
            <a:stretch/>
          </p:blipFill>
          <p:spPr bwMode="auto">
            <a:xfrm>
              <a:off x="6400800" y="4504949"/>
              <a:ext cx="5791200" cy="23530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2" name="Rectangle 11"/>
          <p:cNvSpPr/>
          <p:nvPr/>
        </p:nvSpPr>
        <p:spPr>
          <a:xfrm>
            <a:off x="10305269" y="0"/>
            <a:ext cx="153561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Contd…</a:t>
            </a:r>
            <a:endParaRPr lang="en-GB" sz="3200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0329110" y="4057134"/>
            <a:ext cx="16647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6B493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(Tesone, 2010)</a:t>
            </a:r>
          </a:p>
        </p:txBody>
      </p:sp>
      <p:sp>
        <p:nvSpPr>
          <p:cNvPr id="10" name="Rectangle 9"/>
          <p:cNvSpPr/>
          <p:nvPr/>
        </p:nvSpPr>
        <p:spPr>
          <a:xfrm>
            <a:off x="10386841" y="1865477"/>
            <a:ext cx="157831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(Wood, 2013)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256212" y="6488668"/>
            <a:ext cx="157831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(Wood, 2013)</a:t>
            </a:r>
          </a:p>
        </p:txBody>
      </p:sp>
    </p:spTree>
    <p:extLst>
      <p:ext uri="{BB962C8B-B14F-4D97-AF65-F5344CB8AC3E}">
        <p14:creationId xmlns:p14="http://schemas.microsoft.com/office/powerpoint/2010/main" val="40627175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69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353470" y="1053886"/>
            <a:ext cx="11400227" cy="5003369"/>
            <a:chOff x="576949" y="1100380"/>
            <a:chExt cx="11031281" cy="5003369"/>
          </a:xfrm>
        </p:grpSpPr>
        <p:sp>
          <p:nvSpPr>
            <p:cNvPr id="6" name="Rectangle 5"/>
            <p:cNvSpPr/>
            <p:nvPr/>
          </p:nvSpPr>
          <p:spPr>
            <a:xfrm>
              <a:off x="576949" y="1162373"/>
              <a:ext cx="3377159" cy="1766805"/>
            </a:xfrm>
            <a:prstGeom prst="rect">
              <a:avLst/>
            </a:prstGeom>
            <a:solidFill>
              <a:srgbClr val="61575C"/>
            </a:solidFill>
            <a:ln>
              <a:noFill/>
            </a:ln>
            <a:effectLst>
              <a:outerShdw blurRad="571500" dist="50800" dir="5400000" sx="102000" sy="102000" algn="ctr" rotWithShape="0">
                <a:srgbClr val="000000">
                  <a:alpha val="43137"/>
                </a:srgbClr>
              </a:outerShdw>
              <a:reflection blurRad="6350" stA="50000" endA="300" endPos="55000" dir="5400000" sy="-100000" algn="bl" rotWithShape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000"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4117426" y="1100380"/>
              <a:ext cx="6250440" cy="1208868"/>
            </a:xfrm>
            <a:prstGeom prst="rect">
              <a:avLst/>
            </a:prstGeom>
            <a:solidFill>
              <a:srgbClr val="6B4930"/>
            </a:solidFill>
            <a:ln>
              <a:noFill/>
            </a:ln>
            <a:effectLst>
              <a:outerShdw blurRad="88900" dist="50800" dir="5400000" sx="103000" sy="103000" algn="ctr" rotWithShape="0">
                <a:srgbClr val="000000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000"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>
              <a:off x="4058297" y="2838895"/>
              <a:ext cx="7025899" cy="1255363"/>
            </a:xfrm>
            <a:prstGeom prst="rect">
              <a:avLst/>
            </a:prstGeom>
            <a:solidFill>
              <a:srgbClr val="6B4930"/>
            </a:solidFill>
            <a:ln>
              <a:noFill/>
            </a:ln>
            <a:effectLst>
              <a:outerShdw blurRad="88900" dist="50800" dir="5400000" sx="103000" sy="103000" algn="ctr" rotWithShape="0">
                <a:srgbClr val="000000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000"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4102427" y="4848386"/>
              <a:ext cx="7505803" cy="1255363"/>
            </a:xfrm>
            <a:prstGeom prst="rect">
              <a:avLst/>
            </a:prstGeom>
            <a:solidFill>
              <a:srgbClr val="6B4930"/>
            </a:solidFill>
            <a:ln>
              <a:noFill/>
            </a:ln>
            <a:effectLst>
              <a:outerShdw blurRad="88900" dist="50800" dir="5400000" sx="103000" sy="103000" algn="ctr" rotWithShape="0">
                <a:srgbClr val="000000">
                  <a:alpha val="52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000"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</p:grpSp>
      <p:sp>
        <p:nvSpPr>
          <p:cNvPr id="17" name="Rectangle 16"/>
          <p:cNvSpPr/>
          <p:nvPr/>
        </p:nvSpPr>
        <p:spPr>
          <a:xfrm>
            <a:off x="337701" y="1418423"/>
            <a:ext cx="3461288" cy="1015663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just">
              <a:spcAft>
                <a:spcPts val="800"/>
              </a:spcAft>
            </a:pPr>
            <a:r>
              <a:rPr lang="en-GB" sz="2000" dirty="0">
                <a:solidFill>
                  <a:srgbClr val="F1DAA9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Training can be provided to the housekeeping team through various methods. </a:t>
            </a:r>
            <a:endParaRPr lang="en-GB" sz="2000" dirty="0">
              <a:solidFill>
                <a:srgbClr val="F1DAA9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4303362" y="1242171"/>
            <a:ext cx="6096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spcAft>
                <a:spcPts val="800"/>
              </a:spcAft>
            </a:pPr>
            <a:r>
              <a:rPr lang="en-GB" sz="2000" b="1" dirty="0">
                <a:solidFill>
                  <a:srgbClr val="E8DABF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Vision: </a:t>
            </a:r>
            <a:r>
              <a:rPr lang="en-GB" sz="2000" dirty="0">
                <a:solidFill>
                  <a:srgbClr val="E8DABF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The vision of the present organisation reflects that PremierInn focuses on customer satisfaction.</a:t>
            </a:r>
            <a:endParaRPr lang="en-GB" sz="2000" dirty="0">
              <a:solidFill>
                <a:srgbClr val="E8DABF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4183171" y="2922095"/>
            <a:ext cx="6813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800"/>
              </a:spcAft>
            </a:pPr>
            <a:r>
              <a:rPr lang="en-GB" sz="2000" b="1" dirty="0">
                <a:solidFill>
                  <a:srgbClr val="E8DABF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Mission:</a:t>
            </a:r>
            <a:r>
              <a:rPr lang="en-GB" sz="2000" dirty="0">
                <a:solidFill>
                  <a:srgbClr val="E8DABF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. PremierInn through its mission has depicted that the company aims to establish the business in a significant position in the industry. </a:t>
            </a:r>
            <a:endParaRPr lang="en-GB" sz="2000" dirty="0">
              <a:solidFill>
                <a:srgbClr val="E8DABF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4228319" y="5047015"/>
            <a:ext cx="712949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800"/>
              </a:spcAft>
            </a:pPr>
            <a:r>
              <a:rPr lang="en-GB" sz="2000" b="1" dirty="0">
                <a:solidFill>
                  <a:srgbClr val="E8DABF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Organisational Value: </a:t>
            </a:r>
            <a:r>
              <a:rPr lang="en-GB" sz="2000" dirty="0">
                <a:solidFill>
                  <a:srgbClr val="E8DABF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values of PremierInn include three aspects such as opportunity, responsibility and community. </a:t>
            </a:r>
          </a:p>
        </p:txBody>
      </p:sp>
      <p:sp>
        <p:nvSpPr>
          <p:cNvPr id="22" name="Rectangle 21"/>
          <p:cNvSpPr/>
          <p:nvPr/>
        </p:nvSpPr>
        <p:spPr>
          <a:xfrm>
            <a:off x="2238881" y="154983"/>
            <a:ext cx="6666825" cy="584775"/>
          </a:xfrm>
          <a:prstGeom prst="rect">
            <a:avLst/>
          </a:prstGeom>
          <a:effectLst>
            <a:reflection blurRad="6350" stA="50000" endA="300" endPos="55000" dir="5400000" sy="-100000" algn="bl" rotWithShape="0"/>
          </a:effectLst>
        </p:spPr>
        <p:txBody>
          <a:bodyPr wrap="square">
            <a:spAutoFit/>
          </a:bodyPr>
          <a:lstStyle/>
          <a:p>
            <a:pPr algn="just">
              <a:spcBef>
                <a:spcPts val="200"/>
              </a:spcBef>
            </a:pPr>
            <a:r>
              <a:rPr lang="en-GB" sz="3200" b="1" dirty="0">
                <a:solidFill>
                  <a:srgbClr val="E8DABF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Methods for the Training Sessions </a:t>
            </a:r>
          </a:p>
        </p:txBody>
      </p:sp>
    </p:spTree>
    <p:extLst>
      <p:ext uri="{BB962C8B-B14F-4D97-AF65-F5344CB8AC3E}">
        <p14:creationId xmlns:p14="http://schemas.microsoft.com/office/powerpoint/2010/main" val="17006021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DAB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5 Productive Housekeeping Tips | Clean Spo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572" y="769258"/>
            <a:ext cx="4974364" cy="5596855"/>
          </a:xfrm>
          <a:prstGeom prst="rect">
            <a:avLst/>
          </a:prstGeom>
          <a:noFill/>
          <a:effectLst>
            <a:outerShdw blurRad="139700" dist="50800" dir="5400000" algn="ctr" rotWithShape="0">
              <a:srgbClr val="000000">
                <a:alpha val="43137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Whitbread's Premier Inn hotels hit by Brexit uncertainty - UK Investor  Magazine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9797"/>
          <a:stretch/>
        </p:blipFill>
        <p:spPr bwMode="auto">
          <a:xfrm>
            <a:off x="8617058" y="0"/>
            <a:ext cx="357494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3161654" y="0"/>
            <a:ext cx="5889355" cy="6858000"/>
          </a:xfrm>
          <a:prstGeom prst="rect">
            <a:avLst/>
          </a:prstGeom>
          <a:solidFill>
            <a:srgbClr val="6B49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en-GB" sz="2000">
              <a:solidFill>
                <a:srgbClr val="E8DABF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3254644" y="1487837"/>
            <a:ext cx="5703376" cy="30998"/>
          </a:xfrm>
          <a:prstGeom prst="line">
            <a:avLst/>
          </a:prstGeom>
          <a:ln w="53975">
            <a:solidFill>
              <a:srgbClr val="E8DA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3280475" y="1990708"/>
            <a:ext cx="566204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en-GB" sz="2000" dirty="0">
                <a:solidFill>
                  <a:srgbClr val="E8DABF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individuals in the housekeeping team should pay attention to the protocols of the organisation. </a:t>
            </a:r>
          </a:p>
        </p:txBody>
      </p:sp>
      <p:sp>
        <p:nvSpPr>
          <p:cNvPr id="9" name="Rectangle 8"/>
          <p:cNvSpPr/>
          <p:nvPr/>
        </p:nvSpPr>
        <p:spPr>
          <a:xfrm>
            <a:off x="3978771" y="400888"/>
            <a:ext cx="4048481" cy="5777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GB" sz="2400" b="1" u="sng" dirty="0">
                <a:solidFill>
                  <a:srgbClr val="E8DABF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Understanding of Protocols</a:t>
            </a:r>
            <a:endParaRPr lang="en-GB" sz="2400" dirty="0">
              <a:solidFill>
                <a:srgbClr val="E8DABF"/>
              </a:solidFill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171986" y="3859607"/>
            <a:ext cx="589452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en-GB" sz="2000" dirty="0">
                <a:solidFill>
                  <a:srgbClr val="E8DABF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Housekeeping protocols of PremierInn include operating housekeeping services on a daily basis.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177154" y="5634031"/>
            <a:ext cx="579636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en-GB" sz="2000" dirty="0">
                <a:solidFill>
                  <a:srgbClr val="E8DABF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health and safety-related protocols should be addressed in an adequate manner (Quick, 2020).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22882" y="0"/>
            <a:ext cx="119667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Contd…</a:t>
            </a:r>
            <a:endParaRPr lang="en-GB" sz="2400" dirty="0">
              <a:solidFill>
                <a:schemeClr val="bg2">
                  <a:lumMod val="10000"/>
                </a:schemeClr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720653" y="6488668"/>
            <a:ext cx="16647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6B493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(Tesone, 2010)</a:t>
            </a:r>
          </a:p>
        </p:txBody>
      </p:sp>
    </p:spTree>
    <p:extLst>
      <p:ext uri="{BB962C8B-B14F-4D97-AF65-F5344CB8AC3E}">
        <p14:creationId xmlns:p14="http://schemas.microsoft.com/office/powerpoint/2010/main" val="7639926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52000"/>
            <a:lum/>
          </a:blip>
          <a:srcRect/>
          <a:stretch>
            <a:fillRect t="-47000" b="-4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4122057"/>
            <a:ext cx="10678332" cy="2735943"/>
          </a:xfrm>
          <a:prstGeom prst="rect">
            <a:avLst/>
          </a:prstGeom>
          <a:blipFill dpi="0" rotWithShape="1">
            <a:blip r:embed="rId4">
              <a:alphaModFix amt="86000"/>
            </a:blip>
            <a:srcRect/>
            <a:tile tx="0" ty="0" sx="100000" sy="100000" flip="none" algn="tl"/>
          </a:blipFill>
          <a:ln>
            <a:noFill/>
          </a:ln>
          <a:effectLst>
            <a:outerShdw blurRad="596900" dist="50800" dir="5400000" sx="103000" sy="103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en-GB" sz="200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58304" y="4393930"/>
            <a:ext cx="6096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 algn="just"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en-GB" sz="2000" dirty="0">
                <a:solidFill>
                  <a:srgbClr val="6B493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The dress code of PremierInn in the housekeeping department is formal dresses. </a:t>
            </a:r>
          </a:p>
        </p:txBody>
      </p:sp>
      <p:sp>
        <p:nvSpPr>
          <p:cNvPr id="5" name="Rectangle 4"/>
          <p:cNvSpPr/>
          <p:nvPr/>
        </p:nvSpPr>
        <p:spPr>
          <a:xfrm>
            <a:off x="3931403" y="5686697"/>
            <a:ext cx="665393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anose="05000000000000000000" pitchFamily="2" charset="2"/>
              <a:buChar char="q"/>
            </a:pPr>
            <a:r>
              <a:rPr lang="en-GB" sz="2000" dirty="0">
                <a:solidFill>
                  <a:srgbClr val="6B493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The colour of the formal dress for the housekeeping department of PremierInn is a combination of purple and black.</a:t>
            </a:r>
            <a:endParaRPr lang="en-GB" sz="2000" dirty="0">
              <a:solidFill>
                <a:srgbClr val="6B493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145873" y="615404"/>
            <a:ext cx="7360984" cy="584775"/>
          </a:xfrm>
          <a:prstGeom prst="rect">
            <a:avLst/>
          </a:prstGeom>
          <a:solidFill>
            <a:srgbClr val="C6BACD">
              <a:alpha val="70000"/>
            </a:srgbClr>
          </a:solidFill>
        </p:spPr>
        <p:txBody>
          <a:bodyPr wrap="square">
            <a:spAutoFit/>
          </a:bodyPr>
          <a:lstStyle/>
          <a:p>
            <a:pPr algn="ctr">
              <a:spcAft>
                <a:spcPts val="800"/>
              </a:spcAft>
            </a:pPr>
            <a:r>
              <a:rPr lang="en-GB" sz="3200" b="1" u="sng" dirty="0">
                <a:solidFill>
                  <a:srgbClr val="6B493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Dress Code and Etiquette </a:t>
            </a:r>
            <a:endParaRPr lang="en-GB" sz="3200" dirty="0">
              <a:solidFill>
                <a:srgbClr val="6B4930"/>
              </a:solidFill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54123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5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13668" y="4014061"/>
            <a:ext cx="10678332" cy="2843939"/>
          </a:xfrm>
          <a:prstGeom prst="rect">
            <a:avLst/>
          </a:prstGeom>
          <a:solidFill>
            <a:srgbClr val="6B4930">
              <a:alpha val="88000"/>
            </a:srgbClr>
          </a:solidFill>
          <a:ln>
            <a:noFill/>
          </a:ln>
          <a:effectLst>
            <a:outerShdw blurRad="215900" dir="5400000" sx="102000" sy="102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just">
              <a:buFont typeface="Wingdings" panose="05000000000000000000" pitchFamily="2" charset="2"/>
              <a:buChar char="q"/>
            </a:pPr>
            <a:endParaRPr lang="en-GB" sz="2000">
              <a:solidFill>
                <a:srgbClr val="6B493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560163" y="4249519"/>
            <a:ext cx="6096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en-GB" sz="2000" dirty="0">
                <a:solidFill>
                  <a:srgbClr val="F1DAA9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lack in the health and safety aspect can be addressed through skill development sessions.</a:t>
            </a:r>
          </a:p>
        </p:txBody>
      </p:sp>
      <p:sp>
        <p:nvSpPr>
          <p:cNvPr id="5" name="Rectangle 4"/>
          <p:cNvSpPr/>
          <p:nvPr/>
        </p:nvSpPr>
        <p:spPr>
          <a:xfrm>
            <a:off x="6096000" y="5697007"/>
            <a:ext cx="6096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en-GB" sz="2000" dirty="0">
                <a:solidFill>
                  <a:srgbClr val="F1DAA9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utilisation of various equipment housekeeping such as vacuums, mops and so on should be conveyed through the training sessions.</a:t>
            </a:r>
          </a:p>
        </p:txBody>
      </p:sp>
      <p:sp>
        <p:nvSpPr>
          <p:cNvPr id="6" name="Rectangle 5"/>
          <p:cNvSpPr/>
          <p:nvPr/>
        </p:nvSpPr>
        <p:spPr>
          <a:xfrm>
            <a:off x="2557888" y="183912"/>
            <a:ext cx="5960350" cy="64633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  <p:txBody>
          <a:bodyPr wrap="none">
            <a:spAutoFit/>
          </a:bodyPr>
          <a:lstStyle/>
          <a:p>
            <a:pPr algn="just">
              <a:spcAft>
                <a:spcPts val="800"/>
              </a:spcAft>
            </a:pPr>
            <a:r>
              <a:rPr lang="en-GB" sz="3600" b="1" u="sng" dirty="0">
                <a:solidFill>
                  <a:srgbClr val="6B493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Skill Development Sessions</a:t>
            </a:r>
            <a:endParaRPr lang="en-GB" sz="3600" dirty="0">
              <a:solidFill>
                <a:srgbClr val="6B4930"/>
              </a:solidFill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0167752" y="428563"/>
            <a:ext cx="1364541" cy="523220"/>
          </a:xfrm>
          <a:prstGeom prst="rect">
            <a:avLst/>
          </a:prstGeom>
          <a:effectLst>
            <a:reflection blurRad="6350" stA="50000" endA="300" endPos="55000" dir="5400000" sy="-100000" algn="bl" rotWithShape="0"/>
          </a:effectLst>
        </p:spPr>
        <p:txBody>
          <a:bodyPr wrap="none">
            <a:spAutoFit/>
          </a:bodyPr>
          <a:lstStyle/>
          <a:p>
            <a:r>
              <a:rPr lang="en-US" sz="2800" dirty="0">
                <a:solidFill>
                  <a:srgbClr val="6B493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Contd…</a:t>
            </a:r>
            <a:endParaRPr lang="en-GB" sz="2800" dirty="0">
              <a:solidFill>
                <a:srgbClr val="6B493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06531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DAB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269424" y="0"/>
            <a:ext cx="6922576" cy="6858000"/>
          </a:xfrm>
          <a:prstGeom prst="rect">
            <a:avLst/>
          </a:prstGeom>
          <a:solidFill>
            <a:srgbClr val="6B49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357809" y="971796"/>
            <a:ext cx="11281417" cy="5047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IN" sz="14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Bridger, E. (2018) Employee engagement: a practical introduction. 2nd ed. HR Fundamentals. London: CIPD and Kogan Page.</a:t>
            </a:r>
            <a:endParaRPr lang="en-GB" sz="14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IN" sz="14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Casado, M. (2012) Housekeeping Management. London: Wiley.</a:t>
            </a:r>
            <a:endParaRPr lang="en-GB" sz="14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IN" sz="14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Cottrell, S. (2019) The Study Skills Handbook. 5th ed. London: Red Globe Press.</a:t>
            </a:r>
            <a:endParaRPr lang="en-GB" sz="14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4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ENGINUITY GLOBAL LLC, (2020). </a:t>
            </a:r>
            <a:r>
              <a:rPr lang="en-GB" sz="14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What are your electrical hazard signs really saying?. </a:t>
            </a:r>
            <a:r>
              <a:rPr lang="en-GB" sz="14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[Online] Available at: </a:t>
            </a:r>
            <a:r>
              <a:rPr lang="en-GB" sz="1400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/>
              </a:rPr>
              <a:t>https://www.enginuityglobal.com/the-current/2020/12/16/electrical-hazard-signs</a:t>
            </a:r>
            <a:r>
              <a:rPr lang="en-GB" sz="14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[Accessed 29 01 2024].</a:t>
            </a:r>
          </a:p>
          <a:p>
            <a:r>
              <a:rPr lang="en-GB" sz="14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Leiter, M. P. and Bakker, A. B. (2010) Work Engagement: A Handbook of Essential Theory and Research. Hove [England]: Psychology Press.</a:t>
            </a:r>
          </a:p>
          <a:p>
            <a:r>
              <a:rPr lang="en-GB" sz="14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Mullins, L. and </a:t>
            </a:r>
            <a:r>
              <a:rPr lang="en-GB" sz="14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Dossor</a:t>
            </a:r>
            <a:r>
              <a:rPr lang="en-GB" sz="14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P. (2013) Hospitality Management and Organisational Behaviour. 5th ed. Harlow: Pearson.</a:t>
            </a:r>
          </a:p>
          <a:p>
            <a:r>
              <a:rPr lang="en-GB" sz="14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New Pig Corporation, (2024). </a:t>
            </a:r>
            <a:r>
              <a:rPr lang="en-GB" sz="14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Finding Slip, Trip and Fall Hazards in Your Facility. </a:t>
            </a:r>
            <a:r>
              <a:rPr lang="en-GB" sz="14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[Online] Available at: </a:t>
            </a:r>
            <a:r>
              <a:rPr lang="en-GB" sz="1400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4"/>
              </a:rPr>
              <a:t>https://www.newpig.com/expertadvice/finding-slip-trip-and-fall-hazards-in-your-facility/</a:t>
            </a:r>
            <a:r>
              <a:rPr lang="en-GB" sz="14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[Accessed 29 01 2024].</a:t>
            </a:r>
          </a:p>
          <a:p>
            <a:r>
              <a:rPr lang="en-GB" sz="14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Quick, L. (2020) Managing Events. Real Challenges, Real Outcomes. London: SAGE Publications Ltd.</a:t>
            </a:r>
          </a:p>
          <a:p>
            <a:r>
              <a:rPr lang="en-GB" sz="14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Raghubalan, G. and Raghubalan, S. (2016) Hotel Housekeeping - Operations And Management. 3rd ed. India: Oxford University Press.</a:t>
            </a:r>
          </a:p>
          <a:p>
            <a:r>
              <a:rPr lang="en-GB" sz="14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Rogers, T. (2008) Conferences and conventions a global industry (2nd ed., Events management series). Oxford ; Boston: Butterworth-Heinemann.</a:t>
            </a:r>
          </a:p>
          <a:p>
            <a:r>
              <a:rPr lang="en-GB" sz="14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Sharma, N., Chaudhary, N. and Singh, V. (2019) Management Techniques For Employee Engagement In Contemporary Organizations. Hershey, Pennsylvania: IGI Global.</a:t>
            </a:r>
          </a:p>
          <a:p>
            <a:r>
              <a:rPr lang="en-GB" sz="14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Tesone, D. (2010) Principles Of Management For The Hospitality Industry. 1st ed. London: Routledge.</a:t>
            </a:r>
          </a:p>
          <a:p>
            <a:r>
              <a:rPr lang="en-GB" sz="14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Vallen, G. &amp; Vallen, J. (2012) Managing Hotel Operations. London: Pearson.</a:t>
            </a:r>
          </a:p>
          <a:p>
            <a:r>
              <a:rPr lang="en-GB" sz="14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vectorstock</a:t>
            </a:r>
            <a:r>
              <a:rPr lang="en-GB" sz="14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(2024). </a:t>
            </a:r>
            <a:r>
              <a:rPr lang="en-GB" sz="14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Household and housekeeping equipment cleaning vector image. </a:t>
            </a:r>
            <a:r>
              <a:rPr lang="en-GB" sz="14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[Online] Available at: </a:t>
            </a:r>
            <a:r>
              <a:rPr lang="en-GB" sz="1400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5"/>
              </a:rPr>
              <a:t>https://www.vectorstock.com/</a:t>
            </a:r>
            <a:r>
              <a:rPr lang="en-GB" sz="14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[Accessed 29 01 2024].</a:t>
            </a:r>
          </a:p>
          <a:p>
            <a:r>
              <a:rPr lang="en-GB" sz="14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VelocityEHS</a:t>
            </a:r>
            <a:r>
              <a:rPr lang="en-GB" sz="14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(2020). </a:t>
            </a:r>
            <a:r>
              <a:rPr lang="en-GB" sz="14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Home&gt;. </a:t>
            </a:r>
            <a:r>
              <a:rPr lang="en-GB" sz="14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[Online] Available at: </a:t>
            </a:r>
            <a:r>
              <a:rPr lang="en-GB" sz="1400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6"/>
              </a:rPr>
              <a:t>https://www.ehs.com/2020/07/protect-your-workers-with-our-chemical-cleaning-product-mixing-hazards-poster/</a:t>
            </a:r>
            <a:r>
              <a:rPr lang="en-GB" sz="14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[Accessed 29 01 2024].</a:t>
            </a:r>
          </a:p>
          <a:p>
            <a:r>
              <a:rPr lang="en-IN" sz="14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Whitbread PLC., (2024). </a:t>
            </a:r>
            <a:r>
              <a:rPr lang="en-IN" sz="14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Housekeeping at Whitbread. </a:t>
            </a:r>
            <a:r>
              <a:rPr lang="en-IN" sz="14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[Online] Available at: </a:t>
            </a:r>
            <a:r>
              <a:rPr lang="en-IN" sz="1400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7"/>
              </a:rPr>
              <a:t>https://www.whitbreadcareers.com/roles/housekeeping/</a:t>
            </a:r>
            <a:r>
              <a:rPr lang="en-IN" sz="14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[Accessed 29 01 2024].</a:t>
            </a:r>
            <a:endParaRPr lang="en-GB" sz="14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4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Wood, R. (2013) Key Concepts in Hospitality Management. London: Sage.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95946" y="325464"/>
            <a:ext cx="6679769" cy="646331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rgbClr val="6B493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References</a:t>
            </a:r>
            <a:endParaRPr lang="en-GB" sz="3600" dirty="0">
              <a:solidFill>
                <a:srgbClr val="6B493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057452" y="6364906"/>
            <a:ext cx="16647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6B493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(Tesone, 2010)</a:t>
            </a:r>
          </a:p>
        </p:txBody>
      </p:sp>
    </p:spTree>
    <p:extLst>
      <p:ext uri="{BB962C8B-B14F-4D97-AF65-F5344CB8AC3E}">
        <p14:creationId xmlns:p14="http://schemas.microsoft.com/office/powerpoint/2010/main" val="3114514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5000"/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195634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999</Words>
  <Application>Microsoft Office PowerPoint</Application>
  <PresentationFormat>Widescreen</PresentationFormat>
  <Paragraphs>90</Paragraphs>
  <Slides>12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Calibri</vt:lpstr>
      <vt:lpstr>Calibri Light</vt:lpstr>
      <vt:lpstr>Cambria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cp:lastModifiedBy>Aneliya Raykova (2243332)</cp:lastModifiedBy>
  <cp:revision>2</cp:revision>
  <dcterms:created xsi:type="dcterms:W3CDTF">2024-01-29T16:24:07Z</dcterms:created>
  <dcterms:modified xsi:type="dcterms:W3CDTF">2024-02-20T19:50:13Z</dcterms:modified>
</cp:coreProperties>
</file>