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notesMasterIdLst>
    <p:notesMasterId r:id="rId21"/>
  </p:notesMasterIdLst>
  <p:sldIdLst>
    <p:sldId id="305" r:id="rId2"/>
    <p:sldId id="306" r:id="rId3"/>
    <p:sldId id="307" r:id="rId4"/>
    <p:sldId id="308" r:id="rId5"/>
    <p:sldId id="309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3" r:id="rId19"/>
    <p:sldId id="302" r:id="rId2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B0710E-A2F2-481C-BEA9-9CE4A5149A6E}" type="datetimeFigureOut">
              <a:rPr lang="en-GB" smtClean="0"/>
              <a:t>29/10/2021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FD1EE-6D25-4125-9239-71FECEF5BE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663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3577017-A2BC-4337-BE84-6E9C0C24B391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780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A5DB9B-6F82-4893-BA75-DDDAB495ECE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47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7711E3E-B5FA-41FE-BCD8-454145FC8A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019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7A5AE3-218B-4FCE-BA93-1BCF2BDC7DC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314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583B3C2-EC10-4F86-AACB-4A77E57128B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90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FF4640-B239-44AF-8D9C-AEC5C576BD7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431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E79024-0ECE-4476-9E19-20151D1ACDA2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431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1A9007-12EF-4914-9F51-62EFD71CA715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261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4327A8-8D02-4C67-A735-7AE244D61DAD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494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6DD606-6AAA-4E17-8432-365344EF1677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7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12ABE3-839C-483E-B882-85F845B8007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972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5D85C-183D-4A8E-BB28-5B2ABF0FABD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300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2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8BD1F64-6B32-45EF-ADE2-BC6CC2811B8B}" type="slidenum">
              <a:rPr lang="en-US" altLang="en-US">
                <a:solidFill>
                  <a:srgbClr val="000000"/>
                </a:solidFill>
                <a:ea typeface="MS PGothic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262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771775" y="1887537"/>
            <a:ext cx="1800225" cy="151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8313" y="1887537"/>
            <a:ext cx="1800225" cy="151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019925" y="1887537"/>
            <a:ext cx="1800225" cy="1512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2268538" y="2463800"/>
            <a:ext cx="503237" cy="288925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5148263" y="1887537"/>
            <a:ext cx="1295400" cy="15843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4572000" y="2463800"/>
            <a:ext cx="504825" cy="28892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1" name="Right Arrow 10"/>
          <p:cNvSpPr/>
          <p:nvPr/>
        </p:nvSpPr>
        <p:spPr>
          <a:xfrm>
            <a:off x="6443663" y="2463800"/>
            <a:ext cx="504825" cy="28892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468313" y="2247900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Intro/Lit Review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71775" y="2247900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Methodology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7019925" y="2247900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Discussion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148263" y="2247900"/>
            <a:ext cx="1223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Results</a:t>
            </a:r>
          </a:p>
        </p:txBody>
      </p:sp>
      <p:sp>
        <p:nvSpPr>
          <p:cNvPr id="17" name="Curved Up Arrow 16"/>
          <p:cNvSpPr/>
          <p:nvPr/>
        </p:nvSpPr>
        <p:spPr>
          <a:xfrm>
            <a:off x="1187624" y="3472358"/>
            <a:ext cx="6480720" cy="1944216"/>
          </a:xfrm>
          <a:prstGeom prst="curvedUpArrow">
            <a:avLst/>
          </a:prstGeom>
          <a:solidFill>
            <a:srgbClr val="00B050"/>
          </a:solidFill>
          <a:scene3d>
            <a:camera prst="orthographicFront">
              <a:rot lat="0" lon="10799999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Left Brace 17"/>
          <p:cNvSpPr/>
          <p:nvPr/>
        </p:nvSpPr>
        <p:spPr>
          <a:xfrm>
            <a:off x="2339975" y="1600200"/>
            <a:ext cx="287338" cy="2087562"/>
          </a:xfrm>
          <a:prstGeom prst="leftBrace">
            <a:avLst/>
          </a:prstGeom>
          <a:noFill/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9" name="Right Brace 18"/>
          <p:cNvSpPr/>
          <p:nvPr/>
        </p:nvSpPr>
        <p:spPr>
          <a:xfrm>
            <a:off x="8893175" y="1600200"/>
            <a:ext cx="250825" cy="2016125"/>
          </a:xfrm>
          <a:prstGeom prst="rightBrac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220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5" grpId="0"/>
      <p:bldP spid="16" grpId="0"/>
      <p:bldP spid="18" grpId="0" animBg="1"/>
      <p:bldP spid="1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/>
              <a:t>Empirical reports in Psychology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Clear rules regarding format</a:t>
            </a:r>
          </a:p>
          <a:p>
            <a:endParaRPr lang="en-GB" dirty="0"/>
          </a:p>
          <a:p>
            <a:r>
              <a:rPr lang="en-GB" dirty="0"/>
              <a:t>Well-structured piece of scientific writing</a:t>
            </a:r>
          </a:p>
          <a:p>
            <a:endParaRPr lang="en-GB" dirty="0"/>
          </a:p>
          <a:p>
            <a:r>
              <a:rPr lang="en-GB" dirty="0"/>
              <a:t>Same overall format of a psychology journal article </a:t>
            </a:r>
          </a:p>
          <a:p>
            <a:pPr lvl="1"/>
            <a:r>
              <a:rPr lang="en-GB" dirty="0"/>
              <a:t>APA report format</a:t>
            </a:r>
          </a:p>
          <a:p>
            <a:pPr lvl="1">
              <a:buNone/>
            </a:pPr>
            <a:endParaRPr lang="en-GB" dirty="0"/>
          </a:p>
          <a:p>
            <a:pPr lvl="1"/>
            <a:r>
              <a:rPr lang="en-GB" dirty="0"/>
              <a:t>Undergraduate reports likely to also require copies of raw data/statistical output etc., in the appendices</a:t>
            </a:r>
          </a:p>
        </p:txBody>
      </p:sp>
    </p:spTree>
    <p:extLst>
      <p:ext uri="{BB962C8B-B14F-4D97-AF65-F5344CB8AC3E}">
        <p14:creationId xmlns:p14="http://schemas.microsoft.com/office/powerpoint/2010/main" val="1348731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an empirical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371600"/>
            <a:ext cx="7772400" cy="4114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Title</a:t>
            </a:r>
          </a:p>
          <a:p>
            <a:r>
              <a:rPr lang="en-GB" dirty="0"/>
              <a:t>Abstract</a:t>
            </a:r>
          </a:p>
          <a:p>
            <a:r>
              <a:rPr lang="en-GB" dirty="0"/>
              <a:t>Introduction</a:t>
            </a:r>
          </a:p>
          <a:p>
            <a:r>
              <a:rPr lang="en-GB" dirty="0"/>
              <a:t>Method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Appendix </a:t>
            </a:r>
          </a:p>
        </p:txBody>
      </p:sp>
    </p:spTree>
    <p:extLst>
      <p:ext uri="{BB962C8B-B14F-4D97-AF65-F5344CB8AC3E}">
        <p14:creationId xmlns:p14="http://schemas.microsoft.com/office/powerpoint/2010/main" val="2222622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/>
              <a:t>Recap: What are empirical reports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95" y="1066800"/>
            <a:ext cx="8229600" cy="4525963"/>
          </a:xfrm>
        </p:spPr>
        <p:txBody>
          <a:bodyPr/>
          <a:lstStyle/>
          <a:p>
            <a:r>
              <a:rPr lang="en-GB" dirty="0"/>
              <a:t>An empirical report in psychology must: </a:t>
            </a:r>
          </a:p>
          <a:p>
            <a:pPr lvl="1"/>
            <a:r>
              <a:rPr lang="en-GB" dirty="0"/>
              <a:t>Convey sufficient information to enable the study to be replicated</a:t>
            </a:r>
          </a:p>
          <a:p>
            <a:pPr lvl="1"/>
            <a:r>
              <a:rPr lang="en-GB" dirty="0"/>
              <a:t>State clearly what the study was about and what was found in the study</a:t>
            </a:r>
          </a:p>
          <a:p>
            <a:pPr lvl="1"/>
            <a:r>
              <a:rPr lang="en-GB" dirty="0"/>
              <a:t>Enable the scientific merits of the research to be evaluated</a:t>
            </a:r>
          </a:p>
          <a:p>
            <a:r>
              <a:rPr lang="en-GB" dirty="0"/>
              <a:t>Applies to experimental, non-experimental and qualitative research studies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983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does a Method section do?</a:t>
            </a:r>
          </a:p>
          <a:p>
            <a:endParaRPr lang="en-GB" sz="4000" dirty="0"/>
          </a:p>
          <a:p>
            <a:r>
              <a:rPr lang="en-GB" sz="4000" dirty="0"/>
              <a:t>Why?</a:t>
            </a:r>
          </a:p>
        </p:txBody>
      </p:sp>
      <p:pic>
        <p:nvPicPr>
          <p:cNvPr id="4" name="Picture 3" descr="C:\Users\Advent\AppData\Local\Microsoft\Windows\Temporary Internet Files\Content.IE5\Z3U8IQHE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2312913" cy="273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894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/>
              <a:t>Needs to provide sufficient methodological detail about the study so that:-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a) The appropriateness of the method used can be evaluated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b) The study can be easily replicated</a:t>
            </a:r>
          </a:p>
          <a:p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7572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>
          <a:xfrm>
            <a:off x="685800" y="160337"/>
            <a:ext cx="7772400" cy="601663"/>
          </a:xfrm>
        </p:spPr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066800"/>
            <a:ext cx="9144000" cy="4525963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3400" dirty="0">
                <a:latin typeface="Arial" pitchFamily="34" charset="0"/>
                <a:cs typeface="Arial" pitchFamily="34" charset="0"/>
              </a:rPr>
              <a:t>Your methodology is the basis of your own study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Choice of method should link closely to theory covered in literature review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i.e. is not arbitrary but theoretically driven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Should also be: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Evidential not anecdotal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Replicable in theory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Linked to research in the area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Wide variety of scientific methods to gain evidence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Experiment/manipulation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Survey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Correlation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Interview</a:t>
            </a:r>
          </a:p>
        </p:txBody>
      </p:sp>
    </p:spTree>
    <p:extLst>
      <p:ext uri="{BB962C8B-B14F-4D97-AF65-F5344CB8AC3E}">
        <p14:creationId xmlns:p14="http://schemas.microsoft.com/office/powerpoint/2010/main" val="228711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Method Section must accurately set out: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Who (Participants)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How (Materials and procedure)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Analysis (Design)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883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6480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Sub-divided into four sub-sections: 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 </a:t>
            </a:r>
          </a:p>
          <a:p>
            <a:pPr marL="457200" lvl="1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Procedure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175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480720"/>
          </a:xfrm>
        </p:spPr>
        <p:txBody>
          <a:bodyPr>
            <a:normAutofit/>
          </a:bodyPr>
          <a:lstStyle/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Participants</a:t>
            </a:r>
          </a:p>
          <a:p>
            <a:pPr lvl="1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Details of the participant sample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Number of participants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 from?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Age range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Gender split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411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Writing The Method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Participants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Details of who was studied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Sampling, inclusion/exclusion criteria if appropriate/ Specifically targeted group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>
              <a:latin typeface="Arial" pitchFamily="34" charset="0"/>
              <a:cs typeface="Arial" pitchFamily="34" charset="0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Demographics: number of each gender and mean ages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May need to split this by separate sub-groups of participants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28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480720"/>
          </a:xfrm>
        </p:spPr>
        <p:txBody>
          <a:bodyPr>
            <a:normAutofit/>
          </a:bodyPr>
          <a:lstStyle/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Design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Concise information about:</a:t>
            </a:r>
          </a:p>
          <a:p>
            <a:pPr lvl="1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 of study 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variables and how measured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Any other factors that were controlled for</a:t>
            </a:r>
          </a:p>
          <a:p>
            <a:pPr marL="457200" lvl="1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3151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8200"/>
            <a:ext cx="9144000" cy="4525963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/>
              <a:t>Design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Between/within or mixed participants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Experimental/correlational/qualitative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Variables analysed: Independent and dependent if experimental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Analysis plan: e.g. t-test, correlation, Anova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/>
              <a:t>Put together in a coherent sentence structure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83970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48072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Enough detail to allow reader to reproduce similar materials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Details of specific questionnaires – example items, how scored/cut-offs/reliability statistics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Details of specific tasks – why chosen, duration, how scored etc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6428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r>
              <a:rPr lang="en-GB" sz="2800" b="1" dirty="0"/>
              <a:t>Writing The Method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Materials: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Detail all materials used during the study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1600" dirty="0">
                <a:latin typeface="Arial" pitchFamily="34" charset="0"/>
                <a:cs typeface="Arial" pitchFamily="34" charset="0"/>
              </a:rPr>
              <a:t>E.g. Computers, software, paper materials, timers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Materials often central to your measures and design</a:t>
            </a:r>
          </a:p>
          <a:p>
            <a:pPr lvl="2" fontAlgn="auto">
              <a:spcAft>
                <a:spcPts val="0"/>
              </a:spcAft>
              <a:defRPr/>
            </a:pPr>
            <a:r>
              <a:rPr lang="en-GB" sz="1600" dirty="0">
                <a:latin typeface="Arial" pitchFamily="34" charset="0"/>
                <a:cs typeface="Arial" pitchFamily="34" charset="0"/>
              </a:rPr>
              <a:t>Nature of essential stimuli E.g. Questionnaire scale that generates your scores, pictures displayed to participants, sounds heard by participants, etc.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Detail how constructed or referenced, validity in relation to literature (+ entire questionnaire or example items as appendix)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Differences between stimuli for comparisons if applicable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How scores are calculated for materials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Qualitative – how interview schedule/topic guide was developed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401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480720"/>
          </a:xfrm>
        </p:spPr>
        <p:txBody>
          <a:bodyPr>
            <a:normAutofit/>
          </a:bodyPr>
          <a:lstStyle/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Procedure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typically happened to a participant during the running the study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Consent and debriefing, how any other ethical issues were dealt with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Standardised instructions</a:t>
            </a:r>
          </a:p>
          <a:p>
            <a:pPr lvl="1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 study took place/how delivered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063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502466" y="-304800"/>
            <a:ext cx="8229600" cy="1143000"/>
          </a:xfrm>
        </p:spPr>
        <p:txBody>
          <a:bodyPr/>
          <a:lstStyle/>
          <a:p>
            <a:r>
              <a:rPr lang="en-GB" sz="2800" dirty="0"/>
              <a:t>Writing the method section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92943"/>
            <a:ext cx="8569325" cy="547211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Procedure:</a:t>
            </a:r>
          </a:p>
          <a:p>
            <a:pPr>
              <a:lnSpc>
                <a:spcPct val="80000"/>
              </a:lnSpc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What happened in your study to the participant</a:t>
            </a: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Any instructions participant received (not same as consent form)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Very important</a:t>
            </a:r>
          </a:p>
          <a:p>
            <a:pPr lvl="2">
              <a:lnSpc>
                <a:spcPct val="80000"/>
              </a:lnSpc>
            </a:pPr>
            <a:r>
              <a:rPr lang="en-GB" sz="1800" dirty="0">
                <a:latin typeface="Arial" pitchFamily="34" charset="0"/>
                <a:cs typeface="Arial" pitchFamily="34" charset="0"/>
              </a:rPr>
              <a:t>Told the participant what to do in the study</a:t>
            </a:r>
          </a:p>
          <a:p>
            <a:pPr lvl="2">
              <a:lnSpc>
                <a:spcPct val="80000"/>
              </a:lnSpc>
            </a:pPr>
            <a:endParaRPr lang="en-GB" sz="18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/>
              <a:t>Ethical procedures must be included</a:t>
            </a:r>
          </a:p>
          <a:p>
            <a:pPr lvl="1"/>
            <a:r>
              <a:rPr lang="en-GB" sz="2000" dirty="0"/>
              <a:t>Incorporated where appropriate</a:t>
            </a:r>
          </a:p>
          <a:p>
            <a:pPr lvl="1"/>
            <a:r>
              <a:rPr lang="en-GB" sz="2000" dirty="0"/>
              <a:t>Example Consent form provided in appendices</a:t>
            </a:r>
          </a:p>
          <a:p>
            <a:pPr lvl="2"/>
            <a:r>
              <a:rPr lang="en-GB" sz="1600" dirty="0"/>
              <a:t>Keep all completed consent forms for review if required</a:t>
            </a:r>
          </a:p>
          <a:p>
            <a:pPr lvl="1"/>
            <a:r>
              <a:rPr lang="en-GB" sz="2000" dirty="0"/>
              <a:t>Example Debrief form for participants in appendices</a:t>
            </a:r>
            <a:endParaRPr lang="en-GB" sz="1600" dirty="0"/>
          </a:p>
          <a:p>
            <a:pPr lvl="1"/>
            <a:endParaRPr lang="en-GB" sz="1600" dirty="0"/>
          </a:p>
          <a:p>
            <a:r>
              <a:rPr lang="en-GB" sz="2400" dirty="0"/>
              <a:t>Refer to from Method Section</a:t>
            </a:r>
            <a:endParaRPr lang="en-GB" dirty="0"/>
          </a:p>
          <a:p>
            <a:pPr lvl="2">
              <a:lnSpc>
                <a:spcPct val="80000"/>
              </a:lnSpc>
            </a:pPr>
            <a:endParaRPr lang="en-GB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608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144" y="228600"/>
            <a:ext cx="7772400" cy="1143000"/>
          </a:xfrm>
        </p:spPr>
        <p:txBody>
          <a:bodyPr/>
          <a:lstStyle/>
          <a:p>
            <a:r>
              <a:rPr lang="en-GB" dirty="0"/>
              <a:t>NB: Methodological Critique in your Discussion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524000"/>
            <a:ext cx="8229600" cy="4525963"/>
          </a:xfrm>
        </p:spPr>
        <p:txBody>
          <a:bodyPr/>
          <a:lstStyle/>
          <a:p>
            <a:r>
              <a:rPr lang="en-GB" dirty="0"/>
              <a:t>How could the study have been done better?</a:t>
            </a:r>
          </a:p>
          <a:p>
            <a:endParaRPr lang="en-GB" dirty="0"/>
          </a:p>
          <a:p>
            <a:r>
              <a:rPr lang="en-GB" dirty="0"/>
              <a:t>Do the authors acknowledge the limitations of their work?</a:t>
            </a:r>
          </a:p>
          <a:p>
            <a:endParaRPr lang="en-GB" dirty="0"/>
          </a:p>
          <a:p>
            <a:r>
              <a:rPr lang="en-GB" dirty="0"/>
              <a:t>No such thing as a perfect study!</a:t>
            </a:r>
          </a:p>
        </p:txBody>
      </p:sp>
    </p:spTree>
    <p:extLst>
      <p:ext uri="{BB962C8B-B14F-4D97-AF65-F5344CB8AC3E}">
        <p14:creationId xmlns:p14="http://schemas.microsoft.com/office/powerpoint/2010/main" val="11896922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" y="1829812"/>
            <a:ext cx="8991600" cy="3046988"/>
          </a:xfrm>
        </p:spPr>
        <p:txBody>
          <a:bodyPr/>
          <a:lstStyle/>
          <a:p>
            <a:pPr algn="ctr"/>
            <a:r>
              <a:rPr lang="en-GB" sz="6600" b="1" dirty="0"/>
              <a:t>CONSULT DISSERTATION HANDBOOK FOR FURTHER GUIDANCE</a:t>
            </a:r>
          </a:p>
        </p:txBody>
      </p:sp>
    </p:spTree>
    <p:extLst>
      <p:ext uri="{BB962C8B-B14F-4D97-AF65-F5344CB8AC3E}">
        <p14:creationId xmlns:p14="http://schemas.microsoft.com/office/powerpoint/2010/main" val="1752229465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655</Words>
  <Application>Microsoft Office PowerPoint</Application>
  <PresentationFormat>On-screen Show (4:3)</PresentationFormat>
  <Paragraphs>166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Blank Presentation</vt:lpstr>
      <vt:lpstr>PowerPoint Presentation</vt:lpstr>
      <vt:lpstr>Empirical reports in Psychology</vt:lpstr>
      <vt:lpstr>Structure of an empirical report</vt:lpstr>
      <vt:lpstr>Recap: What are empirical reports for?</vt:lpstr>
      <vt:lpstr>PowerPoint Presentation</vt:lpstr>
      <vt:lpstr>Method</vt:lpstr>
      <vt:lpstr>Methodology</vt:lpstr>
      <vt:lpstr>Methodology</vt:lpstr>
      <vt:lpstr>PowerPoint Presentation</vt:lpstr>
      <vt:lpstr>PowerPoint Presentation</vt:lpstr>
      <vt:lpstr>Writing The Method Section</vt:lpstr>
      <vt:lpstr>PowerPoint Presentation</vt:lpstr>
      <vt:lpstr>PowerPoint Presentation</vt:lpstr>
      <vt:lpstr>PowerPoint Presentation</vt:lpstr>
      <vt:lpstr>Writing The Method Section</vt:lpstr>
      <vt:lpstr>PowerPoint Presentation</vt:lpstr>
      <vt:lpstr>Writing the method section</vt:lpstr>
      <vt:lpstr>NB: Methodological Critique in your Discussion </vt:lpstr>
      <vt:lpstr>CONSULT DISSERTATION HANDBOOK FOR FURTHER GUIDANCE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Methods and Data</dc:title>
  <dc:creator>Stuart</dc:creator>
  <cp:lastModifiedBy>Kate Williams</cp:lastModifiedBy>
  <cp:revision>14</cp:revision>
  <dcterms:created xsi:type="dcterms:W3CDTF">2019-11-26T09:40:47Z</dcterms:created>
  <dcterms:modified xsi:type="dcterms:W3CDTF">2021-10-29T13:02:34Z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2017-11-15T00:00:00Z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2019-11-26T00:00:00Z</vt:filetime>
  </property>
</Properties>
</file>