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7" r:id="rId2"/>
    <p:sldId id="592" r:id="rId3"/>
    <p:sldId id="369" r:id="rId4"/>
    <p:sldId id="264" r:id="rId5"/>
    <p:sldId id="482" r:id="rId6"/>
    <p:sldId id="484" r:id="rId7"/>
    <p:sldId id="323" r:id="rId8"/>
    <p:sldId id="325" r:id="rId9"/>
    <p:sldId id="346" r:id="rId10"/>
    <p:sldId id="487" r:id="rId11"/>
    <p:sldId id="330" r:id="rId12"/>
    <p:sldId id="532" r:id="rId13"/>
    <p:sldId id="533" r:id="rId14"/>
    <p:sldId id="534" r:id="rId15"/>
    <p:sldId id="535" r:id="rId16"/>
    <p:sldId id="536" r:id="rId17"/>
    <p:sldId id="537" r:id="rId18"/>
    <p:sldId id="538" r:id="rId19"/>
    <p:sldId id="539" r:id="rId20"/>
    <p:sldId id="589" r:id="rId21"/>
    <p:sldId id="601" r:id="rId22"/>
    <p:sldId id="593" r:id="rId23"/>
    <p:sldId id="597" r:id="rId24"/>
    <p:sldId id="599" r:id="rId25"/>
    <p:sldId id="600" r:id="rId26"/>
    <p:sldId id="598" r:id="rId27"/>
    <p:sldId id="360" r:id="rId28"/>
    <p:sldId id="596" r:id="rId29"/>
    <p:sldId id="566" r:id="rId30"/>
    <p:sldId id="594" r:id="rId31"/>
    <p:sldId id="602" r:id="rId32"/>
    <p:sldId id="307" r:id="rId33"/>
    <p:sldId id="309" r:id="rId34"/>
    <p:sldId id="314" r:id="rId35"/>
    <p:sldId id="591" r:id="rId36"/>
    <p:sldId id="453"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418" autoAdjust="0"/>
    <p:restoredTop sz="95928" autoAdjust="0"/>
  </p:normalViewPr>
  <p:slideViewPr>
    <p:cSldViewPr snapToGrid="0">
      <p:cViewPr varScale="1">
        <p:scale>
          <a:sx n="116" d="100"/>
          <a:sy n="116" d="100"/>
        </p:scale>
        <p:origin x="1248" y="192"/>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27/10/2021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D70991B-1E40-114A-AC9A-061CB6ED9B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279C69C6-172A-3C42-B32C-DD9D210187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E7AEC5ED-D30D-894B-85C8-BCA52EF6CB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9A94D9-577B-0A44-BD6A-C7FC654E8095}" type="slidenum">
              <a:rPr lang="en-GB" altLang="en-US"/>
              <a:pPr/>
              <a:t>4</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9F577F3-F3E2-BD41-B045-01A3E7668BA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FD37921E-DE21-9246-99C6-886F80672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AEACB052-C123-C94B-8192-50BDAAC601D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3F4D0A7-73A3-7A4D-8CF8-499D52198126}" type="slidenum">
              <a:rPr lang="en-GB" altLang="en-US"/>
              <a:pPr/>
              <a:t>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AFE828EB-8E1A-3D4C-913C-B72C2BDF898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34E62CAD-8510-304B-BFF7-F865731255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5305114B-A6BF-D74C-BC07-499423141A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E826AF5-C34D-7A40-96D6-AC1ABA8DF560}" type="slidenum">
              <a:rPr lang="en-GB" altLang="en-US"/>
              <a:pPr/>
              <a:t>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DBA026B-2FFE-4647-A60F-8F763CCBB1A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655ADCCC-A4ED-934B-B093-96568CAE40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E610F4F2-D52F-A94D-8FD1-8CAB37439A1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6328217-DA7B-C141-814F-5474749063BE}" type="slidenum">
              <a:rPr lang="en-GB" altLang="en-US"/>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FD4CF81-2069-FA49-99C9-2580A0DE962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461839C6-08D4-3D43-B021-E30B3FDCAD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DAD5CA9D-ACF3-B94A-98BD-4CD53B7BB0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C2C407D-2E9C-DA40-9843-C379BD4AFCEF}" type="slidenum">
              <a:rPr lang="en-GB" altLang="en-US"/>
              <a:pPr/>
              <a:t>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CC9A24BE-6049-A94F-B5B3-D56569CDAD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2C6806E4-97EC-1944-AA93-46F0AA018A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EBF78989-2CAB-3A48-9432-E9E9B1239A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A8AF714-E786-3A49-90DE-19C4B860C32F}" type="slidenum">
              <a:rPr lang="en-GB" altLang="en-US"/>
              <a:pPr/>
              <a:t>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6A9D357-1DAA-B249-AA44-73CD3B9C1C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620A6F8C-7923-7D4E-B800-4C546753B45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cs typeface="Arial" panose="020B0604020202020204" pitchFamily="34" charset="0"/>
              </a:rPr>
              <a:t>Figure 15.5 Kotter‘s Eight Steps for Change</a:t>
            </a:r>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3C5B447F-917C-1A4A-8DCD-3FB6770CAFF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EA2F3F3-863F-1C4E-9BDA-229E6AAC929C}" type="slidenum">
              <a:rPr lang="en-GB" altLang="en-US"/>
              <a:pPr/>
              <a:t>10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3D826196-51CF-5F40-8ECC-346C14464F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7398AEB-BBCF-A04A-83C0-BF504BA5432C}" type="slidenum">
              <a:rPr lang="en-US" altLang="en-US"/>
              <a:pPr/>
              <a:t>11</a:t>
            </a:fld>
            <a:endParaRPr lang="en-US" altLang="en-US"/>
          </a:p>
        </p:txBody>
      </p:sp>
      <p:sp>
        <p:nvSpPr>
          <p:cNvPr id="66563" name="Rectangle 2">
            <a:extLst>
              <a:ext uri="{FF2B5EF4-FFF2-40B4-BE49-F238E27FC236}">
                <a16:creationId xmlns:a16="http://schemas.microsoft.com/office/drawing/2014/main" id="{D587ABFE-E23A-0041-AD01-36EA14BBD03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a:extLst>
              <a:ext uri="{FF2B5EF4-FFF2-40B4-BE49-F238E27FC236}">
                <a16:creationId xmlns:a16="http://schemas.microsoft.com/office/drawing/2014/main" id="{B818C996-A0A0-3542-88FB-1A20E8221DB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238BA6E6-9248-354E-9065-3F40E06314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2016F43D-3E00-4248-B2CD-CA06367B894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8612" name="Slide Number Placeholder 3">
            <a:extLst>
              <a:ext uri="{FF2B5EF4-FFF2-40B4-BE49-F238E27FC236}">
                <a16:creationId xmlns:a16="http://schemas.microsoft.com/office/drawing/2014/main" id="{29242C05-8C09-B241-989B-ED71690461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A30AB16-0BC3-7043-8FC3-3F031B59907E}" type="slidenum">
              <a:rPr lang="en-GB" altLang="en-US"/>
              <a:pPr/>
              <a:t>12</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D2C48646-DD2C-1041-BE1A-4CAA939284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8DC2A4E9-F9BD-0845-8955-3251BAA515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0660" name="Slide Number Placeholder 3">
            <a:extLst>
              <a:ext uri="{FF2B5EF4-FFF2-40B4-BE49-F238E27FC236}">
                <a16:creationId xmlns:a16="http://schemas.microsoft.com/office/drawing/2014/main" id="{5B08B0EC-DC8C-4D4E-BCD7-023FE70B768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1481B06-29A8-4A43-BEDA-C7D5A9B5A9D8}" type="slidenum">
              <a:rPr lang="en-GB" altLang="en-US"/>
              <a:pPr/>
              <a:t>13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6110331D-62C7-E94F-AFD4-5EC081AE72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DF8F5FB5-1825-4144-AFCB-3B9197CC8E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Arial" panose="020B0604020202020204" pitchFamily="34" charset="0"/>
              </a:rPr>
              <a:t>Table 15.2 Organisational rituals and change</a:t>
            </a:r>
            <a:endParaRPr lang="en-GB" altLang="en-US">
              <a:latin typeface="Arial" panose="020B0604020202020204" pitchFamily="34" charset="0"/>
            </a:endParaRPr>
          </a:p>
        </p:txBody>
      </p:sp>
      <p:sp>
        <p:nvSpPr>
          <p:cNvPr id="72708" name="Slide Number Placeholder 3">
            <a:extLst>
              <a:ext uri="{FF2B5EF4-FFF2-40B4-BE49-F238E27FC236}">
                <a16:creationId xmlns:a16="http://schemas.microsoft.com/office/drawing/2014/main" id="{005CDD16-11C6-1743-A19A-8B3462846D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8297D44-7F5A-7944-AF51-97D038BDA6BE}" type="slidenum">
              <a:rPr lang="en-GB" altLang="en-US"/>
              <a:pPr/>
              <a:t>14</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6D58B41D-BF71-374E-9989-63A599997E8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FA586384-C475-8C48-8BF1-6AE6282ED5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4756" name="Slide Number Placeholder 3">
            <a:extLst>
              <a:ext uri="{FF2B5EF4-FFF2-40B4-BE49-F238E27FC236}">
                <a16:creationId xmlns:a16="http://schemas.microsoft.com/office/drawing/2014/main" id="{92A1E0F4-5E54-8B43-AC00-3503C6437C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BE1AA79-EF8A-1841-971F-9E8861EC83DF}" type="slidenum">
              <a:rPr lang="en-GB" altLang="en-US"/>
              <a:pPr/>
              <a:t>15</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79FACAFD-41F8-0D44-A5E6-D1F7D115679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DD4237A1-DC76-7B4A-A1C8-4F5297C397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Table 15.3 Political mechanisms in organisations</a:t>
            </a:r>
            <a:endParaRPr lang="en-GB" altLang="en-US">
              <a:latin typeface="Arial" panose="020B0604020202020204" pitchFamily="34" charset="0"/>
            </a:endParaRPr>
          </a:p>
        </p:txBody>
      </p:sp>
      <p:sp>
        <p:nvSpPr>
          <p:cNvPr id="76804" name="Slide Number Placeholder 3">
            <a:extLst>
              <a:ext uri="{FF2B5EF4-FFF2-40B4-BE49-F238E27FC236}">
                <a16:creationId xmlns:a16="http://schemas.microsoft.com/office/drawing/2014/main" id="{B6900077-BE73-7649-834D-D8E6B81793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38D47C-610D-084A-B321-05CD1CBF7BF1}" type="slidenum">
              <a:rPr lang="en-GB" altLang="en-US"/>
              <a:pPr/>
              <a:t>16</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C0BBAAE4-32C4-DC4F-A460-C136588361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A1C487CF-1D76-2848-BE4C-C5750857B2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78852" name="Slide Number Placeholder 3">
            <a:extLst>
              <a:ext uri="{FF2B5EF4-FFF2-40B4-BE49-F238E27FC236}">
                <a16:creationId xmlns:a16="http://schemas.microsoft.com/office/drawing/2014/main" id="{BB6CDF87-D9CC-4740-88C0-0061A6EF8A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95CCECB-E121-1D43-B2EF-CC95551F3BC0}" type="slidenum">
              <a:rPr lang="en-GB" altLang="en-US"/>
              <a:pPr/>
              <a:t>17</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97A5095D-0120-A14C-97FF-C3FC82BBC9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011CABD-1454-C542-85FF-F7805D73873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0900" name="Slide Number Placeholder 3">
            <a:extLst>
              <a:ext uri="{FF2B5EF4-FFF2-40B4-BE49-F238E27FC236}">
                <a16:creationId xmlns:a16="http://schemas.microsoft.com/office/drawing/2014/main" id="{0FC67AD2-03B0-1C4C-AEE5-313CB43E82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2D3B35D-6B63-CF49-950C-FB280AD177BA}" type="slidenum">
              <a:rPr lang="en-GB" altLang="en-US"/>
              <a:pPr/>
              <a:t>18</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EF0FC25A-72CB-EE47-95E2-2CE42DB007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CA4E6A93-B432-4749-A641-CA4094B898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82948" name="Slide Number Placeholder 3">
            <a:extLst>
              <a:ext uri="{FF2B5EF4-FFF2-40B4-BE49-F238E27FC236}">
                <a16:creationId xmlns:a16="http://schemas.microsoft.com/office/drawing/2014/main" id="{F222DBDC-F259-9147-B82B-41C992B7D7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A20E4F9-7B00-5242-B80F-F4EB8D3D9F4A}" type="slidenum">
              <a:rPr lang="en-GB" altLang="en-US"/>
              <a:pPr/>
              <a:t>19</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B9E536-E2DD-4CCD-B0AE-2104B11A90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56127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27/10/2021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27/10/2021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27/10/2021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27/10/2021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27/10/2021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g"/><Relationship Id="rId4" Type="http://schemas.openxmlformats.org/officeDocument/2006/relationships/image" Target="../media/image12.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png"/></Relationships>
</file>

<file path=ppt/slides/_rels/slide29.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doi.org/10.1111/puar.12198"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2475570" y="392050"/>
            <a:ext cx="4861931" cy="555804"/>
          </a:xfrm>
        </p:spPr>
        <p:txBody>
          <a:bodyPr>
            <a:normAutofit fontScale="90000"/>
          </a:bodyPr>
          <a:lstStyle/>
          <a:p>
            <a:r>
              <a:rPr lang="en-GB" sz="2000" dirty="0">
                <a:solidFill>
                  <a:schemeClr val="bg1"/>
                </a:solidFill>
              </a:rPr>
              <a:t>Strategic Management in Policing Module</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952520" y="2664962"/>
            <a:ext cx="6400800" cy="1752600"/>
          </a:xfrm>
        </p:spPr>
        <p:txBody>
          <a:bodyPr/>
          <a:lstStyle/>
          <a:p>
            <a:r>
              <a:rPr lang="en-GB" dirty="0">
                <a:solidFill>
                  <a:schemeClr val="bg1"/>
                </a:solidFill>
              </a:rPr>
              <a:t>Dr Jon Edwards</a:t>
            </a:r>
          </a:p>
        </p:txBody>
      </p:sp>
      <p:sp>
        <p:nvSpPr>
          <p:cNvPr id="4" name="Title 1">
            <a:extLst>
              <a:ext uri="{FF2B5EF4-FFF2-40B4-BE49-F238E27FC236}">
                <a16:creationId xmlns:a16="http://schemas.microsoft.com/office/drawing/2014/main" id="{B6F85C9F-FBB1-B84E-8E53-FF425FBDD652}"/>
              </a:ext>
            </a:extLst>
          </p:cNvPr>
          <p:cNvSpPr txBox="1">
            <a:spLocks/>
          </p:cNvSpPr>
          <p:nvPr/>
        </p:nvSpPr>
        <p:spPr>
          <a:xfrm>
            <a:off x="283178" y="814917"/>
            <a:ext cx="7979876" cy="1470025"/>
          </a:xfrm>
          <a:prstGeom prst="rect">
            <a:avLst/>
          </a:prstGeom>
        </p:spPr>
        <p:txBody>
          <a:bodyPr vert="horz" lIns="91440" tIns="45720" rIns="91440" bIns="45720" rtlCol="0" anchor="ctr">
            <a:normAutofit fontScale="6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Week 4: </a:t>
            </a:r>
          </a:p>
          <a:p>
            <a:r>
              <a:rPr lang="en-GB" dirty="0"/>
              <a:t>Strategy, Change &amp; the Financial Implications in the strategic management in Policing. </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D3051-D727-A644-9408-EF5A9CE22EDD}"/>
              </a:ext>
            </a:extLst>
          </p:cNvPr>
          <p:cNvSpPr>
            <a:spLocks noGrp="1"/>
          </p:cNvSpPr>
          <p:nvPr>
            <p:ph type="title"/>
          </p:nvPr>
        </p:nvSpPr>
        <p:spPr/>
        <p:txBody>
          <a:bodyPr/>
          <a:lstStyle/>
          <a:p>
            <a:r>
              <a:rPr lang="en-US" dirty="0"/>
              <a:t>Week 4 - Learning Outcomes</a:t>
            </a:r>
          </a:p>
        </p:txBody>
      </p:sp>
      <p:sp>
        <p:nvSpPr>
          <p:cNvPr id="3" name="Content Placeholder 2">
            <a:extLst>
              <a:ext uri="{FF2B5EF4-FFF2-40B4-BE49-F238E27FC236}">
                <a16:creationId xmlns:a16="http://schemas.microsoft.com/office/drawing/2014/main" id="{16CCE828-2506-B347-A539-F5DA0337AE49}"/>
              </a:ext>
            </a:extLst>
          </p:cNvPr>
          <p:cNvSpPr>
            <a:spLocks noGrp="1"/>
          </p:cNvSpPr>
          <p:nvPr>
            <p:ph idx="1"/>
          </p:nvPr>
        </p:nvSpPr>
        <p:spPr/>
        <p:txBody>
          <a:bodyPr>
            <a:normAutofit/>
          </a:bodyPr>
          <a:lstStyle/>
          <a:p>
            <a:pPr marL="298450" indent="-298450">
              <a:spcBef>
                <a:spcPts val="1200"/>
              </a:spcBef>
            </a:pPr>
            <a:r>
              <a:rPr lang="en-US" altLang="en-US" sz="1800" dirty="0" err="1"/>
              <a:t>Analyse</a:t>
            </a:r>
            <a:r>
              <a:rPr lang="en-US" altLang="en-US" sz="1800" dirty="0"/>
              <a:t> the key elements of leadership in delivering strategic change including the strategic roles.</a:t>
            </a:r>
            <a:endParaRPr lang="en-GB" altLang="en-US" sz="1800" dirty="0"/>
          </a:p>
          <a:p>
            <a:pPr marL="298450" indent="-298450">
              <a:spcBef>
                <a:spcPts val="600"/>
              </a:spcBef>
            </a:pPr>
            <a:r>
              <a:rPr lang="en-US" altLang="en-US" sz="1800" dirty="0"/>
              <a:t>Identify key issues in managing strategic change and the leadership styles that may support such transformation. </a:t>
            </a:r>
          </a:p>
          <a:p>
            <a:pPr marL="298450" indent="-298450">
              <a:spcBef>
                <a:spcPts val="600"/>
              </a:spcBef>
            </a:pPr>
            <a:r>
              <a:rPr lang="en-US" altLang="en-US" sz="1800" dirty="0"/>
              <a:t>Understand how financial issues support or restrict the ability of the police service to deliver the components of the strategic plans and goals. </a:t>
            </a:r>
          </a:p>
          <a:p>
            <a:pPr marL="298450" indent="-298450">
              <a:spcBef>
                <a:spcPts val="600"/>
              </a:spcBef>
            </a:pPr>
            <a:r>
              <a:rPr lang="en-US" altLang="en-US" sz="1800" dirty="0" err="1"/>
              <a:t>Recognise</a:t>
            </a:r>
            <a:r>
              <a:rPr lang="en-US" altLang="en-US" sz="1800" dirty="0"/>
              <a:t> how the concept of public value applies to the police service. </a:t>
            </a:r>
            <a:endParaRPr lang="en-US" sz="1800" dirty="0"/>
          </a:p>
        </p:txBody>
      </p:sp>
    </p:spTree>
    <p:extLst>
      <p:ext uri="{BB962C8B-B14F-4D97-AF65-F5344CB8AC3E}">
        <p14:creationId xmlns:p14="http://schemas.microsoft.com/office/powerpoint/2010/main" val="3917136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D2A52-C871-1F48-A0F2-9FD2EB628B6E}"/>
              </a:ext>
            </a:extLst>
          </p:cNvPr>
          <p:cNvSpPr>
            <a:spLocks noGrp="1"/>
          </p:cNvSpPr>
          <p:nvPr>
            <p:ph type="title"/>
          </p:nvPr>
        </p:nvSpPr>
        <p:spPr/>
        <p:txBody>
          <a:bodyPr>
            <a:noAutofit/>
          </a:bodyPr>
          <a:lstStyle/>
          <a:p>
            <a:r>
              <a:rPr lang="en-US" sz="3600" dirty="0"/>
              <a:t>Session 1</a:t>
            </a:r>
            <a:br>
              <a:rPr lang="en-US" sz="3600" dirty="0"/>
            </a:br>
            <a:r>
              <a:rPr lang="en-US" sz="3600" dirty="0"/>
              <a:t>Leadership and Strategic Change</a:t>
            </a:r>
          </a:p>
        </p:txBody>
      </p:sp>
      <p:sp>
        <p:nvSpPr>
          <p:cNvPr id="3" name="Content Placeholder 2">
            <a:extLst>
              <a:ext uri="{FF2B5EF4-FFF2-40B4-BE49-F238E27FC236}">
                <a16:creationId xmlns:a16="http://schemas.microsoft.com/office/drawing/2014/main" id="{1635BB02-6879-C94D-B50F-C0319069D0E0}"/>
              </a:ext>
            </a:extLst>
          </p:cNvPr>
          <p:cNvSpPr>
            <a:spLocks noGrp="1"/>
          </p:cNvSpPr>
          <p:nvPr>
            <p:ph idx="1"/>
          </p:nvPr>
        </p:nvSpPr>
        <p:spPr/>
        <p:txBody>
          <a:bodyPr>
            <a:normAutofit/>
          </a:bodyPr>
          <a:lstStyle/>
          <a:p>
            <a:r>
              <a:rPr lang="en-US" sz="1800" dirty="0"/>
              <a:t>This session covers the main elements in strategic leadership and the delivery of change across </a:t>
            </a:r>
            <a:r>
              <a:rPr lang="en-US" sz="1800" dirty="0" err="1"/>
              <a:t>organisations</a:t>
            </a:r>
            <a:r>
              <a:rPr lang="en-US" sz="1800" dirty="0"/>
              <a:t>.</a:t>
            </a:r>
          </a:p>
          <a:p>
            <a:r>
              <a:rPr lang="en-US" sz="1800" dirty="0"/>
              <a:t>The diagnosis of the strategic context is an important element in considering the elements of changes</a:t>
            </a:r>
          </a:p>
          <a:p>
            <a:r>
              <a:rPr lang="en-US" sz="1800" dirty="0"/>
              <a:t>This session identifies how Kotter’s eight steps for change helps shape the approach to change.</a:t>
            </a:r>
          </a:p>
          <a:p>
            <a:r>
              <a:rPr lang="en-US" sz="1800" dirty="0"/>
              <a:t>This session we will explore in detail the levels for delivering strategic change across the </a:t>
            </a:r>
            <a:r>
              <a:rPr lang="en-US" sz="1800" dirty="0" err="1"/>
              <a:t>organisation</a:t>
            </a:r>
            <a:r>
              <a:rPr lang="en-US" sz="1800" dirty="0"/>
              <a:t>. </a:t>
            </a:r>
          </a:p>
          <a:p>
            <a:r>
              <a:rPr lang="en-US" sz="1800" dirty="0"/>
              <a:t>Finally, this section will identify some commonly problems in delivering strategic change. </a:t>
            </a:r>
          </a:p>
        </p:txBody>
      </p:sp>
    </p:spTree>
    <p:extLst>
      <p:ext uri="{BB962C8B-B14F-4D97-AF65-F5344CB8AC3E}">
        <p14:creationId xmlns:p14="http://schemas.microsoft.com/office/powerpoint/2010/main" val="2846040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2">
            <a:extLst>
              <a:ext uri="{FF2B5EF4-FFF2-40B4-BE49-F238E27FC236}">
                <a16:creationId xmlns:a16="http://schemas.microsoft.com/office/drawing/2014/main" id="{33B9348E-8B6E-ED4D-B5EB-7E85994A1DD7}"/>
              </a:ext>
            </a:extLst>
          </p:cNvPr>
          <p:cNvSpPr>
            <a:spLocks noGrp="1"/>
          </p:cNvSpPr>
          <p:nvPr>
            <p:ph type="title"/>
          </p:nvPr>
        </p:nvSpPr>
        <p:spPr>
          <a:xfrm>
            <a:off x="452438" y="252413"/>
            <a:ext cx="8229600" cy="641350"/>
          </a:xfrm>
        </p:spPr>
        <p:txBody>
          <a:bodyPr>
            <a:normAutofit fontScale="90000"/>
          </a:bodyPr>
          <a:lstStyle/>
          <a:p>
            <a:pPr eaLnBrk="1" hangingPunct="1"/>
            <a:r>
              <a:t>Managing change – key issues</a:t>
            </a:r>
          </a:p>
        </p:txBody>
      </p:sp>
      <p:sp>
        <p:nvSpPr>
          <p:cNvPr id="26627" name="Content Placeholder 3">
            <a:extLst>
              <a:ext uri="{FF2B5EF4-FFF2-40B4-BE49-F238E27FC236}">
                <a16:creationId xmlns:a16="http://schemas.microsoft.com/office/drawing/2014/main" id="{AFFF4ABA-E177-D14D-B3AE-0743A62C41EF}"/>
              </a:ext>
            </a:extLst>
          </p:cNvPr>
          <p:cNvSpPr>
            <a:spLocks noGrp="1"/>
          </p:cNvSpPr>
          <p:nvPr>
            <p:ph idx="1"/>
          </p:nvPr>
        </p:nvSpPr>
        <p:spPr>
          <a:xfrm>
            <a:off x="500063" y="3127365"/>
            <a:ext cx="8248650" cy="5153025"/>
          </a:xfrm>
        </p:spPr>
        <p:txBody>
          <a:bodyPr>
            <a:normAutofit/>
          </a:bodyPr>
          <a:lstStyle/>
          <a:p>
            <a:pPr marL="0" indent="0" eaLnBrk="1" hangingPunct="1">
              <a:buFont typeface="Arial" panose="020B0604020202020204" pitchFamily="34" charset="0"/>
              <a:buNone/>
            </a:pPr>
            <a:r>
              <a:rPr lang="en-GB" altLang="en-US" sz="1800" dirty="0"/>
              <a:t>Key premises:</a:t>
            </a:r>
          </a:p>
          <a:p>
            <a:pPr marL="301625" lvl="1" indent="-301625" eaLnBrk="1" hangingPunct="1">
              <a:buClr>
                <a:srgbClr val="007BA4"/>
              </a:buClr>
              <a:buFont typeface="Arial" panose="020B0604020202020204" pitchFamily="34" charset="0"/>
              <a:buChar char="•"/>
            </a:pPr>
            <a:r>
              <a:rPr lang="en-US" altLang="en-US" sz="1800" dirty="0"/>
              <a:t>Leaders have to diagnose the </a:t>
            </a:r>
            <a:r>
              <a:rPr lang="en-US" altLang="en-US" sz="1800" b="1" i="1" dirty="0" err="1"/>
              <a:t>organisational</a:t>
            </a:r>
            <a:r>
              <a:rPr lang="en-US" altLang="en-US" sz="1800" b="1" i="1" dirty="0"/>
              <a:t> context</a:t>
            </a:r>
            <a:r>
              <a:rPr lang="en-US" altLang="en-US" sz="1800" dirty="0"/>
              <a:t>, the extent to which it is receptive or resistant to change – particularly the </a:t>
            </a:r>
            <a:r>
              <a:rPr lang="en-US" altLang="en-US" sz="1800" b="1" i="1" dirty="0"/>
              <a:t>forces blocking or facilitating change. </a:t>
            </a:r>
            <a:endParaRPr lang="en-GB" altLang="en-US" sz="1800" b="1" i="1" dirty="0"/>
          </a:p>
          <a:p>
            <a:pPr marL="301625" lvl="1" indent="-301625" eaLnBrk="1" hangingPunct="1">
              <a:buClr>
                <a:srgbClr val="007BA4"/>
              </a:buClr>
              <a:buFont typeface="Arial" panose="020B0604020202020204" pitchFamily="34" charset="0"/>
              <a:buChar char="•"/>
            </a:pPr>
            <a:r>
              <a:rPr lang="en-US" altLang="en-US" sz="1800" dirty="0"/>
              <a:t>Leaders have to identify the </a:t>
            </a:r>
            <a:r>
              <a:rPr lang="en-US" altLang="en-US" sz="1800" b="1" i="1" dirty="0"/>
              <a:t>type of strategic change</a:t>
            </a:r>
            <a:r>
              <a:rPr lang="en-US" altLang="en-US" sz="1800" dirty="0"/>
              <a:t> required: types of change differ according to speed and scope. </a:t>
            </a:r>
          </a:p>
          <a:p>
            <a:pPr marL="301625" lvl="1" indent="-301625" eaLnBrk="1" hangingPunct="1">
              <a:buClr>
                <a:srgbClr val="007BA4"/>
              </a:buClr>
              <a:buFont typeface="Arial" panose="020B0604020202020204" pitchFamily="34" charset="0"/>
              <a:buChar char="•"/>
            </a:pPr>
            <a:r>
              <a:rPr lang="en-US" altLang="en-US" sz="1800" dirty="0"/>
              <a:t>Understanding the context, and identifying the required type of change, should help leaders select the appropriate </a:t>
            </a:r>
            <a:r>
              <a:rPr lang="en-US" altLang="en-US" sz="1800" b="1" i="1" dirty="0"/>
              <a:t>levers for change.</a:t>
            </a:r>
            <a:endParaRPr lang="en-GB" altLang="en-US" sz="1800" b="1" i="1" dirty="0"/>
          </a:p>
        </p:txBody>
      </p:sp>
      <p:pic>
        <p:nvPicPr>
          <p:cNvPr id="4" name="Picture 1">
            <a:extLst>
              <a:ext uri="{FF2B5EF4-FFF2-40B4-BE49-F238E27FC236}">
                <a16:creationId xmlns:a16="http://schemas.microsoft.com/office/drawing/2014/main" id="{252A2A3D-829D-B147-A614-C14396D2872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06170" y="1113074"/>
            <a:ext cx="3036436" cy="23159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819BD0AF-BCF7-1E4A-B6AD-089A53D3CD62}"/>
              </a:ext>
            </a:extLst>
          </p:cNvPr>
          <p:cNvSpPr>
            <a:spLocks noGrp="1"/>
          </p:cNvSpPr>
          <p:nvPr>
            <p:ph type="title"/>
          </p:nvPr>
        </p:nvSpPr>
        <p:spPr>
          <a:xfrm>
            <a:off x="452438" y="260350"/>
            <a:ext cx="8229600" cy="641350"/>
          </a:xfrm>
        </p:spPr>
        <p:txBody>
          <a:bodyPr>
            <a:normAutofit fontScale="90000"/>
          </a:bodyPr>
          <a:lstStyle/>
          <a:p>
            <a:pPr eaLnBrk="1" hangingPunct="1"/>
            <a:r>
              <a:rPr dirty="0"/>
              <a:t>Strategic leadership roles</a:t>
            </a:r>
          </a:p>
        </p:txBody>
      </p:sp>
      <p:sp>
        <p:nvSpPr>
          <p:cNvPr id="7171" name="Content Placeholder 2">
            <a:extLst>
              <a:ext uri="{FF2B5EF4-FFF2-40B4-BE49-F238E27FC236}">
                <a16:creationId xmlns:a16="http://schemas.microsoft.com/office/drawing/2014/main" id="{1CA83992-5690-43DF-ADBF-842C189BF377}"/>
              </a:ext>
            </a:extLst>
          </p:cNvPr>
          <p:cNvSpPr>
            <a:spLocks noGrp="1"/>
          </p:cNvSpPr>
          <p:nvPr>
            <p:ph idx="1"/>
          </p:nvPr>
        </p:nvSpPr>
        <p:spPr>
          <a:xfrm>
            <a:off x="240241" y="901700"/>
            <a:ext cx="8790870" cy="5089525"/>
          </a:xfrm>
        </p:spPr>
        <p:txBody>
          <a:bodyPr>
            <a:normAutofit fontScale="92500"/>
          </a:bodyPr>
          <a:lstStyle/>
          <a:p>
            <a:pPr marL="0" indent="0" eaLnBrk="1" hangingPunct="1">
              <a:lnSpc>
                <a:spcPct val="90000"/>
              </a:lnSpc>
              <a:buFont typeface="Arial" charset="0"/>
              <a:buNone/>
              <a:defRPr/>
            </a:pPr>
            <a:r>
              <a:rPr lang="en-GB" altLang="en-US" sz="1800" b="1" i="1" dirty="0"/>
              <a:t>Leadership</a:t>
            </a:r>
            <a:r>
              <a:rPr lang="en-GB" altLang="en-US" sz="1800" b="1" dirty="0"/>
              <a:t> </a:t>
            </a:r>
            <a:r>
              <a:rPr lang="en-GB" altLang="en-US" sz="1800" dirty="0"/>
              <a:t>is the process of influencing an organisation (or group within an organisation) in its efforts towards achieving an aim or goal.</a:t>
            </a:r>
          </a:p>
          <a:p>
            <a:pPr eaLnBrk="1" hangingPunct="1">
              <a:lnSpc>
                <a:spcPct val="90000"/>
              </a:lnSpc>
              <a:buFont typeface="Arial" charset="0"/>
              <a:buNone/>
              <a:defRPr/>
            </a:pPr>
            <a:r>
              <a:rPr lang="en-GB" altLang="en-US" sz="1800" dirty="0"/>
              <a:t> 	</a:t>
            </a:r>
          </a:p>
          <a:p>
            <a:pPr marL="0" indent="0" eaLnBrk="1" hangingPunct="1">
              <a:lnSpc>
                <a:spcPct val="90000"/>
              </a:lnSpc>
              <a:spcBef>
                <a:spcPts val="0"/>
              </a:spcBef>
              <a:buFont typeface="Arial" charset="0"/>
              <a:buNone/>
              <a:defRPr/>
            </a:pPr>
            <a:r>
              <a:rPr lang="en-GB" altLang="en-US" sz="1800" dirty="0"/>
              <a:t>Three key roles of top management in leading strategic change:</a:t>
            </a:r>
          </a:p>
          <a:p>
            <a:pPr marL="282575" lvl="1" indent="-282575" eaLnBrk="1" hangingPunct="1">
              <a:lnSpc>
                <a:spcPct val="90000"/>
              </a:lnSpc>
              <a:buClr>
                <a:srgbClr val="007BA4"/>
              </a:buClr>
              <a:buFont typeface="Arial" charset="0"/>
              <a:buChar char="•"/>
              <a:defRPr/>
            </a:pPr>
            <a:r>
              <a:rPr lang="en-GB" altLang="en-US" sz="1800" b="1" i="1" dirty="0"/>
              <a:t>Envisioning </a:t>
            </a:r>
            <a:r>
              <a:rPr lang="en-GB" altLang="en-US" sz="1800" dirty="0"/>
              <a:t>future strategy.</a:t>
            </a:r>
          </a:p>
          <a:p>
            <a:pPr marL="282575" lvl="1" indent="-282575" eaLnBrk="1" hangingPunct="1">
              <a:lnSpc>
                <a:spcPct val="90000"/>
              </a:lnSpc>
              <a:buClr>
                <a:srgbClr val="007BA4"/>
              </a:buClr>
              <a:buFont typeface="Arial" charset="0"/>
              <a:buChar char="•"/>
              <a:defRPr/>
            </a:pPr>
            <a:r>
              <a:rPr lang="en-GB" altLang="en-US" sz="1800" b="1" i="1" dirty="0"/>
              <a:t>Aligning</a:t>
            </a:r>
            <a:r>
              <a:rPr lang="en-GB" altLang="en-US" sz="1800" i="1" dirty="0"/>
              <a:t> </a:t>
            </a:r>
            <a:r>
              <a:rPr lang="en-GB" altLang="en-US" sz="1800" dirty="0"/>
              <a:t>the organisation to deliver that strategy.</a:t>
            </a:r>
          </a:p>
          <a:p>
            <a:pPr marL="282575" lvl="1" indent="-282575" eaLnBrk="1" hangingPunct="1">
              <a:lnSpc>
                <a:spcPct val="90000"/>
              </a:lnSpc>
              <a:buClr>
                <a:srgbClr val="007BA4"/>
              </a:buClr>
              <a:buFont typeface="Arial" charset="0"/>
              <a:buChar char="•"/>
              <a:defRPr/>
            </a:pPr>
            <a:r>
              <a:rPr lang="en-GB" altLang="en-US" sz="1800" b="1" i="1" dirty="0"/>
              <a:t>Embodying</a:t>
            </a:r>
            <a:r>
              <a:rPr lang="en-GB" altLang="en-US" sz="1800" i="1" dirty="0"/>
              <a:t> </a:t>
            </a:r>
            <a:r>
              <a:rPr lang="en-GB" altLang="en-US" sz="1800" dirty="0"/>
              <a:t>change.</a:t>
            </a:r>
          </a:p>
          <a:p>
            <a:pPr marL="0" indent="0">
              <a:lnSpc>
                <a:spcPts val="3000"/>
              </a:lnSpc>
              <a:buNone/>
            </a:pPr>
            <a:r>
              <a:rPr lang="en-GB" altLang="en-US" sz="1800" b="1" dirty="0"/>
              <a:t>Middle managers </a:t>
            </a:r>
            <a:r>
              <a:rPr lang="en-GB" altLang="en-US" sz="1800" dirty="0"/>
              <a:t>do not just implement strategy but have key roles in leading change:</a:t>
            </a:r>
          </a:p>
          <a:p>
            <a:pPr marL="301625" lvl="1" indent="-301625">
              <a:lnSpc>
                <a:spcPts val="3000"/>
              </a:lnSpc>
              <a:buClr>
                <a:srgbClr val="007BA4"/>
              </a:buClr>
              <a:buFont typeface="Arial" panose="020B0604020202020204" pitchFamily="34" charset="0"/>
              <a:buChar char="•"/>
            </a:pPr>
            <a:r>
              <a:rPr lang="en-GB" altLang="en-US" sz="1800" b="1" i="1" dirty="0"/>
              <a:t>Champions</a:t>
            </a:r>
            <a:r>
              <a:rPr lang="en-GB" altLang="en-US" sz="1800" dirty="0"/>
              <a:t> – on requirements for change and the likely blockages to change.</a:t>
            </a:r>
          </a:p>
          <a:p>
            <a:pPr marL="301625" lvl="1" indent="-301625">
              <a:lnSpc>
                <a:spcPts val="3000"/>
              </a:lnSpc>
              <a:buClr>
                <a:srgbClr val="007BA4"/>
              </a:buClr>
              <a:buFont typeface="Arial" panose="020B0604020202020204" pitchFamily="34" charset="0"/>
              <a:buChar char="•"/>
            </a:pPr>
            <a:r>
              <a:rPr lang="en-GB" altLang="en-US" sz="1800" b="1" i="1" dirty="0"/>
              <a:t>Sense making</a:t>
            </a:r>
            <a:r>
              <a:rPr lang="en-GB" altLang="en-US" sz="1800" dirty="0"/>
              <a:t> – interpreting the intended strategy for their specific part of the organisation.</a:t>
            </a:r>
          </a:p>
          <a:p>
            <a:pPr marL="301625" lvl="1" indent="-301625">
              <a:lnSpc>
                <a:spcPts val="3000"/>
              </a:lnSpc>
              <a:buClr>
                <a:srgbClr val="007BA4"/>
              </a:buClr>
              <a:buFont typeface="Arial" panose="020B0604020202020204" pitchFamily="34" charset="0"/>
              <a:buChar char="•"/>
            </a:pPr>
            <a:r>
              <a:rPr lang="en-GB" altLang="en-US" sz="1800" b="1" i="1" dirty="0"/>
              <a:t>Reinterpretation and adjustment </a:t>
            </a:r>
            <a:r>
              <a:rPr lang="en-GB" altLang="en-US" sz="1800" dirty="0"/>
              <a:t>– of strategic responses and relationships as events unfold.</a:t>
            </a:r>
          </a:p>
          <a:p>
            <a:pPr marL="301625" lvl="1" indent="-301625">
              <a:lnSpc>
                <a:spcPts val="3000"/>
              </a:lnSpc>
              <a:buClr>
                <a:srgbClr val="007BA4"/>
              </a:buClr>
              <a:buFont typeface="Arial" panose="020B0604020202020204" pitchFamily="34" charset="0"/>
              <a:buChar char="•"/>
            </a:pPr>
            <a:r>
              <a:rPr lang="en-GB" altLang="en-US" sz="1800" b="1" i="1" dirty="0"/>
              <a:t>Local leadership of change </a:t>
            </a:r>
            <a:r>
              <a:rPr lang="en-GB" altLang="en-US" sz="1800" dirty="0"/>
              <a:t>–</a:t>
            </a:r>
            <a:r>
              <a:rPr lang="en-GB" altLang="en-US" sz="1800" i="1" dirty="0"/>
              <a:t> </a:t>
            </a:r>
            <a:r>
              <a:rPr lang="en-GB" altLang="en-US" sz="1800" dirty="0"/>
              <a:t>aligning and embodying change at the local level.</a:t>
            </a:r>
          </a:p>
          <a:p>
            <a:pPr marL="0" lvl="1" indent="0" eaLnBrk="1" hangingPunct="1">
              <a:lnSpc>
                <a:spcPct val="90000"/>
              </a:lnSpc>
              <a:buClr>
                <a:srgbClr val="007BA4"/>
              </a:buClr>
              <a:buNone/>
              <a:defRPr/>
            </a:pPr>
            <a:endParaRPr lang="en-GB" alt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5B82F91F-4F41-8441-8CB7-57CE6B7EF2AD}"/>
              </a:ext>
            </a:extLst>
          </p:cNvPr>
          <p:cNvSpPr>
            <a:spLocks noGrp="1"/>
          </p:cNvSpPr>
          <p:nvPr>
            <p:ph type="title"/>
          </p:nvPr>
        </p:nvSpPr>
        <p:spPr>
          <a:xfrm>
            <a:off x="452438" y="287338"/>
            <a:ext cx="8229600" cy="576262"/>
          </a:xfrm>
        </p:spPr>
        <p:txBody>
          <a:bodyPr>
            <a:normAutofit fontScale="90000"/>
          </a:bodyPr>
          <a:lstStyle/>
          <a:p>
            <a:pPr eaLnBrk="1" hangingPunct="1"/>
            <a:r>
              <a:rPr dirty="0"/>
              <a:t>Leadership styles</a:t>
            </a:r>
            <a:r>
              <a:rPr lang="en-GB" dirty="0"/>
              <a:t> </a:t>
            </a:r>
            <a:endParaRPr dirty="0"/>
          </a:p>
        </p:txBody>
      </p:sp>
      <p:sp>
        <p:nvSpPr>
          <p:cNvPr id="9219" name="Content Placeholder 2">
            <a:extLst>
              <a:ext uri="{FF2B5EF4-FFF2-40B4-BE49-F238E27FC236}">
                <a16:creationId xmlns:a16="http://schemas.microsoft.com/office/drawing/2014/main" id="{978B0CF9-D4EB-4B66-856A-894475EA4DEA}"/>
              </a:ext>
            </a:extLst>
          </p:cNvPr>
          <p:cNvSpPr>
            <a:spLocks noGrp="1"/>
          </p:cNvSpPr>
          <p:nvPr>
            <p:ph idx="1"/>
          </p:nvPr>
        </p:nvSpPr>
        <p:spPr>
          <a:xfrm>
            <a:off x="452438" y="991306"/>
            <a:ext cx="8691562" cy="4446084"/>
          </a:xfrm>
        </p:spPr>
        <p:txBody>
          <a:bodyPr>
            <a:normAutofit fontScale="92500" lnSpcReduction="20000"/>
          </a:bodyPr>
          <a:lstStyle/>
          <a:p>
            <a:pPr eaLnBrk="1" hangingPunct="1">
              <a:buFont typeface="Arial" charset="0"/>
              <a:buNone/>
              <a:defRPr/>
            </a:pPr>
            <a:r>
              <a:rPr lang="en-GB" altLang="en-US" sz="1800" dirty="0"/>
              <a:t>Leaders can be categorised in two ways:</a:t>
            </a:r>
          </a:p>
          <a:p>
            <a:pPr marL="293688" indent="-293688" eaLnBrk="1" hangingPunct="1">
              <a:buFont typeface="Arial" charset="0"/>
              <a:buChar char="•"/>
              <a:defRPr/>
            </a:pPr>
            <a:r>
              <a:rPr lang="en-US" altLang="en-US" sz="1800" b="1" i="1" dirty="0"/>
              <a:t>Transformational (or charismatic) leaders </a:t>
            </a:r>
            <a:r>
              <a:rPr lang="en-US" altLang="en-US" sz="1800" dirty="0"/>
              <a:t>emphasise building a vision for their organisations</a:t>
            </a:r>
            <a:r>
              <a:rPr lang="en-GB" altLang="en-US" sz="1800" dirty="0"/>
              <a:t>; an organisational identity built on collective values and beliefs and energising people to achieve the vision.</a:t>
            </a:r>
          </a:p>
          <a:p>
            <a:pPr marL="293688" indent="-293688" eaLnBrk="1" hangingPunct="1">
              <a:buFont typeface="Arial" charset="0"/>
              <a:buChar char="•"/>
              <a:defRPr/>
            </a:pPr>
            <a:r>
              <a:rPr lang="en-US" altLang="en-US" sz="1800" b="1" i="1" dirty="0"/>
              <a:t>Transactional leaders</a:t>
            </a:r>
            <a:r>
              <a:rPr lang="en-US" altLang="en-US" sz="1800" b="1" dirty="0"/>
              <a:t> </a:t>
            </a:r>
            <a:r>
              <a:rPr lang="en-US" altLang="en-US" sz="1800" dirty="0"/>
              <a:t>emphasise ‘hard’ levers of change, </a:t>
            </a:r>
            <a:r>
              <a:rPr lang="en-GB" altLang="en-US" sz="1800" dirty="0"/>
              <a:t>for example, designing systems, targets, financial incentives, project </a:t>
            </a:r>
          </a:p>
          <a:p>
            <a:pPr marL="0" indent="285750" eaLnBrk="1" hangingPunct="1">
              <a:spcBef>
                <a:spcPts val="0"/>
              </a:spcBef>
              <a:buFont typeface="Arial" panose="020B0604020202020204" pitchFamily="34" charset="0"/>
              <a:buNone/>
              <a:defRPr/>
            </a:pPr>
            <a:r>
              <a:rPr lang="en-GB" altLang="en-US" sz="1800" dirty="0"/>
              <a:t>management and careful monitoring.</a:t>
            </a:r>
          </a:p>
          <a:p>
            <a:pPr marL="0" indent="26988">
              <a:spcBef>
                <a:spcPts val="1200"/>
              </a:spcBef>
              <a:buNone/>
            </a:pPr>
            <a:r>
              <a:rPr lang="en-US" altLang="en-US" sz="1800" b="1" i="1" dirty="0"/>
              <a:t>Transformational and transactional </a:t>
            </a:r>
            <a:r>
              <a:rPr lang="en-US" altLang="en-US" sz="1800" dirty="0"/>
              <a:t>leadership styles are two ends of a scale, with many feasible points between. Leaders typically combine elements of both styles.</a:t>
            </a:r>
            <a:endParaRPr lang="en-US" altLang="en-US" sz="1800" b="1" dirty="0"/>
          </a:p>
          <a:p>
            <a:pPr marL="0" indent="26988">
              <a:spcBef>
                <a:spcPts val="1200"/>
              </a:spcBef>
              <a:buNone/>
            </a:pPr>
            <a:r>
              <a:rPr lang="en-US" altLang="en-US" sz="1800" b="1" i="1" dirty="0"/>
              <a:t>Situational leadership </a:t>
            </a:r>
            <a:r>
              <a:rPr lang="en-US" altLang="en-US" sz="1800" dirty="0"/>
              <a:t>encourages strategic leaders to adjust their leadership style to the context they face.</a:t>
            </a:r>
          </a:p>
          <a:p>
            <a:pPr marL="0" indent="26988">
              <a:spcBef>
                <a:spcPts val="1200"/>
              </a:spcBef>
              <a:buNone/>
            </a:pPr>
            <a:r>
              <a:rPr lang="en-US" altLang="en-US" sz="1800" dirty="0"/>
              <a:t>There are of course others, such as </a:t>
            </a:r>
            <a:r>
              <a:rPr lang="en-US" altLang="en-US" sz="1800" b="1" dirty="0"/>
              <a:t>authentic and compassionate</a:t>
            </a:r>
          </a:p>
          <a:p>
            <a:pPr marL="0" indent="26988">
              <a:spcBef>
                <a:spcPts val="1200"/>
              </a:spcBef>
              <a:buNone/>
            </a:pPr>
            <a:r>
              <a:rPr lang="en-US" altLang="en-US" sz="1800" dirty="0"/>
              <a:t>No one best way – the most appropriate leadership style changes according to the specific demands of the situation. </a:t>
            </a:r>
          </a:p>
          <a:p>
            <a:pPr marL="0" indent="26988">
              <a:spcBef>
                <a:spcPts val="1200"/>
              </a:spcBef>
              <a:buNone/>
            </a:pPr>
            <a:endParaRPr lang="en-GB" altLang="en-US" sz="1800" i="1" dirty="0"/>
          </a:p>
          <a:p>
            <a:pPr marL="0" indent="26988">
              <a:spcBef>
                <a:spcPts val="1200"/>
              </a:spcBef>
              <a:buNone/>
            </a:pPr>
            <a:r>
              <a:rPr lang="en-GB" altLang="en-US" sz="1900" b="1" i="1" dirty="0"/>
              <a:t>What sort of leader are you &amp; your teams?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6D0490F0-D364-9446-B2A2-6D62E343132A}"/>
              </a:ext>
            </a:extLst>
          </p:cNvPr>
          <p:cNvSpPr>
            <a:spLocks noGrp="1"/>
          </p:cNvSpPr>
          <p:nvPr>
            <p:ph type="title"/>
          </p:nvPr>
        </p:nvSpPr>
        <p:spPr>
          <a:xfrm>
            <a:off x="457200" y="188913"/>
            <a:ext cx="8229600" cy="781050"/>
          </a:xfrm>
        </p:spPr>
        <p:txBody>
          <a:bodyPr/>
          <a:lstStyle/>
          <a:p>
            <a:pPr eaLnBrk="1" hangingPunct="1"/>
            <a:r>
              <a:t>Diagnosing the change context</a:t>
            </a:r>
          </a:p>
        </p:txBody>
      </p:sp>
      <p:sp>
        <p:nvSpPr>
          <p:cNvPr id="12291" name="Content Placeholder 2">
            <a:extLst>
              <a:ext uri="{FF2B5EF4-FFF2-40B4-BE49-F238E27FC236}">
                <a16:creationId xmlns:a16="http://schemas.microsoft.com/office/drawing/2014/main" id="{65ACD37C-143E-4F2C-A318-70260275644E}"/>
              </a:ext>
            </a:extLst>
          </p:cNvPr>
          <p:cNvSpPr>
            <a:spLocks noGrp="1"/>
          </p:cNvSpPr>
          <p:nvPr>
            <p:ph idx="1"/>
          </p:nvPr>
        </p:nvSpPr>
        <p:spPr>
          <a:xfrm>
            <a:off x="514350" y="1393825"/>
            <a:ext cx="8229600" cy="4819650"/>
          </a:xfrm>
        </p:spPr>
        <p:txBody>
          <a:bodyPr rtlCol="0">
            <a:normAutofit/>
          </a:bodyPr>
          <a:lstStyle/>
          <a:p>
            <a:pPr marL="0" indent="0" eaLnBrk="1" fontAlgn="auto" hangingPunct="1">
              <a:spcAft>
                <a:spcPts val="0"/>
              </a:spcAft>
              <a:buFont typeface="Arial" charset="0"/>
              <a:buNone/>
              <a:defRPr/>
            </a:pPr>
            <a:r>
              <a:rPr lang="en-GB" altLang="en-US" sz="1800" dirty="0"/>
              <a:t>Approaches to leading change depend on the </a:t>
            </a:r>
            <a:r>
              <a:rPr lang="en-GB" altLang="en-US" sz="1800" b="1" i="1" dirty="0"/>
              <a:t>organisational context</a:t>
            </a:r>
            <a:r>
              <a:rPr lang="en-GB" altLang="en-US" sz="1800" dirty="0"/>
              <a:t>.</a:t>
            </a:r>
          </a:p>
          <a:p>
            <a:pPr eaLnBrk="1" fontAlgn="auto" hangingPunct="1">
              <a:spcAft>
                <a:spcPts val="0"/>
              </a:spcAft>
              <a:buFont typeface="Arial" charset="0"/>
              <a:buNone/>
              <a:defRPr/>
            </a:pPr>
            <a:endParaRPr lang="en-GB" altLang="en-US" sz="1800" dirty="0"/>
          </a:p>
          <a:p>
            <a:pPr marL="0" indent="0" eaLnBrk="1" fontAlgn="auto" hangingPunct="1">
              <a:spcAft>
                <a:spcPts val="0"/>
              </a:spcAft>
              <a:buFont typeface="Arial" charset="0"/>
              <a:buNone/>
              <a:defRPr/>
            </a:pPr>
            <a:r>
              <a:rPr lang="en-GB" altLang="en-US" sz="1800" dirty="0"/>
              <a:t>Leading change in a team is likely to differ from leading change organisationally. Change in the public sector will differ from that in the private sector.</a:t>
            </a:r>
          </a:p>
          <a:p>
            <a:pPr eaLnBrk="1" fontAlgn="auto" hangingPunct="1">
              <a:spcAft>
                <a:spcPts val="0"/>
              </a:spcAft>
              <a:buFont typeface="Arial" charset="0"/>
              <a:buNone/>
              <a:defRPr/>
            </a:pPr>
            <a:r>
              <a:rPr lang="en-GB" altLang="en-US" dirty="0"/>
              <a:t>	</a:t>
            </a:r>
            <a:r>
              <a:rPr lang="en-GB" altLang="en-US" b="1" i="1" dirty="0"/>
              <a:t>		</a:t>
            </a:r>
            <a:endParaRPr lang="en-GB" altLang="en-US" sz="1000" b="1" i="1" dirty="0"/>
          </a:p>
        </p:txBody>
      </p:sp>
      <p:pic>
        <p:nvPicPr>
          <p:cNvPr id="4" name="Picture 1">
            <a:extLst>
              <a:ext uri="{FF2B5EF4-FFF2-40B4-BE49-F238E27FC236}">
                <a16:creationId xmlns:a16="http://schemas.microsoft.com/office/drawing/2014/main" id="{FC2B21DA-80F4-E947-92F7-9F9F916C93E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54311" y="2746274"/>
            <a:ext cx="3869748" cy="29368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B1AA7719-B7E8-8B43-A56F-CF41C944BABF}"/>
              </a:ext>
            </a:extLst>
          </p:cNvPr>
          <p:cNvSpPr>
            <a:spLocks noGrp="1"/>
          </p:cNvSpPr>
          <p:nvPr>
            <p:ph type="title"/>
          </p:nvPr>
        </p:nvSpPr>
        <p:spPr>
          <a:xfrm>
            <a:off x="457200" y="255588"/>
            <a:ext cx="8229600" cy="641350"/>
          </a:xfrm>
        </p:spPr>
        <p:txBody>
          <a:bodyPr>
            <a:normAutofit fontScale="90000"/>
          </a:bodyPr>
          <a:lstStyle/>
          <a:p>
            <a:pPr eaLnBrk="1" hangingPunct="1"/>
            <a:r>
              <a:rPr dirty="0"/>
              <a:t>Forcefield analysis</a:t>
            </a:r>
          </a:p>
        </p:txBody>
      </p:sp>
      <p:sp>
        <p:nvSpPr>
          <p:cNvPr id="15363" name="Content Placeholder 2">
            <a:extLst>
              <a:ext uri="{FF2B5EF4-FFF2-40B4-BE49-F238E27FC236}">
                <a16:creationId xmlns:a16="http://schemas.microsoft.com/office/drawing/2014/main" id="{914F0271-F5E4-4436-922F-95A5CB318AEC}"/>
              </a:ext>
            </a:extLst>
          </p:cNvPr>
          <p:cNvSpPr>
            <a:spLocks noGrp="1"/>
          </p:cNvSpPr>
          <p:nvPr>
            <p:ph idx="1"/>
          </p:nvPr>
        </p:nvSpPr>
        <p:spPr>
          <a:xfrm>
            <a:off x="457200" y="896938"/>
            <a:ext cx="8508380" cy="4484688"/>
          </a:xfrm>
        </p:spPr>
        <p:txBody>
          <a:bodyPr>
            <a:normAutofit/>
          </a:bodyPr>
          <a:lstStyle/>
          <a:p>
            <a:pPr marL="0" indent="0" eaLnBrk="1" hangingPunct="1">
              <a:spcBef>
                <a:spcPts val="1200"/>
              </a:spcBef>
              <a:buFont typeface="Arial" charset="0"/>
              <a:buNone/>
              <a:defRPr/>
            </a:pPr>
            <a:r>
              <a:rPr lang="en-GB" altLang="en-US" sz="1800" b="1" i="1" dirty="0"/>
              <a:t>Forcefield analysis</a:t>
            </a:r>
            <a:r>
              <a:rPr lang="en-GB" altLang="en-US" sz="1800" dirty="0"/>
              <a:t>:</a:t>
            </a:r>
            <a:r>
              <a:rPr lang="en-GB" altLang="en-US" sz="1800" b="1" i="1" dirty="0"/>
              <a:t> </a:t>
            </a:r>
            <a:r>
              <a:rPr lang="en-GB" altLang="en-US" sz="1800" dirty="0"/>
              <a:t>provides a view of forces that act to prevent or facilitate change.</a:t>
            </a:r>
          </a:p>
          <a:p>
            <a:pPr marL="311150" indent="-311150" eaLnBrk="1" hangingPunct="1">
              <a:spcBef>
                <a:spcPts val="1200"/>
              </a:spcBef>
              <a:buFont typeface="Arial" charset="0"/>
              <a:buChar char="•"/>
              <a:defRPr/>
            </a:pPr>
            <a:r>
              <a:rPr lang="en-US" altLang="en-US" sz="1800" dirty="0"/>
              <a:t>What aspects of the current situation would block change, and how can these blocks be overcome?</a:t>
            </a:r>
            <a:endParaRPr lang="en-GB" altLang="en-US" sz="1800" dirty="0"/>
          </a:p>
          <a:p>
            <a:pPr marL="311150" indent="-311150" eaLnBrk="1" hangingPunct="1">
              <a:spcBef>
                <a:spcPts val="1200"/>
              </a:spcBef>
              <a:buFont typeface="Arial" charset="0"/>
              <a:buChar char="•"/>
              <a:defRPr/>
            </a:pPr>
            <a:r>
              <a:rPr lang="en-US" altLang="en-US" sz="1800" dirty="0"/>
              <a:t>What aspects of the current situation might aid change in the desired direction, and how might these be reinforced?</a:t>
            </a:r>
            <a:endParaRPr lang="en-GB" altLang="en-US" sz="1800" dirty="0"/>
          </a:p>
          <a:p>
            <a:pPr marL="311150" indent="-311150" eaLnBrk="1" hangingPunct="1">
              <a:spcBef>
                <a:spcPts val="1200"/>
              </a:spcBef>
              <a:buFont typeface="Arial" charset="0"/>
              <a:buChar char="•"/>
              <a:defRPr/>
            </a:pPr>
            <a:r>
              <a:rPr lang="en-US" altLang="en-US" sz="1800" dirty="0"/>
              <a:t>What needs to be introduced or developed to add to</a:t>
            </a:r>
            <a:br>
              <a:rPr lang="en-US" altLang="en-US" sz="1800" dirty="0"/>
            </a:br>
            <a:r>
              <a:rPr lang="en-US" altLang="en-US" sz="1800" dirty="0"/>
              <a:t>the forces for change?</a:t>
            </a:r>
          </a:p>
          <a:p>
            <a:pPr marL="0" indent="0">
              <a:buNone/>
            </a:pPr>
            <a:r>
              <a:rPr lang="en-US" altLang="en-US" sz="1900" dirty="0"/>
              <a:t>A forcefield analysis can be informed by several concepts: </a:t>
            </a:r>
            <a:endParaRPr lang="en-GB" altLang="en-US" sz="1900" dirty="0"/>
          </a:p>
          <a:p>
            <a:pPr marL="292100" lvl="1" indent="-292100">
              <a:buClr>
                <a:srgbClr val="007BA4"/>
              </a:buClr>
              <a:buFont typeface="Arial" panose="020B0604020202020204" pitchFamily="34" charset="0"/>
              <a:buChar char="•"/>
            </a:pPr>
            <a:r>
              <a:rPr lang="en-GB" altLang="en-US" sz="1900" b="1" i="1" dirty="0"/>
              <a:t>Stakeholder mapping.</a:t>
            </a:r>
          </a:p>
          <a:p>
            <a:pPr marL="292100" lvl="1" indent="-292100">
              <a:buClr>
                <a:srgbClr val="007BA4"/>
              </a:buClr>
              <a:buFont typeface="Arial" panose="020B0604020202020204" pitchFamily="34" charset="0"/>
              <a:buChar char="•"/>
            </a:pPr>
            <a:r>
              <a:rPr lang="en-GB" altLang="en-US" sz="1900" b="1" i="1" dirty="0"/>
              <a:t>The cultural web.</a:t>
            </a:r>
          </a:p>
          <a:p>
            <a:pPr marL="292100" lvl="1" indent="-292100">
              <a:buClr>
                <a:srgbClr val="007BA4"/>
              </a:buClr>
              <a:buFont typeface="Arial" panose="020B0604020202020204" pitchFamily="34" charset="0"/>
              <a:buChar char="•"/>
            </a:pPr>
            <a:r>
              <a:rPr lang="en-GB" altLang="en-US" sz="1900" b="1" i="1" dirty="0"/>
              <a:t>The 7-S framework.</a:t>
            </a:r>
            <a:endParaRPr lang="en-GB" altLang="en-US" sz="1900" b="1" dirty="0"/>
          </a:p>
          <a:p>
            <a:pPr marL="311150" indent="-311150" eaLnBrk="1" hangingPunct="1">
              <a:spcBef>
                <a:spcPts val="1200"/>
              </a:spcBef>
              <a:buFont typeface="Arial" charset="0"/>
              <a:buChar char="•"/>
              <a:defRPr/>
            </a:pPr>
            <a:endParaRPr lang="en-GB" alt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5902A42D-B3F4-234B-8B90-5B45B9505590}"/>
              </a:ext>
            </a:extLst>
          </p:cNvPr>
          <p:cNvSpPr>
            <a:spLocks noGrp="1"/>
          </p:cNvSpPr>
          <p:nvPr>
            <p:ph type="title"/>
          </p:nvPr>
        </p:nvSpPr>
        <p:spPr>
          <a:xfrm>
            <a:off x="452438" y="250825"/>
            <a:ext cx="8229600" cy="647700"/>
          </a:xfrm>
        </p:spPr>
        <p:txBody>
          <a:bodyPr>
            <a:normAutofit fontScale="90000"/>
          </a:bodyPr>
          <a:lstStyle/>
          <a:p>
            <a:pPr eaLnBrk="1" hangingPunct="1"/>
            <a:r>
              <a:rPr dirty="0"/>
              <a:t>Types of strategic change</a:t>
            </a:r>
          </a:p>
        </p:txBody>
      </p:sp>
      <p:sp>
        <p:nvSpPr>
          <p:cNvPr id="51203" name="Content Placeholder 2">
            <a:extLst>
              <a:ext uri="{FF2B5EF4-FFF2-40B4-BE49-F238E27FC236}">
                <a16:creationId xmlns:a16="http://schemas.microsoft.com/office/drawing/2014/main" id="{4AC94F14-A67F-F24B-A733-B65EF008F76F}"/>
              </a:ext>
            </a:extLst>
          </p:cNvPr>
          <p:cNvSpPr>
            <a:spLocks noGrp="1"/>
          </p:cNvSpPr>
          <p:nvPr>
            <p:ph idx="1"/>
          </p:nvPr>
        </p:nvSpPr>
        <p:spPr>
          <a:xfrm>
            <a:off x="452438" y="971550"/>
            <a:ext cx="8547100" cy="4914900"/>
          </a:xfrm>
        </p:spPr>
        <p:txBody>
          <a:bodyPr>
            <a:normAutofit/>
          </a:bodyPr>
          <a:lstStyle/>
          <a:p>
            <a:pPr marL="0" indent="0" eaLnBrk="1" hangingPunct="1">
              <a:spcBef>
                <a:spcPts val="1200"/>
              </a:spcBef>
              <a:buFont typeface="Arial" panose="020B0604020202020204" pitchFamily="34" charset="0"/>
              <a:buNone/>
            </a:pPr>
            <a:r>
              <a:rPr lang="en-GB" altLang="en-US" sz="1800" dirty="0"/>
              <a:t>Four types of strategic change:</a:t>
            </a:r>
          </a:p>
          <a:p>
            <a:pPr marL="314325" lvl="1" indent="-314325" eaLnBrk="1" hangingPunct="1">
              <a:spcBef>
                <a:spcPts val="1200"/>
              </a:spcBef>
              <a:buClr>
                <a:srgbClr val="007BA4"/>
              </a:buClr>
              <a:buFont typeface="Arial" panose="020B0604020202020204" pitchFamily="34" charset="0"/>
              <a:buChar char="•"/>
            </a:pPr>
            <a:r>
              <a:rPr lang="en-GB" altLang="en-US" sz="1800" b="1" i="1" dirty="0"/>
              <a:t>Adaptation </a:t>
            </a:r>
            <a:r>
              <a:rPr lang="en-GB" altLang="en-US" sz="1800" dirty="0"/>
              <a:t>– can be accommodated with the existing culture and can occur incrementally.</a:t>
            </a:r>
            <a:endParaRPr lang="en-GB" altLang="en-US" sz="1800" i="1" dirty="0"/>
          </a:p>
          <a:p>
            <a:pPr marL="314325" lvl="1" indent="-314325" eaLnBrk="1" hangingPunct="1">
              <a:spcBef>
                <a:spcPts val="1200"/>
              </a:spcBef>
              <a:buClr>
                <a:srgbClr val="007BA4"/>
              </a:buClr>
              <a:buFont typeface="Arial" panose="020B0604020202020204" pitchFamily="34" charset="0"/>
              <a:buChar char="•"/>
            </a:pPr>
            <a:r>
              <a:rPr lang="en-GB" altLang="en-US" sz="1800" b="1" i="1" dirty="0"/>
              <a:t>Reconstruction (turnaround) </a:t>
            </a:r>
            <a:r>
              <a:rPr lang="en-GB" altLang="en-US" sz="1800" dirty="0"/>
              <a:t>– rapid change but without fundamentally changing the culture.</a:t>
            </a:r>
            <a:endParaRPr lang="en-GB" altLang="en-US" sz="1800" i="1" dirty="0"/>
          </a:p>
          <a:p>
            <a:pPr marL="314325" lvl="1" indent="-314325" eaLnBrk="1" hangingPunct="1">
              <a:spcBef>
                <a:spcPts val="1200"/>
              </a:spcBef>
              <a:buClr>
                <a:srgbClr val="007BA4"/>
              </a:buClr>
              <a:buFont typeface="Arial" panose="020B0604020202020204" pitchFamily="34" charset="0"/>
              <a:buChar char="•"/>
            </a:pPr>
            <a:r>
              <a:rPr lang="en-GB" altLang="en-US" sz="1800" b="1" i="1" dirty="0"/>
              <a:t>Revolution </a:t>
            </a:r>
            <a:r>
              <a:rPr lang="en-GB" altLang="en-US" sz="1800" dirty="0"/>
              <a:t>– fundamental changes in both strategy and culture.</a:t>
            </a:r>
            <a:endParaRPr lang="en-GB" altLang="en-US" sz="1800" i="1" dirty="0"/>
          </a:p>
          <a:p>
            <a:pPr marL="314325" lvl="1" indent="-314325" eaLnBrk="1" hangingPunct="1">
              <a:spcBef>
                <a:spcPts val="1200"/>
              </a:spcBef>
              <a:buClr>
                <a:srgbClr val="007BA4"/>
              </a:buClr>
              <a:buFont typeface="Arial" panose="020B0604020202020204" pitchFamily="34" charset="0"/>
              <a:buChar char="•"/>
            </a:pPr>
            <a:r>
              <a:rPr lang="en-GB" altLang="en-US" sz="1800" b="1" i="1" dirty="0"/>
              <a:t>Evolution </a:t>
            </a:r>
            <a:r>
              <a:rPr lang="en-GB" altLang="en-US" sz="1800" dirty="0"/>
              <a:t>–</a:t>
            </a:r>
            <a:r>
              <a:rPr lang="en-GB" altLang="en-US" sz="1800" b="1" i="1" dirty="0"/>
              <a:t> </a:t>
            </a:r>
            <a:r>
              <a:rPr lang="en-GB" altLang="en-US" sz="1800" dirty="0"/>
              <a:t>cultural change is required but this can be accomplished over time.</a:t>
            </a:r>
          </a:p>
        </p:txBody>
      </p:sp>
      <p:pic>
        <p:nvPicPr>
          <p:cNvPr id="4" name="Picture 3">
            <a:extLst>
              <a:ext uri="{FF2B5EF4-FFF2-40B4-BE49-F238E27FC236}">
                <a16:creationId xmlns:a16="http://schemas.microsoft.com/office/drawing/2014/main" id="{A483A36C-8976-4D44-A501-631BDD8A0D8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529059"/>
            <a:ext cx="3818644" cy="2144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Box 1">
            <a:extLst>
              <a:ext uri="{FF2B5EF4-FFF2-40B4-BE49-F238E27FC236}">
                <a16:creationId xmlns:a16="http://schemas.microsoft.com/office/drawing/2014/main" id="{B24C22F7-E0BC-4BA2-9111-EC2A2F981EF1}"/>
              </a:ext>
            </a:extLst>
          </p:cNvPr>
          <p:cNvSpPr txBox="1">
            <a:spLocks noChangeArrowheads="1"/>
          </p:cNvSpPr>
          <p:nvPr/>
        </p:nvSpPr>
        <p:spPr bwMode="auto">
          <a:xfrm>
            <a:off x="792163" y="268288"/>
            <a:ext cx="7561262" cy="646112"/>
          </a:xfrm>
          <a:prstGeom prst="rect">
            <a:avLst/>
          </a:prstGeom>
          <a:noFill/>
          <a:ln>
            <a:noFill/>
          </a:ln>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altLang="en-US" sz="3600" b="1" dirty="0">
                <a:solidFill>
                  <a:srgbClr val="007FA3"/>
                </a:solidFill>
                <a:latin typeface="Arial" panose="020B0604020202020204" pitchFamily="34" charset="0"/>
                <a:ea typeface="+mj-ea"/>
                <a:cs typeface="Arial" panose="020B0604020202020204" pitchFamily="34" charset="0"/>
              </a:rPr>
              <a:t>Kotter’s eight steps for change</a:t>
            </a:r>
          </a:p>
        </p:txBody>
      </p:sp>
      <p:sp>
        <p:nvSpPr>
          <p:cNvPr id="63491" name="TextBox 10">
            <a:extLst>
              <a:ext uri="{FF2B5EF4-FFF2-40B4-BE49-F238E27FC236}">
                <a16:creationId xmlns:a16="http://schemas.microsoft.com/office/drawing/2014/main" id="{C644C36B-9BF3-9B42-B563-2886E307EEEE}"/>
              </a:ext>
            </a:extLst>
          </p:cNvPr>
          <p:cNvSpPr txBox="1">
            <a:spLocks noChangeArrowheads="1"/>
          </p:cNvSpPr>
          <p:nvPr/>
        </p:nvSpPr>
        <p:spPr bwMode="auto">
          <a:xfrm>
            <a:off x="477837" y="5494337"/>
            <a:ext cx="8232775"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FontTx/>
              <a:buNone/>
            </a:pPr>
            <a:r>
              <a:rPr lang="en-US" altLang="en-US" sz="800" dirty="0"/>
              <a:t>Adapted from Kotter J. (1996), ‘Leading change: why transformation efforts fail’, </a:t>
            </a:r>
            <a:r>
              <a:rPr lang="en-US" altLang="en-US" sz="800" i="1" dirty="0"/>
              <a:t>Harvard Business Review, </a:t>
            </a:r>
            <a:r>
              <a:rPr lang="en-US" altLang="en-US" sz="800" dirty="0"/>
              <a:t>March–April, p. 61., cited in Whittington et al, 2021) </a:t>
            </a:r>
            <a:endParaRPr lang="en-GB" altLang="en-US" sz="800" dirty="0"/>
          </a:p>
        </p:txBody>
      </p:sp>
      <p:pic>
        <p:nvPicPr>
          <p:cNvPr id="63493" name="Picture 8" descr="Pearson Logo">
            <a:extLst>
              <a:ext uri="{FF2B5EF4-FFF2-40B4-BE49-F238E27FC236}">
                <a16:creationId xmlns:a16="http://schemas.microsoft.com/office/drawing/2014/main" id="{88B281C3-E7EA-2545-A602-EACBEBAB961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4" name="Picture 2">
            <a:extLst>
              <a:ext uri="{FF2B5EF4-FFF2-40B4-BE49-F238E27FC236}">
                <a16:creationId xmlns:a16="http://schemas.microsoft.com/office/drawing/2014/main" id="{2679B6CC-6742-214C-BE8B-95D9925B4F8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33388" y="1363663"/>
            <a:ext cx="8277225" cy="413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8">
            <a:extLst>
              <a:ext uri="{FF2B5EF4-FFF2-40B4-BE49-F238E27FC236}">
                <a16:creationId xmlns:a16="http://schemas.microsoft.com/office/drawing/2014/main" id="{FA363971-4E33-3F45-9023-6EA9DA86D2B8}"/>
              </a:ext>
            </a:extLst>
          </p:cNvPr>
          <p:cNvSpPr>
            <a:spLocks noGrp="1"/>
          </p:cNvSpPr>
          <p:nvPr>
            <p:ph type="title"/>
          </p:nvPr>
        </p:nvSpPr>
        <p:spPr>
          <a:xfrm>
            <a:off x="457200" y="87313"/>
            <a:ext cx="8229600" cy="965200"/>
          </a:xfrm>
        </p:spPr>
        <p:txBody>
          <a:bodyPr/>
          <a:lstStyle/>
          <a:p>
            <a:pPr eaLnBrk="1" hangingPunct="1"/>
            <a:r>
              <a:rPr lang="en-US"/>
              <a:t>Levers for strategic change</a:t>
            </a:r>
          </a:p>
        </p:txBody>
      </p:sp>
      <p:grpSp>
        <p:nvGrpSpPr>
          <p:cNvPr id="65539" name="Group 1">
            <a:extLst>
              <a:ext uri="{FF2B5EF4-FFF2-40B4-BE49-F238E27FC236}">
                <a16:creationId xmlns:a16="http://schemas.microsoft.com/office/drawing/2014/main" id="{7A65DF7C-4219-1343-A51E-8A48E6A817F9}"/>
              </a:ext>
            </a:extLst>
          </p:cNvPr>
          <p:cNvGrpSpPr>
            <a:grpSpLocks/>
          </p:cNvGrpSpPr>
          <p:nvPr/>
        </p:nvGrpSpPr>
        <p:grpSpPr bwMode="auto">
          <a:xfrm>
            <a:off x="1196181" y="1148821"/>
            <a:ext cx="6751638" cy="4244975"/>
            <a:chOff x="600444" y="1268413"/>
            <a:chExt cx="7100887" cy="4464050"/>
          </a:xfrm>
        </p:grpSpPr>
        <p:sp>
          <p:nvSpPr>
            <p:cNvPr id="485379" name="AutoShape 3">
              <a:extLst>
                <a:ext uri="{FF2B5EF4-FFF2-40B4-BE49-F238E27FC236}">
                  <a16:creationId xmlns:a16="http://schemas.microsoft.com/office/drawing/2014/main" id="{25EA0D0E-1DC1-4271-A56F-44160B40FBDB}"/>
                </a:ext>
              </a:extLst>
            </p:cNvPr>
            <p:cNvSpPr>
              <a:spLocks noChangeArrowheads="1"/>
            </p:cNvSpPr>
            <p:nvPr/>
          </p:nvSpPr>
          <p:spPr bwMode="auto">
            <a:xfrm>
              <a:off x="652203" y="1268413"/>
              <a:ext cx="7000709" cy="721193"/>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dirty="0">
                  <a:latin typeface="Arial" panose="020B0604020202020204" pitchFamily="34" charset="0"/>
                  <a:cs typeface="Arial" panose="020B0604020202020204" pitchFamily="34" charset="0"/>
                </a:rPr>
                <a:t>A compelling case for change</a:t>
              </a:r>
            </a:p>
          </p:txBody>
        </p:sp>
        <p:sp>
          <p:nvSpPr>
            <p:cNvPr id="485380" name="AutoShape 4">
              <a:extLst>
                <a:ext uri="{FF2B5EF4-FFF2-40B4-BE49-F238E27FC236}">
                  <a16:creationId xmlns:a16="http://schemas.microsoft.com/office/drawing/2014/main" id="{2FE90B76-0D7C-4D2F-8BE1-9DA4F27442A7}"/>
                </a:ext>
              </a:extLst>
            </p:cNvPr>
            <p:cNvSpPr>
              <a:spLocks noChangeArrowheads="1"/>
            </p:cNvSpPr>
            <p:nvPr/>
          </p:nvSpPr>
          <p:spPr bwMode="auto">
            <a:xfrm>
              <a:off x="652203" y="2204961"/>
              <a:ext cx="7000709" cy="792979"/>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dirty="0">
                  <a:latin typeface="Arial" panose="020B0604020202020204" pitchFamily="34" charset="0"/>
                  <a:cs typeface="Arial" panose="020B0604020202020204" pitchFamily="34" charset="0"/>
                </a:rPr>
                <a:t>Challenging the taken for granted</a:t>
              </a:r>
            </a:p>
          </p:txBody>
        </p:sp>
        <p:sp>
          <p:nvSpPr>
            <p:cNvPr id="485381" name="AutoShape 5">
              <a:extLst>
                <a:ext uri="{FF2B5EF4-FFF2-40B4-BE49-F238E27FC236}">
                  <a16:creationId xmlns:a16="http://schemas.microsoft.com/office/drawing/2014/main" id="{D66959EF-4AF2-4624-A67B-CFBA06DAA944}"/>
                </a:ext>
              </a:extLst>
            </p:cNvPr>
            <p:cNvSpPr>
              <a:spLocks noChangeArrowheads="1"/>
            </p:cNvSpPr>
            <p:nvPr/>
          </p:nvSpPr>
          <p:spPr bwMode="auto">
            <a:xfrm>
              <a:off x="652203" y="3213296"/>
              <a:ext cx="7000709" cy="772946"/>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dirty="0">
                  <a:latin typeface="Arial" panose="020B0604020202020204" pitchFamily="34" charset="0"/>
                  <a:cs typeface="Arial" panose="020B0604020202020204" pitchFamily="34" charset="0"/>
                </a:rPr>
                <a:t>Changing operational processes and routines</a:t>
              </a:r>
            </a:p>
          </p:txBody>
        </p:sp>
        <p:sp>
          <p:nvSpPr>
            <p:cNvPr id="485382" name="AutoShape 6">
              <a:extLst>
                <a:ext uri="{FF2B5EF4-FFF2-40B4-BE49-F238E27FC236}">
                  <a16:creationId xmlns:a16="http://schemas.microsoft.com/office/drawing/2014/main" id="{076708E0-C5CD-4822-9EA5-FD3ED4D53D9F}"/>
                </a:ext>
              </a:extLst>
            </p:cNvPr>
            <p:cNvSpPr>
              <a:spLocks noChangeArrowheads="1"/>
            </p:cNvSpPr>
            <p:nvPr/>
          </p:nvSpPr>
          <p:spPr bwMode="auto">
            <a:xfrm>
              <a:off x="600444" y="4149845"/>
              <a:ext cx="7000710" cy="719523"/>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dirty="0">
                  <a:latin typeface="Arial" panose="020B0604020202020204" pitchFamily="34" charset="0"/>
                  <a:cs typeface="Arial" panose="020B0604020202020204" pitchFamily="34" charset="0"/>
                </a:rPr>
                <a:t>Symbolic management</a:t>
              </a:r>
            </a:p>
          </p:txBody>
        </p:sp>
        <p:sp>
          <p:nvSpPr>
            <p:cNvPr id="485383" name="AutoShape 7">
              <a:extLst>
                <a:ext uri="{FF2B5EF4-FFF2-40B4-BE49-F238E27FC236}">
                  <a16:creationId xmlns:a16="http://schemas.microsoft.com/office/drawing/2014/main" id="{8238525C-53F1-4ADB-929C-026202143D11}"/>
                </a:ext>
              </a:extLst>
            </p:cNvPr>
            <p:cNvSpPr>
              <a:spLocks noChangeArrowheads="1"/>
            </p:cNvSpPr>
            <p:nvPr/>
          </p:nvSpPr>
          <p:spPr bwMode="auto">
            <a:xfrm>
              <a:off x="605453" y="5012939"/>
              <a:ext cx="7095878" cy="719524"/>
            </a:xfrm>
            <a:prstGeom prst="octagon">
              <a:avLst>
                <a:gd name="adj" fmla="val 2928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altLang="en-US" sz="2400" dirty="0">
                  <a:latin typeface="Arial" panose="020B0604020202020204" pitchFamily="34" charset="0"/>
                  <a:cs typeface="Arial" panose="020B0604020202020204" pitchFamily="34" charset="0"/>
                </a:rPr>
                <a:t>Power and political systems</a:t>
              </a:r>
            </a:p>
          </p:txBody>
        </p:sp>
      </p:grpSp>
      <p:sp>
        <p:nvSpPr>
          <p:cNvPr id="65540" name="Text Box 13">
            <a:extLst>
              <a:ext uri="{FF2B5EF4-FFF2-40B4-BE49-F238E27FC236}">
                <a16:creationId xmlns:a16="http://schemas.microsoft.com/office/drawing/2014/main" id="{A961FA4B-D4B8-5342-B2CA-34D3F73854F4}"/>
              </a:ext>
            </a:extLst>
          </p:cNvPr>
          <p:cNvSpPr txBox="1">
            <a:spLocks noChangeArrowheads="1"/>
          </p:cNvSpPr>
          <p:nvPr/>
        </p:nvSpPr>
        <p:spPr bwMode="auto">
          <a:xfrm>
            <a:off x="3492500" y="6416675"/>
            <a:ext cx="5335588"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65541" name="Picture 8" descr="Pearson Logo">
            <a:extLst>
              <a:ext uri="{FF2B5EF4-FFF2-40B4-BE49-F238E27FC236}">
                <a16:creationId xmlns:a16="http://schemas.microsoft.com/office/drawing/2014/main" id="{92E6A8F2-9C1B-E94D-B700-D49C543FA51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059885B7-1D4A-284A-9929-7D9E5438AF60}"/>
              </a:ext>
            </a:extLst>
          </p:cNvPr>
          <p:cNvSpPr>
            <a:spLocks noGrp="1"/>
          </p:cNvSpPr>
          <p:nvPr>
            <p:ph type="title"/>
          </p:nvPr>
        </p:nvSpPr>
        <p:spPr>
          <a:xfrm>
            <a:off x="452438" y="404813"/>
            <a:ext cx="8229600" cy="919162"/>
          </a:xfrm>
        </p:spPr>
        <p:txBody>
          <a:bodyPr>
            <a:normAutofit fontScale="90000"/>
          </a:bodyPr>
          <a:lstStyle/>
          <a:p>
            <a:pPr eaLnBrk="1" hangingPunct="1"/>
            <a:r>
              <a:rPr lang="en-US"/>
              <a:t>Changing operational processes</a:t>
            </a:r>
            <a:br>
              <a:rPr lang="en-US"/>
            </a:br>
            <a:r>
              <a:rPr lang="en-US"/>
              <a:t>and routines</a:t>
            </a:r>
            <a:endParaRPr/>
          </a:p>
        </p:txBody>
      </p:sp>
      <p:sp>
        <p:nvSpPr>
          <p:cNvPr id="28675" name="Content Placeholder 2">
            <a:extLst>
              <a:ext uri="{FF2B5EF4-FFF2-40B4-BE49-F238E27FC236}">
                <a16:creationId xmlns:a16="http://schemas.microsoft.com/office/drawing/2014/main" id="{9A34C6D8-F378-4BC5-B0EA-DA5FA073B62D}"/>
              </a:ext>
            </a:extLst>
          </p:cNvPr>
          <p:cNvSpPr>
            <a:spLocks noGrp="1"/>
          </p:cNvSpPr>
          <p:nvPr>
            <p:ph idx="1"/>
          </p:nvPr>
        </p:nvSpPr>
        <p:spPr>
          <a:xfrm>
            <a:off x="452438" y="1492602"/>
            <a:ext cx="8229600" cy="5065713"/>
          </a:xfrm>
        </p:spPr>
        <p:txBody>
          <a:bodyPr/>
          <a:lstStyle/>
          <a:p>
            <a:pPr marL="28575" indent="-28575" eaLnBrk="1" hangingPunct="1">
              <a:lnSpc>
                <a:spcPts val="3000"/>
              </a:lnSpc>
              <a:spcBef>
                <a:spcPts val="200"/>
              </a:spcBef>
              <a:buFont typeface="Arial" charset="0"/>
              <a:buNone/>
              <a:defRPr/>
            </a:pPr>
            <a:r>
              <a:rPr lang="en-US" altLang="en-US" sz="2400" dirty="0"/>
              <a:t>	</a:t>
            </a:r>
            <a:r>
              <a:rPr lang="en-US" altLang="en-US" sz="1800" dirty="0"/>
              <a:t>The relationship between strategic change and day-to-day processes and routines is important to consider in three respects:</a:t>
            </a:r>
          </a:p>
          <a:p>
            <a:pPr indent="-314325" eaLnBrk="1" hangingPunct="1">
              <a:lnSpc>
                <a:spcPts val="3000"/>
              </a:lnSpc>
              <a:spcBef>
                <a:spcPts val="200"/>
              </a:spcBef>
              <a:buFont typeface="Arial" charset="0"/>
              <a:buChar char="•"/>
              <a:defRPr/>
            </a:pPr>
            <a:r>
              <a:rPr lang="en-US" altLang="en-US" sz="1800" b="1" i="1" dirty="0"/>
              <a:t>Planning operational change – </a:t>
            </a:r>
            <a:r>
              <a:rPr lang="en-US" altLang="en-US" sz="1800" dirty="0"/>
              <a:t>identify</a:t>
            </a:r>
            <a:r>
              <a:rPr lang="en-US" altLang="en-US" sz="1800" b="1" i="1" dirty="0"/>
              <a:t> </a:t>
            </a:r>
            <a:r>
              <a:rPr lang="en-US" altLang="en-US" sz="1800" dirty="0"/>
              <a:t>the</a:t>
            </a:r>
            <a:r>
              <a:rPr lang="en-US" altLang="en-US" sz="1800" b="1" i="1" dirty="0"/>
              <a:t> </a:t>
            </a:r>
            <a:r>
              <a:rPr lang="en-US" altLang="en-US" sz="1800" dirty="0"/>
              <a:t>key changes in the routines required to deliver the new strategy.</a:t>
            </a:r>
            <a:endParaRPr lang="en-US" altLang="en-US" sz="1800" b="1" i="1" dirty="0"/>
          </a:p>
          <a:p>
            <a:pPr indent="-314325" eaLnBrk="1" hangingPunct="1">
              <a:lnSpc>
                <a:spcPts val="3000"/>
              </a:lnSpc>
              <a:spcBef>
                <a:spcPts val="200"/>
              </a:spcBef>
              <a:buFont typeface="Arial" charset="0"/>
              <a:buChar char="•"/>
              <a:defRPr/>
            </a:pPr>
            <a:r>
              <a:rPr lang="en-US" altLang="en-US" sz="1800" b="1" i="1" dirty="0"/>
              <a:t>Challenging operational assumptions – </a:t>
            </a:r>
            <a:r>
              <a:rPr lang="en-US" altLang="en-US" sz="1800" dirty="0"/>
              <a:t>often taken-for-granted. It helps to involve people in the activities of changing.</a:t>
            </a:r>
            <a:endParaRPr lang="en-US" altLang="en-US" sz="1800" b="1" i="1" dirty="0"/>
          </a:p>
          <a:p>
            <a:pPr indent="-314325" eaLnBrk="1" hangingPunct="1">
              <a:lnSpc>
                <a:spcPts val="3000"/>
              </a:lnSpc>
              <a:spcBef>
                <a:spcPts val="200"/>
              </a:spcBef>
              <a:buFont typeface="Arial" charset="0"/>
              <a:buChar char="•"/>
              <a:defRPr/>
            </a:pPr>
            <a:r>
              <a:rPr lang="en-US" altLang="en-US" sz="1800" b="1" i="1" dirty="0"/>
              <a:t>Bottom-up changes to routines – </a:t>
            </a:r>
            <a:r>
              <a:rPr lang="en-US" altLang="en-US" sz="1800" dirty="0"/>
              <a:t>changes in</a:t>
            </a:r>
            <a:br>
              <a:rPr lang="en-US" altLang="en-US" sz="1800" dirty="0"/>
            </a:br>
            <a:r>
              <a:rPr lang="en-US" altLang="en-US" sz="1800" dirty="0"/>
              <a:t>routines may be planned, come about by trial and</a:t>
            </a:r>
            <a:br>
              <a:rPr lang="en-US" altLang="en-US" sz="1800" dirty="0"/>
            </a:br>
            <a:r>
              <a:rPr lang="en-US" altLang="en-US" sz="1800" dirty="0"/>
              <a:t>error or by on the job learning.</a:t>
            </a:r>
            <a:endParaRPr lang="en-GB" altLang="en-US" sz="1800" b="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DA18F6C4-C5FA-8348-9B22-279ACA382193}"/>
              </a:ext>
            </a:extLst>
          </p:cNvPr>
          <p:cNvSpPr>
            <a:spLocks noGrp="1"/>
          </p:cNvSpPr>
          <p:nvPr>
            <p:ph type="title"/>
          </p:nvPr>
        </p:nvSpPr>
        <p:spPr>
          <a:xfrm>
            <a:off x="452438" y="174625"/>
            <a:ext cx="8229600" cy="788988"/>
          </a:xfrm>
        </p:spPr>
        <p:txBody>
          <a:bodyPr/>
          <a:lstStyle/>
          <a:p>
            <a:pPr eaLnBrk="1" hangingPunct="1"/>
            <a:r>
              <a:rPr lang="en-US"/>
              <a:t>Symbolic management</a:t>
            </a:r>
            <a:endParaRPr/>
          </a:p>
        </p:txBody>
      </p:sp>
      <p:sp>
        <p:nvSpPr>
          <p:cNvPr id="29699" name="Content Placeholder 2">
            <a:extLst>
              <a:ext uri="{FF2B5EF4-FFF2-40B4-BE49-F238E27FC236}">
                <a16:creationId xmlns:a16="http://schemas.microsoft.com/office/drawing/2014/main" id="{4775A4B6-1F85-493F-A65F-99C3647B3774}"/>
              </a:ext>
            </a:extLst>
          </p:cNvPr>
          <p:cNvSpPr>
            <a:spLocks noGrp="1"/>
          </p:cNvSpPr>
          <p:nvPr>
            <p:ph idx="1"/>
          </p:nvPr>
        </p:nvSpPr>
        <p:spPr>
          <a:xfrm>
            <a:off x="461962" y="963613"/>
            <a:ext cx="8478838" cy="5256213"/>
          </a:xfrm>
        </p:spPr>
        <p:txBody>
          <a:bodyPr>
            <a:normAutofit/>
          </a:bodyPr>
          <a:lstStyle/>
          <a:p>
            <a:pPr marL="0" indent="0" eaLnBrk="1" hangingPunct="1">
              <a:spcBef>
                <a:spcPts val="800"/>
              </a:spcBef>
              <a:buFont typeface="Arial" charset="0"/>
              <a:buNone/>
              <a:defRPr/>
            </a:pPr>
            <a:r>
              <a:rPr lang="en-US" altLang="en-US" sz="1800" dirty="0"/>
              <a:t>Change levers are not always of an overt, formal nature: they may also be symbolic.</a:t>
            </a:r>
          </a:p>
          <a:p>
            <a:pPr marL="0" indent="0" eaLnBrk="1" hangingPunct="1">
              <a:spcBef>
                <a:spcPts val="800"/>
              </a:spcBef>
              <a:buFont typeface="Arial" charset="0"/>
              <a:buNone/>
              <a:defRPr/>
            </a:pPr>
            <a:r>
              <a:rPr lang="en-US" altLang="en-US" sz="1800" dirty="0"/>
              <a:t>Changing symbols can help reshape beliefs and expectations. Three key aspects:</a:t>
            </a:r>
          </a:p>
          <a:p>
            <a:pPr marL="298450" indent="-298450" eaLnBrk="1" hangingPunct="1">
              <a:spcBef>
                <a:spcPts val="800"/>
              </a:spcBef>
              <a:buFont typeface="Arial" charset="0"/>
              <a:buChar char="•"/>
              <a:defRPr/>
            </a:pPr>
            <a:r>
              <a:rPr lang="en-GB" altLang="en-US" sz="1800" b="1" i="1" dirty="0"/>
              <a:t>Rituals –</a:t>
            </a:r>
            <a:r>
              <a:rPr lang="en-GB" altLang="en-US" sz="1800" dirty="0"/>
              <a:t> see Table 15.2.</a:t>
            </a:r>
          </a:p>
          <a:p>
            <a:pPr marL="298450" indent="-298450" eaLnBrk="1" hangingPunct="1">
              <a:spcBef>
                <a:spcPts val="800"/>
              </a:spcBef>
              <a:buFont typeface="Arial" charset="0"/>
              <a:buChar char="•"/>
              <a:defRPr/>
            </a:pPr>
            <a:r>
              <a:rPr lang="en-GB" altLang="en-US" sz="1800" b="1" i="1" dirty="0"/>
              <a:t>Physical aspects –</a:t>
            </a:r>
            <a:r>
              <a:rPr lang="en-GB" altLang="en-US" sz="1800" dirty="0"/>
              <a:t> locations, dress, offices.</a:t>
            </a:r>
          </a:p>
          <a:p>
            <a:pPr marL="298450" indent="-298450" eaLnBrk="1" hangingPunct="1">
              <a:spcBef>
                <a:spcPts val="800"/>
              </a:spcBef>
              <a:buFont typeface="Arial" charset="0"/>
              <a:buChar char="•"/>
              <a:defRPr/>
            </a:pPr>
            <a:r>
              <a:rPr lang="en-GB" altLang="en-US" sz="1800" b="1" i="1" dirty="0"/>
              <a:t>Behaviour of managers – </a:t>
            </a:r>
            <a:r>
              <a:rPr lang="en-US" altLang="en-US" sz="1800" dirty="0"/>
              <a:t>the behaviour of change agents must be in line with change.</a:t>
            </a:r>
          </a:p>
          <a:p>
            <a:pPr marL="298450" indent="-298450" eaLnBrk="1" hangingPunct="1">
              <a:spcBef>
                <a:spcPts val="800"/>
              </a:spcBef>
              <a:buFont typeface="Arial" charset="0"/>
              <a:buChar char="•"/>
              <a:defRPr/>
            </a:pPr>
            <a:r>
              <a:rPr lang="en-US" altLang="en-US" sz="1800" b="1" i="1" dirty="0"/>
              <a:t>Language – </a:t>
            </a:r>
            <a:r>
              <a:rPr lang="en-US" altLang="en-US" sz="1800" dirty="0"/>
              <a:t>can be used to galvanise the</a:t>
            </a:r>
            <a:br>
              <a:rPr lang="en-US" altLang="en-US" sz="1800" dirty="0"/>
            </a:br>
            <a:r>
              <a:rPr lang="en-US" altLang="en-US" sz="1800" dirty="0"/>
              <a:t>change or (unconsciously) deter it.</a:t>
            </a:r>
            <a:endParaRPr lang="en-GB" altLang="en-US"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57B1DF28-F4ED-D948-BA44-9796EB8A1BE2}"/>
              </a:ext>
            </a:extLst>
          </p:cNvPr>
          <p:cNvSpPr>
            <a:spLocks noGrp="1"/>
          </p:cNvSpPr>
          <p:nvPr>
            <p:ph type="title"/>
          </p:nvPr>
        </p:nvSpPr>
        <p:spPr>
          <a:xfrm>
            <a:off x="519113" y="214313"/>
            <a:ext cx="8512175" cy="728662"/>
          </a:xfrm>
        </p:spPr>
        <p:txBody>
          <a:bodyPr>
            <a:normAutofit fontScale="90000"/>
          </a:bodyPr>
          <a:lstStyle/>
          <a:p>
            <a:pPr algn="l" eaLnBrk="1" hangingPunct="1"/>
            <a:r>
              <a:t>Organisational rituals and change</a:t>
            </a:r>
          </a:p>
        </p:txBody>
      </p:sp>
      <p:pic>
        <p:nvPicPr>
          <p:cNvPr id="71683" name="Picture 1">
            <a:extLst>
              <a:ext uri="{FF2B5EF4-FFF2-40B4-BE49-F238E27FC236}">
                <a16:creationId xmlns:a16="http://schemas.microsoft.com/office/drawing/2014/main" id="{C82761EB-77F6-6C49-81D3-161E6BAB9F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3388" y="1484313"/>
            <a:ext cx="8277225" cy="394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4" name="Text Box 13">
            <a:extLst>
              <a:ext uri="{FF2B5EF4-FFF2-40B4-BE49-F238E27FC236}">
                <a16:creationId xmlns:a16="http://schemas.microsoft.com/office/drawing/2014/main" id="{D7C1AF0C-B5AF-8E44-904B-F183560766D5}"/>
              </a:ext>
            </a:extLst>
          </p:cNvPr>
          <p:cNvSpPr txBox="1">
            <a:spLocks noChangeArrowheads="1"/>
          </p:cNvSpPr>
          <p:nvPr/>
        </p:nvSpPr>
        <p:spPr bwMode="auto">
          <a:xfrm>
            <a:off x="3492500" y="6416675"/>
            <a:ext cx="5335588"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71685" name="Picture 8" descr="Pearson Logo">
            <a:extLst>
              <a:ext uri="{FF2B5EF4-FFF2-40B4-BE49-F238E27FC236}">
                <a16:creationId xmlns:a16="http://schemas.microsoft.com/office/drawing/2014/main" id="{D737E56C-B066-514D-8F6C-83212DD998C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4C73E57C-9DB3-6B4D-80A4-92AAF644DFC3}"/>
              </a:ext>
            </a:extLst>
          </p:cNvPr>
          <p:cNvSpPr>
            <a:spLocks noGrp="1"/>
          </p:cNvSpPr>
          <p:nvPr>
            <p:ph type="title"/>
          </p:nvPr>
        </p:nvSpPr>
        <p:spPr>
          <a:xfrm>
            <a:off x="250825" y="244475"/>
            <a:ext cx="8642350" cy="654050"/>
          </a:xfrm>
        </p:spPr>
        <p:txBody>
          <a:bodyPr>
            <a:normAutofit fontScale="90000"/>
          </a:bodyPr>
          <a:lstStyle/>
          <a:p>
            <a:pPr eaLnBrk="1" hangingPunct="1"/>
            <a:r>
              <a:t>Political mechanisms in organisations</a:t>
            </a:r>
          </a:p>
        </p:txBody>
      </p:sp>
      <p:sp>
        <p:nvSpPr>
          <p:cNvPr id="31747" name="Content Placeholder 2">
            <a:extLst>
              <a:ext uri="{FF2B5EF4-FFF2-40B4-BE49-F238E27FC236}">
                <a16:creationId xmlns:a16="http://schemas.microsoft.com/office/drawing/2014/main" id="{B8C44445-EA67-4C84-82B7-8A5E5E6F9C7D}"/>
              </a:ext>
            </a:extLst>
          </p:cNvPr>
          <p:cNvSpPr>
            <a:spLocks noGrp="1"/>
          </p:cNvSpPr>
          <p:nvPr>
            <p:ph idx="1"/>
          </p:nvPr>
        </p:nvSpPr>
        <p:spPr>
          <a:xfrm>
            <a:off x="509588" y="1366838"/>
            <a:ext cx="8455025" cy="4413250"/>
          </a:xfrm>
        </p:spPr>
        <p:txBody>
          <a:bodyPr/>
          <a:lstStyle/>
          <a:p>
            <a:pPr marL="0" indent="0" eaLnBrk="1" hangingPunct="1">
              <a:buFont typeface="Arial" charset="0"/>
              <a:buNone/>
              <a:defRPr/>
            </a:pPr>
            <a:r>
              <a:rPr lang="en-GB" altLang="en-US" sz="1800" dirty="0"/>
              <a:t>Managing change from a political perspective can be achieved using various mechanisms:</a:t>
            </a:r>
          </a:p>
          <a:p>
            <a:pPr marL="298450" indent="-298450" eaLnBrk="1" hangingPunct="1">
              <a:buFont typeface="Arial" charset="0"/>
              <a:buChar char="•"/>
              <a:defRPr/>
            </a:pPr>
            <a:r>
              <a:rPr lang="en-GB" altLang="en-US" sz="1800" b="1" i="1" dirty="0"/>
              <a:t>Control of resources</a:t>
            </a:r>
            <a:r>
              <a:rPr lang="en-GB" altLang="en-US" sz="1800" dirty="0"/>
              <a:t>,</a:t>
            </a:r>
            <a:r>
              <a:rPr lang="en-GB" altLang="en-US" sz="1800" b="1" dirty="0"/>
              <a:t> </a:t>
            </a:r>
            <a:r>
              <a:rPr lang="en-GB" altLang="en-US" sz="1800" b="1" i="1" dirty="0"/>
              <a:t>expertise and information.</a:t>
            </a:r>
          </a:p>
          <a:p>
            <a:pPr marL="298450" indent="-298450" eaLnBrk="1" hangingPunct="1">
              <a:buFont typeface="Arial" charset="0"/>
              <a:buChar char="•"/>
              <a:defRPr/>
            </a:pPr>
            <a:r>
              <a:rPr lang="en-GB" altLang="en-US" sz="1800" b="1" i="1" dirty="0"/>
              <a:t>Support and association with elites or stakeholders </a:t>
            </a:r>
            <a:r>
              <a:rPr lang="en-GB" altLang="en-US" sz="1800" dirty="0"/>
              <a:t>(powerful and/or influential people).</a:t>
            </a:r>
          </a:p>
          <a:p>
            <a:pPr marL="298450" indent="-298450" eaLnBrk="1" hangingPunct="1">
              <a:buFont typeface="Arial" charset="0"/>
              <a:buChar char="•"/>
              <a:defRPr/>
            </a:pPr>
            <a:r>
              <a:rPr lang="en-GB" altLang="en-US" sz="1800" b="1" i="1" dirty="0"/>
              <a:t>Building of alliances and networks</a:t>
            </a:r>
            <a:r>
              <a:rPr lang="en-GB" altLang="en-US" sz="1800" dirty="0"/>
              <a:t>.</a:t>
            </a:r>
          </a:p>
          <a:p>
            <a:pPr marL="298450" indent="-288925" eaLnBrk="1" hangingPunct="1">
              <a:buFont typeface="Arial" charset="0"/>
              <a:buNone/>
              <a:defRPr/>
            </a:pPr>
            <a:r>
              <a:rPr lang="en-GB" altLang="en-US" sz="2800" dirty="0"/>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A1B32556-A57A-3D40-A300-7795E0A8DD14}"/>
              </a:ext>
            </a:extLst>
          </p:cNvPr>
          <p:cNvSpPr>
            <a:spLocks noGrp="1"/>
          </p:cNvSpPr>
          <p:nvPr>
            <p:ph type="title"/>
          </p:nvPr>
        </p:nvSpPr>
        <p:spPr>
          <a:xfrm>
            <a:off x="457200" y="250825"/>
            <a:ext cx="8229600" cy="1223963"/>
          </a:xfrm>
        </p:spPr>
        <p:txBody>
          <a:bodyPr>
            <a:normAutofit fontScale="90000"/>
          </a:bodyPr>
          <a:lstStyle/>
          <a:p>
            <a:pPr eaLnBrk="1" hangingPunct="1"/>
            <a:r>
              <a:rPr lang="en-US"/>
              <a:t>Political mechanisms in organisations</a:t>
            </a:r>
            <a:endParaRPr/>
          </a:p>
        </p:txBody>
      </p:sp>
      <p:sp>
        <p:nvSpPr>
          <p:cNvPr id="75779" name="Text Box 13">
            <a:extLst>
              <a:ext uri="{FF2B5EF4-FFF2-40B4-BE49-F238E27FC236}">
                <a16:creationId xmlns:a16="http://schemas.microsoft.com/office/drawing/2014/main" id="{E6BD30FB-1FC9-F64F-966C-053790E79363}"/>
              </a:ext>
            </a:extLst>
          </p:cNvPr>
          <p:cNvSpPr txBox="1">
            <a:spLocks noChangeArrowheads="1"/>
          </p:cNvSpPr>
          <p:nvPr/>
        </p:nvSpPr>
        <p:spPr bwMode="auto">
          <a:xfrm>
            <a:off x="3492500" y="6416675"/>
            <a:ext cx="5335588"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75780" name="Picture 8" descr="Pearson Logo">
            <a:extLst>
              <a:ext uri="{FF2B5EF4-FFF2-40B4-BE49-F238E27FC236}">
                <a16:creationId xmlns:a16="http://schemas.microsoft.com/office/drawing/2014/main" id="{953ECDD9-12F0-194B-A07B-EAF84DAE707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1" name="Picture 1">
            <a:extLst>
              <a:ext uri="{FF2B5EF4-FFF2-40B4-BE49-F238E27FC236}">
                <a16:creationId xmlns:a16="http://schemas.microsoft.com/office/drawing/2014/main" id="{30DEF54C-10C9-D545-889D-76AAC7BE6F4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33388" y="1916113"/>
            <a:ext cx="8277225" cy="380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167A7068-5750-C84F-8514-32141C6C301D}"/>
              </a:ext>
            </a:extLst>
          </p:cNvPr>
          <p:cNvSpPr>
            <a:spLocks noGrp="1"/>
          </p:cNvSpPr>
          <p:nvPr>
            <p:ph type="title"/>
          </p:nvPr>
        </p:nvSpPr>
        <p:spPr>
          <a:xfrm>
            <a:off x="452438" y="247650"/>
            <a:ext cx="8229600" cy="641350"/>
          </a:xfrm>
        </p:spPr>
        <p:txBody>
          <a:bodyPr>
            <a:normAutofit fontScale="90000"/>
          </a:bodyPr>
          <a:lstStyle/>
          <a:p>
            <a:pPr eaLnBrk="1" hangingPunct="1"/>
            <a:r>
              <a:t>Timing</a:t>
            </a:r>
          </a:p>
        </p:txBody>
      </p:sp>
      <p:sp>
        <p:nvSpPr>
          <p:cNvPr id="24579" name="Content Placeholder 2">
            <a:extLst>
              <a:ext uri="{FF2B5EF4-FFF2-40B4-BE49-F238E27FC236}">
                <a16:creationId xmlns:a16="http://schemas.microsoft.com/office/drawing/2014/main" id="{E4631100-9356-4D78-8D58-3D2F89EA09F8}"/>
              </a:ext>
            </a:extLst>
          </p:cNvPr>
          <p:cNvSpPr>
            <a:spLocks noGrp="1"/>
          </p:cNvSpPr>
          <p:nvPr>
            <p:ph idx="1"/>
          </p:nvPr>
        </p:nvSpPr>
        <p:spPr>
          <a:xfrm>
            <a:off x="379413" y="988218"/>
            <a:ext cx="8302625" cy="4881563"/>
          </a:xfrm>
        </p:spPr>
        <p:txBody>
          <a:bodyPr rtlCol="0">
            <a:normAutofit/>
          </a:bodyPr>
          <a:lstStyle/>
          <a:p>
            <a:pPr marL="77788" indent="-77788" eaLnBrk="1" fontAlgn="auto" hangingPunct="1">
              <a:spcBef>
                <a:spcPts val="800"/>
              </a:spcBef>
              <a:spcAft>
                <a:spcPts val="0"/>
              </a:spcAft>
              <a:buFont typeface="Arial" panose="020B0604020202020204" pitchFamily="34" charset="0"/>
              <a:buNone/>
              <a:defRPr/>
            </a:pPr>
            <a:r>
              <a:rPr lang="en-US" sz="2800" dirty="0"/>
              <a:t>	</a:t>
            </a:r>
            <a:r>
              <a:rPr lang="en-US" sz="1800" dirty="0"/>
              <a:t>The timing of change can be tactically vital.</a:t>
            </a:r>
          </a:p>
          <a:p>
            <a:pPr marL="346075" indent="-298450" eaLnBrk="1" fontAlgn="auto" hangingPunct="1">
              <a:spcBef>
                <a:spcPts val="800"/>
              </a:spcBef>
              <a:spcAft>
                <a:spcPts val="0"/>
              </a:spcAft>
              <a:defRPr/>
            </a:pPr>
            <a:r>
              <a:rPr lang="en-GB" sz="1800" b="1" i="1" dirty="0"/>
              <a:t>Building on an actual or perceived crisis.</a:t>
            </a:r>
          </a:p>
          <a:p>
            <a:pPr marL="342900" lvl="1" indent="-295275" eaLnBrk="1" fontAlgn="auto" hangingPunct="1">
              <a:spcBef>
                <a:spcPts val="800"/>
              </a:spcBef>
              <a:spcAft>
                <a:spcPts val="0"/>
              </a:spcAft>
              <a:buClr>
                <a:srgbClr val="007BA4"/>
              </a:buClr>
              <a:buFont typeface="Arial" panose="020B0604020202020204" pitchFamily="34" charset="0"/>
              <a:buChar char="•"/>
              <a:defRPr/>
            </a:pPr>
            <a:r>
              <a:rPr lang="en-GB" sz="1800" b="1" i="1" dirty="0"/>
              <a:t>Exploiting windows of opportunity.</a:t>
            </a:r>
          </a:p>
          <a:p>
            <a:pPr marL="346075" lvl="1" indent="-298450" eaLnBrk="1" fontAlgn="auto" hangingPunct="1">
              <a:spcBef>
                <a:spcPts val="800"/>
              </a:spcBef>
              <a:spcAft>
                <a:spcPts val="0"/>
              </a:spcAft>
              <a:buClr>
                <a:srgbClr val="007BA4"/>
              </a:buClr>
              <a:buFont typeface="Arial" panose="020B0604020202020204" pitchFamily="34" charset="0"/>
              <a:buChar char="•"/>
              <a:defRPr/>
            </a:pPr>
            <a:r>
              <a:rPr lang="en-GB" sz="1800" b="1" i="1" dirty="0"/>
              <a:t>Symbolic signalling of time frames.</a:t>
            </a:r>
          </a:p>
          <a:p>
            <a:pPr marL="285750" lvl="1" indent="0" eaLnBrk="1" fontAlgn="auto" hangingPunct="1">
              <a:spcBef>
                <a:spcPts val="800"/>
              </a:spcBef>
              <a:spcAft>
                <a:spcPts val="0"/>
              </a:spcAft>
              <a:buClr>
                <a:srgbClr val="007BA4"/>
              </a:buClr>
              <a:buFont typeface="Arial" charset="0"/>
              <a:buNone/>
              <a:defRPr/>
            </a:pPr>
            <a:endParaRPr lang="en-GB" sz="1800" dirty="0"/>
          </a:p>
          <a:p>
            <a:pPr marL="63500" indent="-15875" eaLnBrk="1" fontAlgn="auto" hangingPunct="1">
              <a:spcBef>
                <a:spcPts val="600"/>
              </a:spcBef>
              <a:spcAft>
                <a:spcPts val="0"/>
              </a:spcAft>
              <a:buFont typeface="Arial" panose="020B0604020202020204" pitchFamily="34" charset="0"/>
              <a:buNone/>
              <a:defRPr/>
            </a:pPr>
            <a:r>
              <a:rPr lang="en-GB" sz="1800" b="1" i="1" dirty="0"/>
              <a:t>Visible short-term wins </a:t>
            </a:r>
            <a:r>
              <a:rPr lang="en-GB" sz="1800" b="1" dirty="0"/>
              <a:t>–</a:t>
            </a:r>
            <a:r>
              <a:rPr lang="en-GB" sz="1800" dirty="0"/>
              <a:t> the demonstration of such wins can galvanise commitment to the wider change strategy.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C5A95781-AD1C-3645-8569-90483AE072C3}"/>
              </a:ext>
            </a:extLst>
          </p:cNvPr>
          <p:cNvSpPr>
            <a:spLocks noGrp="1"/>
          </p:cNvSpPr>
          <p:nvPr>
            <p:ph type="title"/>
          </p:nvPr>
        </p:nvSpPr>
        <p:spPr>
          <a:xfrm>
            <a:off x="452438" y="285750"/>
            <a:ext cx="8229600" cy="1152525"/>
          </a:xfrm>
        </p:spPr>
        <p:txBody>
          <a:bodyPr>
            <a:normAutofit fontScale="90000"/>
          </a:bodyPr>
          <a:lstStyle/>
          <a:p>
            <a:pPr eaLnBrk="1" hangingPunct="1"/>
            <a:br>
              <a:rPr dirty="0"/>
            </a:br>
            <a:r>
              <a:rPr dirty="0"/>
              <a:t>Problems of formal change </a:t>
            </a:r>
            <a:br>
              <a:rPr dirty="0"/>
            </a:br>
            <a:r>
              <a:rPr dirty="0" err="1"/>
              <a:t>programmes</a:t>
            </a:r>
            <a:br>
              <a:rPr dirty="0"/>
            </a:br>
            <a:r>
              <a:rPr lang="en-US" dirty="0"/>
              <a:t> </a:t>
            </a:r>
            <a:endParaRPr dirty="0"/>
          </a:p>
        </p:txBody>
      </p:sp>
      <p:sp>
        <p:nvSpPr>
          <p:cNvPr id="79875" name="Content Placeholder 2">
            <a:extLst>
              <a:ext uri="{FF2B5EF4-FFF2-40B4-BE49-F238E27FC236}">
                <a16:creationId xmlns:a16="http://schemas.microsoft.com/office/drawing/2014/main" id="{7B5FA226-E258-2B4B-8BDF-F9AFDB75CD0C}"/>
              </a:ext>
            </a:extLst>
          </p:cNvPr>
          <p:cNvSpPr>
            <a:spLocks noGrp="1"/>
          </p:cNvSpPr>
          <p:nvPr>
            <p:ph idx="1"/>
          </p:nvPr>
        </p:nvSpPr>
        <p:spPr>
          <a:xfrm>
            <a:off x="496888" y="1601788"/>
            <a:ext cx="8467725" cy="4752975"/>
          </a:xfrm>
        </p:spPr>
        <p:txBody>
          <a:bodyPr>
            <a:normAutofit/>
          </a:bodyPr>
          <a:lstStyle/>
          <a:p>
            <a:pPr marL="0" indent="0" eaLnBrk="1" hangingPunct="1">
              <a:lnSpc>
                <a:spcPct val="95000"/>
              </a:lnSpc>
              <a:buFont typeface="Arial" panose="020B0604020202020204" pitchFamily="34" charset="0"/>
              <a:buNone/>
            </a:pPr>
            <a:r>
              <a:rPr lang="en-US" altLang="en-US" sz="1800" b="1" dirty="0"/>
              <a:t>Problems in the process</a:t>
            </a:r>
          </a:p>
          <a:p>
            <a:pPr marL="0" indent="0" eaLnBrk="1" hangingPunct="1">
              <a:lnSpc>
                <a:spcPct val="95000"/>
              </a:lnSpc>
              <a:buFont typeface="Arial" panose="020B0604020202020204" pitchFamily="34" charset="0"/>
              <a:buNone/>
            </a:pPr>
            <a:endParaRPr lang="en-GB" altLang="en-US" sz="1800" dirty="0"/>
          </a:p>
          <a:p>
            <a:pPr marL="304800" lvl="1" indent="-304800" eaLnBrk="1" hangingPunct="1">
              <a:lnSpc>
                <a:spcPct val="95000"/>
              </a:lnSpc>
              <a:buClr>
                <a:srgbClr val="007BA4"/>
              </a:buClr>
              <a:buFont typeface="Arial" panose="020B0604020202020204" pitchFamily="34" charset="0"/>
              <a:buChar char="•"/>
            </a:pPr>
            <a:r>
              <a:rPr lang="en-GB" altLang="en-US" sz="1800" dirty="0"/>
              <a:t>Death by planning</a:t>
            </a:r>
          </a:p>
          <a:p>
            <a:pPr marL="304800" lvl="1" indent="-304800" eaLnBrk="1" hangingPunct="1">
              <a:lnSpc>
                <a:spcPct val="95000"/>
              </a:lnSpc>
              <a:buClr>
                <a:srgbClr val="007BA4"/>
              </a:buClr>
              <a:buFont typeface="Arial" panose="020B0604020202020204" pitchFamily="34" charset="0"/>
              <a:buChar char="•"/>
            </a:pPr>
            <a:r>
              <a:rPr lang="en-GB" altLang="en-US" sz="1800" dirty="0"/>
              <a:t>Organisational exhaustion</a:t>
            </a:r>
          </a:p>
          <a:p>
            <a:pPr marL="304800" lvl="1" indent="-304800" eaLnBrk="1" hangingPunct="1">
              <a:lnSpc>
                <a:spcPct val="95000"/>
              </a:lnSpc>
              <a:buClr>
                <a:srgbClr val="007BA4"/>
              </a:buClr>
              <a:buFont typeface="Arial" panose="020B0604020202020204" pitchFamily="34" charset="0"/>
              <a:buChar char="•"/>
            </a:pPr>
            <a:r>
              <a:rPr lang="en-GB" altLang="en-US" sz="1800" dirty="0"/>
              <a:t>Behavioural compliance</a:t>
            </a:r>
          </a:p>
          <a:p>
            <a:pPr marL="304800" lvl="1" indent="-304800" eaLnBrk="1" hangingPunct="1">
              <a:lnSpc>
                <a:spcPct val="95000"/>
              </a:lnSpc>
              <a:buClr>
                <a:srgbClr val="007BA4"/>
              </a:buClr>
              <a:buFont typeface="Arial" panose="020B0604020202020204" pitchFamily="34" charset="0"/>
              <a:buChar char="•"/>
            </a:pPr>
            <a:r>
              <a:rPr lang="en-GB" altLang="en-US" sz="1800" dirty="0"/>
              <a:t>Misreading scrutiny and resistance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AFD444F3-D5A7-904D-A6EB-5CF5DCFC754A}"/>
              </a:ext>
            </a:extLst>
          </p:cNvPr>
          <p:cNvSpPr>
            <a:spLocks noGrp="1"/>
          </p:cNvSpPr>
          <p:nvPr>
            <p:ph type="title"/>
          </p:nvPr>
        </p:nvSpPr>
        <p:spPr>
          <a:xfrm>
            <a:off x="452438" y="285750"/>
            <a:ext cx="8229600" cy="1152525"/>
          </a:xfrm>
        </p:spPr>
        <p:txBody>
          <a:bodyPr>
            <a:normAutofit fontScale="90000"/>
          </a:bodyPr>
          <a:lstStyle/>
          <a:p>
            <a:pPr eaLnBrk="1" hangingPunct="1"/>
            <a:br>
              <a:rPr dirty="0"/>
            </a:br>
            <a:r>
              <a:rPr dirty="0"/>
              <a:t>Problems of formal change </a:t>
            </a:r>
            <a:br>
              <a:rPr dirty="0"/>
            </a:br>
            <a:r>
              <a:rPr dirty="0" err="1"/>
              <a:t>programmes</a:t>
            </a:r>
            <a:br>
              <a:rPr dirty="0"/>
            </a:br>
            <a:r>
              <a:rPr lang="en-US" dirty="0"/>
              <a:t> </a:t>
            </a:r>
            <a:endParaRPr dirty="0"/>
          </a:p>
        </p:txBody>
      </p:sp>
      <p:sp>
        <p:nvSpPr>
          <p:cNvPr id="35843" name="Content Placeholder 2">
            <a:extLst>
              <a:ext uri="{FF2B5EF4-FFF2-40B4-BE49-F238E27FC236}">
                <a16:creationId xmlns:a16="http://schemas.microsoft.com/office/drawing/2014/main" id="{B0AB2E38-A58F-4510-9C5A-BE32982ED42F}"/>
              </a:ext>
            </a:extLst>
          </p:cNvPr>
          <p:cNvSpPr>
            <a:spLocks noGrp="1"/>
          </p:cNvSpPr>
          <p:nvPr>
            <p:ph idx="1"/>
          </p:nvPr>
        </p:nvSpPr>
        <p:spPr>
          <a:xfrm>
            <a:off x="519113" y="1647825"/>
            <a:ext cx="8445500" cy="4845050"/>
          </a:xfrm>
        </p:spPr>
        <p:txBody>
          <a:bodyPr>
            <a:normAutofit/>
          </a:bodyPr>
          <a:lstStyle/>
          <a:p>
            <a:pPr marL="285750" indent="-285750" eaLnBrk="1" hangingPunct="1">
              <a:lnSpc>
                <a:spcPts val="2800"/>
              </a:lnSpc>
              <a:spcBef>
                <a:spcPts val="100"/>
              </a:spcBef>
              <a:buFont typeface="Arial" charset="0"/>
              <a:buNone/>
              <a:defRPr/>
            </a:pPr>
            <a:r>
              <a:rPr lang="en-US" altLang="en-US" sz="1800" b="1" dirty="0"/>
              <a:t>What formal programmes forget:</a:t>
            </a:r>
          </a:p>
          <a:p>
            <a:pPr marL="307975" indent="-307975" eaLnBrk="1" hangingPunct="1">
              <a:lnSpc>
                <a:spcPts val="2800"/>
              </a:lnSpc>
              <a:spcBef>
                <a:spcPts val="100"/>
              </a:spcBef>
              <a:buFont typeface="Arial" charset="0"/>
              <a:buChar char="•"/>
              <a:defRPr/>
            </a:pPr>
            <a:r>
              <a:rPr lang="en-US" altLang="en-US" sz="1800" dirty="0"/>
              <a:t>A lot of </a:t>
            </a:r>
            <a:r>
              <a:rPr lang="en-US" altLang="en-US" sz="1800" b="1" i="1" dirty="0"/>
              <a:t>change happens </a:t>
            </a:r>
            <a:r>
              <a:rPr lang="en-US" altLang="en-US" sz="1800" dirty="0"/>
              <a:t>regardless of formal programmes.</a:t>
            </a:r>
          </a:p>
          <a:p>
            <a:pPr marL="307975" indent="-307975" eaLnBrk="1" hangingPunct="1">
              <a:lnSpc>
                <a:spcPts val="2800"/>
              </a:lnSpc>
              <a:spcBef>
                <a:spcPts val="100"/>
              </a:spcBef>
              <a:buFont typeface="Arial" charset="0"/>
              <a:buChar char="•"/>
              <a:defRPr/>
            </a:pPr>
            <a:r>
              <a:rPr lang="en-US" altLang="en-US" sz="1800" dirty="0"/>
              <a:t>Employees </a:t>
            </a:r>
            <a:r>
              <a:rPr lang="en-US" altLang="en-US" sz="1800" b="1" i="1" dirty="0"/>
              <a:t>continually adapt </a:t>
            </a:r>
            <a:r>
              <a:rPr lang="en-US" altLang="en-US" sz="1800" dirty="0"/>
              <a:t>and learn in response to changing conditions.</a:t>
            </a:r>
          </a:p>
          <a:p>
            <a:pPr marL="307975" indent="-307975" eaLnBrk="1" hangingPunct="1">
              <a:lnSpc>
                <a:spcPts val="2800"/>
              </a:lnSpc>
              <a:spcBef>
                <a:spcPts val="100"/>
              </a:spcBef>
              <a:buFont typeface="Arial" charset="0"/>
              <a:buChar char="•"/>
              <a:defRPr/>
            </a:pPr>
            <a:r>
              <a:rPr lang="en-US" altLang="en-US" sz="1800" dirty="0"/>
              <a:t>Managers </a:t>
            </a:r>
            <a:r>
              <a:rPr lang="en-US" altLang="en-US" sz="1800" b="1" i="1" dirty="0"/>
              <a:t>underestimate</a:t>
            </a:r>
            <a:r>
              <a:rPr lang="en-US" altLang="en-US" sz="1800" dirty="0"/>
              <a:t> spontaneous, emergent change.</a:t>
            </a:r>
            <a:endParaRPr lang="en-GB" altLang="en-US" sz="1800" dirty="0"/>
          </a:p>
          <a:p>
            <a:pPr marL="307975" indent="-307975" eaLnBrk="1" hangingPunct="1">
              <a:lnSpc>
                <a:spcPts val="2800"/>
              </a:lnSpc>
              <a:spcBef>
                <a:spcPts val="100"/>
              </a:spcBef>
              <a:buFont typeface="Arial" charset="0"/>
              <a:buChar char="•"/>
              <a:defRPr/>
            </a:pPr>
            <a:r>
              <a:rPr lang="en-US" altLang="en-US" sz="1800" dirty="0"/>
              <a:t>Planned change programmes can actually </a:t>
            </a:r>
            <a:r>
              <a:rPr lang="en-US" altLang="en-US" sz="1800" b="1" i="1" dirty="0"/>
              <a:t>get in the way of the local adaptations.</a:t>
            </a:r>
          </a:p>
          <a:p>
            <a:pPr marL="307975" indent="-307975" eaLnBrk="1" hangingPunct="1">
              <a:lnSpc>
                <a:spcPts val="2800"/>
              </a:lnSpc>
              <a:spcBef>
                <a:spcPts val="100"/>
              </a:spcBef>
              <a:buFont typeface="Arial" charset="0"/>
              <a:buChar char="•"/>
              <a:defRPr/>
            </a:pPr>
            <a:r>
              <a:rPr lang="en-US" altLang="en-US" sz="1800" dirty="0"/>
              <a:t>Management’s job is to </a:t>
            </a:r>
            <a:r>
              <a:rPr lang="en-US" altLang="en-US" sz="1800" b="1" i="1" dirty="0"/>
              <a:t>encourage and multiply successful local adaptations</a:t>
            </a:r>
            <a:r>
              <a:rPr lang="en-US" altLang="en-US" sz="1800" b="1" dirty="0"/>
              <a:t>,</a:t>
            </a:r>
            <a:r>
              <a:rPr lang="en-US" altLang="en-US" sz="1800" dirty="0"/>
              <a:t> not just impose strategic change from the top.</a:t>
            </a:r>
            <a:endParaRPr lang="en-GB" altLang="en-US" sz="1800" b="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4463D-FC8C-C34D-B902-29898AD12CFB}"/>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93EA9E09-3CFB-E343-9266-F2A9001CA547}"/>
              </a:ext>
            </a:extLst>
          </p:cNvPr>
          <p:cNvSpPr>
            <a:spLocks noGrp="1"/>
          </p:cNvSpPr>
          <p:nvPr>
            <p:ph idx="1"/>
          </p:nvPr>
        </p:nvSpPr>
        <p:spPr/>
        <p:txBody>
          <a:bodyPr/>
          <a:lstStyle/>
          <a:p>
            <a:pPr marL="0" indent="0" algn="ctr">
              <a:buNone/>
            </a:pPr>
            <a:endParaRPr lang="en-US" dirty="0"/>
          </a:p>
          <a:p>
            <a:pPr marL="0" indent="0" algn="ctr">
              <a:buNone/>
            </a:pPr>
            <a:endParaRPr lang="en-US" dirty="0"/>
          </a:p>
          <a:p>
            <a:pPr marL="0" indent="0" algn="ctr">
              <a:buNone/>
            </a:pPr>
            <a:r>
              <a:rPr lang="en-US" b="1" dirty="0"/>
              <a:t>Comfort Break (10 mins)</a:t>
            </a:r>
          </a:p>
        </p:txBody>
      </p:sp>
    </p:spTree>
    <p:extLst>
      <p:ext uri="{BB962C8B-B14F-4D97-AF65-F5344CB8AC3E}">
        <p14:creationId xmlns:p14="http://schemas.microsoft.com/office/powerpoint/2010/main" val="27467625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1317-4CC2-5E45-9E17-1A86067A00A1}"/>
              </a:ext>
            </a:extLst>
          </p:cNvPr>
          <p:cNvSpPr>
            <a:spLocks noGrp="1"/>
          </p:cNvSpPr>
          <p:nvPr>
            <p:ph type="title"/>
          </p:nvPr>
        </p:nvSpPr>
        <p:spPr/>
        <p:txBody>
          <a:bodyPr>
            <a:normAutofit fontScale="90000"/>
          </a:bodyPr>
          <a:lstStyle/>
          <a:p>
            <a:r>
              <a:rPr lang="en-US" dirty="0"/>
              <a:t>Session 2 Strategic and Financial management. </a:t>
            </a:r>
          </a:p>
        </p:txBody>
      </p:sp>
      <p:sp>
        <p:nvSpPr>
          <p:cNvPr id="3" name="Content Placeholder 2">
            <a:extLst>
              <a:ext uri="{FF2B5EF4-FFF2-40B4-BE49-F238E27FC236}">
                <a16:creationId xmlns:a16="http://schemas.microsoft.com/office/drawing/2014/main" id="{7F9432A9-C130-264D-AAF0-9D023B3EA9ED}"/>
              </a:ext>
            </a:extLst>
          </p:cNvPr>
          <p:cNvSpPr>
            <a:spLocks noGrp="1"/>
          </p:cNvSpPr>
          <p:nvPr>
            <p:ph idx="1"/>
          </p:nvPr>
        </p:nvSpPr>
        <p:spPr/>
        <p:txBody>
          <a:bodyPr>
            <a:normAutofit/>
          </a:bodyPr>
          <a:lstStyle/>
          <a:p>
            <a:r>
              <a:rPr lang="en-US" sz="1800" dirty="0"/>
              <a:t>This session will cover the key elements in managing finances associated with strategy</a:t>
            </a:r>
          </a:p>
          <a:p>
            <a:r>
              <a:rPr lang="en-US" sz="1800" dirty="0"/>
              <a:t>We will briefly consider specific financial issues within a policing context. </a:t>
            </a:r>
          </a:p>
          <a:p>
            <a:r>
              <a:rPr lang="en-US" sz="1800" dirty="0"/>
              <a:t>We will also explore the concept of Public value as an issue inherent within the new public management agenda. </a:t>
            </a:r>
          </a:p>
        </p:txBody>
      </p:sp>
    </p:spTree>
    <p:extLst>
      <p:ext uri="{BB962C8B-B14F-4D97-AF65-F5344CB8AC3E}">
        <p14:creationId xmlns:p14="http://schemas.microsoft.com/office/powerpoint/2010/main" val="18129139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EA95D-68B0-F442-972E-C59D67809970}"/>
              </a:ext>
            </a:extLst>
          </p:cNvPr>
          <p:cNvSpPr>
            <a:spLocks noGrp="1"/>
          </p:cNvSpPr>
          <p:nvPr>
            <p:ph type="title"/>
          </p:nvPr>
        </p:nvSpPr>
        <p:spPr/>
        <p:txBody>
          <a:bodyPr>
            <a:normAutofit fontScale="90000"/>
          </a:bodyPr>
          <a:lstStyle/>
          <a:p>
            <a:r>
              <a:rPr lang="en-US" dirty="0"/>
              <a:t>Strategy &amp; Financial Management (1)</a:t>
            </a:r>
          </a:p>
        </p:txBody>
      </p:sp>
      <p:sp>
        <p:nvSpPr>
          <p:cNvPr id="3" name="Content Placeholder 2">
            <a:extLst>
              <a:ext uri="{FF2B5EF4-FFF2-40B4-BE49-F238E27FC236}">
                <a16:creationId xmlns:a16="http://schemas.microsoft.com/office/drawing/2014/main" id="{61CD2843-8FB8-C041-B425-522F647BC9D3}"/>
              </a:ext>
            </a:extLst>
          </p:cNvPr>
          <p:cNvSpPr>
            <a:spLocks noGrp="1"/>
          </p:cNvSpPr>
          <p:nvPr>
            <p:ph idx="1"/>
          </p:nvPr>
        </p:nvSpPr>
        <p:spPr>
          <a:xfrm>
            <a:off x="457200" y="1600200"/>
            <a:ext cx="8229600" cy="3987799"/>
          </a:xfrm>
        </p:spPr>
        <p:txBody>
          <a:bodyPr>
            <a:normAutofit fontScale="92500" lnSpcReduction="20000"/>
          </a:bodyPr>
          <a:lstStyle/>
          <a:p>
            <a:r>
              <a:rPr lang="en-US" sz="1800" dirty="0"/>
              <a:t>“Finance and the way it is managed can be a key determinant of strategic success”. (Johnson et al, 2008, p.489).</a:t>
            </a:r>
          </a:p>
          <a:p>
            <a:r>
              <a:rPr lang="en-US" sz="1800" dirty="0"/>
              <a:t>In contrast to the business environment where shareholders care about the ability to generate cash, in public sector the equivalence is the need to deliver value for money services within the extant financial constraints.</a:t>
            </a:r>
          </a:p>
          <a:p>
            <a:r>
              <a:rPr lang="en-US" sz="1800" dirty="0"/>
              <a:t>According to Johnson et al. (2008) there are 3 broad issues that need to be considered in all </a:t>
            </a:r>
            <a:r>
              <a:rPr lang="en-US" sz="1800" dirty="0" err="1"/>
              <a:t>organisations</a:t>
            </a:r>
            <a:r>
              <a:rPr lang="en-US" sz="1800" dirty="0"/>
              <a:t>. </a:t>
            </a:r>
          </a:p>
          <a:p>
            <a:pPr>
              <a:buAutoNum type="arabicPeriod"/>
            </a:pPr>
            <a:r>
              <a:rPr lang="en-US" sz="1800" b="1" dirty="0"/>
              <a:t>Managing for value </a:t>
            </a:r>
            <a:r>
              <a:rPr lang="en-US" sz="1800" dirty="0"/>
              <a:t>(creating value in public service – this is a responsibility of all managers. </a:t>
            </a:r>
          </a:p>
          <a:p>
            <a:pPr lvl="1"/>
            <a:r>
              <a:rPr lang="en-US" sz="1400" dirty="0"/>
              <a:t>Funds from operations</a:t>
            </a:r>
          </a:p>
          <a:p>
            <a:pPr lvl="1"/>
            <a:r>
              <a:rPr lang="en-US" sz="1400" dirty="0"/>
              <a:t>Investment in assets </a:t>
            </a:r>
          </a:p>
          <a:p>
            <a:pPr lvl="1"/>
            <a:r>
              <a:rPr lang="en-US" sz="1400" dirty="0"/>
              <a:t>Financing costs</a:t>
            </a:r>
          </a:p>
          <a:p>
            <a:pPr>
              <a:buAutoNum type="arabicPeriod" startAt="2"/>
            </a:pPr>
            <a:r>
              <a:rPr lang="en-US" sz="1800" b="1" dirty="0"/>
              <a:t>Funding Strategic Developments </a:t>
            </a:r>
          </a:p>
          <a:p>
            <a:pPr lvl="1"/>
            <a:r>
              <a:rPr lang="en-US" sz="1400" dirty="0"/>
              <a:t>Sources of funding</a:t>
            </a:r>
          </a:p>
          <a:p>
            <a:pPr lvl="1"/>
            <a:r>
              <a:rPr lang="en-US" sz="1400" dirty="0"/>
              <a:t>Business and financial risks</a:t>
            </a:r>
          </a:p>
          <a:p>
            <a:pPr lvl="1"/>
            <a:r>
              <a:rPr lang="en-US" sz="1400" dirty="0"/>
              <a:t>Portfolio issues </a:t>
            </a:r>
          </a:p>
          <a:p>
            <a:pPr lvl="1"/>
            <a:r>
              <a:rPr lang="en-US" sz="1400" dirty="0"/>
              <a:t>Mergers and acquisitions (collaborations / partnerships in public sector? </a:t>
            </a:r>
          </a:p>
          <a:p>
            <a:endParaRPr lang="en-US" sz="1800" dirty="0"/>
          </a:p>
          <a:p>
            <a:pPr marL="914400" lvl="2" indent="0">
              <a:buNone/>
            </a:pPr>
            <a:endParaRPr lang="en-US" dirty="0"/>
          </a:p>
        </p:txBody>
      </p:sp>
    </p:spTree>
    <p:extLst>
      <p:ext uri="{BB962C8B-B14F-4D97-AF65-F5344CB8AC3E}">
        <p14:creationId xmlns:p14="http://schemas.microsoft.com/office/powerpoint/2010/main" val="42367205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CE9AA-A68C-2647-92F8-8424BA2BED76}"/>
              </a:ext>
            </a:extLst>
          </p:cNvPr>
          <p:cNvSpPr>
            <a:spLocks noGrp="1"/>
          </p:cNvSpPr>
          <p:nvPr>
            <p:ph type="title"/>
          </p:nvPr>
        </p:nvSpPr>
        <p:spPr/>
        <p:txBody>
          <a:bodyPr>
            <a:normAutofit fontScale="90000"/>
          </a:bodyPr>
          <a:lstStyle/>
          <a:p>
            <a:r>
              <a:rPr lang="en-US" dirty="0"/>
              <a:t>Strategy and Financial management (2) </a:t>
            </a:r>
          </a:p>
        </p:txBody>
      </p:sp>
      <p:sp>
        <p:nvSpPr>
          <p:cNvPr id="3" name="Content Placeholder 2">
            <a:extLst>
              <a:ext uri="{FF2B5EF4-FFF2-40B4-BE49-F238E27FC236}">
                <a16:creationId xmlns:a16="http://schemas.microsoft.com/office/drawing/2014/main" id="{7032D744-C60C-E642-8D9F-503DB3F6F8F7}"/>
              </a:ext>
            </a:extLst>
          </p:cNvPr>
          <p:cNvSpPr>
            <a:spLocks noGrp="1"/>
          </p:cNvSpPr>
          <p:nvPr>
            <p:ph idx="1"/>
          </p:nvPr>
        </p:nvSpPr>
        <p:spPr/>
        <p:txBody>
          <a:bodyPr>
            <a:normAutofit fontScale="92500" lnSpcReduction="10000"/>
          </a:bodyPr>
          <a:lstStyle/>
          <a:p>
            <a:pPr marL="0" indent="0">
              <a:buNone/>
            </a:pPr>
            <a:r>
              <a:rPr lang="en-US" sz="1800" dirty="0"/>
              <a:t>3. Financial expectations </a:t>
            </a:r>
          </a:p>
          <a:p>
            <a:pPr lvl="1"/>
            <a:r>
              <a:rPr lang="en-US" sz="1400" dirty="0"/>
              <a:t>Suppliers </a:t>
            </a:r>
          </a:p>
          <a:p>
            <a:pPr lvl="1"/>
            <a:r>
              <a:rPr lang="en-US" sz="1400" dirty="0"/>
              <a:t>Employees</a:t>
            </a:r>
          </a:p>
          <a:p>
            <a:pPr lvl="1"/>
            <a:r>
              <a:rPr lang="en-US" sz="1400" dirty="0"/>
              <a:t>Communities </a:t>
            </a:r>
          </a:p>
          <a:p>
            <a:pPr lvl="1"/>
            <a:r>
              <a:rPr lang="en-US" sz="1400" dirty="0"/>
              <a:t>Others (</a:t>
            </a:r>
            <a:r>
              <a:rPr lang="en-US" sz="1400" dirty="0" err="1"/>
              <a:t>eg</a:t>
            </a:r>
            <a:r>
              <a:rPr lang="en-US" sz="1400" dirty="0"/>
              <a:t>, HMICFRS, Audit Office, HO) </a:t>
            </a:r>
          </a:p>
          <a:p>
            <a:endParaRPr lang="en-US" sz="1800" dirty="0"/>
          </a:p>
          <a:p>
            <a:pPr marL="0" indent="0">
              <a:buNone/>
            </a:pPr>
            <a:r>
              <a:rPr lang="en-US" sz="1800" b="1" u="sng" dirty="0"/>
              <a:t>Managing Value (see Public value later) </a:t>
            </a:r>
          </a:p>
          <a:p>
            <a:r>
              <a:rPr lang="en-US" sz="1800" dirty="0"/>
              <a:t>It is noted that the long term success of strategies is determined by the extent to which they deliver value, whether that is in the business world or public sector (Johnson et al, 2008)</a:t>
            </a:r>
          </a:p>
          <a:p>
            <a:r>
              <a:rPr lang="en-US" sz="1800" dirty="0"/>
              <a:t>It is noted that value creation in this sense is determine by 3 elements. </a:t>
            </a:r>
          </a:p>
          <a:p>
            <a:pPr lvl="1"/>
            <a:r>
              <a:rPr lang="en-US" sz="1400" u="sng" dirty="0"/>
              <a:t>Funds by operations </a:t>
            </a:r>
            <a:r>
              <a:rPr lang="en-US" sz="1400" dirty="0"/>
              <a:t>– direct and indirect costs of delivering the service. </a:t>
            </a:r>
          </a:p>
          <a:p>
            <a:pPr lvl="1"/>
            <a:r>
              <a:rPr lang="en-US" sz="1400" u="sng" dirty="0"/>
              <a:t>Investment in assets </a:t>
            </a:r>
            <a:r>
              <a:rPr lang="en-US" sz="1400" dirty="0"/>
              <a:t>– the costs of capital assets and the financial management of assets </a:t>
            </a:r>
            <a:r>
              <a:rPr lang="en-US" sz="1400" dirty="0" err="1"/>
              <a:t>eg.</a:t>
            </a:r>
            <a:r>
              <a:rPr lang="en-US" sz="1400" dirty="0"/>
              <a:t> Estate. </a:t>
            </a:r>
          </a:p>
          <a:p>
            <a:pPr lvl="1"/>
            <a:r>
              <a:rPr lang="en-US" sz="1400" dirty="0"/>
              <a:t>Financing costs – managing income (</a:t>
            </a:r>
            <a:r>
              <a:rPr lang="en-US" sz="1400" dirty="0" err="1"/>
              <a:t>eg</a:t>
            </a:r>
            <a:r>
              <a:rPr lang="en-US" sz="1400" dirty="0"/>
              <a:t> central and local grants and outgoings (cost of operational &amp; corporate activity. </a:t>
            </a:r>
          </a:p>
        </p:txBody>
      </p:sp>
    </p:spTree>
    <p:extLst>
      <p:ext uri="{BB962C8B-B14F-4D97-AF65-F5344CB8AC3E}">
        <p14:creationId xmlns:p14="http://schemas.microsoft.com/office/powerpoint/2010/main" val="1048374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061A2-B501-D543-A208-D6236B1FCD29}"/>
              </a:ext>
            </a:extLst>
          </p:cNvPr>
          <p:cNvSpPr>
            <a:spLocks noGrp="1"/>
          </p:cNvSpPr>
          <p:nvPr>
            <p:ph type="title"/>
          </p:nvPr>
        </p:nvSpPr>
        <p:spPr/>
        <p:txBody>
          <a:bodyPr>
            <a:normAutofit fontScale="90000"/>
          </a:bodyPr>
          <a:lstStyle/>
          <a:p>
            <a:r>
              <a:rPr lang="en-US" dirty="0"/>
              <a:t>Strategy and Financial management (3) </a:t>
            </a:r>
          </a:p>
        </p:txBody>
      </p:sp>
      <p:sp>
        <p:nvSpPr>
          <p:cNvPr id="3" name="Content Placeholder 2">
            <a:extLst>
              <a:ext uri="{FF2B5EF4-FFF2-40B4-BE49-F238E27FC236}">
                <a16:creationId xmlns:a16="http://schemas.microsoft.com/office/drawing/2014/main" id="{F107E5DE-190B-9744-A74F-D52056923B23}"/>
              </a:ext>
            </a:extLst>
          </p:cNvPr>
          <p:cNvSpPr>
            <a:spLocks noGrp="1"/>
          </p:cNvSpPr>
          <p:nvPr>
            <p:ph idx="1"/>
          </p:nvPr>
        </p:nvSpPr>
        <p:spPr>
          <a:xfrm>
            <a:off x="584522" y="1379203"/>
            <a:ext cx="8229600" cy="3917032"/>
          </a:xfrm>
        </p:spPr>
        <p:txBody>
          <a:bodyPr>
            <a:normAutofit fontScale="92500" lnSpcReduction="10000"/>
          </a:bodyPr>
          <a:lstStyle/>
          <a:p>
            <a:r>
              <a:rPr lang="en-US" sz="1800" dirty="0"/>
              <a:t>Key value and cost drivers – in other words factors that have the greatest impact on the ability in a public sector to deliver value for money. </a:t>
            </a:r>
          </a:p>
          <a:p>
            <a:pPr marL="0" indent="0">
              <a:buNone/>
            </a:pPr>
            <a:r>
              <a:rPr lang="en-US" sz="2000" dirty="0"/>
              <a:t>Some key drivers </a:t>
            </a:r>
          </a:p>
          <a:p>
            <a:r>
              <a:rPr lang="en-US" sz="1800" dirty="0"/>
              <a:t>Sources of capital</a:t>
            </a:r>
          </a:p>
          <a:p>
            <a:r>
              <a:rPr lang="en-US" sz="1800" dirty="0"/>
              <a:t>Capital expenditure, </a:t>
            </a:r>
            <a:r>
              <a:rPr lang="en-US" sz="1800" dirty="0" err="1"/>
              <a:t>eg</a:t>
            </a:r>
            <a:r>
              <a:rPr lang="en-US" sz="1800" dirty="0"/>
              <a:t> Fleet &amp; Estate\</a:t>
            </a:r>
          </a:p>
          <a:p>
            <a:r>
              <a:rPr lang="en-US" sz="1800" dirty="0"/>
              <a:t>Costs structure of the business</a:t>
            </a:r>
          </a:p>
          <a:p>
            <a:r>
              <a:rPr lang="en-US" sz="1800" dirty="0"/>
              <a:t>Supply chains (procurement) </a:t>
            </a:r>
          </a:p>
          <a:p>
            <a:endParaRPr lang="en-US" sz="1800" dirty="0"/>
          </a:p>
          <a:p>
            <a:pPr marL="0" indent="0">
              <a:buNone/>
            </a:pPr>
            <a:r>
              <a:rPr lang="en-US" sz="1800" b="1" u="sng" dirty="0"/>
              <a:t>Funding strategy Development </a:t>
            </a:r>
          </a:p>
          <a:p>
            <a:r>
              <a:rPr lang="en-US" sz="1800" dirty="0"/>
              <a:t>Sources of funding (see later) </a:t>
            </a:r>
          </a:p>
          <a:p>
            <a:r>
              <a:rPr lang="en-US" sz="1800" dirty="0"/>
              <a:t>Balancing financial and business risks</a:t>
            </a:r>
          </a:p>
          <a:p>
            <a:r>
              <a:rPr lang="en-US" sz="1800" dirty="0"/>
              <a:t>Collaboration / partnerships – complexity of grant funding and</a:t>
            </a:r>
          </a:p>
          <a:p>
            <a:pPr marL="0" indent="0">
              <a:buNone/>
            </a:pPr>
            <a:r>
              <a:rPr lang="en-US" sz="1800" dirty="0"/>
              <a:t>the need to develop </a:t>
            </a:r>
            <a:r>
              <a:rPr lang="en-US" sz="1800" dirty="0" err="1"/>
              <a:t>sustainablility</a:t>
            </a:r>
            <a:r>
              <a:rPr lang="en-US" sz="1800" dirty="0"/>
              <a:t>, </a:t>
            </a:r>
            <a:r>
              <a:rPr lang="en-US" sz="1800" dirty="0" err="1"/>
              <a:t>eg</a:t>
            </a:r>
            <a:r>
              <a:rPr lang="en-US" sz="1800" dirty="0"/>
              <a:t> ACEs</a:t>
            </a:r>
          </a:p>
          <a:p>
            <a:pPr marL="0" indent="0">
              <a:buNone/>
            </a:pPr>
            <a:endParaRPr lang="en-US" sz="1800" dirty="0"/>
          </a:p>
          <a:p>
            <a:pPr marL="0" indent="0">
              <a:buNone/>
            </a:pPr>
            <a:endParaRPr lang="en-US" dirty="0"/>
          </a:p>
          <a:p>
            <a:endParaRPr lang="en-US" dirty="0"/>
          </a:p>
        </p:txBody>
      </p:sp>
      <p:pic>
        <p:nvPicPr>
          <p:cNvPr id="5" name="Picture 4" descr="A sign in front of a building&#10;&#10;Description automatically generated with medium confidence">
            <a:extLst>
              <a:ext uri="{FF2B5EF4-FFF2-40B4-BE49-F238E27FC236}">
                <a16:creationId xmlns:a16="http://schemas.microsoft.com/office/drawing/2014/main" id="{E940E893-6F8E-1343-8264-EAC22C068C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2536" y="2930114"/>
            <a:ext cx="1663700" cy="1219200"/>
          </a:xfrm>
          <a:prstGeom prst="rect">
            <a:avLst/>
          </a:prstGeom>
        </p:spPr>
      </p:pic>
      <p:pic>
        <p:nvPicPr>
          <p:cNvPr id="7" name="Picture 6" descr="Diagram&#10;&#10;Description automatically generated">
            <a:extLst>
              <a:ext uri="{FF2B5EF4-FFF2-40B4-BE49-F238E27FC236}">
                <a16:creationId xmlns:a16="http://schemas.microsoft.com/office/drawing/2014/main" id="{B78DB3F4-03A7-9E4A-9D65-5BFB5E6EA4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05468" y="4476859"/>
            <a:ext cx="1689100" cy="1193800"/>
          </a:xfrm>
          <a:prstGeom prst="rect">
            <a:avLst/>
          </a:prstGeom>
        </p:spPr>
      </p:pic>
      <p:pic>
        <p:nvPicPr>
          <p:cNvPr id="9" name="Picture 8" descr="A picture containing sky, outdoor, grass, building&#10;&#10;Description automatically generated">
            <a:extLst>
              <a:ext uri="{FF2B5EF4-FFF2-40B4-BE49-F238E27FC236}">
                <a16:creationId xmlns:a16="http://schemas.microsoft.com/office/drawing/2014/main" id="{A82D195F-77A4-FC48-8837-5FE9C0EE5E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38936" y="3473806"/>
            <a:ext cx="2042932" cy="1073582"/>
          </a:xfrm>
          <a:prstGeom prst="rect">
            <a:avLst/>
          </a:prstGeom>
        </p:spPr>
      </p:pic>
      <p:pic>
        <p:nvPicPr>
          <p:cNvPr id="11" name="Picture 10" descr="A group of race cars on a track&#10;&#10;Description automatically generated with medium confidence">
            <a:extLst>
              <a:ext uri="{FF2B5EF4-FFF2-40B4-BE49-F238E27FC236}">
                <a16:creationId xmlns:a16="http://schemas.microsoft.com/office/drawing/2014/main" id="{F242DD2F-3CDE-B949-B6C9-AF72A30218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07790" y="2283354"/>
            <a:ext cx="2074078" cy="1073582"/>
          </a:xfrm>
          <a:prstGeom prst="rect">
            <a:avLst/>
          </a:prstGeom>
        </p:spPr>
      </p:pic>
    </p:spTree>
    <p:extLst>
      <p:ext uri="{BB962C8B-B14F-4D97-AF65-F5344CB8AC3E}">
        <p14:creationId xmlns:p14="http://schemas.microsoft.com/office/powerpoint/2010/main" val="7151471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DC2E7-5BE1-0048-B23B-C66D9109E5BC}"/>
              </a:ext>
            </a:extLst>
          </p:cNvPr>
          <p:cNvSpPr>
            <a:spLocks noGrp="1"/>
          </p:cNvSpPr>
          <p:nvPr>
            <p:ph type="title"/>
          </p:nvPr>
        </p:nvSpPr>
        <p:spPr/>
        <p:txBody>
          <a:bodyPr>
            <a:normAutofit fontScale="90000"/>
          </a:bodyPr>
          <a:lstStyle/>
          <a:p>
            <a:r>
              <a:rPr lang="en-US" dirty="0"/>
              <a:t>Strategy and Financial management (4) </a:t>
            </a:r>
          </a:p>
        </p:txBody>
      </p:sp>
      <p:sp>
        <p:nvSpPr>
          <p:cNvPr id="3" name="Content Placeholder 2">
            <a:extLst>
              <a:ext uri="{FF2B5EF4-FFF2-40B4-BE49-F238E27FC236}">
                <a16:creationId xmlns:a16="http://schemas.microsoft.com/office/drawing/2014/main" id="{C848594F-6EE1-A842-9ED8-F1B6FCD0B750}"/>
              </a:ext>
            </a:extLst>
          </p:cNvPr>
          <p:cNvSpPr>
            <a:spLocks noGrp="1"/>
          </p:cNvSpPr>
          <p:nvPr>
            <p:ph idx="1"/>
          </p:nvPr>
        </p:nvSpPr>
        <p:spPr/>
        <p:txBody>
          <a:bodyPr/>
          <a:lstStyle/>
          <a:p>
            <a:pPr marL="0" indent="0">
              <a:buNone/>
            </a:pPr>
            <a:r>
              <a:rPr lang="en-US" sz="2000" b="1" dirty="0"/>
              <a:t>Financial expectation of stakeholders.</a:t>
            </a:r>
          </a:p>
          <a:p>
            <a:r>
              <a:rPr lang="en-US" sz="1800" dirty="0"/>
              <a:t>The extent to which politicians would regard money to be well spent? Public money = public accountability &amp; transparency.</a:t>
            </a:r>
          </a:p>
          <a:p>
            <a:r>
              <a:rPr lang="en-US" sz="1800" dirty="0"/>
              <a:t>Governance and Accountability for the public purse. Role of PCC. </a:t>
            </a:r>
          </a:p>
          <a:p>
            <a:r>
              <a:rPr lang="en-US" sz="1800" dirty="0"/>
              <a:t>Employees are likes to be concerned with wages </a:t>
            </a:r>
          </a:p>
          <a:p>
            <a:r>
              <a:rPr lang="en-US" sz="1800" dirty="0"/>
              <a:t>Community impact – Jobs, public money, cost of policing. </a:t>
            </a:r>
          </a:p>
          <a:p>
            <a:r>
              <a:rPr lang="en-US" sz="1800" dirty="0"/>
              <a:t>Public expectation – expectation in term of quality of service against financial expectation. </a:t>
            </a:r>
          </a:p>
        </p:txBody>
      </p:sp>
    </p:spTree>
    <p:extLst>
      <p:ext uri="{BB962C8B-B14F-4D97-AF65-F5344CB8AC3E}">
        <p14:creationId xmlns:p14="http://schemas.microsoft.com/office/powerpoint/2010/main" val="756719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AD81D-91C8-7C49-8015-C5D3C3633820}"/>
              </a:ext>
            </a:extLst>
          </p:cNvPr>
          <p:cNvSpPr>
            <a:spLocks noGrp="1"/>
          </p:cNvSpPr>
          <p:nvPr>
            <p:ph type="title"/>
          </p:nvPr>
        </p:nvSpPr>
        <p:spPr/>
        <p:txBody>
          <a:bodyPr/>
          <a:lstStyle/>
          <a:p>
            <a:r>
              <a:rPr lang="en-US" dirty="0"/>
              <a:t>Police finance in Focus</a:t>
            </a:r>
          </a:p>
        </p:txBody>
      </p:sp>
      <p:sp>
        <p:nvSpPr>
          <p:cNvPr id="3" name="Content Placeholder 2">
            <a:extLst>
              <a:ext uri="{FF2B5EF4-FFF2-40B4-BE49-F238E27FC236}">
                <a16:creationId xmlns:a16="http://schemas.microsoft.com/office/drawing/2014/main" id="{A0EE7FED-2629-4D46-A4DA-8851EB52DA84}"/>
              </a:ext>
            </a:extLst>
          </p:cNvPr>
          <p:cNvSpPr>
            <a:spLocks noGrp="1"/>
          </p:cNvSpPr>
          <p:nvPr>
            <p:ph idx="1"/>
          </p:nvPr>
        </p:nvSpPr>
        <p:spPr>
          <a:xfrm>
            <a:off x="457200" y="1151467"/>
            <a:ext cx="8229600" cy="4854222"/>
          </a:xfrm>
        </p:spPr>
        <p:txBody>
          <a:bodyPr>
            <a:normAutofit fontScale="85000" lnSpcReduction="20000"/>
          </a:bodyPr>
          <a:lstStyle/>
          <a:p>
            <a:r>
              <a:rPr lang="en-US" sz="2100" dirty="0"/>
              <a:t>Financial Implications of delivering the strategy. </a:t>
            </a:r>
          </a:p>
          <a:p>
            <a:r>
              <a:rPr lang="en-US" sz="2100" dirty="0"/>
              <a:t>How does finance shape the strategic plan? </a:t>
            </a:r>
          </a:p>
          <a:p>
            <a:pPr lvl="1"/>
            <a:r>
              <a:rPr lang="en-US" sz="2100" dirty="0"/>
              <a:t>Medium Term Financial Plan.</a:t>
            </a:r>
          </a:p>
          <a:p>
            <a:pPr lvl="1"/>
            <a:r>
              <a:rPr lang="en-US" sz="2100" dirty="0"/>
              <a:t>Precept decisions</a:t>
            </a:r>
          </a:p>
          <a:p>
            <a:r>
              <a:rPr lang="en-GB" sz="2100" dirty="0">
                <a:solidFill>
                  <a:srgbClr val="000000"/>
                </a:solidFill>
                <a:latin typeface="Arial" panose="020B0604020202020204" pitchFamily="34" charset="0"/>
              </a:rPr>
              <a:t>Austerity isn’t “over” – impact of COVID - </a:t>
            </a:r>
          </a:p>
          <a:p>
            <a:endParaRPr lang="en-GB" sz="2100" dirty="0">
              <a:solidFill>
                <a:srgbClr val="000000"/>
              </a:solidFill>
              <a:latin typeface="Arial" panose="020B0604020202020204" pitchFamily="34" charset="0"/>
            </a:endParaRPr>
          </a:p>
          <a:p>
            <a:r>
              <a:rPr lang="en-GB" sz="2100" dirty="0">
                <a:solidFill>
                  <a:srgbClr val="000000"/>
                </a:solidFill>
                <a:latin typeface="Arial" panose="020B0604020202020204" pitchFamily="34" charset="0"/>
              </a:rPr>
              <a:t>Comprehensive Spending Review/ Funding formula </a:t>
            </a:r>
          </a:p>
          <a:p>
            <a:endParaRPr lang="en-GB" sz="2100" dirty="0">
              <a:solidFill>
                <a:srgbClr val="000000"/>
              </a:solidFill>
              <a:latin typeface="Arial" panose="020B0604020202020204" pitchFamily="34" charset="0"/>
            </a:endParaRPr>
          </a:p>
          <a:p>
            <a:r>
              <a:rPr lang="en-GB" sz="2100" dirty="0">
                <a:solidFill>
                  <a:srgbClr val="000000"/>
                </a:solidFill>
                <a:latin typeface="Arial" panose="020B0604020202020204" pitchFamily="34" charset="0"/>
              </a:rPr>
              <a:t>Sustainability &amp; delivery models</a:t>
            </a:r>
          </a:p>
          <a:p>
            <a:endParaRPr lang="en-GB" sz="2100" dirty="0">
              <a:solidFill>
                <a:srgbClr val="000000"/>
              </a:solidFill>
              <a:latin typeface="Arial" panose="020B0604020202020204" pitchFamily="34" charset="0"/>
            </a:endParaRPr>
          </a:p>
          <a:p>
            <a:r>
              <a:rPr lang="en-GB" sz="2100" dirty="0">
                <a:solidFill>
                  <a:srgbClr val="000000"/>
                </a:solidFill>
                <a:latin typeface="Arial" panose="020B0604020202020204" pitchFamily="34" charset="0"/>
              </a:rPr>
              <a:t>Planning ahead</a:t>
            </a:r>
          </a:p>
          <a:p>
            <a:endParaRPr lang="en-GB" sz="2100" dirty="0">
              <a:solidFill>
                <a:srgbClr val="000000"/>
              </a:solidFill>
              <a:latin typeface="Arial" panose="020B0604020202020204" pitchFamily="34" charset="0"/>
            </a:endParaRPr>
          </a:p>
          <a:p>
            <a:r>
              <a:rPr lang="en-GB" sz="2100" dirty="0">
                <a:solidFill>
                  <a:srgbClr val="000000"/>
                </a:solidFill>
                <a:latin typeface="Arial" panose="020B0604020202020204" pitchFamily="34" charset="0"/>
              </a:rPr>
              <a:t>Strategic decisions &amp; impact on Forces </a:t>
            </a:r>
          </a:p>
          <a:p>
            <a:r>
              <a:rPr lang="en-GB" sz="2100" dirty="0">
                <a:solidFill>
                  <a:srgbClr val="000000"/>
                </a:solidFill>
                <a:latin typeface="Arial" panose="020B0604020202020204" pitchFamily="34" charset="0"/>
              </a:rPr>
              <a:t>e.g. CT investment</a:t>
            </a:r>
          </a:p>
          <a:p>
            <a:endParaRPr lang="en-GB" sz="2100" dirty="0">
              <a:solidFill>
                <a:srgbClr val="000000"/>
              </a:solidFill>
              <a:latin typeface="Arial" panose="020B0604020202020204" pitchFamily="34" charset="0"/>
            </a:endParaRPr>
          </a:p>
          <a:p>
            <a:r>
              <a:rPr lang="en-GB" sz="2100" dirty="0">
                <a:solidFill>
                  <a:srgbClr val="000000"/>
                </a:solidFill>
                <a:latin typeface="Arial" panose="020B0604020202020204" pitchFamily="34" charset="0"/>
              </a:rPr>
              <a:t>Force considerations v PCC considerations</a:t>
            </a:r>
          </a:p>
          <a:p>
            <a:pPr lvl="1"/>
            <a:endParaRPr lang="en-US" sz="1800" dirty="0"/>
          </a:p>
          <a:p>
            <a:endParaRPr lang="en-US" dirty="0"/>
          </a:p>
        </p:txBody>
      </p:sp>
      <p:pic>
        <p:nvPicPr>
          <p:cNvPr id="4" name="Picture 3">
            <a:extLst>
              <a:ext uri="{FF2B5EF4-FFF2-40B4-BE49-F238E27FC236}">
                <a16:creationId xmlns:a16="http://schemas.microsoft.com/office/drawing/2014/main" id="{D2258FD5-F214-654A-9CBF-EC619666E4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7539" y="1454267"/>
            <a:ext cx="1786194" cy="2114040"/>
          </a:xfrm>
          <a:prstGeom prst="rect">
            <a:avLst/>
          </a:prstGeom>
        </p:spPr>
      </p:pic>
      <p:pic>
        <p:nvPicPr>
          <p:cNvPr id="5" name="Picture 4">
            <a:extLst>
              <a:ext uri="{FF2B5EF4-FFF2-40B4-BE49-F238E27FC236}">
                <a16:creationId xmlns:a16="http://schemas.microsoft.com/office/drawing/2014/main" id="{CCF19FF4-01BC-BC49-98B7-1757A3E5AB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25092" y="3652934"/>
            <a:ext cx="3386138" cy="1841047"/>
          </a:xfrm>
          <a:prstGeom prst="rect">
            <a:avLst/>
          </a:prstGeom>
        </p:spPr>
      </p:pic>
    </p:spTree>
    <p:extLst>
      <p:ext uri="{BB962C8B-B14F-4D97-AF65-F5344CB8AC3E}">
        <p14:creationId xmlns:p14="http://schemas.microsoft.com/office/powerpoint/2010/main" val="16644306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Content Placeholder 4"/>
          <p:cNvSpPr>
            <a:spLocks noGrp="1"/>
          </p:cNvSpPr>
          <p:nvPr>
            <p:ph idx="1"/>
          </p:nvPr>
        </p:nvSpPr>
        <p:spPr>
          <a:xfrm>
            <a:off x="708103" y="131876"/>
            <a:ext cx="7365626" cy="3658568"/>
          </a:xfrm>
        </p:spPr>
        <p:txBody>
          <a:bodyPr>
            <a:normAutofit fontScale="40000" lnSpcReduction="20000"/>
          </a:bodyPr>
          <a:lstStyle/>
          <a:p>
            <a:pPr marL="0" indent="0">
              <a:buNone/>
            </a:pPr>
            <a:endParaRPr lang="en-GB" altLang="en-US" sz="5475" b="1" dirty="0">
              <a:solidFill>
                <a:srgbClr val="002060"/>
              </a:solidFill>
            </a:endParaRPr>
          </a:p>
          <a:p>
            <a:pPr marL="0" indent="0" algn="ctr">
              <a:buNone/>
            </a:pPr>
            <a:r>
              <a:rPr lang="en-GB" altLang="en-US" sz="7500" b="1" dirty="0"/>
              <a:t>National Financial context for Policing </a:t>
            </a:r>
          </a:p>
          <a:p>
            <a:pPr>
              <a:buClr>
                <a:srgbClr val="002060"/>
              </a:buClr>
            </a:pPr>
            <a:r>
              <a:rPr lang="en-GB" altLang="en-US" sz="3375" dirty="0"/>
              <a:t>The overall impact of the reductions to police funding are illustrated below. The graph shows the police cash allocations by the Home Office since 1995/96 (blue bars) and how the recent and proposed settlements progressively reduced cash funding to below 2005/06 levels already (red arrow). </a:t>
            </a:r>
          </a:p>
          <a:p>
            <a:pPr>
              <a:buClr>
                <a:srgbClr val="002060"/>
              </a:buClr>
            </a:pPr>
            <a:r>
              <a:rPr lang="en-GB" altLang="en-US" sz="3375" dirty="0"/>
              <a:t>The real terms reduction however (after adjusting for inflation) presents a much different picture and shows that policing is receiving effectively less funding than in 1995/96 (black arrow). </a:t>
            </a:r>
          </a:p>
          <a:p>
            <a:pPr marL="0" indent="0">
              <a:buClr>
                <a:srgbClr val="002060"/>
              </a:buClr>
              <a:buNone/>
            </a:pPr>
            <a:endParaRPr lang="en-GB" altLang="en-US" sz="3450" dirty="0">
              <a:solidFill>
                <a:srgbClr val="002060"/>
              </a:solidFill>
            </a:endParaRPr>
          </a:p>
          <a:p>
            <a:pPr>
              <a:buClr>
                <a:srgbClr val="002060"/>
              </a:buClr>
            </a:pPr>
            <a:endParaRPr lang="en-GB" altLang="en-US" sz="2100" dirty="0">
              <a:solidFill>
                <a:srgbClr val="002060"/>
              </a:solidFill>
            </a:endParaRPr>
          </a:p>
          <a:p>
            <a:pPr>
              <a:buClr>
                <a:srgbClr val="002060"/>
              </a:buClr>
            </a:pPr>
            <a:endParaRPr lang="en-GB" altLang="en-US" sz="1650" dirty="0">
              <a:solidFill>
                <a:srgbClr val="002060"/>
              </a:solidFill>
            </a:endParaRPr>
          </a:p>
          <a:p>
            <a:pPr marL="0" indent="0">
              <a:buNone/>
            </a:pPr>
            <a:r>
              <a:rPr lang="en-US" sz="3000" dirty="0"/>
              <a:t> </a:t>
            </a:r>
            <a:endParaRPr lang="en-GB" sz="3000" dirty="0"/>
          </a:p>
          <a:p>
            <a:endParaRPr lang="en-GB" altLang="en-US" sz="3000" dirty="0"/>
          </a:p>
          <a:p>
            <a:endParaRPr lang="en-GB" altLang="en-US" sz="3000" dirty="0"/>
          </a:p>
          <a:p>
            <a:endParaRPr lang="en-GB" altLang="en-US" dirty="0"/>
          </a:p>
        </p:txBody>
      </p:sp>
      <p:pic>
        <p:nvPicPr>
          <p:cNvPr id="2" name="Picture 1"/>
          <p:cNvPicPr>
            <a:picLocks noChangeAspect="1"/>
          </p:cNvPicPr>
          <p:nvPr/>
        </p:nvPicPr>
        <p:blipFill>
          <a:blip r:embed="rId2"/>
          <a:stretch>
            <a:fillRect/>
          </a:stretch>
        </p:blipFill>
        <p:spPr>
          <a:xfrm>
            <a:off x="467121" y="2206552"/>
            <a:ext cx="7606608" cy="2772852"/>
          </a:xfrm>
          <a:prstGeom prst="rect">
            <a:avLst/>
          </a:prstGeom>
        </p:spPr>
      </p:pic>
    </p:spTree>
    <p:extLst>
      <p:ext uri="{BB962C8B-B14F-4D97-AF65-F5344CB8AC3E}">
        <p14:creationId xmlns:p14="http://schemas.microsoft.com/office/powerpoint/2010/main" val="39527199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A79A6-4A01-ED40-B384-FC7BBEAD3DEC}"/>
              </a:ext>
            </a:extLst>
          </p:cNvPr>
          <p:cNvSpPr>
            <a:spLocks noGrp="1"/>
          </p:cNvSpPr>
          <p:nvPr>
            <p:ph type="title"/>
          </p:nvPr>
        </p:nvSpPr>
        <p:spPr>
          <a:xfrm>
            <a:off x="457200" y="274638"/>
            <a:ext cx="8229600" cy="1143000"/>
          </a:xfrm>
        </p:spPr>
        <p:txBody>
          <a:bodyPr anchor="ctr">
            <a:normAutofit/>
          </a:bodyPr>
          <a:lstStyle/>
          <a:p>
            <a:r>
              <a:rPr lang="en-US" dirty="0"/>
              <a:t>Medium Term Financial Planning</a:t>
            </a:r>
          </a:p>
        </p:txBody>
      </p:sp>
      <p:pic>
        <p:nvPicPr>
          <p:cNvPr id="7" name="Content Placeholder 6" descr="Table&#10;&#10;Description automatically generated">
            <a:extLst>
              <a:ext uri="{FF2B5EF4-FFF2-40B4-BE49-F238E27FC236}">
                <a16:creationId xmlns:a16="http://schemas.microsoft.com/office/drawing/2014/main" id="{C0B30557-AE20-774D-9D72-AABEA03ACF6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119210" y="1408510"/>
            <a:ext cx="2232699" cy="3029758"/>
          </a:xfrm>
        </p:spPr>
      </p:pic>
      <p:pic>
        <p:nvPicPr>
          <p:cNvPr id="5" name="Content Placeholder 4" descr="Graphical user interface, text, application&#10;&#10;Description automatically generated">
            <a:extLst>
              <a:ext uri="{FF2B5EF4-FFF2-40B4-BE49-F238E27FC236}">
                <a16:creationId xmlns:a16="http://schemas.microsoft.com/office/drawing/2014/main" id="{610AC1F9-F78D-CC46-AF7E-54BE54240AD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3188884"/>
            <a:ext cx="4038600" cy="2069782"/>
          </a:xfrm>
          <a:noFill/>
        </p:spPr>
      </p:pic>
      <p:pic>
        <p:nvPicPr>
          <p:cNvPr id="9" name="Picture 8" descr="A picture containing text&#10;&#10;Description automatically generated">
            <a:extLst>
              <a:ext uri="{FF2B5EF4-FFF2-40B4-BE49-F238E27FC236}">
                <a16:creationId xmlns:a16="http://schemas.microsoft.com/office/drawing/2014/main" id="{A7DAE921-462D-D54E-97C6-93C47C7097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 y="1215341"/>
            <a:ext cx="2835375" cy="3292998"/>
          </a:xfrm>
          <a:prstGeom prst="rect">
            <a:avLst/>
          </a:prstGeom>
        </p:spPr>
      </p:pic>
      <p:pic>
        <p:nvPicPr>
          <p:cNvPr id="12" name="Picture 11" descr="Text&#10;&#10;Description automatically generated">
            <a:extLst>
              <a:ext uri="{FF2B5EF4-FFF2-40B4-BE49-F238E27FC236}">
                <a16:creationId xmlns:a16="http://schemas.microsoft.com/office/drawing/2014/main" id="{5699A8C1-8295-0F44-974B-295CCFF06A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20659" y="1342663"/>
            <a:ext cx="2502242" cy="3165676"/>
          </a:xfrm>
          <a:prstGeom prst="rect">
            <a:avLst/>
          </a:prstGeom>
        </p:spPr>
      </p:pic>
    </p:spTree>
    <p:extLst>
      <p:ext uri="{BB962C8B-B14F-4D97-AF65-F5344CB8AC3E}">
        <p14:creationId xmlns:p14="http://schemas.microsoft.com/office/powerpoint/2010/main" val="1752982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6EC413-F415-4497-A43E-96AE88D32E1B}"/>
              </a:ext>
            </a:extLst>
          </p:cNvPr>
          <p:cNvPicPr>
            <a:picLocks noChangeAspect="1"/>
          </p:cNvPicPr>
          <p:nvPr/>
        </p:nvPicPr>
        <p:blipFill>
          <a:blip r:embed="rId3"/>
          <a:stretch>
            <a:fillRect/>
          </a:stretch>
        </p:blipFill>
        <p:spPr>
          <a:xfrm>
            <a:off x="340745" y="1352080"/>
            <a:ext cx="8564816" cy="4153841"/>
          </a:xfrm>
          <a:prstGeom prst="rect">
            <a:avLst/>
          </a:prstGeom>
        </p:spPr>
      </p:pic>
      <p:sp>
        <p:nvSpPr>
          <p:cNvPr id="6" name="Content Placeholder 2"/>
          <p:cNvSpPr txBox="1">
            <a:spLocks/>
          </p:cNvSpPr>
          <p:nvPr/>
        </p:nvSpPr>
        <p:spPr>
          <a:xfrm>
            <a:off x="340745" y="1752643"/>
            <a:ext cx="5949912" cy="3263504"/>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defTabSz="685800">
              <a:lnSpc>
                <a:spcPct val="110000"/>
              </a:lnSpc>
              <a:spcBef>
                <a:spcPts val="750"/>
              </a:spcBef>
              <a:defRPr/>
            </a:pPr>
            <a:endParaRPr lang="en-GB" sz="1200" dirty="0">
              <a:solidFill>
                <a:prstClr val="black"/>
              </a:solidFill>
              <a:latin typeface="Tahoma" panose="020B0604030504040204" pitchFamily="34" charset="0"/>
              <a:ea typeface="Tahoma" panose="020B0604030504040204" pitchFamily="34" charset="0"/>
              <a:cs typeface="Tahoma" panose="020B0604030504040204" pitchFamily="34" charset="0"/>
            </a:endParaRPr>
          </a:p>
        </p:txBody>
      </p:sp>
      <p:sp>
        <p:nvSpPr>
          <p:cNvPr id="4" name="Rectangle 3"/>
          <p:cNvSpPr/>
          <p:nvPr/>
        </p:nvSpPr>
        <p:spPr>
          <a:xfrm>
            <a:off x="348720" y="931088"/>
            <a:ext cx="8556842" cy="415498"/>
          </a:xfrm>
          <a:prstGeom prst="rect">
            <a:avLst/>
          </a:prstGeom>
        </p:spPr>
        <p:txBody>
          <a:bodyPr wrap="square">
            <a:spAutoFit/>
          </a:bodyPr>
          <a:lstStyle/>
          <a:p>
            <a:pPr algn="ctr" defTabSz="685800">
              <a:defRPr/>
            </a:pPr>
            <a:r>
              <a:rPr lang="en-GB" sz="2100" b="1" dirty="0">
                <a:solidFill>
                  <a:srgbClr val="132A45"/>
                </a:solidFill>
                <a:latin typeface="Tahoma" panose="020B0604030504040204" pitchFamily="34" charset="0"/>
                <a:ea typeface="Tahoma" panose="020B0604030504040204" pitchFamily="34" charset="0"/>
                <a:cs typeface="Tahoma" panose="020B0604030504040204" pitchFamily="34" charset="0"/>
              </a:rPr>
              <a:t>Wales: Precept History</a:t>
            </a:r>
          </a:p>
        </p:txBody>
      </p:sp>
      <p:sp>
        <p:nvSpPr>
          <p:cNvPr id="7" name="TextBox 6"/>
          <p:cNvSpPr txBox="1"/>
          <p:nvPr/>
        </p:nvSpPr>
        <p:spPr>
          <a:xfrm>
            <a:off x="5486401" y="4351012"/>
            <a:ext cx="804257" cy="300082"/>
          </a:xfrm>
          <a:prstGeom prst="rect">
            <a:avLst/>
          </a:prstGeom>
          <a:noFill/>
        </p:spPr>
        <p:txBody>
          <a:bodyPr wrap="square" rtlCol="0">
            <a:spAutoFit/>
          </a:bodyPr>
          <a:lstStyle/>
          <a:p>
            <a:pPr defTabSz="685800">
              <a:defRPr/>
            </a:pPr>
            <a:r>
              <a:rPr lang="en-GB" sz="1350" b="1" dirty="0">
                <a:solidFill>
                  <a:prstClr val="black"/>
                </a:solidFill>
                <a:latin typeface="Calibri" panose="020F0502020204030204"/>
              </a:rPr>
              <a:t>£191M</a:t>
            </a:r>
          </a:p>
        </p:txBody>
      </p:sp>
    </p:spTree>
    <p:extLst>
      <p:ext uri="{BB962C8B-B14F-4D97-AF65-F5344CB8AC3E}">
        <p14:creationId xmlns:p14="http://schemas.microsoft.com/office/powerpoint/2010/main" val="34826475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ED166-EAF8-E140-96AB-FF5506F077E9}"/>
              </a:ext>
            </a:extLst>
          </p:cNvPr>
          <p:cNvSpPr>
            <a:spLocks noGrp="1"/>
          </p:cNvSpPr>
          <p:nvPr>
            <p:ph type="title"/>
          </p:nvPr>
        </p:nvSpPr>
        <p:spPr/>
        <p:txBody>
          <a:bodyPr>
            <a:normAutofit fontScale="90000"/>
          </a:bodyPr>
          <a:lstStyle/>
          <a:p>
            <a:r>
              <a:rPr lang="en-US" sz="3600" b="1" dirty="0"/>
              <a:t>Developing the concept of public value</a:t>
            </a:r>
          </a:p>
        </p:txBody>
      </p:sp>
      <p:sp>
        <p:nvSpPr>
          <p:cNvPr id="3" name="Content Placeholder 2">
            <a:extLst>
              <a:ext uri="{FF2B5EF4-FFF2-40B4-BE49-F238E27FC236}">
                <a16:creationId xmlns:a16="http://schemas.microsoft.com/office/drawing/2014/main" id="{ABD2C8ED-28B7-EA42-BCB2-5F6F7E7463B0}"/>
              </a:ext>
            </a:extLst>
          </p:cNvPr>
          <p:cNvSpPr>
            <a:spLocks noGrp="1"/>
          </p:cNvSpPr>
          <p:nvPr>
            <p:ph idx="1"/>
          </p:nvPr>
        </p:nvSpPr>
        <p:spPr>
          <a:xfrm>
            <a:off x="457200" y="1216379"/>
            <a:ext cx="8229600" cy="4540954"/>
          </a:xfrm>
        </p:spPr>
        <p:txBody>
          <a:bodyPr>
            <a:normAutofit/>
          </a:bodyPr>
          <a:lstStyle/>
          <a:p>
            <a:r>
              <a:rPr lang="en-US" sz="1800" dirty="0"/>
              <a:t>Ferlie &amp; </a:t>
            </a:r>
            <a:r>
              <a:rPr lang="en-US" sz="1800" dirty="0" err="1"/>
              <a:t>Ongaro</a:t>
            </a:r>
            <a:r>
              <a:rPr lang="en-US" sz="1800" dirty="0"/>
              <a:t> (2015) – read pp 68 – 70. The Public Value school – derived from the work of Mark Moore (1995) is an public sector management oriented model. </a:t>
            </a:r>
          </a:p>
          <a:p>
            <a:r>
              <a:rPr lang="en-US" sz="1800" dirty="0"/>
              <a:t>Provides characteristic mindset among public sector managers – focused on reliable control of the organization in order to maintain a degree of  organizational perspective in the face of political influences and changes. </a:t>
            </a:r>
          </a:p>
          <a:p>
            <a:r>
              <a:rPr lang="en-US" sz="1800" dirty="0"/>
              <a:t>Central is the notion that public value is based on the public need. There is resonance between the public value and some of the issues raised in the previous slides. </a:t>
            </a:r>
          </a:p>
        </p:txBody>
      </p:sp>
    </p:spTree>
    <p:extLst>
      <p:ext uri="{BB962C8B-B14F-4D97-AF65-F5344CB8AC3E}">
        <p14:creationId xmlns:p14="http://schemas.microsoft.com/office/powerpoint/2010/main" val="27793287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6A5E8-F037-3E4B-AAE4-FED7D1E52082}"/>
              </a:ext>
            </a:extLst>
          </p:cNvPr>
          <p:cNvSpPr>
            <a:spLocks noGrp="1"/>
          </p:cNvSpPr>
          <p:nvPr>
            <p:ph type="title"/>
          </p:nvPr>
        </p:nvSpPr>
        <p:spPr/>
        <p:txBody>
          <a:bodyPr>
            <a:normAutofit/>
          </a:bodyPr>
          <a:lstStyle/>
          <a:p>
            <a:r>
              <a:rPr lang="en-US" sz="3600" dirty="0"/>
              <a:t>Developing the concept of Public value</a:t>
            </a:r>
          </a:p>
        </p:txBody>
      </p:sp>
      <p:sp>
        <p:nvSpPr>
          <p:cNvPr id="3" name="Content Placeholder 2">
            <a:extLst>
              <a:ext uri="{FF2B5EF4-FFF2-40B4-BE49-F238E27FC236}">
                <a16:creationId xmlns:a16="http://schemas.microsoft.com/office/drawing/2014/main" id="{CC0130F0-3C34-2840-A691-7C8B7DA95FFC}"/>
              </a:ext>
            </a:extLst>
          </p:cNvPr>
          <p:cNvSpPr>
            <a:spLocks noGrp="1"/>
          </p:cNvSpPr>
          <p:nvPr>
            <p:ph idx="1"/>
          </p:nvPr>
        </p:nvSpPr>
        <p:spPr>
          <a:xfrm>
            <a:off x="457200" y="1329268"/>
            <a:ext cx="8229600" cy="3917032"/>
          </a:xfrm>
        </p:spPr>
        <p:txBody>
          <a:bodyPr>
            <a:normAutofit/>
          </a:bodyPr>
          <a:lstStyle/>
          <a:p>
            <a:r>
              <a:rPr lang="en-US" sz="1800" dirty="0"/>
              <a:t>Strategic Triangle model – key model in the Public Value School &amp; aligned to three central tenets. </a:t>
            </a:r>
          </a:p>
          <a:p>
            <a:pPr marL="0" indent="0">
              <a:buNone/>
            </a:pPr>
            <a:r>
              <a:rPr lang="en-US" sz="1800" dirty="0"/>
              <a:t>1. Defining public value – clarifying and specifying the strategic goals. </a:t>
            </a:r>
          </a:p>
          <a:p>
            <a:pPr marL="0" indent="0">
              <a:buNone/>
            </a:pPr>
            <a:r>
              <a:rPr lang="en-US" sz="1800" dirty="0"/>
              <a:t>2. Authorizations – creating the necessary environment to achieve the desired outcomes, building a public sector coalition to sustain strategic actions</a:t>
            </a:r>
          </a:p>
          <a:p>
            <a:pPr marL="0" indent="0">
              <a:buNone/>
            </a:pPr>
            <a:r>
              <a:rPr lang="en-US" sz="1800" dirty="0"/>
              <a:t>3. Building operational capacity -  -building harnessing operational resources  (money, staff, skills) to deliver improved public value. </a:t>
            </a:r>
          </a:p>
          <a:p>
            <a:pPr marL="0" indent="0">
              <a:buNone/>
            </a:pPr>
            <a:endParaRPr lang="en-US" sz="1800" dirty="0"/>
          </a:p>
          <a:p>
            <a:r>
              <a:rPr lang="en-US" sz="1800" dirty="0"/>
              <a:t>Critics argue that it may be too high level &amp; may be difficult to </a:t>
            </a:r>
            <a:r>
              <a:rPr lang="en-US" sz="1800" dirty="0" err="1"/>
              <a:t>operationalise</a:t>
            </a:r>
            <a:r>
              <a:rPr lang="en-US" sz="1800" dirty="0"/>
              <a:t> (Bennington, 2011) </a:t>
            </a:r>
          </a:p>
        </p:txBody>
      </p:sp>
    </p:spTree>
    <p:extLst>
      <p:ext uri="{BB962C8B-B14F-4D97-AF65-F5344CB8AC3E}">
        <p14:creationId xmlns:p14="http://schemas.microsoft.com/office/powerpoint/2010/main" val="11395923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5E287-4BC9-C84D-8212-ABFC48D47AEF}"/>
              </a:ext>
            </a:extLst>
          </p:cNvPr>
          <p:cNvSpPr>
            <a:spLocks noGrp="1"/>
          </p:cNvSpPr>
          <p:nvPr>
            <p:ph type="title"/>
          </p:nvPr>
        </p:nvSpPr>
        <p:spPr/>
        <p:txBody>
          <a:bodyPr>
            <a:normAutofit/>
          </a:bodyPr>
          <a:lstStyle/>
          <a:p>
            <a:r>
              <a:rPr lang="en-US" sz="3600" dirty="0"/>
              <a:t>Public Value &amp; Policing   </a:t>
            </a:r>
          </a:p>
        </p:txBody>
      </p:sp>
      <p:sp>
        <p:nvSpPr>
          <p:cNvPr id="9" name="Content Placeholder 8">
            <a:extLst>
              <a:ext uri="{FF2B5EF4-FFF2-40B4-BE49-F238E27FC236}">
                <a16:creationId xmlns:a16="http://schemas.microsoft.com/office/drawing/2014/main" id="{7A6EECD0-FF21-7A47-A52C-31DB9C0942F2}"/>
              </a:ext>
            </a:extLst>
          </p:cNvPr>
          <p:cNvSpPr>
            <a:spLocks noGrp="1"/>
          </p:cNvSpPr>
          <p:nvPr>
            <p:ph idx="1"/>
          </p:nvPr>
        </p:nvSpPr>
        <p:spPr>
          <a:xfrm>
            <a:off x="457200" y="1205088"/>
            <a:ext cx="8229600" cy="4811889"/>
          </a:xfrm>
        </p:spPr>
        <p:txBody>
          <a:bodyPr>
            <a:normAutofit fontScale="77500" lnSpcReduction="20000"/>
          </a:bodyPr>
          <a:lstStyle/>
          <a:p>
            <a:r>
              <a:rPr lang="en-GB" sz="2600" dirty="0"/>
              <a:t>The context of policing (Hartley &amp; </a:t>
            </a:r>
            <a:r>
              <a:rPr lang="en-GB" sz="2600" dirty="0" err="1"/>
              <a:t>Hesketh</a:t>
            </a:r>
            <a:r>
              <a:rPr lang="en-GB" sz="2600" dirty="0"/>
              <a:t>, </a:t>
            </a:r>
            <a:r>
              <a:rPr lang="en-GB" sz="2600" dirty="0" err="1"/>
              <a:t>nd</a:t>
            </a:r>
            <a:r>
              <a:rPr lang="en-GB" sz="2600" dirty="0"/>
              <a:t>)</a:t>
            </a:r>
          </a:p>
          <a:p>
            <a:r>
              <a:rPr lang="en-GB" sz="2600" dirty="0"/>
              <a:t>Focus on vulnerability</a:t>
            </a:r>
          </a:p>
          <a:p>
            <a:r>
              <a:rPr lang="en-GB" sz="2600" dirty="0"/>
              <a:t>Changing crime patterns and demand, globally and locally </a:t>
            </a:r>
          </a:p>
          <a:p>
            <a:r>
              <a:rPr lang="en-GB" sz="2600" dirty="0"/>
              <a:t>Austerity cuts</a:t>
            </a:r>
          </a:p>
          <a:p>
            <a:r>
              <a:rPr lang="en-GB" sz="2600" dirty="0"/>
              <a:t>Impacts of partner organisations’ changes and austerity cuts – </a:t>
            </a:r>
            <a:r>
              <a:rPr lang="en-GB" sz="2600" b="1" dirty="0"/>
              <a:t>shrinking together not apart?? </a:t>
            </a:r>
          </a:p>
          <a:p>
            <a:r>
              <a:rPr lang="en-GB" sz="2600" dirty="0"/>
              <a:t>Rising public expectations about “doing more with less” -</a:t>
            </a:r>
            <a:r>
              <a:rPr lang="en-GB" sz="2600" b="1" dirty="0"/>
              <a:t> is this achievable?? </a:t>
            </a:r>
          </a:p>
          <a:p>
            <a:r>
              <a:rPr lang="en-GB" sz="2600" dirty="0"/>
              <a:t>Public sphere – places, organisations, cultures, rules, knowledge held in common by people </a:t>
            </a:r>
          </a:p>
          <a:p>
            <a:r>
              <a:rPr lang="en-GB" sz="2600" dirty="0"/>
              <a:t>What is important for society </a:t>
            </a:r>
            <a:r>
              <a:rPr lang="en-GB" sz="2600" dirty="0" err="1"/>
              <a:t>eg</a:t>
            </a:r>
            <a:r>
              <a:rPr lang="en-GB" sz="2600" dirty="0"/>
              <a:t> fairness, social justice, social cohesion, decency, access to services etc. </a:t>
            </a:r>
          </a:p>
          <a:p>
            <a:r>
              <a:rPr lang="en-GB" sz="2600" dirty="0"/>
              <a:t>What is valuable in the public sphere and who decides? </a:t>
            </a:r>
            <a:r>
              <a:rPr lang="en-GB" sz="2600" b="1" dirty="0"/>
              <a:t>PCC? Politicians? </a:t>
            </a:r>
          </a:p>
          <a:p>
            <a:endParaRPr lang="en-GB" sz="2600" dirty="0"/>
          </a:p>
          <a:p>
            <a:pPr marL="0" indent="0">
              <a:buNone/>
            </a:pPr>
            <a:r>
              <a:rPr lang="en-GB" sz="2600" dirty="0"/>
              <a:t> </a:t>
            </a:r>
          </a:p>
          <a:p>
            <a:endParaRPr lang="en-US" dirty="0"/>
          </a:p>
        </p:txBody>
      </p:sp>
    </p:spTree>
    <p:extLst>
      <p:ext uri="{BB962C8B-B14F-4D97-AF65-F5344CB8AC3E}">
        <p14:creationId xmlns:p14="http://schemas.microsoft.com/office/powerpoint/2010/main" val="4211756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F8007-CE18-DA4B-8D36-BCA1F13203EF}"/>
              </a:ext>
            </a:extLst>
          </p:cNvPr>
          <p:cNvSpPr>
            <a:spLocks noGrp="1"/>
          </p:cNvSpPr>
          <p:nvPr>
            <p:ph type="title"/>
          </p:nvPr>
        </p:nvSpPr>
        <p:spPr/>
        <p:txBody>
          <a:bodyPr>
            <a:normAutofit/>
          </a:bodyPr>
          <a:lstStyle/>
          <a:p>
            <a:r>
              <a:rPr lang="en-US" sz="3600" dirty="0"/>
              <a:t>Public Value in Policing </a:t>
            </a:r>
          </a:p>
        </p:txBody>
      </p:sp>
      <p:sp>
        <p:nvSpPr>
          <p:cNvPr id="3" name="Content Placeholder 2">
            <a:extLst>
              <a:ext uri="{FF2B5EF4-FFF2-40B4-BE49-F238E27FC236}">
                <a16:creationId xmlns:a16="http://schemas.microsoft.com/office/drawing/2014/main" id="{C56B4D49-A668-6D46-A940-DC946DAEADD0}"/>
              </a:ext>
            </a:extLst>
          </p:cNvPr>
          <p:cNvSpPr>
            <a:spLocks noGrp="1"/>
          </p:cNvSpPr>
          <p:nvPr>
            <p:ph idx="1"/>
          </p:nvPr>
        </p:nvSpPr>
        <p:spPr>
          <a:xfrm>
            <a:off x="344312" y="1069623"/>
            <a:ext cx="8229600" cy="2791177"/>
          </a:xfrm>
        </p:spPr>
        <p:txBody>
          <a:bodyPr>
            <a:normAutofit fontScale="77500" lnSpcReduction="20000"/>
          </a:bodyPr>
          <a:lstStyle/>
          <a:p>
            <a:r>
              <a:rPr lang="en-GB" sz="2300" dirty="0"/>
              <a:t>Expressed views, values and aspirations of individuals, communities and various publics </a:t>
            </a:r>
          </a:p>
          <a:p>
            <a:r>
              <a:rPr lang="en-GB" sz="2300" dirty="0"/>
              <a:t>What is important, what is valuable, what are people prepared to prioritise? </a:t>
            </a:r>
          </a:p>
          <a:p>
            <a:r>
              <a:rPr lang="en-GB" sz="2300" dirty="0"/>
              <a:t>What are you prepared to give up, in order to have more of what you value </a:t>
            </a:r>
          </a:p>
          <a:p>
            <a:r>
              <a:rPr lang="en-GB" sz="2300" dirty="0"/>
              <a:t>most? </a:t>
            </a:r>
          </a:p>
          <a:p>
            <a:pPr marL="0" indent="0">
              <a:buNone/>
            </a:pPr>
            <a:r>
              <a:rPr lang="en-GB" sz="2300" b="1" dirty="0"/>
              <a:t>BUT </a:t>
            </a:r>
          </a:p>
          <a:p>
            <a:r>
              <a:rPr lang="en-GB" sz="2300" dirty="0"/>
              <a:t>Danger of prioritising majority or populist views only </a:t>
            </a:r>
            <a:r>
              <a:rPr lang="en-GB" sz="2300" b="1" dirty="0"/>
              <a:t>– For example-  Our bobby and community for a – what priorities tend to come through these meetings </a:t>
            </a:r>
          </a:p>
          <a:p>
            <a:endParaRPr lang="en-US" dirty="0"/>
          </a:p>
        </p:txBody>
      </p:sp>
    </p:spTree>
    <p:extLst>
      <p:ext uri="{BB962C8B-B14F-4D97-AF65-F5344CB8AC3E}">
        <p14:creationId xmlns:p14="http://schemas.microsoft.com/office/powerpoint/2010/main" val="18455418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28E5-6317-F448-8F6E-432CEA3853CC}"/>
              </a:ext>
            </a:extLst>
          </p:cNvPr>
          <p:cNvSpPr>
            <a:spLocks noGrp="1"/>
          </p:cNvSpPr>
          <p:nvPr>
            <p:ph type="title"/>
          </p:nvPr>
        </p:nvSpPr>
        <p:spPr/>
        <p:txBody>
          <a:bodyPr>
            <a:normAutofit/>
          </a:bodyPr>
          <a:lstStyle/>
          <a:p>
            <a:r>
              <a:rPr lang="en-US" dirty="0"/>
              <a:t>Task</a:t>
            </a:r>
          </a:p>
        </p:txBody>
      </p:sp>
      <p:sp>
        <p:nvSpPr>
          <p:cNvPr id="3" name="Content Placeholder 2">
            <a:extLst>
              <a:ext uri="{FF2B5EF4-FFF2-40B4-BE49-F238E27FC236}">
                <a16:creationId xmlns:a16="http://schemas.microsoft.com/office/drawing/2014/main" id="{7368C014-E57C-AB44-91AE-861368B15514}"/>
              </a:ext>
            </a:extLst>
          </p:cNvPr>
          <p:cNvSpPr>
            <a:spLocks noGrp="1"/>
          </p:cNvSpPr>
          <p:nvPr>
            <p:ph idx="1"/>
          </p:nvPr>
        </p:nvSpPr>
        <p:spPr/>
        <p:txBody>
          <a:bodyPr>
            <a:normAutofit fontScale="85000" lnSpcReduction="20000"/>
          </a:bodyPr>
          <a:lstStyle/>
          <a:p>
            <a:pPr marL="0" indent="0">
              <a:buNone/>
            </a:pPr>
            <a:r>
              <a:rPr lang="en-US" sz="1600" b="1" dirty="0"/>
              <a:t>Read the following article and consider the approach in relation to policing. </a:t>
            </a:r>
          </a:p>
          <a:p>
            <a:pPr marL="0" indent="0">
              <a:buNone/>
            </a:pPr>
            <a:endParaRPr lang="en-US" sz="1600" b="1" dirty="0"/>
          </a:p>
          <a:p>
            <a:pPr marL="0" indent="0">
              <a:buNone/>
            </a:pPr>
            <a:r>
              <a:rPr lang="en-US" sz="1600" dirty="0"/>
              <a:t>As discussed last night the Moore Article is a deeper read, while Hartley is useful. Jean Hartley has produced a number of articles including a number on the concept of public value and policing. </a:t>
            </a:r>
          </a:p>
          <a:p>
            <a:pPr marL="0" indent="0">
              <a:buNone/>
            </a:pPr>
            <a:endParaRPr lang="en-US" sz="1600" dirty="0"/>
          </a:p>
          <a:p>
            <a:pPr marL="0" indent="0">
              <a:buNone/>
            </a:pPr>
            <a:r>
              <a:rPr lang="en-GB" sz="1600" dirty="0"/>
              <a:t>Moore, M. H. (2014). Public Value Accounting: Establishing the Philosophical Basis. </a:t>
            </a:r>
            <a:r>
              <a:rPr lang="en-GB" sz="1600" i="1" dirty="0"/>
              <a:t>Public Administration Review</a:t>
            </a:r>
            <a:r>
              <a:rPr lang="en-GB" sz="1600" dirty="0"/>
              <a:t>, </a:t>
            </a:r>
            <a:r>
              <a:rPr lang="en-GB" sz="1600" i="1" dirty="0"/>
              <a:t>74</a:t>
            </a:r>
            <a:r>
              <a:rPr lang="en-GB" sz="1600" dirty="0"/>
              <a:t>(4), 465–477. </a:t>
            </a:r>
            <a:r>
              <a:rPr lang="en-GB" sz="1600" dirty="0">
                <a:hlinkClick r:id="rId2"/>
              </a:rPr>
              <a:t>https://doi.org/10.1111/puar.12198</a:t>
            </a:r>
            <a:endParaRPr lang="en-GB" sz="1600" dirty="0"/>
          </a:p>
          <a:p>
            <a:pPr marL="0" indent="0">
              <a:buNone/>
            </a:pPr>
            <a:endParaRPr lang="en-GB" sz="1600" dirty="0"/>
          </a:p>
          <a:p>
            <a:pPr marL="0" indent="0">
              <a:buNone/>
            </a:pPr>
            <a:r>
              <a:rPr lang="en-US" sz="1800" b="1" dirty="0"/>
              <a:t>Also read </a:t>
            </a:r>
          </a:p>
          <a:p>
            <a:pPr marL="0" indent="0">
              <a:buNone/>
            </a:pPr>
            <a:r>
              <a:rPr lang="en-GB" sz="1800" dirty="0">
                <a:solidFill>
                  <a:srgbClr val="333333"/>
                </a:solidFill>
              </a:rPr>
              <a:t>Hartley, J., Parker, S. and </a:t>
            </a:r>
            <a:r>
              <a:rPr lang="en-GB" sz="1800" dirty="0" err="1">
                <a:solidFill>
                  <a:srgbClr val="333333"/>
                </a:solidFill>
              </a:rPr>
              <a:t>Beashel</a:t>
            </a:r>
            <a:r>
              <a:rPr lang="en-GB" sz="1800" dirty="0">
                <a:solidFill>
                  <a:srgbClr val="333333"/>
                </a:solidFill>
              </a:rPr>
              <a:t>, J. (2019) ‘Leading and recognizing public value’, </a:t>
            </a:r>
            <a:r>
              <a:rPr lang="en-GB" sz="1800" i="1" dirty="0">
                <a:solidFill>
                  <a:srgbClr val="333333"/>
                </a:solidFill>
              </a:rPr>
              <a:t>Public Administration</a:t>
            </a:r>
            <a:r>
              <a:rPr lang="en-GB" sz="1800" dirty="0">
                <a:solidFill>
                  <a:srgbClr val="333333"/>
                </a:solidFill>
              </a:rPr>
              <a:t>, 97(2), pp. 264–278. </a:t>
            </a:r>
            <a:r>
              <a:rPr lang="en-GB" sz="1800" dirty="0" err="1">
                <a:solidFill>
                  <a:srgbClr val="333333"/>
                </a:solidFill>
              </a:rPr>
              <a:t>doi</a:t>
            </a:r>
            <a:r>
              <a:rPr lang="en-GB" sz="1800" dirty="0">
                <a:solidFill>
                  <a:srgbClr val="333333"/>
                </a:solidFill>
              </a:rPr>
              <a:t>: 10.1111/padm.12563.</a:t>
            </a:r>
            <a:endParaRPr lang="en-US" sz="1800" dirty="0">
              <a:solidFill>
                <a:srgbClr val="333333"/>
              </a:solidFill>
            </a:endParaRPr>
          </a:p>
          <a:p>
            <a:pPr marL="0" indent="0">
              <a:buNone/>
            </a:pPr>
            <a:endParaRPr lang="en-US" sz="1800" dirty="0">
              <a:solidFill>
                <a:srgbClr val="333333"/>
              </a:solidFill>
            </a:endParaRPr>
          </a:p>
          <a:p>
            <a:pPr marL="0" indent="0">
              <a:buNone/>
            </a:pPr>
            <a:r>
              <a:rPr lang="en-US" sz="1800" b="1" dirty="0">
                <a:solidFill>
                  <a:srgbClr val="333333"/>
                </a:solidFill>
              </a:rPr>
              <a:t>And </a:t>
            </a:r>
          </a:p>
          <a:p>
            <a:pPr marL="0" indent="0">
              <a:buNone/>
            </a:pPr>
            <a:endParaRPr lang="en-US" sz="1800" dirty="0">
              <a:solidFill>
                <a:srgbClr val="333333"/>
              </a:solidFill>
            </a:endParaRPr>
          </a:p>
          <a:p>
            <a:pPr marL="0" indent="0">
              <a:buNone/>
            </a:pPr>
            <a:r>
              <a:rPr lang="en-US" sz="1800" dirty="0">
                <a:solidFill>
                  <a:srgbClr val="333333"/>
                </a:solidFill>
              </a:rPr>
              <a:t>Appelbaum, S., </a:t>
            </a:r>
            <a:r>
              <a:rPr lang="en-US" sz="1800" dirty="0" err="1">
                <a:solidFill>
                  <a:srgbClr val="333333"/>
                </a:solidFill>
              </a:rPr>
              <a:t>Habashy</a:t>
            </a:r>
            <a:r>
              <a:rPr lang="en-US" sz="1800" dirty="0">
                <a:solidFill>
                  <a:srgbClr val="333333"/>
                </a:solidFill>
              </a:rPr>
              <a:t>, S., Malo, JL &amp; Shafiq, H. (2012). Back to the future: Revisiting Kotter's 1996 change model. Journal of Management Development. 31. 764-782. 10.1108/02621711211253231.</a:t>
            </a:r>
            <a:endParaRPr lang="en-US" dirty="0"/>
          </a:p>
        </p:txBody>
      </p:sp>
    </p:spTree>
    <p:extLst>
      <p:ext uri="{BB962C8B-B14F-4D97-AF65-F5344CB8AC3E}">
        <p14:creationId xmlns:p14="http://schemas.microsoft.com/office/powerpoint/2010/main" val="8516342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558F4-AE30-BD4F-A18C-28C0D59B3442}"/>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E29EB259-5956-7244-8822-66B18223AD50}"/>
              </a:ext>
            </a:extLst>
          </p:cNvPr>
          <p:cNvSpPr>
            <a:spLocks noGrp="1"/>
          </p:cNvSpPr>
          <p:nvPr>
            <p:ph idx="1"/>
          </p:nvPr>
        </p:nvSpPr>
        <p:spPr>
          <a:xfrm>
            <a:off x="457200" y="1172635"/>
            <a:ext cx="8229600" cy="3141132"/>
          </a:xfrm>
        </p:spPr>
        <p:txBody>
          <a:bodyPr>
            <a:normAutofit fontScale="85000" lnSpcReduction="20000"/>
          </a:bodyPr>
          <a:lstStyle/>
          <a:p>
            <a:r>
              <a:rPr lang="en-US" sz="2300" dirty="0"/>
              <a:t>During the course of these sessions we have: </a:t>
            </a:r>
          </a:p>
          <a:p>
            <a:pPr marL="298450" indent="-298450">
              <a:spcBef>
                <a:spcPts val="1200"/>
              </a:spcBef>
            </a:pPr>
            <a:r>
              <a:rPr lang="en-US" altLang="en-US" sz="2300" dirty="0"/>
              <a:t>Explored the key elements of leadership in delivering strategic change including the strategic roles.</a:t>
            </a:r>
            <a:endParaRPr lang="en-GB" altLang="en-US" sz="2300" dirty="0"/>
          </a:p>
          <a:p>
            <a:pPr marL="298450" indent="-298450">
              <a:spcBef>
                <a:spcPts val="600"/>
              </a:spcBef>
            </a:pPr>
            <a:r>
              <a:rPr lang="en-US" altLang="en-US" sz="2300" dirty="0"/>
              <a:t>Outlined the key issues in managing strategic change and the leadership styles that may support such transformation. </a:t>
            </a:r>
          </a:p>
          <a:p>
            <a:pPr marL="298450" indent="-298450">
              <a:spcBef>
                <a:spcPts val="600"/>
              </a:spcBef>
            </a:pPr>
            <a:r>
              <a:rPr lang="en-US" altLang="en-US" sz="2300" dirty="0"/>
              <a:t>Reviewed the financial issues supporting the ability of the police service to deliver the components of the strategic plans and goals set out by the Chief Constable and Police and Crime Commissioners. </a:t>
            </a:r>
          </a:p>
          <a:p>
            <a:pPr marL="298450" indent="-298450">
              <a:spcBef>
                <a:spcPts val="600"/>
              </a:spcBef>
            </a:pPr>
            <a:r>
              <a:rPr lang="en-US" altLang="en-US" sz="2300" dirty="0"/>
              <a:t>Explored the concept of public value and how it may apply to the delivering of priorities across communities. </a:t>
            </a:r>
            <a:endParaRPr lang="en-US" sz="2300" dirty="0"/>
          </a:p>
          <a:p>
            <a:endParaRPr lang="en-US" dirty="0"/>
          </a:p>
        </p:txBody>
      </p:sp>
    </p:spTree>
    <p:extLst>
      <p:ext uri="{BB962C8B-B14F-4D97-AF65-F5344CB8AC3E}">
        <p14:creationId xmlns:p14="http://schemas.microsoft.com/office/powerpoint/2010/main" val="4489788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035E-A7E4-A84C-9011-C500766FA0C7}"/>
              </a:ext>
            </a:extLst>
          </p:cNvPr>
          <p:cNvSpPr>
            <a:spLocks noGrp="1"/>
          </p:cNvSpPr>
          <p:nvPr>
            <p:ph type="title"/>
          </p:nvPr>
        </p:nvSpPr>
        <p:spPr/>
        <p:txBody>
          <a:bodyPr>
            <a:normAutofit/>
          </a:bodyPr>
          <a:lstStyle/>
          <a:p>
            <a:r>
              <a:rPr lang="en-US" sz="2000" dirty="0"/>
              <a:t>References</a:t>
            </a:r>
          </a:p>
        </p:txBody>
      </p:sp>
      <p:sp>
        <p:nvSpPr>
          <p:cNvPr id="3" name="Content Placeholder 2">
            <a:extLst>
              <a:ext uri="{FF2B5EF4-FFF2-40B4-BE49-F238E27FC236}">
                <a16:creationId xmlns:a16="http://schemas.microsoft.com/office/drawing/2014/main" id="{C48D175B-8264-BD4B-8789-8DDF2D57C02B}"/>
              </a:ext>
            </a:extLst>
          </p:cNvPr>
          <p:cNvSpPr>
            <a:spLocks noGrp="1"/>
          </p:cNvSpPr>
          <p:nvPr>
            <p:ph idx="1"/>
          </p:nvPr>
        </p:nvSpPr>
        <p:spPr>
          <a:xfrm>
            <a:off x="278176" y="941621"/>
            <a:ext cx="8587648" cy="5481674"/>
          </a:xfrm>
        </p:spPr>
        <p:txBody>
          <a:bodyPr>
            <a:normAutofit/>
          </a:bodyPr>
          <a:lstStyle/>
          <a:p>
            <a:pPr marL="0" indent="0" algn="just">
              <a:buNone/>
            </a:pPr>
            <a:endParaRPr lang="en-GB" sz="1600" dirty="0">
              <a:solidFill>
                <a:srgbClr val="000000"/>
              </a:solidFill>
              <a:ea typeface="Arial Unicode MS" panose="020B0604020202020204" pitchFamily="34" charset="-128"/>
            </a:endParaRPr>
          </a:p>
          <a:p>
            <a:pPr marL="0" indent="0" algn="just">
              <a:buNone/>
            </a:pPr>
            <a:r>
              <a:rPr lang="en-GB" sz="1600" dirty="0">
                <a:solidFill>
                  <a:srgbClr val="000000"/>
                </a:solidFill>
                <a:ea typeface="Arial Unicode MS" panose="020B0604020202020204" pitchFamily="34" charset="-128"/>
              </a:rPr>
              <a:t>FERLIE, E., &amp; ONGARO, E. (2015). </a:t>
            </a:r>
            <a:r>
              <a:rPr lang="en-GB" sz="1600" i="1" dirty="0">
                <a:solidFill>
                  <a:srgbClr val="000000"/>
                </a:solidFill>
                <a:ea typeface="Arial Unicode MS" panose="020B0604020202020204" pitchFamily="34" charset="-128"/>
              </a:rPr>
              <a:t>Strategic management in public services organizations concepts, schools and contemporary issues. </a:t>
            </a:r>
          </a:p>
          <a:p>
            <a:pPr marL="0" indent="0" algn="just">
              <a:buNone/>
            </a:pPr>
            <a:endParaRPr lang="en-GB" sz="1600" i="1" dirty="0">
              <a:solidFill>
                <a:srgbClr val="000000"/>
              </a:solidFill>
              <a:ea typeface="Arial Unicode MS" panose="020B0604020202020204" pitchFamily="34" charset="-128"/>
            </a:endParaRPr>
          </a:p>
          <a:p>
            <a:pPr marL="0" indent="0" algn="just">
              <a:buNone/>
            </a:pPr>
            <a:r>
              <a:rPr lang="en-GB" sz="1600" dirty="0">
                <a:solidFill>
                  <a:srgbClr val="232323"/>
                </a:solidFill>
                <a:latin typeface="Verdana" panose="020B0604030504040204" pitchFamily="34" charset="0"/>
              </a:rPr>
              <a:t>Johnson, G., Scholes, K. and Whittington, R. (2008) Exploring Corporate Strategy: Text and Cases. 8th Edition, Prentice Hall, Harlow.</a:t>
            </a:r>
          </a:p>
          <a:p>
            <a:pPr marL="0" indent="0">
              <a:buNone/>
            </a:pPr>
            <a:endParaRPr lang="en-GB" sz="1600" dirty="0">
              <a:solidFill>
                <a:srgbClr val="232323"/>
              </a:solidFill>
              <a:latin typeface="Verdana" panose="020B0604030504040204" pitchFamily="34" charset="0"/>
            </a:endParaRPr>
          </a:p>
          <a:p>
            <a:pPr marL="0" indent="0">
              <a:buNone/>
            </a:pPr>
            <a:r>
              <a:rPr lang="en-GB" sz="1600" dirty="0">
                <a:solidFill>
                  <a:srgbClr val="232323"/>
                </a:solidFill>
              </a:rPr>
              <a:t>Hartley, J &amp; </a:t>
            </a:r>
            <a:r>
              <a:rPr lang="en-GB" sz="1600" dirty="0" err="1">
                <a:solidFill>
                  <a:srgbClr val="232323"/>
                </a:solidFill>
              </a:rPr>
              <a:t>Hesketh</a:t>
            </a:r>
            <a:r>
              <a:rPr lang="en-GB" sz="1600" dirty="0">
                <a:solidFill>
                  <a:srgbClr val="232323"/>
                </a:solidFill>
              </a:rPr>
              <a:t>, I (</a:t>
            </a:r>
            <a:r>
              <a:rPr lang="en-GB" sz="1600" dirty="0" err="1">
                <a:solidFill>
                  <a:srgbClr val="232323"/>
                </a:solidFill>
              </a:rPr>
              <a:t>nd</a:t>
            </a:r>
            <a:r>
              <a:rPr lang="en-GB" sz="1600" dirty="0">
                <a:solidFill>
                  <a:srgbClr val="232323"/>
                </a:solidFill>
              </a:rPr>
              <a:t>) </a:t>
            </a:r>
            <a:r>
              <a:rPr lang="en-GB" sz="1600" dirty="0"/>
              <a:t>Working Paper for National Police Chiefs’ Council Public Value: A new approach to demand in Policing. Open University Consortium. </a:t>
            </a:r>
            <a:endParaRPr lang="en-GB" sz="1600" dirty="0">
              <a:solidFill>
                <a:srgbClr val="232323"/>
              </a:solidFill>
            </a:endParaRPr>
          </a:p>
          <a:p>
            <a:pPr marL="0" indent="0" algn="just">
              <a:buNone/>
            </a:pPr>
            <a:endParaRPr lang="en-GB" sz="1600" dirty="0">
              <a:solidFill>
                <a:srgbClr val="232323"/>
              </a:solidFill>
              <a:latin typeface="Verdana" panose="020B0604030504040204" pitchFamily="34" charset="0"/>
            </a:endParaRPr>
          </a:p>
          <a:p>
            <a:pPr marL="0" indent="0">
              <a:buNone/>
            </a:pPr>
            <a:r>
              <a:rPr lang="en-GB" sz="1600" dirty="0">
                <a:solidFill>
                  <a:srgbClr val="231F20"/>
                </a:solidFill>
              </a:rPr>
              <a:t>Moore, M.H. (2014). Public Value Accounting: Establishing the Philosophical Basis. Public Administration Review, 74(4), 465–477.</a:t>
            </a:r>
          </a:p>
          <a:p>
            <a:pPr marL="0" indent="0" algn="just">
              <a:buNone/>
            </a:pPr>
            <a:endParaRPr lang="en-GB" sz="1600" dirty="0"/>
          </a:p>
          <a:p>
            <a:pPr marL="0" indent="0" algn="just">
              <a:buNone/>
            </a:pPr>
            <a:r>
              <a:rPr lang="en-GB" sz="1600" dirty="0"/>
              <a:t>WHITTINGTON, R., REGNÉR, P., ANGWIN, D., JOHNSON, G., &amp; SCHOLES, K. (2020). </a:t>
            </a:r>
            <a:r>
              <a:rPr lang="en-GB" sz="1600" i="1" dirty="0"/>
              <a:t>Exploring strategy: text and cases</a:t>
            </a:r>
            <a:r>
              <a:rPr lang="en-GB" sz="1600" dirty="0"/>
              <a:t>. New York Prentice Hall. </a:t>
            </a:r>
          </a:p>
          <a:p>
            <a:pPr marL="0" indent="0" algn="just">
              <a:buNone/>
            </a:pPr>
            <a:endParaRPr lang="en-GB" sz="1600" dirty="0"/>
          </a:p>
          <a:p>
            <a:pPr marL="0" indent="0" algn="just">
              <a:buNone/>
            </a:pPr>
            <a:r>
              <a:rPr lang="en-GB" sz="1600" dirty="0"/>
              <a:t>WHITTINGTON, R., REGNÉR, P., ANGWIN, D., JOHNSON, G., &amp; SCHOLES, K. (2021). </a:t>
            </a:r>
            <a:r>
              <a:rPr lang="en-GB" sz="1600" i="1" dirty="0"/>
              <a:t>Fundamentals of strategy</a:t>
            </a:r>
            <a:r>
              <a:rPr lang="en-GB" sz="1600" dirty="0"/>
              <a:t>.</a:t>
            </a:r>
          </a:p>
          <a:p>
            <a:pPr marL="0" indent="0">
              <a:buNone/>
            </a:pPr>
            <a:endParaRPr lang="en-GB" sz="3700"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702753352"/>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trategic Managament in Policing - wk5" id="{00A9E680-9999-BD4D-8753-76500B76DF9F}" vid="{F315672C-5E3B-5347-A93A-1F1DB04E859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18034</TotalTime>
  <Words>2788</Words>
  <Application>Microsoft Macintosh PowerPoint</Application>
  <PresentationFormat>On-screen Show (4:3)</PresentationFormat>
  <Paragraphs>281</Paragraphs>
  <Slides>36</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Myriad Pro</vt:lpstr>
      <vt:lpstr>Tahoma</vt:lpstr>
      <vt:lpstr>Verdana</vt:lpstr>
      <vt:lpstr>Theme1.thmx first page pp</vt:lpstr>
      <vt:lpstr>Strategic Management in Policing Module</vt:lpstr>
      <vt:lpstr>Week 4 - Learning Outcomes</vt:lpstr>
      <vt:lpstr>Session 1 Leadership and Strategic Change</vt:lpstr>
      <vt:lpstr>Managing change – key issues</vt:lpstr>
      <vt:lpstr>Strategic leadership roles</vt:lpstr>
      <vt:lpstr>Leadership styles </vt:lpstr>
      <vt:lpstr>Diagnosing the change context</vt:lpstr>
      <vt:lpstr>Forcefield analysis</vt:lpstr>
      <vt:lpstr>Types of strategic change</vt:lpstr>
      <vt:lpstr>PowerPoint Presentation</vt:lpstr>
      <vt:lpstr>Levers for strategic change</vt:lpstr>
      <vt:lpstr>Changing operational processes and routines</vt:lpstr>
      <vt:lpstr>Symbolic management</vt:lpstr>
      <vt:lpstr>Organisational rituals and change</vt:lpstr>
      <vt:lpstr>Political mechanisms in organisations</vt:lpstr>
      <vt:lpstr>Political mechanisms in organisations</vt:lpstr>
      <vt:lpstr>Timing</vt:lpstr>
      <vt:lpstr> Problems of formal change  programmes  </vt:lpstr>
      <vt:lpstr> Problems of formal change  programmes  </vt:lpstr>
      <vt:lpstr>PowerPoint Presentation</vt:lpstr>
      <vt:lpstr>Session 2 Strategic and Financial management. </vt:lpstr>
      <vt:lpstr>Strategy &amp; Financial Management (1)</vt:lpstr>
      <vt:lpstr>Strategy and Financial management (2) </vt:lpstr>
      <vt:lpstr>Strategy and Financial management (3) </vt:lpstr>
      <vt:lpstr>Strategy and Financial management (4) </vt:lpstr>
      <vt:lpstr>Police finance in Focus</vt:lpstr>
      <vt:lpstr>PowerPoint Presentation</vt:lpstr>
      <vt:lpstr>Medium Term Financial Planning</vt:lpstr>
      <vt:lpstr>PowerPoint Presentation</vt:lpstr>
      <vt:lpstr>Developing the concept of public value</vt:lpstr>
      <vt:lpstr>Developing the concept of Public value</vt:lpstr>
      <vt:lpstr>Public Value &amp; Policing   </vt:lpstr>
      <vt:lpstr>Public Value in Policing </vt:lpstr>
      <vt:lpstr>Task</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in Policing Module</dc:title>
  <dc:creator>joneds@me.com</dc:creator>
  <cp:lastModifiedBy>joneds@me.com</cp:lastModifiedBy>
  <cp:revision>31</cp:revision>
  <cp:lastPrinted>2021-10-25T21:30:23Z</cp:lastPrinted>
  <dcterms:created xsi:type="dcterms:W3CDTF">2021-09-30T20:05:21Z</dcterms:created>
  <dcterms:modified xsi:type="dcterms:W3CDTF">2021-10-27T19:27:41Z</dcterms:modified>
</cp:coreProperties>
</file>