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4"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F43558-8F62-4E56-830F-4E59AB8D0CBA}" v="2" dt="2024-12-14T12:30:56.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173" autoAdjust="0"/>
  </p:normalViewPr>
  <p:slideViewPr>
    <p:cSldViewPr snapToGrid="0">
      <p:cViewPr>
        <p:scale>
          <a:sx n="64" d="100"/>
          <a:sy n="64" d="100"/>
        </p:scale>
        <p:origin x="157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B0534-007C-4F7C-8AE9-2C675F648370}" type="doc">
      <dgm:prSet loTypeId="urn:microsoft.com/office/officeart/2005/8/layout/orgChart1" loCatId="hierarchy" qsTypeId="urn:microsoft.com/office/officeart/2005/8/quickstyle/3d3" qsCatId="3D" csTypeId="urn:microsoft.com/office/officeart/2005/8/colors/colorful5" csCatId="colorful" phldr="1"/>
      <dgm:spPr/>
      <dgm:t>
        <a:bodyPr/>
        <a:lstStyle/>
        <a:p>
          <a:endParaRPr lang="en-GB"/>
        </a:p>
      </dgm:t>
    </dgm:pt>
    <dgm:pt modelId="{B5337B5B-62B1-4C2F-B593-E14CD2D1B7A3}">
      <dgm:prSet phldrT="[Text]"/>
      <dgm:spPr/>
      <dgm:t>
        <a:bodyPr/>
        <a:lstStyle/>
        <a:p>
          <a:r>
            <a:rPr lang="en-GB" dirty="0"/>
            <a:t>Café Owner</a:t>
          </a:r>
        </a:p>
      </dgm:t>
    </dgm:pt>
    <dgm:pt modelId="{1F383AB1-93E8-49C6-BB76-6DA73842AEAE}" type="parTrans" cxnId="{E978A8A5-224A-4B65-8353-EF5B6145BF4D}">
      <dgm:prSet/>
      <dgm:spPr/>
      <dgm:t>
        <a:bodyPr/>
        <a:lstStyle/>
        <a:p>
          <a:endParaRPr lang="en-GB"/>
        </a:p>
      </dgm:t>
    </dgm:pt>
    <dgm:pt modelId="{86BE70CC-A5FE-4DA1-A336-15FF156502D2}" type="sibTrans" cxnId="{E978A8A5-224A-4B65-8353-EF5B6145BF4D}">
      <dgm:prSet/>
      <dgm:spPr/>
      <dgm:t>
        <a:bodyPr/>
        <a:lstStyle/>
        <a:p>
          <a:endParaRPr lang="en-GB"/>
        </a:p>
      </dgm:t>
    </dgm:pt>
    <dgm:pt modelId="{C6A6BDF2-D385-4A63-B949-CE42BC964AF8}" type="asst">
      <dgm:prSet phldrT="[Text]"/>
      <dgm:spPr/>
      <dgm:t>
        <a:bodyPr/>
        <a:lstStyle/>
        <a:p>
          <a:r>
            <a:rPr lang="en-GB" dirty="0"/>
            <a:t>Finance Manager</a:t>
          </a:r>
        </a:p>
      </dgm:t>
    </dgm:pt>
    <dgm:pt modelId="{C2F507F2-ACBC-4811-82E3-3FE2870D126C}" type="parTrans" cxnId="{891DAEA6-FDC4-408E-B301-21B59DC05F4B}">
      <dgm:prSet/>
      <dgm:spPr/>
      <dgm:t>
        <a:bodyPr/>
        <a:lstStyle/>
        <a:p>
          <a:endParaRPr lang="en-GB"/>
        </a:p>
      </dgm:t>
    </dgm:pt>
    <dgm:pt modelId="{35005BA8-1695-461A-9020-24C5826DF7B1}" type="sibTrans" cxnId="{891DAEA6-FDC4-408E-B301-21B59DC05F4B}">
      <dgm:prSet/>
      <dgm:spPr/>
      <dgm:t>
        <a:bodyPr/>
        <a:lstStyle/>
        <a:p>
          <a:endParaRPr lang="en-GB"/>
        </a:p>
      </dgm:t>
    </dgm:pt>
    <dgm:pt modelId="{1BF00CB3-FCB2-4999-B3F0-04DFAAA75251}">
      <dgm:prSet phldrT="[Text]"/>
      <dgm:spPr/>
      <dgm:t>
        <a:bodyPr/>
        <a:lstStyle/>
        <a:p>
          <a:r>
            <a:rPr lang="en-GB" dirty="0"/>
            <a:t>Chefs</a:t>
          </a:r>
        </a:p>
        <a:p>
          <a:r>
            <a:rPr lang="en-GB" dirty="0"/>
            <a:t>Baristas</a:t>
          </a:r>
        </a:p>
      </dgm:t>
    </dgm:pt>
    <dgm:pt modelId="{4EB0EBD8-F8D5-447E-B49F-0A37F75AF761}" type="parTrans" cxnId="{FE852459-1291-440A-9A59-F22F32A2F3B9}">
      <dgm:prSet/>
      <dgm:spPr/>
      <dgm:t>
        <a:bodyPr/>
        <a:lstStyle/>
        <a:p>
          <a:endParaRPr lang="en-GB"/>
        </a:p>
      </dgm:t>
    </dgm:pt>
    <dgm:pt modelId="{8A396122-410E-4900-90E0-FB84CCA3BC1E}" type="sibTrans" cxnId="{FE852459-1291-440A-9A59-F22F32A2F3B9}">
      <dgm:prSet/>
      <dgm:spPr/>
      <dgm:t>
        <a:bodyPr/>
        <a:lstStyle/>
        <a:p>
          <a:endParaRPr lang="en-GB"/>
        </a:p>
      </dgm:t>
    </dgm:pt>
    <dgm:pt modelId="{202818B0-B294-42FB-9DDC-5C8E08AEB954}">
      <dgm:prSet phldrT="[Text]"/>
      <dgm:spPr/>
      <dgm:t>
        <a:bodyPr/>
        <a:lstStyle/>
        <a:p>
          <a:r>
            <a:rPr lang="en-GB" dirty="0"/>
            <a:t>Waiters</a:t>
          </a:r>
        </a:p>
        <a:p>
          <a:r>
            <a:rPr lang="en-GB" dirty="0"/>
            <a:t>Waitress</a:t>
          </a:r>
        </a:p>
      </dgm:t>
    </dgm:pt>
    <dgm:pt modelId="{1D7D2309-A415-477F-9A1A-C734BF15789B}" type="parTrans" cxnId="{F32DE578-2416-46CA-B6D0-7C7D05EEF5CC}">
      <dgm:prSet/>
      <dgm:spPr/>
      <dgm:t>
        <a:bodyPr/>
        <a:lstStyle/>
        <a:p>
          <a:endParaRPr lang="en-GB"/>
        </a:p>
      </dgm:t>
    </dgm:pt>
    <dgm:pt modelId="{BC5738A8-7362-4AE7-8C41-FD309717D2E7}" type="sibTrans" cxnId="{F32DE578-2416-46CA-B6D0-7C7D05EEF5CC}">
      <dgm:prSet/>
      <dgm:spPr/>
      <dgm:t>
        <a:bodyPr/>
        <a:lstStyle/>
        <a:p>
          <a:endParaRPr lang="en-GB"/>
        </a:p>
      </dgm:t>
    </dgm:pt>
    <dgm:pt modelId="{5BC2EAF2-02F0-45DF-A3C9-6D5DDEACA6A0}">
      <dgm:prSet phldrT="[Text]"/>
      <dgm:spPr/>
      <dgm:t>
        <a:bodyPr/>
        <a:lstStyle/>
        <a:p>
          <a:r>
            <a:rPr lang="en-GB" dirty="0"/>
            <a:t>Cleaners</a:t>
          </a:r>
        </a:p>
      </dgm:t>
    </dgm:pt>
    <dgm:pt modelId="{99041C25-E8B8-4FCB-9E75-6A6627505110}" type="parTrans" cxnId="{7265DE03-BF9F-4FBA-9B29-4D36A76C83E7}">
      <dgm:prSet/>
      <dgm:spPr/>
      <dgm:t>
        <a:bodyPr/>
        <a:lstStyle/>
        <a:p>
          <a:endParaRPr lang="en-GB"/>
        </a:p>
      </dgm:t>
    </dgm:pt>
    <dgm:pt modelId="{96D01B25-8E02-4610-ADBD-15D35DF9585C}" type="sibTrans" cxnId="{7265DE03-BF9F-4FBA-9B29-4D36A76C83E7}">
      <dgm:prSet/>
      <dgm:spPr/>
      <dgm:t>
        <a:bodyPr/>
        <a:lstStyle/>
        <a:p>
          <a:endParaRPr lang="en-GB"/>
        </a:p>
      </dgm:t>
    </dgm:pt>
    <dgm:pt modelId="{1FB1747A-F2D1-4B40-BA7B-FC52DD3497CF}" type="pres">
      <dgm:prSet presAssocID="{4C3B0534-007C-4F7C-8AE9-2C675F648370}" presName="hierChild1" presStyleCnt="0">
        <dgm:presLayoutVars>
          <dgm:orgChart val="1"/>
          <dgm:chPref val="1"/>
          <dgm:dir/>
          <dgm:animOne val="branch"/>
          <dgm:animLvl val="lvl"/>
          <dgm:resizeHandles/>
        </dgm:presLayoutVars>
      </dgm:prSet>
      <dgm:spPr/>
    </dgm:pt>
    <dgm:pt modelId="{CF6FBBCC-AA2F-4E46-8122-1D89357CDB1F}" type="pres">
      <dgm:prSet presAssocID="{B5337B5B-62B1-4C2F-B593-E14CD2D1B7A3}" presName="hierRoot1" presStyleCnt="0">
        <dgm:presLayoutVars>
          <dgm:hierBranch val="init"/>
        </dgm:presLayoutVars>
      </dgm:prSet>
      <dgm:spPr/>
    </dgm:pt>
    <dgm:pt modelId="{BA7AFC95-A59A-41C0-B6A3-9C59E5774C35}" type="pres">
      <dgm:prSet presAssocID="{B5337B5B-62B1-4C2F-B593-E14CD2D1B7A3}" presName="rootComposite1" presStyleCnt="0"/>
      <dgm:spPr/>
    </dgm:pt>
    <dgm:pt modelId="{765E6B98-3770-4321-86AE-039DD68EED25}" type="pres">
      <dgm:prSet presAssocID="{B5337B5B-62B1-4C2F-B593-E14CD2D1B7A3}" presName="rootText1" presStyleLbl="node0" presStyleIdx="0" presStyleCnt="1">
        <dgm:presLayoutVars>
          <dgm:chPref val="3"/>
        </dgm:presLayoutVars>
      </dgm:prSet>
      <dgm:spPr/>
    </dgm:pt>
    <dgm:pt modelId="{96E2D0B4-748D-4BBC-A005-8E75B0E5E048}" type="pres">
      <dgm:prSet presAssocID="{B5337B5B-62B1-4C2F-B593-E14CD2D1B7A3}" presName="rootConnector1" presStyleLbl="node1" presStyleIdx="0" presStyleCnt="0"/>
      <dgm:spPr/>
    </dgm:pt>
    <dgm:pt modelId="{521FE00F-CD57-4936-99A1-97BE1E2E9B70}" type="pres">
      <dgm:prSet presAssocID="{B5337B5B-62B1-4C2F-B593-E14CD2D1B7A3}" presName="hierChild2" presStyleCnt="0"/>
      <dgm:spPr/>
    </dgm:pt>
    <dgm:pt modelId="{1D720E77-72E0-4668-A2E2-F2C77233A4DD}" type="pres">
      <dgm:prSet presAssocID="{4EB0EBD8-F8D5-447E-B49F-0A37F75AF761}" presName="Name37" presStyleLbl="parChTrans1D2" presStyleIdx="0" presStyleCnt="4"/>
      <dgm:spPr/>
    </dgm:pt>
    <dgm:pt modelId="{3AFA7B5C-DC5F-4BDE-BECF-829DB3281B80}" type="pres">
      <dgm:prSet presAssocID="{1BF00CB3-FCB2-4999-B3F0-04DFAAA75251}" presName="hierRoot2" presStyleCnt="0">
        <dgm:presLayoutVars>
          <dgm:hierBranch val="init"/>
        </dgm:presLayoutVars>
      </dgm:prSet>
      <dgm:spPr/>
    </dgm:pt>
    <dgm:pt modelId="{B59E0D35-9841-42B7-A2A0-9F380CF8524D}" type="pres">
      <dgm:prSet presAssocID="{1BF00CB3-FCB2-4999-B3F0-04DFAAA75251}" presName="rootComposite" presStyleCnt="0"/>
      <dgm:spPr/>
    </dgm:pt>
    <dgm:pt modelId="{4DC71BB8-A1ED-473F-ACCA-1B18BD2F592C}" type="pres">
      <dgm:prSet presAssocID="{1BF00CB3-FCB2-4999-B3F0-04DFAAA75251}" presName="rootText" presStyleLbl="node2" presStyleIdx="0" presStyleCnt="3">
        <dgm:presLayoutVars>
          <dgm:chPref val="3"/>
        </dgm:presLayoutVars>
      </dgm:prSet>
      <dgm:spPr/>
    </dgm:pt>
    <dgm:pt modelId="{1DB07D04-C382-417D-8BC3-8313561D8E93}" type="pres">
      <dgm:prSet presAssocID="{1BF00CB3-FCB2-4999-B3F0-04DFAAA75251}" presName="rootConnector" presStyleLbl="node2" presStyleIdx="0" presStyleCnt="3"/>
      <dgm:spPr/>
    </dgm:pt>
    <dgm:pt modelId="{B05DC74C-2FDF-4791-A0D4-6DB320626491}" type="pres">
      <dgm:prSet presAssocID="{1BF00CB3-FCB2-4999-B3F0-04DFAAA75251}" presName="hierChild4" presStyleCnt="0"/>
      <dgm:spPr/>
    </dgm:pt>
    <dgm:pt modelId="{33A233F0-F45C-4C5B-9392-7DD9F6359661}" type="pres">
      <dgm:prSet presAssocID="{1BF00CB3-FCB2-4999-B3F0-04DFAAA75251}" presName="hierChild5" presStyleCnt="0"/>
      <dgm:spPr/>
    </dgm:pt>
    <dgm:pt modelId="{8B26999A-83E9-4EBF-BE54-1583273837AF}" type="pres">
      <dgm:prSet presAssocID="{1D7D2309-A415-477F-9A1A-C734BF15789B}" presName="Name37" presStyleLbl="parChTrans1D2" presStyleIdx="1" presStyleCnt="4"/>
      <dgm:spPr/>
    </dgm:pt>
    <dgm:pt modelId="{1D41E6B8-0990-4EB8-A2A9-3D390E5EE35A}" type="pres">
      <dgm:prSet presAssocID="{202818B0-B294-42FB-9DDC-5C8E08AEB954}" presName="hierRoot2" presStyleCnt="0">
        <dgm:presLayoutVars>
          <dgm:hierBranch val="init"/>
        </dgm:presLayoutVars>
      </dgm:prSet>
      <dgm:spPr/>
    </dgm:pt>
    <dgm:pt modelId="{43E4B270-EF94-44AC-B3DA-14D974F8AC28}" type="pres">
      <dgm:prSet presAssocID="{202818B0-B294-42FB-9DDC-5C8E08AEB954}" presName="rootComposite" presStyleCnt="0"/>
      <dgm:spPr/>
    </dgm:pt>
    <dgm:pt modelId="{9DFECE06-B8D6-4663-AAA8-7B4E8040136A}" type="pres">
      <dgm:prSet presAssocID="{202818B0-B294-42FB-9DDC-5C8E08AEB954}" presName="rootText" presStyleLbl="node2" presStyleIdx="1" presStyleCnt="3">
        <dgm:presLayoutVars>
          <dgm:chPref val="3"/>
        </dgm:presLayoutVars>
      </dgm:prSet>
      <dgm:spPr/>
    </dgm:pt>
    <dgm:pt modelId="{194D6A54-75D9-4383-90B9-327A21667846}" type="pres">
      <dgm:prSet presAssocID="{202818B0-B294-42FB-9DDC-5C8E08AEB954}" presName="rootConnector" presStyleLbl="node2" presStyleIdx="1" presStyleCnt="3"/>
      <dgm:spPr/>
    </dgm:pt>
    <dgm:pt modelId="{91FE0376-5A62-45AB-9125-85FCAB34D833}" type="pres">
      <dgm:prSet presAssocID="{202818B0-B294-42FB-9DDC-5C8E08AEB954}" presName="hierChild4" presStyleCnt="0"/>
      <dgm:spPr/>
    </dgm:pt>
    <dgm:pt modelId="{1EEADF13-E909-4608-B083-29429D6F5381}" type="pres">
      <dgm:prSet presAssocID="{202818B0-B294-42FB-9DDC-5C8E08AEB954}" presName="hierChild5" presStyleCnt="0"/>
      <dgm:spPr/>
    </dgm:pt>
    <dgm:pt modelId="{14214371-2B79-48C8-8621-73FF419AD566}" type="pres">
      <dgm:prSet presAssocID="{99041C25-E8B8-4FCB-9E75-6A6627505110}" presName="Name37" presStyleLbl="parChTrans1D2" presStyleIdx="2" presStyleCnt="4"/>
      <dgm:spPr/>
    </dgm:pt>
    <dgm:pt modelId="{3B9FDC9E-74D7-4034-9A72-285703252E51}" type="pres">
      <dgm:prSet presAssocID="{5BC2EAF2-02F0-45DF-A3C9-6D5DDEACA6A0}" presName="hierRoot2" presStyleCnt="0">
        <dgm:presLayoutVars>
          <dgm:hierBranch val="init"/>
        </dgm:presLayoutVars>
      </dgm:prSet>
      <dgm:spPr/>
    </dgm:pt>
    <dgm:pt modelId="{1277243C-E6FB-4B2C-BBDF-E9C21BFF29E6}" type="pres">
      <dgm:prSet presAssocID="{5BC2EAF2-02F0-45DF-A3C9-6D5DDEACA6A0}" presName="rootComposite" presStyleCnt="0"/>
      <dgm:spPr/>
    </dgm:pt>
    <dgm:pt modelId="{61E15E53-91A5-48EC-A7D5-00E82961B498}" type="pres">
      <dgm:prSet presAssocID="{5BC2EAF2-02F0-45DF-A3C9-6D5DDEACA6A0}" presName="rootText" presStyleLbl="node2" presStyleIdx="2" presStyleCnt="3">
        <dgm:presLayoutVars>
          <dgm:chPref val="3"/>
        </dgm:presLayoutVars>
      </dgm:prSet>
      <dgm:spPr/>
    </dgm:pt>
    <dgm:pt modelId="{548BF282-959A-4FE9-B39E-5C22979D3876}" type="pres">
      <dgm:prSet presAssocID="{5BC2EAF2-02F0-45DF-A3C9-6D5DDEACA6A0}" presName="rootConnector" presStyleLbl="node2" presStyleIdx="2" presStyleCnt="3"/>
      <dgm:spPr/>
    </dgm:pt>
    <dgm:pt modelId="{993876F3-47CE-4E1A-BE93-35DEE1722EF6}" type="pres">
      <dgm:prSet presAssocID="{5BC2EAF2-02F0-45DF-A3C9-6D5DDEACA6A0}" presName="hierChild4" presStyleCnt="0"/>
      <dgm:spPr/>
    </dgm:pt>
    <dgm:pt modelId="{BE08DCFE-6F91-4D53-9054-F3071E05CCBB}" type="pres">
      <dgm:prSet presAssocID="{5BC2EAF2-02F0-45DF-A3C9-6D5DDEACA6A0}" presName="hierChild5" presStyleCnt="0"/>
      <dgm:spPr/>
    </dgm:pt>
    <dgm:pt modelId="{57F19A6E-111B-4898-9CBB-A993934EEFFE}" type="pres">
      <dgm:prSet presAssocID="{B5337B5B-62B1-4C2F-B593-E14CD2D1B7A3}" presName="hierChild3" presStyleCnt="0"/>
      <dgm:spPr/>
    </dgm:pt>
    <dgm:pt modelId="{F71CF759-4AFD-445A-8E7B-7072CD708845}" type="pres">
      <dgm:prSet presAssocID="{C2F507F2-ACBC-4811-82E3-3FE2870D126C}" presName="Name111" presStyleLbl="parChTrans1D2" presStyleIdx="3" presStyleCnt="4"/>
      <dgm:spPr/>
    </dgm:pt>
    <dgm:pt modelId="{135880E5-0B79-49FF-9EF4-CF2F71DE0C31}" type="pres">
      <dgm:prSet presAssocID="{C6A6BDF2-D385-4A63-B949-CE42BC964AF8}" presName="hierRoot3" presStyleCnt="0">
        <dgm:presLayoutVars>
          <dgm:hierBranch val="init"/>
        </dgm:presLayoutVars>
      </dgm:prSet>
      <dgm:spPr/>
    </dgm:pt>
    <dgm:pt modelId="{E9217073-3E5A-449F-859D-069A222BD22D}" type="pres">
      <dgm:prSet presAssocID="{C6A6BDF2-D385-4A63-B949-CE42BC964AF8}" presName="rootComposite3" presStyleCnt="0"/>
      <dgm:spPr/>
    </dgm:pt>
    <dgm:pt modelId="{132DED92-6271-4E8E-B983-76F190A5695E}" type="pres">
      <dgm:prSet presAssocID="{C6A6BDF2-D385-4A63-B949-CE42BC964AF8}" presName="rootText3" presStyleLbl="asst1" presStyleIdx="0" presStyleCnt="1">
        <dgm:presLayoutVars>
          <dgm:chPref val="3"/>
        </dgm:presLayoutVars>
      </dgm:prSet>
      <dgm:spPr/>
    </dgm:pt>
    <dgm:pt modelId="{C53CEFE8-BF16-4BFD-87A5-BB0D4A006E22}" type="pres">
      <dgm:prSet presAssocID="{C6A6BDF2-D385-4A63-B949-CE42BC964AF8}" presName="rootConnector3" presStyleLbl="asst1" presStyleIdx="0" presStyleCnt="1"/>
      <dgm:spPr/>
    </dgm:pt>
    <dgm:pt modelId="{9BB5C009-8BE6-4850-A3CB-67EF0417CDC1}" type="pres">
      <dgm:prSet presAssocID="{C6A6BDF2-D385-4A63-B949-CE42BC964AF8}" presName="hierChild6" presStyleCnt="0"/>
      <dgm:spPr/>
    </dgm:pt>
    <dgm:pt modelId="{B265194C-612B-47F5-B03E-052B31B93E1B}" type="pres">
      <dgm:prSet presAssocID="{C6A6BDF2-D385-4A63-B949-CE42BC964AF8}" presName="hierChild7" presStyleCnt="0"/>
      <dgm:spPr/>
    </dgm:pt>
  </dgm:ptLst>
  <dgm:cxnLst>
    <dgm:cxn modelId="{7265DE03-BF9F-4FBA-9B29-4D36A76C83E7}" srcId="{B5337B5B-62B1-4C2F-B593-E14CD2D1B7A3}" destId="{5BC2EAF2-02F0-45DF-A3C9-6D5DDEACA6A0}" srcOrd="3" destOrd="0" parTransId="{99041C25-E8B8-4FCB-9E75-6A6627505110}" sibTransId="{96D01B25-8E02-4610-ADBD-15D35DF9585C}"/>
    <dgm:cxn modelId="{718E7A05-FE78-43CA-9098-6ACE0DC8C5CE}" type="presOf" srcId="{99041C25-E8B8-4FCB-9E75-6A6627505110}" destId="{14214371-2B79-48C8-8621-73FF419AD566}" srcOrd="0" destOrd="0" presId="urn:microsoft.com/office/officeart/2005/8/layout/orgChart1"/>
    <dgm:cxn modelId="{C19AC107-2D8D-4D3C-9F64-ADD27917C544}" type="presOf" srcId="{4C3B0534-007C-4F7C-8AE9-2C675F648370}" destId="{1FB1747A-F2D1-4B40-BA7B-FC52DD3497CF}" srcOrd="0" destOrd="0" presId="urn:microsoft.com/office/officeart/2005/8/layout/orgChart1"/>
    <dgm:cxn modelId="{227BD30A-C3F7-4786-9116-406539A2DCA0}" type="presOf" srcId="{1BF00CB3-FCB2-4999-B3F0-04DFAAA75251}" destId="{4DC71BB8-A1ED-473F-ACCA-1B18BD2F592C}" srcOrd="0" destOrd="0" presId="urn:microsoft.com/office/officeart/2005/8/layout/orgChart1"/>
    <dgm:cxn modelId="{37D6F111-F4B9-45F4-BE6C-3A74F564EAF4}" type="presOf" srcId="{B5337B5B-62B1-4C2F-B593-E14CD2D1B7A3}" destId="{765E6B98-3770-4321-86AE-039DD68EED25}" srcOrd="0" destOrd="0" presId="urn:microsoft.com/office/officeart/2005/8/layout/orgChart1"/>
    <dgm:cxn modelId="{3422601D-9505-4541-84B0-B8AB0C7FDB9D}" type="presOf" srcId="{5BC2EAF2-02F0-45DF-A3C9-6D5DDEACA6A0}" destId="{548BF282-959A-4FE9-B39E-5C22979D3876}" srcOrd="1" destOrd="0" presId="urn:microsoft.com/office/officeart/2005/8/layout/orgChart1"/>
    <dgm:cxn modelId="{4F470637-1791-4355-883A-9F208CE44384}" type="presOf" srcId="{5BC2EAF2-02F0-45DF-A3C9-6D5DDEACA6A0}" destId="{61E15E53-91A5-48EC-A7D5-00E82961B498}" srcOrd="0" destOrd="0" presId="urn:microsoft.com/office/officeart/2005/8/layout/orgChart1"/>
    <dgm:cxn modelId="{B8D78E38-D7BE-4824-9384-A08B7D29B797}" type="presOf" srcId="{1BF00CB3-FCB2-4999-B3F0-04DFAAA75251}" destId="{1DB07D04-C382-417D-8BC3-8313561D8E93}" srcOrd="1" destOrd="0" presId="urn:microsoft.com/office/officeart/2005/8/layout/orgChart1"/>
    <dgm:cxn modelId="{68B9E963-1D47-4DA9-B49F-7036F275C335}" type="presOf" srcId="{C6A6BDF2-D385-4A63-B949-CE42BC964AF8}" destId="{132DED92-6271-4E8E-B983-76F190A5695E}" srcOrd="0" destOrd="0" presId="urn:microsoft.com/office/officeart/2005/8/layout/orgChart1"/>
    <dgm:cxn modelId="{83AE6245-B040-4F6A-944E-DDF49FCC8D25}" type="presOf" srcId="{202818B0-B294-42FB-9DDC-5C8E08AEB954}" destId="{194D6A54-75D9-4383-90B9-327A21667846}" srcOrd="1" destOrd="0" presId="urn:microsoft.com/office/officeart/2005/8/layout/orgChart1"/>
    <dgm:cxn modelId="{F32DE578-2416-46CA-B6D0-7C7D05EEF5CC}" srcId="{B5337B5B-62B1-4C2F-B593-E14CD2D1B7A3}" destId="{202818B0-B294-42FB-9DDC-5C8E08AEB954}" srcOrd="2" destOrd="0" parTransId="{1D7D2309-A415-477F-9A1A-C734BF15789B}" sibTransId="{BC5738A8-7362-4AE7-8C41-FD309717D2E7}"/>
    <dgm:cxn modelId="{FE852459-1291-440A-9A59-F22F32A2F3B9}" srcId="{B5337B5B-62B1-4C2F-B593-E14CD2D1B7A3}" destId="{1BF00CB3-FCB2-4999-B3F0-04DFAAA75251}" srcOrd="1" destOrd="0" parTransId="{4EB0EBD8-F8D5-447E-B49F-0A37F75AF761}" sibTransId="{8A396122-410E-4900-90E0-FB84CCA3BC1E}"/>
    <dgm:cxn modelId="{6212517A-6E99-4A88-ADCC-804E5DFAD801}" type="presOf" srcId="{202818B0-B294-42FB-9DDC-5C8E08AEB954}" destId="{9DFECE06-B8D6-4663-AAA8-7B4E8040136A}" srcOrd="0" destOrd="0" presId="urn:microsoft.com/office/officeart/2005/8/layout/orgChart1"/>
    <dgm:cxn modelId="{E665AEA0-727F-4652-9CAA-A746869F0D5D}" type="presOf" srcId="{C6A6BDF2-D385-4A63-B949-CE42BC964AF8}" destId="{C53CEFE8-BF16-4BFD-87A5-BB0D4A006E22}" srcOrd="1" destOrd="0" presId="urn:microsoft.com/office/officeart/2005/8/layout/orgChart1"/>
    <dgm:cxn modelId="{E978A8A5-224A-4B65-8353-EF5B6145BF4D}" srcId="{4C3B0534-007C-4F7C-8AE9-2C675F648370}" destId="{B5337B5B-62B1-4C2F-B593-E14CD2D1B7A3}" srcOrd="0" destOrd="0" parTransId="{1F383AB1-93E8-49C6-BB76-6DA73842AEAE}" sibTransId="{86BE70CC-A5FE-4DA1-A336-15FF156502D2}"/>
    <dgm:cxn modelId="{891DAEA6-FDC4-408E-B301-21B59DC05F4B}" srcId="{B5337B5B-62B1-4C2F-B593-E14CD2D1B7A3}" destId="{C6A6BDF2-D385-4A63-B949-CE42BC964AF8}" srcOrd="0" destOrd="0" parTransId="{C2F507F2-ACBC-4811-82E3-3FE2870D126C}" sibTransId="{35005BA8-1695-461A-9020-24C5826DF7B1}"/>
    <dgm:cxn modelId="{03A42AAE-B87A-4383-90FA-0228B689EFF3}" type="presOf" srcId="{B5337B5B-62B1-4C2F-B593-E14CD2D1B7A3}" destId="{96E2D0B4-748D-4BBC-A005-8E75B0E5E048}" srcOrd="1" destOrd="0" presId="urn:microsoft.com/office/officeart/2005/8/layout/orgChart1"/>
    <dgm:cxn modelId="{25CA32D3-87CE-4C26-9791-770C1D1229EA}" type="presOf" srcId="{1D7D2309-A415-477F-9A1A-C734BF15789B}" destId="{8B26999A-83E9-4EBF-BE54-1583273837AF}" srcOrd="0" destOrd="0" presId="urn:microsoft.com/office/officeart/2005/8/layout/orgChart1"/>
    <dgm:cxn modelId="{769E05DC-60BF-480D-AF81-D5B58F786FC3}" type="presOf" srcId="{C2F507F2-ACBC-4811-82E3-3FE2870D126C}" destId="{F71CF759-4AFD-445A-8E7B-7072CD708845}" srcOrd="0" destOrd="0" presId="urn:microsoft.com/office/officeart/2005/8/layout/orgChart1"/>
    <dgm:cxn modelId="{CC4443DF-958A-457B-ABC5-D8951475C0AB}" type="presOf" srcId="{4EB0EBD8-F8D5-447E-B49F-0A37F75AF761}" destId="{1D720E77-72E0-4668-A2E2-F2C77233A4DD}" srcOrd="0" destOrd="0" presId="urn:microsoft.com/office/officeart/2005/8/layout/orgChart1"/>
    <dgm:cxn modelId="{B8312DC4-9E50-4B63-A6D9-67DD8B4AF63B}" type="presParOf" srcId="{1FB1747A-F2D1-4B40-BA7B-FC52DD3497CF}" destId="{CF6FBBCC-AA2F-4E46-8122-1D89357CDB1F}" srcOrd="0" destOrd="0" presId="urn:microsoft.com/office/officeart/2005/8/layout/orgChart1"/>
    <dgm:cxn modelId="{A190451B-CE11-4D90-8284-D2577A74D2A5}" type="presParOf" srcId="{CF6FBBCC-AA2F-4E46-8122-1D89357CDB1F}" destId="{BA7AFC95-A59A-41C0-B6A3-9C59E5774C35}" srcOrd="0" destOrd="0" presId="urn:microsoft.com/office/officeart/2005/8/layout/orgChart1"/>
    <dgm:cxn modelId="{1FA19264-C29C-4843-A3F1-AA9A8AD905F7}" type="presParOf" srcId="{BA7AFC95-A59A-41C0-B6A3-9C59E5774C35}" destId="{765E6B98-3770-4321-86AE-039DD68EED25}" srcOrd="0" destOrd="0" presId="urn:microsoft.com/office/officeart/2005/8/layout/orgChart1"/>
    <dgm:cxn modelId="{BA766815-0305-4DC3-8A13-0CE4E0B42F12}" type="presParOf" srcId="{BA7AFC95-A59A-41C0-B6A3-9C59E5774C35}" destId="{96E2D0B4-748D-4BBC-A005-8E75B0E5E048}" srcOrd="1" destOrd="0" presId="urn:microsoft.com/office/officeart/2005/8/layout/orgChart1"/>
    <dgm:cxn modelId="{F81FAAFA-58A5-41CD-8ABA-4F51CD996B0B}" type="presParOf" srcId="{CF6FBBCC-AA2F-4E46-8122-1D89357CDB1F}" destId="{521FE00F-CD57-4936-99A1-97BE1E2E9B70}" srcOrd="1" destOrd="0" presId="urn:microsoft.com/office/officeart/2005/8/layout/orgChart1"/>
    <dgm:cxn modelId="{84183509-1A04-48D8-869A-B5A2C44EB666}" type="presParOf" srcId="{521FE00F-CD57-4936-99A1-97BE1E2E9B70}" destId="{1D720E77-72E0-4668-A2E2-F2C77233A4DD}" srcOrd="0" destOrd="0" presId="urn:microsoft.com/office/officeart/2005/8/layout/orgChart1"/>
    <dgm:cxn modelId="{BF853DA9-F603-4B88-B2AE-FD44106C7E46}" type="presParOf" srcId="{521FE00F-CD57-4936-99A1-97BE1E2E9B70}" destId="{3AFA7B5C-DC5F-4BDE-BECF-829DB3281B80}" srcOrd="1" destOrd="0" presId="urn:microsoft.com/office/officeart/2005/8/layout/orgChart1"/>
    <dgm:cxn modelId="{55BF536D-410A-4CEF-AEF1-A159B69BF49F}" type="presParOf" srcId="{3AFA7B5C-DC5F-4BDE-BECF-829DB3281B80}" destId="{B59E0D35-9841-42B7-A2A0-9F380CF8524D}" srcOrd="0" destOrd="0" presId="urn:microsoft.com/office/officeart/2005/8/layout/orgChart1"/>
    <dgm:cxn modelId="{D0E6F184-CB72-433E-B46E-51C2F121B87F}" type="presParOf" srcId="{B59E0D35-9841-42B7-A2A0-9F380CF8524D}" destId="{4DC71BB8-A1ED-473F-ACCA-1B18BD2F592C}" srcOrd="0" destOrd="0" presId="urn:microsoft.com/office/officeart/2005/8/layout/orgChart1"/>
    <dgm:cxn modelId="{065491EF-E3BA-49E8-A84E-82261DF1DED6}" type="presParOf" srcId="{B59E0D35-9841-42B7-A2A0-9F380CF8524D}" destId="{1DB07D04-C382-417D-8BC3-8313561D8E93}" srcOrd="1" destOrd="0" presId="urn:microsoft.com/office/officeart/2005/8/layout/orgChart1"/>
    <dgm:cxn modelId="{899D2FCF-59DB-42CD-A3E6-2A49347B99B8}" type="presParOf" srcId="{3AFA7B5C-DC5F-4BDE-BECF-829DB3281B80}" destId="{B05DC74C-2FDF-4791-A0D4-6DB320626491}" srcOrd="1" destOrd="0" presId="urn:microsoft.com/office/officeart/2005/8/layout/orgChart1"/>
    <dgm:cxn modelId="{074DAFCF-94C4-4910-B3D1-E1069D7920AC}" type="presParOf" srcId="{3AFA7B5C-DC5F-4BDE-BECF-829DB3281B80}" destId="{33A233F0-F45C-4C5B-9392-7DD9F6359661}" srcOrd="2" destOrd="0" presId="urn:microsoft.com/office/officeart/2005/8/layout/orgChart1"/>
    <dgm:cxn modelId="{259E2FD8-40A0-42E8-A09D-47DB21B3411A}" type="presParOf" srcId="{521FE00F-CD57-4936-99A1-97BE1E2E9B70}" destId="{8B26999A-83E9-4EBF-BE54-1583273837AF}" srcOrd="2" destOrd="0" presId="urn:microsoft.com/office/officeart/2005/8/layout/orgChart1"/>
    <dgm:cxn modelId="{92F4D659-18E1-493D-B9B3-34319CC0B29B}" type="presParOf" srcId="{521FE00F-CD57-4936-99A1-97BE1E2E9B70}" destId="{1D41E6B8-0990-4EB8-A2A9-3D390E5EE35A}" srcOrd="3" destOrd="0" presId="urn:microsoft.com/office/officeart/2005/8/layout/orgChart1"/>
    <dgm:cxn modelId="{41036253-BC36-41E4-8EA4-ADA7F09EA4D1}" type="presParOf" srcId="{1D41E6B8-0990-4EB8-A2A9-3D390E5EE35A}" destId="{43E4B270-EF94-44AC-B3DA-14D974F8AC28}" srcOrd="0" destOrd="0" presId="urn:microsoft.com/office/officeart/2005/8/layout/orgChart1"/>
    <dgm:cxn modelId="{3ACFB39D-C489-4568-9556-E0406FD3567B}" type="presParOf" srcId="{43E4B270-EF94-44AC-B3DA-14D974F8AC28}" destId="{9DFECE06-B8D6-4663-AAA8-7B4E8040136A}" srcOrd="0" destOrd="0" presId="urn:microsoft.com/office/officeart/2005/8/layout/orgChart1"/>
    <dgm:cxn modelId="{2CAAF13F-08AB-4E6E-9E99-3A058D804E4F}" type="presParOf" srcId="{43E4B270-EF94-44AC-B3DA-14D974F8AC28}" destId="{194D6A54-75D9-4383-90B9-327A21667846}" srcOrd="1" destOrd="0" presId="urn:microsoft.com/office/officeart/2005/8/layout/orgChart1"/>
    <dgm:cxn modelId="{8F23B5A7-C1EA-4098-91B4-3DA81EF4D15B}" type="presParOf" srcId="{1D41E6B8-0990-4EB8-A2A9-3D390E5EE35A}" destId="{91FE0376-5A62-45AB-9125-85FCAB34D833}" srcOrd="1" destOrd="0" presId="urn:microsoft.com/office/officeart/2005/8/layout/orgChart1"/>
    <dgm:cxn modelId="{FEB3A037-30A9-46A2-A696-8744E849FE70}" type="presParOf" srcId="{1D41E6B8-0990-4EB8-A2A9-3D390E5EE35A}" destId="{1EEADF13-E909-4608-B083-29429D6F5381}" srcOrd="2" destOrd="0" presId="urn:microsoft.com/office/officeart/2005/8/layout/orgChart1"/>
    <dgm:cxn modelId="{D8CB71CA-79AC-4E59-9203-2994FE1CEB0E}" type="presParOf" srcId="{521FE00F-CD57-4936-99A1-97BE1E2E9B70}" destId="{14214371-2B79-48C8-8621-73FF419AD566}" srcOrd="4" destOrd="0" presId="urn:microsoft.com/office/officeart/2005/8/layout/orgChart1"/>
    <dgm:cxn modelId="{EE89CE1B-C186-44CA-85FE-DF26126CDAF0}" type="presParOf" srcId="{521FE00F-CD57-4936-99A1-97BE1E2E9B70}" destId="{3B9FDC9E-74D7-4034-9A72-285703252E51}" srcOrd="5" destOrd="0" presId="urn:microsoft.com/office/officeart/2005/8/layout/orgChart1"/>
    <dgm:cxn modelId="{ECE9DD22-D1AD-42B1-83B7-8EF5FE5B2BE8}" type="presParOf" srcId="{3B9FDC9E-74D7-4034-9A72-285703252E51}" destId="{1277243C-E6FB-4B2C-BBDF-E9C21BFF29E6}" srcOrd="0" destOrd="0" presId="urn:microsoft.com/office/officeart/2005/8/layout/orgChart1"/>
    <dgm:cxn modelId="{7611C52F-B623-4598-A88B-4EAA53AE0F77}" type="presParOf" srcId="{1277243C-E6FB-4B2C-BBDF-E9C21BFF29E6}" destId="{61E15E53-91A5-48EC-A7D5-00E82961B498}" srcOrd="0" destOrd="0" presId="urn:microsoft.com/office/officeart/2005/8/layout/orgChart1"/>
    <dgm:cxn modelId="{2C4C88D6-3101-4183-BEEC-24F8FFB6F680}" type="presParOf" srcId="{1277243C-E6FB-4B2C-BBDF-E9C21BFF29E6}" destId="{548BF282-959A-4FE9-B39E-5C22979D3876}" srcOrd="1" destOrd="0" presId="urn:microsoft.com/office/officeart/2005/8/layout/orgChart1"/>
    <dgm:cxn modelId="{26BE4572-6FCB-482B-8A3B-6FDE15AD033C}" type="presParOf" srcId="{3B9FDC9E-74D7-4034-9A72-285703252E51}" destId="{993876F3-47CE-4E1A-BE93-35DEE1722EF6}" srcOrd="1" destOrd="0" presId="urn:microsoft.com/office/officeart/2005/8/layout/orgChart1"/>
    <dgm:cxn modelId="{C4F8CE54-7C6B-464A-B030-68B4B7AB21BF}" type="presParOf" srcId="{3B9FDC9E-74D7-4034-9A72-285703252E51}" destId="{BE08DCFE-6F91-4D53-9054-F3071E05CCBB}" srcOrd="2" destOrd="0" presId="urn:microsoft.com/office/officeart/2005/8/layout/orgChart1"/>
    <dgm:cxn modelId="{BC398080-2D53-40BF-9C9A-00154D25EA37}" type="presParOf" srcId="{CF6FBBCC-AA2F-4E46-8122-1D89357CDB1F}" destId="{57F19A6E-111B-4898-9CBB-A993934EEFFE}" srcOrd="2" destOrd="0" presId="urn:microsoft.com/office/officeart/2005/8/layout/orgChart1"/>
    <dgm:cxn modelId="{F7F40444-A338-4316-BBCA-AE29CFB782F9}" type="presParOf" srcId="{57F19A6E-111B-4898-9CBB-A993934EEFFE}" destId="{F71CF759-4AFD-445A-8E7B-7072CD708845}" srcOrd="0" destOrd="0" presId="urn:microsoft.com/office/officeart/2005/8/layout/orgChart1"/>
    <dgm:cxn modelId="{905D1727-602C-45BC-B7B4-7F7EFAA1BCA5}" type="presParOf" srcId="{57F19A6E-111B-4898-9CBB-A993934EEFFE}" destId="{135880E5-0B79-49FF-9EF4-CF2F71DE0C31}" srcOrd="1" destOrd="0" presId="urn:microsoft.com/office/officeart/2005/8/layout/orgChart1"/>
    <dgm:cxn modelId="{6E250AEB-D50D-41B0-8AB5-E2E389F3D394}" type="presParOf" srcId="{135880E5-0B79-49FF-9EF4-CF2F71DE0C31}" destId="{E9217073-3E5A-449F-859D-069A222BD22D}" srcOrd="0" destOrd="0" presId="urn:microsoft.com/office/officeart/2005/8/layout/orgChart1"/>
    <dgm:cxn modelId="{FB989831-1137-4FB5-8A6E-80A01B33D771}" type="presParOf" srcId="{E9217073-3E5A-449F-859D-069A222BD22D}" destId="{132DED92-6271-4E8E-B983-76F190A5695E}" srcOrd="0" destOrd="0" presId="urn:microsoft.com/office/officeart/2005/8/layout/orgChart1"/>
    <dgm:cxn modelId="{A65A7F1A-B918-439C-AE7C-0F2AB78464C5}" type="presParOf" srcId="{E9217073-3E5A-449F-859D-069A222BD22D}" destId="{C53CEFE8-BF16-4BFD-87A5-BB0D4A006E22}" srcOrd="1" destOrd="0" presId="urn:microsoft.com/office/officeart/2005/8/layout/orgChart1"/>
    <dgm:cxn modelId="{7E7515B6-F4EE-42E7-8FBB-4B26120F20B4}" type="presParOf" srcId="{135880E5-0B79-49FF-9EF4-CF2F71DE0C31}" destId="{9BB5C009-8BE6-4850-A3CB-67EF0417CDC1}" srcOrd="1" destOrd="0" presId="urn:microsoft.com/office/officeart/2005/8/layout/orgChart1"/>
    <dgm:cxn modelId="{04918523-ACEE-4C7F-B3C7-745A35C9FE8C}" type="presParOf" srcId="{135880E5-0B79-49FF-9EF4-CF2F71DE0C31}" destId="{B265194C-612B-47F5-B03E-052B31B93E1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CF759-4AFD-445A-8E7B-7072CD708845}">
      <dsp:nvSpPr>
        <dsp:cNvPr id="0" name=""/>
        <dsp:cNvSpPr/>
      </dsp:nvSpPr>
      <dsp:spPr>
        <a:xfrm>
          <a:off x="2860867" y="1212180"/>
          <a:ext cx="187132" cy="819819"/>
        </a:xfrm>
        <a:custGeom>
          <a:avLst/>
          <a:gdLst/>
          <a:ahLst/>
          <a:cxnLst/>
          <a:rect l="0" t="0" r="0" b="0"/>
          <a:pathLst>
            <a:path>
              <a:moveTo>
                <a:pt x="187132" y="0"/>
              </a:moveTo>
              <a:lnTo>
                <a:pt x="187132" y="819819"/>
              </a:lnTo>
              <a:lnTo>
                <a:pt x="0" y="819819"/>
              </a:lnTo>
            </a:path>
          </a:pathLst>
        </a:custGeom>
        <a:noFill/>
        <a:ln w="12700" cap="flat" cmpd="sng" algn="ctr">
          <a:solidFill>
            <a:schemeClr val="accent6">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14214371-2B79-48C8-8621-73FF419AD566}">
      <dsp:nvSpPr>
        <dsp:cNvPr id="0" name=""/>
        <dsp:cNvSpPr/>
      </dsp:nvSpPr>
      <dsp:spPr>
        <a:xfrm>
          <a:off x="3048000" y="1212180"/>
          <a:ext cx="2156482" cy="1639639"/>
        </a:xfrm>
        <a:custGeom>
          <a:avLst/>
          <a:gdLst/>
          <a:ahLst/>
          <a:cxnLst/>
          <a:rect l="0" t="0" r="0" b="0"/>
          <a:pathLst>
            <a:path>
              <a:moveTo>
                <a:pt x="0" y="0"/>
              </a:moveTo>
              <a:lnTo>
                <a:pt x="0" y="1452506"/>
              </a:lnTo>
              <a:lnTo>
                <a:pt x="2156482" y="1452506"/>
              </a:lnTo>
              <a:lnTo>
                <a:pt x="2156482" y="1639639"/>
              </a:lnTo>
            </a:path>
          </a:pathLst>
        </a:custGeom>
        <a:noFill/>
        <a:ln w="12700" cap="flat" cmpd="sng" algn="ctr">
          <a:solidFill>
            <a:schemeClr val="accent6">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8B26999A-83E9-4EBF-BE54-1583273837AF}">
      <dsp:nvSpPr>
        <dsp:cNvPr id="0" name=""/>
        <dsp:cNvSpPr/>
      </dsp:nvSpPr>
      <dsp:spPr>
        <a:xfrm>
          <a:off x="3002280" y="1212180"/>
          <a:ext cx="91440" cy="1639639"/>
        </a:xfrm>
        <a:custGeom>
          <a:avLst/>
          <a:gdLst/>
          <a:ahLst/>
          <a:cxnLst/>
          <a:rect l="0" t="0" r="0" b="0"/>
          <a:pathLst>
            <a:path>
              <a:moveTo>
                <a:pt x="45720" y="0"/>
              </a:moveTo>
              <a:lnTo>
                <a:pt x="45720" y="1639639"/>
              </a:lnTo>
            </a:path>
          </a:pathLst>
        </a:custGeom>
        <a:noFill/>
        <a:ln w="12700" cap="flat" cmpd="sng" algn="ctr">
          <a:solidFill>
            <a:schemeClr val="accent6">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1D720E77-72E0-4668-A2E2-F2C77233A4DD}">
      <dsp:nvSpPr>
        <dsp:cNvPr id="0" name=""/>
        <dsp:cNvSpPr/>
      </dsp:nvSpPr>
      <dsp:spPr>
        <a:xfrm>
          <a:off x="891517" y="1212180"/>
          <a:ext cx="2156482" cy="1639639"/>
        </a:xfrm>
        <a:custGeom>
          <a:avLst/>
          <a:gdLst/>
          <a:ahLst/>
          <a:cxnLst/>
          <a:rect l="0" t="0" r="0" b="0"/>
          <a:pathLst>
            <a:path>
              <a:moveTo>
                <a:pt x="2156482" y="0"/>
              </a:moveTo>
              <a:lnTo>
                <a:pt x="2156482" y="1452506"/>
              </a:lnTo>
              <a:lnTo>
                <a:pt x="0" y="1452506"/>
              </a:lnTo>
              <a:lnTo>
                <a:pt x="0" y="1639639"/>
              </a:lnTo>
            </a:path>
          </a:pathLst>
        </a:custGeom>
        <a:noFill/>
        <a:ln w="12700" cap="flat" cmpd="sng" algn="ctr">
          <a:solidFill>
            <a:schemeClr val="accent6">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65E6B98-3770-4321-86AE-039DD68EED25}">
      <dsp:nvSpPr>
        <dsp:cNvPr id="0" name=""/>
        <dsp:cNvSpPr/>
      </dsp:nvSpPr>
      <dsp:spPr>
        <a:xfrm>
          <a:off x="2156891" y="321071"/>
          <a:ext cx="1782216" cy="891108"/>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Café Owner</a:t>
          </a:r>
        </a:p>
      </dsp:txBody>
      <dsp:txXfrm>
        <a:off x="2156891" y="321071"/>
        <a:ext cx="1782216" cy="891108"/>
      </dsp:txXfrm>
    </dsp:sp>
    <dsp:sp modelId="{4DC71BB8-A1ED-473F-ACCA-1B18BD2F592C}">
      <dsp:nvSpPr>
        <dsp:cNvPr id="0" name=""/>
        <dsp:cNvSpPr/>
      </dsp:nvSpPr>
      <dsp:spPr>
        <a:xfrm>
          <a:off x="409" y="2851819"/>
          <a:ext cx="1782216" cy="891108"/>
        </a:xfrm>
        <a:prstGeom prst="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Chefs</a:t>
          </a:r>
        </a:p>
        <a:p>
          <a:pPr marL="0" lvl="0" indent="0" algn="ctr" defTabSz="1111250">
            <a:lnSpc>
              <a:spcPct val="90000"/>
            </a:lnSpc>
            <a:spcBef>
              <a:spcPct val="0"/>
            </a:spcBef>
            <a:spcAft>
              <a:spcPct val="35000"/>
            </a:spcAft>
            <a:buNone/>
          </a:pPr>
          <a:r>
            <a:rPr lang="en-GB" sz="2500" kern="1200" dirty="0"/>
            <a:t>Baristas</a:t>
          </a:r>
        </a:p>
      </dsp:txBody>
      <dsp:txXfrm>
        <a:off x="409" y="2851819"/>
        <a:ext cx="1782216" cy="891108"/>
      </dsp:txXfrm>
    </dsp:sp>
    <dsp:sp modelId="{9DFECE06-B8D6-4663-AAA8-7B4E8040136A}">
      <dsp:nvSpPr>
        <dsp:cNvPr id="0" name=""/>
        <dsp:cNvSpPr/>
      </dsp:nvSpPr>
      <dsp:spPr>
        <a:xfrm>
          <a:off x="2156891" y="2851819"/>
          <a:ext cx="1782216" cy="891108"/>
        </a:xfrm>
        <a:prstGeom prst="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Waiters</a:t>
          </a:r>
        </a:p>
        <a:p>
          <a:pPr marL="0" lvl="0" indent="0" algn="ctr" defTabSz="1111250">
            <a:lnSpc>
              <a:spcPct val="90000"/>
            </a:lnSpc>
            <a:spcBef>
              <a:spcPct val="0"/>
            </a:spcBef>
            <a:spcAft>
              <a:spcPct val="35000"/>
            </a:spcAft>
            <a:buNone/>
          </a:pPr>
          <a:r>
            <a:rPr lang="en-GB" sz="2500" kern="1200" dirty="0"/>
            <a:t>Waitress</a:t>
          </a:r>
        </a:p>
      </dsp:txBody>
      <dsp:txXfrm>
        <a:off x="2156891" y="2851819"/>
        <a:ext cx="1782216" cy="891108"/>
      </dsp:txXfrm>
    </dsp:sp>
    <dsp:sp modelId="{61E15E53-91A5-48EC-A7D5-00E82961B498}">
      <dsp:nvSpPr>
        <dsp:cNvPr id="0" name=""/>
        <dsp:cNvSpPr/>
      </dsp:nvSpPr>
      <dsp:spPr>
        <a:xfrm>
          <a:off x="4313373" y="2851819"/>
          <a:ext cx="1782216" cy="891108"/>
        </a:xfrm>
        <a:prstGeom prst="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Cleaners</a:t>
          </a:r>
        </a:p>
      </dsp:txBody>
      <dsp:txXfrm>
        <a:off x="4313373" y="2851819"/>
        <a:ext cx="1782216" cy="891108"/>
      </dsp:txXfrm>
    </dsp:sp>
    <dsp:sp modelId="{132DED92-6271-4E8E-B983-76F190A5695E}">
      <dsp:nvSpPr>
        <dsp:cNvPr id="0" name=""/>
        <dsp:cNvSpPr/>
      </dsp:nvSpPr>
      <dsp:spPr>
        <a:xfrm>
          <a:off x="1078650" y="1586445"/>
          <a:ext cx="1782216" cy="891108"/>
        </a:xfrm>
        <a:prstGeom prst="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Finance Manager</a:t>
          </a:r>
        </a:p>
      </dsp:txBody>
      <dsp:txXfrm>
        <a:off x="1078650" y="1586445"/>
        <a:ext cx="1782216" cy="89110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90700-47CD-4AC7-B047-61446553DCA3}" type="datetimeFigureOut">
              <a:rPr lang="en-GB" smtClean="0"/>
              <a:t>14/12/2024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9396B7-0B3C-4BDE-9517-D9F84F16B5AA}" type="slidenum">
              <a:rPr lang="en-GB" smtClean="0"/>
              <a:t>‹#›</a:t>
            </a:fld>
            <a:endParaRPr lang="en-GB"/>
          </a:p>
        </p:txBody>
      </p:sp>
    </p:spTree>
    <p:extLst>
      <p:ext uri="{BB962C8B-B14F-4D97-AF65-F5344CB8AC3E}">
        <p14:creationId xmlns:p14="http://schemas.microsoft.com/office/powerpoint/2010/main" val="2299753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Calibri" panose="020F0502020204030204" pitchFamily="34" charset="0"/>
              </a:rPr>
              <a:t>"</a:t>
            </a:r>
            <a:r>
              <a:rPr lang="en-GB" sz="1200" i="1" dirty="0">
                <a:effectLst/>
                <a:latin typeface="Arial" panose="020B0604020202020204" pitchFamily="34" charset="0"/>
                <a:ea typeface="Calibri" panose="020F0502020204030204" pitchFamily="34" charset="0"/>
              </a:rPr>
              <a:t>The Bookmark Bistro</a:t>
            </a:r>
            <a:r>
              <a:rPr lang="en-GB" sz="1200" dirty="0">
                <a:effectLst/>
                <a:latin typeface="Arial" panose="020B0604020202020204" pitchFamily="34" charset="0"/>
                <a:ea typeface="Calibri" panose="020F0502020204030204" pitchFamily="34" charset="0"/>
              </a:rPr>
              <a:t>" - a novel and ground-breaking idea that</a:t>
            </a:r>
            <a:r>
              <a:rPr lang="en-GB" sz="1200" spc="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blends the attractiveness of a comfortable café with the fascinating experience of a modern</a:t>
            </a:r>
            <a:r>
              <a:rPr lang="en-GB" sz="1200" spc="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library.</a:t>
            </a:r>
          </a:p>
          <a:p>
            <a:r>
              <a:rPr lang="en-GB" sz="1200" dirty="0">
                <a:effectLst/>
                <a:latin typeface="Arial" panose="020B0604020202020204" pitchFamily="34" charset="0"/>
                <a:ea typeface="Calibri" panose="020F0502020204030204" pitchFamily="34" charset="0"/>
              </a:rPr>
              <a:t>Combining a dynamic library with a friendly café is a brilliant idea that opens</a:t>
            </a:r>
            <a:r>
              <a:rPr lang="en-GB" sz="1200" spc="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endless</a:t>
            </a:r>
            <a:r>
              <a:rPr lang="en-GB" sz="1200" spc="-6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possibilities</a:t>
            </a:r>
            <a:r>
              <a:rPr lang="en-GB" sz="1200" spc="-6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for</a:t>
            </a:r>
            <a:r>
              <a:rPr lang="en-GB" sz="1200" spc="-4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young</a:t>
            </a:r>
            <a:r>
              <a:rPr lang="en-GB" sz="1200" spc="-5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people</a:t>
            </a:r>
            <a:r>
              <a:rPr lang="en-GB" sz="1200" spc="-5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seeking</a:t>
            </a:r>
            <a:r>
              <a:rPr lang="en-GB" sz="1200" spc="-50"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intellectual</a:t>
            </a:r>
            <a:r>
              <a:rPr lang="en-GB" sz="1200" spc="-60"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growth</a:t>
            </a:r>
            <a:r>
              <a:rPr lang="en-GB" sz="1200" spc="-5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and</a:t>
            </a:r>
            <a:r>
              <a:rPr lang="en-GB" sz="1200" spc="-5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curiosity.</a:t>
            </a:r>
          </a:p>
          <a:p>
            <a:r>
              <a:rPr lang="en-GB" sz="1200" dirty="0">
                <a:effectLst/>
                <a:latin typeface="Arial" panose="020B0604020202020204" pitchFamily="34" charset="0"/>
                <a:ea typeface="Calibri" panose="020F0502020204030204" pitchFamily="34" charset="0"/>
              </a:rPr>
              <a:t>The</a:t>
            </a:r>
            <a:r>
              <a:rPr lang="en-GB" sz="1200" spc="-45"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dedication to this cause originates from the belief that reading is essential for intellectual growth and</a:t>
            </a:r>
            <a:r>
              <a:rPr lang="en-GB" sz="1200" spc="5" dirty="0">
                <a:effectLst/>
                <a:latin typeface="Arial" panose="020B0604020202020204" pitchFamily="34" charset="0"/>
                <a:ea typeface="Calibri" panose="020F0502020204030204" pitchFamily="34" charset="0"/>
              </a:rPr>
              <a:t> </a:t>
            </a:r>
            <a:r>
              <a:rPr lang="en-GB" sz="1200" spc="-5" dirty="0">
                <a:effectLst/>
                <a:latin typeface="Arial" panose="020B0604020202020204" pitchFamily="34" charset="0"/>
                <a:ea typeface="Calibri" panose="020F0502020204030204" pitchFamily="34" charset="0"/>
              </a:rPr>
              <a:t>lifelong</a:t>
            </a:r>
            <a:r>
              <a:rPr lang="en-GB" sz="1200" spc="-10" dirty="0">
                <a:effectLst/>
                <a:latin typeface="Arial" panose="020B0604020202020204" pitchFamily="34" charset="0"/>
                <a:ea typeface="Calibri" panose="020F0502020204030204" pitchFamily="34" charset="0"/>
              </a:rPr>
              <a:t> </a:t>
            </a:r>
            <a:r>
              <a:rPr lang="en-GB" sz="1200" spc="-5" dirty="0">
                <a:effectLst/>
                <a:latin typeface="Arial" panose="020B0604020202020204" pitchFamily="34" charset="0"/>
                <a:ea typeface="Calibri" panose="020F0502020204030204" pitchFamily="34" charset="0"/>
              </a:rPr>
              <a:t>learning.</a:t>
            </a:r>
          </a:p>
          <a:p>
            <a:r>
              <a:rPr lang="en-GB" sz="1200" dirty="0">
                <a:effectLst/>
                <a:latin typeface="Arial" panose="020B0604020202020204" pitchFamily="34" charset="0"/>
                <a:ea typeface="Calibri" panose="020F0502020204030204" pitchFamily="34" charset="0"/>
              </a:rPr>
              <a:t>The</a:t>
            </a:r>
            <a:r>
              <a:rPr lang="en-GB" sz="1200" i="1" dirty="0">
                <a:effectLst/>
                <a:latin typeface="Arial" panose="020B0604020202020204" pitchFamily="34" charset="0"/>
                <a:ea typeface="Calibri" panose="020F0502020204030204" pitchFamily="34" charset="0"/>
              </a:rPr>
              <a:t> Bookmark Bistro</a:t>
            </a:r>
            <a:r>
              <a:rPr lang="en-GB" sz="1200" dirty="0">
                <a:effectLst/>
                <a:latin typeface="Arial" panose="020B0604020202020204" pitchFamily="34" charset="0"/>
                <a:ea typeface="Calibri" panose="020F0502020204030204" pitchFamily="34" charset="0"/>
              </a:rPr>
              <a:t> will serve a basic European-style breakfast and lunch, with an emphasis on healthy, tasty food. Low-fat recipes will be used whenever possible in such a way as not to sacrifice taste or appeal</a:t>
            </a:r>
            <a:r>
              <a:rPr lang="en-GB" sz="1200" spc="-5" dirty="0">
                <a:latin typeface="Arial" panose="020B0604020202020204" pitchFamily="34" charset="0"/>
                <a:ea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4</a:t>
            </a:fld>
            <a:endParaRPr lang="en-GB"/>
          </a:p>
        </p:txBody>
      </p:sp>
    </p:spTree>
    <p:extLst>
      <p:ext uri="{BB962C8B-B14F-4D97-AF65-F5344CB8AC3E}">
        <p14:creationId xmlns:p14="http://schemas.microsoft.com/office/powerpoint/2010/main" val="30980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Bookmark Bistro will be a private limited company, protecting the owner's personal assets in the case of business bankruptcy. With a sole ownership structure, the business will be run by one person. As single proprietor, the person will make all company decisions and ensure financial responsibility.</a:t>
            </a:r>
            <a:br>
              <a:rPr lang="en-US" dirty="0"/>
            </a:br>
            <a:br>
              <a:rPr lang="en-US" dirty="0"/>
            </a:br>
            <a:r>
              <a:rPr lang="en-US" dirty="0"/>
              <a:t>This structure provides a formal, legally recognised framework for operations while allowing management freedom. The Bookmark Bistro could benefit from trust with clients and suppliers, tax efficiency, and the potential to acquire cash for future development by establishing as a private limited company </a:t>
            </a:r>
            <a:r>
              <a:rPr lang="en-GB" sz="1800" dirty="0">
                <a:effectLst/>
                <a:latin typeface="Arial" panose="020B0604020202020204" pitchFamily="34" charset="0"/>
                <a:ea typeface="Calibri" panose="020F0502020204030204" pitchFamily="34" charset="0"/>
              </a:rPr>
              <a:t>(Lip, 2024)</a:t>
            </a:r>
            <a:r>
              <a:rPr lang="en-US" dirty="0"/>
              <a:t>.</a:t>
            </a: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5</a:t>
            </a:fld>
            <a:endParaRPr lang="en-GB"/>
          </a:p>
        </p:txBody>
      </p:sp>
    </p:spTree>
    <p:extLst>
      <p:ext uri="{BB962C8B-B14F-4D97-AF65-F5344CB8AC3E}">
        <p14:creationId xmlns:p14="http://schemas.microsoft.com/office/powerpoint/2010/main" val="2806424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Calibri" panose="020F0502020204030204" pitchFamily="34" charset="0"/>
              </a:rPr>
              <a:t>Effective management is crucial for the success of </a:t>
            </a:r>
            <a:r>
              <a:rPr lang="en-GB" sz="1200" i="1" dirty="0">
                <a:effectLst/>
                <a:latin typeface="Arial" panose="020B0604020202020204" pitchFamily="34" charset="0"/>
                <a:ea typeface="Calibri" panose="020F0502020204030204" pitchFamily="34" charset="0"/>
              </a:rPr>
              <a:t>The Bookmark Bistro</a:t>
            </a:r>
            <a:r>
              <a:rPr lang="en-GB" sz="1200" dirty="0">
                <a:effectLst/>
                <a:latin typeface="Arial" panose="020B0604020202020204" pitchFamily="34" charset="0"/>
                <a:ea typeface="Calibri" panose="020F0502020204030204" pitchFamily="34" charset="0"/>
              </a:rPr>
              <a:t>, as it combines two distinct but complementary elements: a café and a modern library.</a:t>
            </a:r>
          </a:p>
          <a:p>
            <a:r>
              <a:rPr lang="en-GB" sz="1200" dirty="0">
                <a:latin typeface="Arial" panose="020B0604020202020204" pitchFamily="34" charset="0"/>
              </a:rPr>
              <a:t>This café will operate as sole business, so the management of the business id limited:</a:t>
            </a:r>
          </a:p>
          <a:p>
            <a:r>
              <a:rPr lang="en-GB" dirty="0"/>
              <a:t>Owner: </a:t>
            </a:r>
            <a:r>
              <a:rPr lang="en-US" dirty="0"/>
              <a:t>The Bookmark Bistro owner will oversee café and library operations. As a single trader, the owner would manage daily operations and planning to provide excellent customer service and a cheerful environment. </a:t>
            </a:r>
            <a:endParaRPr lang="en-GB" dirty="0"/>
          </a:p>
          <a:p>
            <a:r>
              <a:rPr lang="en-GB" dirty="0"/>
              <a:t>Finance Manager: </a:t>
            </a:r>
            <a:r>
              <a:rPr lang="en-US" dirty="0"/>
              <a:t>Finance manager oversees firm finances, including revenue, spending, employee payments, tax payments, and financial statements. Even if the owner has the last word, the finance manager's judgements assure profitability and financial compliance.</a:t>
            </a:r>
            <a:br>
              <a:rPr lang="en-GB" dirty="0"/>
            </a:br>
            <a:r>
              <a:rPr lang="en-GB" dirty="0"/>
              <a:t>Waiter: </a:t>
            </a:r>
            <a:r>
              <a:rPr lang="en-US" dirty="0"/>
              <a:t>Waiters serve meals and ensure customers get it quickly and correctly. They must remain pleasant and professional while serving tables, taking orders, and answering client questions or complaints. Waiters will also clean the dining area and assist baristas at peak hours.</a:t>
            </a:r>
            <a:br>
              <a:rPr lang="en-GB" dirty="0"/>
            </a:br>
            <a:r>
              <a:rPr lang="en-GB" dirty="0"/>
              <a:t>Chef: </a:t>
            </a:r>
            <a:r>
              <a:rPr lang="en-US" dirty="0"/>
              <a:t>The chef will prepare menus and cook delectable, low-fat European-style cuisine. This entails buying excellent products, developing low-fat meals for the company, and </a:t>
            </a:r>
            <a:r>
              <a:rPr lang="en-US" dirty="0" err="1"/>
              <a:t>standardising</a:t>
            </a:r>
            <a:r>
              <a:rPr lang="en-US" dirty="0"/>
              <a:t> </a:t>
            </a:r>
            <a:r>
              <a:rPr lang="en-US" dirty="0" err="1"/>
              <a:t>flavour</a:t>
            </a:r>
            <a:r>
              <a:rPr lang="en-US" dirty="0"/>
              <a:t> and look. The chef and owner must also adjust the menu based on consumer feedback and seasons.</a:t>
            </a:r>
            <a:br>
              <a:rPr lang="en-US" dirty="0"/>
            </a:b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6</a:t>
            </a:fld>
            <a:endParaRPr lang="en-GB"/>
          </a:p>
        </p:txBody>
      </p:sp>
    </p:spTree>
    <p:extLst>
      <p:ext uri="{BB962C8B-B14F-4D97-AF65-F5344CB8AC3E}">
        <p14:creationId xmlns:p14="http://schemas.microsoft.com/office/powerpoint/2010/main" val="716659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Unique Concept: Being a café and library at the same time is strategic since it attracts bookworms, students, and workers who seek a peaceful, decent setting. </a:t>
            </a:r>
            <a:br>
              <a:rPr lang="en-US" dirty="0"/>
            </a:br>
            <a:r>
              <a:rPr lang="en-US" dirty="0"/>
              <a:t>Niche Market Appeal: Targets a quiet reading, studying, or working audience that enjoys nice food and drink. </a:t>
            </a:r>
            <a:br>
              <a:rPr lang="en-US" dirty="0"/>
            </a:br>
            <a:r>
              <a:rPr lang="en-US" dirty="0"/>
              <a:t>Personalised Service: The owner's engagement ensures operations are regularly monitored, client interactions are well-built, and customer satisfaction is reached. </a:t>
            </a:r>
            <a:br>
              <a:rPr lang="en-US" dirty="0"/>
            </a:br>
            <a:r>
              <a:rPr lang="en-US" dirty="0"/>
              <a:t>Health-Focused Menu: European cafes increasingly provide healthy and low-fat options, distinguishing them from conventional cafés. </a:t>
            </a:r>
            <a:br>
              <a:rPr lang="en-US" dirty="0"/>
            </a:br>
            <a:r>
              <a:rPr lang="en-US" dirty="0"/>
              <a:t>Cultural Hub Potential: Book readings and literary study sessions may assist promote the company by highlighting its culture. </a:t>
            </a:r>
            <a:br>
              <a:rPr lang="en-US" dirty="0"/>
            </a:b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8</a:t>
            </a:fld>
            <a:endParaRPr lang="en-GB"/>
          </a:p>
        </p:txBody>
      </p:sp>
    </p:spTree>
    <p:extLst>
      <p:ext uri="{BB962C8B-B14F-4D97-AF65-F5344CB8AC3E}">
        <p14:creationId xmlns:p14="http://schemas.microsoft.com/office/powerpoint/2010/main" val="1644862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 Initial Investment: Opening a café and library requires a large investment in cooking equipment, library furnishings, and books. </a:t>
            </a:r>
            <a:br>
              <a:rPr lang="en-US" dirty="0"/>
            </a:br>
            <a:r>
              <a:rPr lang="en-US" dirty="0"/>
              <a:t>Limited Resources: As a solo trader, the firm is limited in development and strength during the owner's personal or professional troubles. </a:t>
            </a:r>
            <a:br>
              <a:rPr lang="en-US" dirty="0"/>
            </a:br>
            <a:r>
              <a:rPr lang="en-US" dirty="0"/>
              <a:t>Operational Complexity: As a café/library hybrid, daily operations need a lot of cooperation and multitasking. </a:t>
            </a:r>
            <a:br>
              <a:rPr lang="en-US" dirty="0"/>
            </a:b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9</a:t>
            </a:fld>
            <a:endParaRPr lang="en-GB"/>
          </a:p>
        </p:txBody>
      </p:sp>
    </p:spTree>
    <p:extLst>
      <p:ext uri="{BB962C8B-B14F-4D97-AF65-F5344CB8AC3E}">
        <p14:creationId xmlns:p14="http://schemas.microsoft.com/office/powerpoint/2010/main" val="3234039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Demand for Unique Experiences: Consumers now want more than food and books—they want a contemporary, exciting, educational experience. </a:t>
            </a:r>
            <a:br>
              <a:rPr lang="en-US" dirty="0"/>
            </a:br>
            <a:r>
              <a:rPr lang="en-US" dirty="0"/>
              <a:t>Digital Detox Trend: A library-café is a great location to read, study, or connect without a computer or phone. </a:t>
            </a:r>
            <a:br>
              <a:rPr lang="en-US" dirty="0"/>
            </a:br>
            <a:r>
              <a:rPr lang="en-US" dirty="0"/>
              <a:t>Community Partnerships: These venues may provide the book to students, book club members, local authors, and other customers. </a:t>
            </a:r>
            <a:br>
              <a:rPr lang="en-US" dirty="0"/>
            </a:br>
            <a:r>
              <a:rPr lang="en-US" dirty="0"/>
              <a:t>Expansion Options: Bookmark Bistros may open in other London or UK locations if they succeed. </a:t>
            </a:r>
            <a:br>
              <a:rPr lang="en-US" dirty="0"/>
            </a:br>
            <a:r>
              <a:rPr lang="en-US" dirty="0"/>
              <a:t>Additional revenue streams include book sales, literary events, and library subscription events. </a:t>
            </a:r>
            <a:br>
              <a:rPr lang="en-US" dirty="0"/>
            </a:b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10</a:t>
            </a:fld>
            <a:endParaRPr lang="en-GB"/>
          </a:p>
        </p:txBody>
      </p:sp>
    </p:spTree>
    <p:extLst>
      <p:ext uri="{BB962C8B-B14F-4D97-AF65-F5344CB8AC3E}">
        <p14:creationId xmlns:p14="http://schemas.microsoft.com/office/powerpoint/2010/main" val="2371572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Economic Fluctuations: The high cost of living, economic difficulty, or loss of income and employment might impact leisure choices like dining out or borrowing library books. </a:t>
            </a:r>
            <a:br>
              <a:rPr lang="en-US" dirty="0"/>
            </a:br>
            <a:r>
              <a:rPr lang="en-US" dirty="0"/>
              <a:t>Competition: Café chains, bookshops, libraries, and café/library/bookstore hybrids in major cities may pose a danger. </a:t>
            </a:r>
            <a:br>
              <a:rPr lang="en-US" dirty="0"/>
            </a:br>
            <a:r>
              <a:rPr lang="en-US" dirty="0"/>
              <a:t>Rising Costs: Food price inflation, rent, and labour may increase operational costs and business profitability. </a:t>
            </a:r>
            <a:br>
              <a:rPr lang="en-US" dirty="0"/>
            </a:br>
            <a:r>
              <a:rPr lang="en-US" dirty="0"/>
              <a:t>Changing Consumer patterns: Hypotheses include changes in consumer patterns like physical book consumption or dining habits. </a:t>
            </a:r>
            <a:br>
              <a:rPr lang="en-US" dirty="0"/>
            </a:br>
            <a:r>
              <a:rPr lang="en-US" dirty="0"/>
              <a:t>Regulations: Café and library health, safety, and licensing concerns may be tedious and costly. </a:t>
            </a:r>
            <a:br>
              <a:rPr lang="en-US" dirty="0"/>
            </a:b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11</a:t>
            </a:fld>
            <a:endParaRPr lang="en-GB"/>
          </a:p>
        </p:txBody>
      </p:sp>
    </p:spTree>
    <p:extLst>
      <p:ext uri="{BB962C8B-B14F-4D97-AF65-F5344CB8AC3E}">
        <p14:creationId xmlns:p14="http://schemas.microsoft.com/office/powerpoint/2010/main" val="3140640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cash flow statement monitors the entry and outflow of cash, offering insights into a company's financial condition and operational efficacy. </a:t>
            </a:r>
            <a:br>
              <a:rPr lang="en-US" dirty="0"/>
            </a:br>
            <a:br>
              <a:rPr lang="en-US" dirty="0"/>
            </a:br>
            <a:r>
              <a:rPr lang="en-US" dirty="0"/>
              <a:t>The CFS evaluates a company's efficacy in managing its cash position, including its ability to produce cash for debt commitments and operational expenditures. The Cash Flow Statement, as one of the three main financial statements, supplements the balance sheet and the income statement.</a:t>
            </a:r>
            <a:endParaRPr lang="en-GB" dirty="0"/>
          </a:p>
        </p:txBody>
      </p:sp>
      <p:sp>
        <p:nvSpPr>
          <p:cNvPr id="4" name="Slide Number Placeholder 3"/>
          <p:cNvSpPr>
            <a:spLocks noGrp="1"/>
          </p:cNvSpPr>
          <p:nvPr>
            <p:ph type="sldNum" sz="quarter" idx="5"/>
          </p:nvPr>
        </p:nvSpPr>
        <p:spPr/>
        <p:txBody>
          <a:bodyPr/>
          <a:lstStyle/>
          <a:p>
            <a:fld id="{789396B7-0B3C-4BDE-9517-D9F84F16B5AA}" type="slidenum">
              <a:rPr lang="en-GB" smtClean="0"/>
              <a:t>12</a:t>
            </a:fld>
            <a:endParaRPr lang="en-GB"/>
          </a:p>
        </p:txBody>
      </p:sp>
    </p:spTree>
    <p:extLst>
      <p:ext uri="{BB962C8B-B14F-4D97-AF65-F5344CB8AC3E}">
        <p14:creationId xmlns:p14="http://schemas.microsoft.com/office/powerpoint/2010/main" val="82152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27FA6CA-480F-4069-B3B8-DB04EB57619D}" type="datetimeFigureOut">
              <a:rPr lang="en-GB" smtClean="0"/>
              <a:t>14/12/2024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78005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7FA6CA-480F-4069-B3B8-DB04EB57619D}"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157146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7FA6CA-480F-4069-B3B8-DB04EB57619D}"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633545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869717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7FA6CA-480F-4069-B3B8-DB04EB57619D}" type="datetimeFigureOut">
              <a:rPr lang="en-GB" smtClean="0"/>
              <a:t>14/12/2024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3749878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7FA6CA-480F-4069-B3B8-DB04EB57619D}" type="datetimeFigureOut">
              <a:rPr lang="en-GB" smtClean="0"/>
              <a:t>14/12/2024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415212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7FA6CA-480F-4069-B3B8-DB04EB57619D}" type="datetimeFigureOut">
              <a:rPr lang="en-GB" smtClean="0"/>
              <a:t>14/12/2024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3241864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601999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327714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3622669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2050103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674521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27FA6CA-480F-4069-B3B8-DB04EB57619D}"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346114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27FA6CA-480F-4069-B3B8-DB04EB57619D}" type="datetimeFigureOut">
              <a:rPr lang="en-GB" smtClean="0"/>
              <a:t>14/12/2024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508550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27FA6CA-480F-4069-B3B8-DB04EB57619D}" type="datetimeFigureOut">
              <a:rPr lang="en-GB" smtClean="0"/>
              <a:t>14/12/2024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2718999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7FA6CA-480F-4069-B3B8-DB04EB57619D}"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152510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7FA6CA-480F-4069-B3B8-DB04EB57619D}"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8ECC8-4031-488C-BED3-43D90CA1D860}" type="slidenum">
              <a:rPr lang="en-GB" smtClean="0"/>
              <a:t>‹#›</a:t>
            </a:fld>
            <a:endParaRPr lang="en-GB"/>
          </a:p>
        </p:txBody>
      </p:sp>
    </p:spTree>
    <p:extLst>
      <p:ext uri="{BB962C8B-B14F-4D97-AF65-F5344CB8AC3E}">
        <p14:creationId xmlns:p14="http://schemas.microsoft.com/office/powerpoint/2010/main" val="3225806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27FA6CA-480F-4069-B3B8-DB04EB57619D}" type="datetimeFigureOut">
              <a:rPr lang="en-GB" smtClean="0"/>
              <a:t>14/12/2024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208ECC8-4031-488C-BED3-43D90CA1D860}" type="slidenum">
              <a:rPr lang="en-GB" smtClean="0"/>
              <a:t>‹#›</a:t>
            </a:fld>
            <a:endParaRPr lang="en-GB"/>
          </a:p>
        </p:txBody>
      </p:sp>
    </p:spTree>
    <p:extLst>
      <p:ext uri="{BB962C8B-B14F-4D97-AF65-F5344CB8AC3E}">
        <p14:creationId xmlns:p14="http://schemas.microsoft.com/office/powerpoint/2010/main" val="1922895288"/>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F164E5A-ABC0-4A97-86CA-5F7C26615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8" y="0"/>
            <a:ext cx="6087366"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2393E8D-D10F-4FE1-AC21-8B44BEB50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1"/>
            <a:ext cx="3046595" cy="6857996"/>
          </a:xfrm>
          <a:prstGeom prst="rect">
            <a:avLst/>
          </a:pr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3A73C-9D6B-70DB-24AE-91B478816208}"/>
              </a:ext>
            </a:extLst>
          </p:cNvPr>
          <p:cNvSpPr>
            <a:spLocks noGrp="1"/>
          </p:cNvSpPr>
          <p:nvPr>
            <p:ph type="title"/>
          </p:nvPr>
        </p:nvSpPr>
        <p:spPr>
          <a:xfrm>
            <a:off x="6308048" y="174090"/>
            <a:ext cx="2208114" cy="1622744"/>
          </a:xfrm>
        </p:spPr>
        <p:txBody>
          <a:bodyPr anchor="b">
            <a:normAutofit/>
          </a:bodyPr>
          <a:lstStyle/>
          <a:p>
            <a:endParaRPr lang="en-GB" sz="3100" dirty="0">
              <a:solidFill>
                <a:schemeClr val="tx1"/>
              </a:solidFill>
            </a:endParaRPr>
          </a:p>
        </p:txBody>
      </p:sp>
      <p:pic>
        <p:nvPicPr>
          <p:cNvPr id="4" name="Picture 3" descr="A close-up of a sign&#10;&#10;Description automatically generated">
            <a:extLst>
              <a:ext uri="{FF2B5EF4-FFF2-40B4-BE49-F238E27FC236}">
                <a16:creationId xmlns:a16="http://schemas.microsoft.com/office/drawing/2014/main" id="{54C4FCA9-038F-EC92-9519-3E51FFC488D9}"/>
              </a:ext>
            </a:extLst>
          </p:cNvPr>
          <p:cNvPicPr>
            <a:picLocks noChangeAspect="1"/>
          </p:cNvPicPr>
          <p:nvPr/>
        </p:nvPicPr>
        <p:blipFill>
          <a:blip r:embed="rId3"/>
          <a:stretch>
            <a:fillRect/>
          </a:stretch>
        </p:blipFill>
        <p:spPr>
          <a:xfrm>
            <a:off x="482601" y="2147733"/>
            <a:ext cx="5125059" cy="2562530"/>
          </a:xfrm>
          <a:prstGeom prst="rect">
            <a:avLst/>
          </a:prstGeom>
        </p:spPr>
      </p:pic>
      <p:sp>
        <p:nvSpPr>
          <p:cNvPr id="3" name="Content Placeholder 2">
            <a:extLst>
              <a:ext uri="{FF2B5EF4-FFF2-40B4-BE49-F238E27FC236}">
                <a16:creationId xmlns:a16="http://schemas.microsoft.com/office/drawing/2014/main" id="{3D2E7EF4-6891-55B2-8ACA-F54ED365669B}"/>
              </a:ext>
            </a:extLst>
          </p:cNvPr>
          <p:cNvSpPr>
            <a:spLocks noGrp="1"/>
          </p:cNvSpPr>
          <p:nvPr>
            <p:ph idx="1"/>
          </p:nvPr>
        </p:nvSpPr>
        <p:spPr>
          <a:xfrm>
            <a:off x="6097404" y="2129646"/>
            <a:ext cx="2924829" cy="3774230"/>
          </a:xfrm>
        </p:spPr>
        <p:txBody>
          <a:bodyPr>
            <a:normAutofit/>
          </a:bodyPr>
          <a:lstStyle/>
          <a:p>
            <a:r>
              <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Name: Katerina </a:t>
            </a:r>
            <a:r>
              <a:rPr lang="en-GB" sz="1800" b="1" dirty="0" err="1">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Mezova</a:t>
            </a:r>
            <a:endPar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endParaRPr>
          </a:p>
          <a:p>
            <a:r>
              <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Student ID: 2246854</a:t>
            </a:r>
          </a:p>
          <a:p>
            <a:r>
              <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Module code: LCBB5001</a:t>
            </a:r>
          </a:p>
          <a:p>
            <a:r>
              <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Module name: Entrepreneurship</a:t>
            </a:r>
          </a:p>
          <a:p>
            <a:r>
              <a:rPr lang="en-GB" sz="1800" b="1"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Lecturer:  Amer Kareem</a:t>
            </a:r>
          </a:p>
        </p:txBody>
      </p:sp>
    </p:spTree>
    <p:extLst>
      <p:ext uri="{BB962C8B-B14F-4D97-AF65-F5344CB8AC3E}">
        <p14:creationId xmlns:p14="http://schemas.microsoft.com/office/powerpoint/2010/main" val="175841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B20D-219F-F3CF-C857-023202EF9845}"/>
              </a:ext>
            </a:extLst>
          </p:cNvPr>
          <p:cNvSpPr>
            <a:spLocks noGrp="1"/>
          </p:cNvSpPr>
          <p:nvPr>
            <p:ph type="ctrTitle"/>
          </p:nvPr>
        </p:nvSpPr>
        <p:spPr>
          <a:xfrm>
            <a:off x="1657350" y="1406503"/>
            <a:ext cx="6858000" cy="2520920"/>
          </a:xfrm>
        </p:spPr>
        <p:txBody>
          <a:bodyPr>
            <a:noAutofit/>
          </a:bodyPr>
          <a:lstStyle/>
          <a:p>
            <a:pPr marL="0" marR="0">
              <a:lnSpc>
                <a:spcPct val="150000"/>
              </a:lnSpc>
              <a:spcAft>
                <a:spcPts val="800"/>
              </a:spcAft>
            </a:pPr>
            <a:b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Business Plan on New Idea: “</a:t>
            </a:r>
            <a:r>
              <a:rPr lang="en-US" sz="2800" b="1" i="1" kern="100" dirty="0">
                <a:effectLst/>
                <a:latin typeface="Times New Roman" panose="02020603050405020304" pitchFamily="18" charset="0"/>
                <a:ea typeface="Calibri" panose="020F0502020204030204" pitchFamily="34" charset="0"/>
                <a:cs typeface="Times New Roman" panose="02020603050405020304" pitchFamily="18" charset="0"/>
              </a:rPr>
              <a:t>The Bookmark Bistro”</a:t>
            </a:r>
            <a:b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6844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C353-3EA3-0DDE-C86E-96DCF1209574}"/>
              </a:ext>
            </a:extLst>
          </p:cNvPr>
          <p:cNvSpPr>
            <a:spLocks noGrp="1"/>
          </p:cNvSpPr>
          <p:nvPr>
            <p:ph type="title"/>
          </p:nvPr>
        </p:nvSpPr>
        <p:spPr>
          <a:xfrm>
            <a:off x="628650" y="365125"/>
            <a:ext cx="7886700" cy="1325563"/>
          </a:xfrm>
        </p:spPr>
        <p:txBody>
          <a:bodyPr>
            <a:normAutofit/>
          </a:bodyPr>
          <a:lstStyle/>
          <a:p>
            <a:r>
              <a:rPr lang="en-GB" b="1">
                <a:latin typeface="Times New Roman" panose="02020603050405020304" pitchFamily="18" charset="0"/>
                <a:cs typeface="Times New Roman" panose="02020603050405020304" pitchFamily="18" charset="0"/>
              </a:rPr>
              <a:t>Introduction</a:t>
            </a:r>
          </a:p>
        </p:txBody>
      </p:sp>
      <p:sp>
        <p:nvSpPr>
          <p:cNvPr id="9" name="Rounded Rectangle 17">
            <a:extLst>
              <a:ext uri="{FF2B5EF4-FFF2-40B4-BE49-F238E27FC236}">
                <a16:creationId xmlns:a16="http://schemas.microsoft.com/office/drawing/2014/main" id="{15045B1D-AED4-407C-BC82-BF20E4E4F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948070"/>
            <a:ext cx="3579874"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607D49-A4A8-7FE2-C612-A48CA192973B}"/>
              </a:ext>
            </a:extLst>
          </p:cNvPr>
          <p:cNvPicPr>
            <a:picLocks noChangeAspect="1"/>
          </p:cNvPicPr>
          <p:nvPr/>
        </p:nvPicPr>
        <p:blipFill>
          <a:blip r:embed="rId3"/>
          <a:srcRect l="23999" r="25606" b="-1"/>
          <a:stretch/>
        </p:blipFill>
        <p:spPr>
          <a:xfrm>
            <a:off x="848379" y="2268111"/>
            <a:ext cx="3140416" cy="3256059"/>
          </a:xfrm>
          <a:prstGeom prst="rect">
            <a:avLst/>
          </a:prstGeom>
        </p:spPr>
      </p:pic>
      <p:sp>
        <p:nvSpPr>
          <p:cNvPr id="3" name="Content Placeholder 2">
            <a:extLst>
              <a:ext uri="{FF2B5EF4-FFF2-40B4-BE49-F238E27FC236}">
                <a16:creationId xmlns:a16="http://schemas.microsoft.com/office/drawing/2014/main" id="{6A3C461E-F40C-D81F-097C-0D428F187932}"/>
              </a:ext>
            </a:extLst>
          </p:cNvPr>
          <p:cNvSpPr>
            <a:spLocks noGrp="1"/>
          </p:cNvSpPr>
          <p:nvPr>
            <p:ph idx="1"/>
          </p:nvPr>
        </p:nvSpPr>
        <p:spPr>
          <a:xfrm>
            <a:off x="4572000" y="1948069"/>
            <a:ext cx="4271963" cy="4395581"/>
          </a:xfrm>
        </p:spPr>
        <p:txBody>
          <a:bodyPr>
            <a:normAutofit/>
          </a:bodyPr>
          <a:lstStyle/>
          <a:p>
            <a:pPr algn="just"/>
            <a:r>
              <a:rPr lang="en-US" sz="1700" dirty="0">
                <a:latin typeface="Times New Roman" panose="02020603050405020304" pitchFamily="18" charset="0"/>
                <a:cs typeface="Times New Roman" panose="02020603050405020304" pitchFamily="18" charset="0"/>
              </a:rPr>
              <a:t>In an era where digital distractions dominate daily life, fostering a love for reading and creating an environment conducive to intellectual growth is more important than ever. "The Bookmark Bistro" is a unique concept that merges the cozy atmosphere of a café with the enriching experience of a modern library.</a:t>
            </a:r>
          </a:p>
          <a:p>
            <a:pPr algn="just"/>
            <a:r>
              <a:rPr lang="en-US" sz="1700" dirty="0">
                <a:latin typeface="Times New Roman" panose="02020603050405020304" pitchFamily="18" charset="0"/>
                <a:cs typeface="Times New Roman" panose="02020603050405020304" pitchFamily="18" charset="0"/>
              </a:rPr>
              <a:t>This business proposal outlines the vision, structure, and financial planning necessary for launching The Bookmark Bistro, with a commitment to providing a welcoming space that encourages both learning and leisure.</a:t>
            </a: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740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638C-5958-91CF-F89D-E4FDDFA09E1A}"/>
              </a:ext>
            </a:extLst>
          </p:cNvPr>
          <p:cNvSpPr>
            <a:spLocks noGrp="1"/>
          </p:cNvSpPr>
          <p:nvPr>
            <p:ph type="title"/>
          </p:nvPr>
        </p:nvSpPr>
        <p:spPr>
          <a:xfrm>
            <a:off x="3936492" y="321733"/>
            <a:ext cx="4578858" cy="1324506"/>
          </a:xfrm>
        </p:spPr>
        <p:txBody>
          <a:bodyPr anchor="ctr">
            <a:normAutofit/>
          </a:bodyPr>
          <a:lstStyle/>
          <a:p>
            <a:r>
              <a:rPr lang="en-GB" sz="3100" b="1" dirty="0">
                <a:latin typeface="Times New Roman" panose="02020603050405020304" pitchFamily="18" charset="0"/>
                <a:cs typeface="Times New Roman" panose="02020603050405020304" pitchFamily="18" charset="0"/>
              </a:rPr>
              <a:t>Overview of the Business Idea</a:t>
            </a:r>
            <a:endParaRPr lang="en-GB" sz="3100"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55C7EF9-1734-973C-1E5F-D665E22F8FE1}"/>
              </a:ext>
            </a:extLst>
          </p:cNvPr>
          <p:cNvPicPr>
            <a:picLocks noChangeAspect="1"/>
          </p:cNvPicPr>
          <p:nvPr/>
        </p:nvPicPr>
        <p:blipFill>
          <a:blip r:embed="rId4"/>
          <a:srcRect l="10408" r="14592"/>
          <a:stretch/>
        </p:blipFill>
        <p:spPr>
          <a:xfrm>
            <a:off x="-11589" y="1857375"/>
            <a:ext cx="3943351" cy="2957513"/>
          </a:xfrm>
          <a:prstGeom prst="rect">
            <a:avLst/>
          </a:prstGeom>
        </p:spPr>
      </p:pic>
      <p:sp>
        <p:nvSpPr>
          <p:cNvPr id="3" name="Content Placeholder 2">
            <a:extLst>
              <a:ext uri="{FF2B5EF4-FFF2-40B4-BE49-F238E27FC236}">
                <a16:creationId xmlns:a16="http://schemas.microsoft.com/office/drawing/2014/main" id="{5BD99BA9-2B9A-21B3-4EF3-3096EE94484E}"/>
              </a:ext>
            </a:extLst>
          </p:cNvPr>
          <p:cNvSpPr>
            <a:spLocks noGrp="1"/>
          </p:cNvSpPr>
          <p:nvPr>
            <p:ph idx="1"/>
          </p:nvPr>
        </p:nvSpPr>
        <p:spPr>
          <a:xfrm>
            <a:off x="3936491" y="1646239"/>
            <a:ext cx="5078922" cy="4525961"/>
          </a:xfrm>
        </p:spPr>
        <p:txBody>
          <a:bodyPr>
            <a:normAutofit lnSpcReduction="10000"/>
          </a:bodyPr>
          <a:lstStyle/>
          <a:p>
            <a:pPr algn="just"/>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"The Bookmark Bistro"—a groundbreaking concept that combines the charm of a </a:t>
            </a:r>
            <a:r>
              <a:rPr lang="en-US" sz="2000" dirty="0" err="1">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cosy</a:t>
            </a:r>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 café with the intrigue of a sophisticated library.</a:t>
            </a:r>
          </a:p>
          <a:p>
            <a:pPr algn="just"/>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A vibrant library and a welcoming café provide unlimited opportunities for young people seeking intellectual development and curiosity.</a:t>
            </a:r>
          </a:p>
          <a:p>
            <a:pPr algn="just"/>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These efforts stem from the conviction that reading is vital to intellectual development and lifelong learning.</a:t>
            </a:r>
          </a:p>
          <a:p>
            <a:pPr algn="just"/>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The Bookmark Bistro will provide healthy, </a:t>
            </a:r>
            <a:r>
              <a:rPr lang="en-US" sz="2000" dirty="0" err="1">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flavourful</a:t>
            </a:r>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 European breakfast and lunch. Low-fat dishes will be utilised wherever feasible without sacrificing </a:t>
            </a:r>
            <a:r>
              <a:rPr lang="en-US" sz="2000" dirty="0" err="1">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flavour</a:t>
            </a:r>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 or attractiveness</a:t>
            </a:r>
            <a:r>
              <a:rPr lang="en-GB" sz="2000" spc="-5"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709883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75052-6791-FE8B-3ED2-53089EFBBA2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Ownership, Legal format </a:t>
            </a:r>
          </a:p>
        </p:txBody>
      </p:sp>
      <p:sp>
        <p:nvSpPr>
          <p:cNvPr id="3" name="Content Placeholder 2">
            <a:extLst>
              <a:ext uri="{FF2B5EF4-FFF2-40B4-BE49-F238E27FC236}">
                <a16:creationId xmlns:a16="http://schemas.microsoft.com/office/drawing/2014/main" id="{BF9FA474-D9E1-229E-1CBE-24E5F9592FFF}"/>
              </a:ext>
            </a:extLst>
          </p:cNvPr>
          <p:cNvSpPr>
            <a:spLocks noGrp="1"/>
          </p:cNvSpPr>
          <p:nvPr>
            <p:ph idx="1"/>
          </p:nvPr>
        </p:nvSpPr>
        <p:spPr/>
        <p:txBody>
          <a:bodyPr>
            <a:normAutofit/>
          </a:bodyPr>
          <a:lstStyle/>
          <a:p>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legal structure of a </a:t>
            </a:r>
            <a:r>
              <a:rPr lang="en-GB" sz="2200" i="1" dirty="0">
                <a:effectLst/>
                <a:latin typeface="Times New Roman" panose="02020603050405020304" pitchFamily="18" charset="0"/>
                <a:ea typeface="Calibri" panose="020F0502020204030204" pitchFamily="34" charset="0"/>
                <a:cs typeface="Times New Roman" panose="02020603050405020304" pitchFamily="18" charset="0"/>
              </a:rPr>
              <a:t>“The bookmark Bistro” </a:t>
            </a:r>
            <a:r>
              <a:rPr lang="en-GB" sz="2200" dirty="0">
                <a:latin typeface="Times New Roman" panose="02020603050405020304" pitchFamily="18" charset="0"/>
                <a:ea typeface="Calibri" panose="020F0502020204030204" pitchFamily="34" charset="0"/>
                <a:cs typeface="Times New Roman" panose="02020603050405020304" pitchFamily="18" charset="0"/>
              </a:rPr>
              <a:t>is </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 sole proprietorship.</a:t>
            </a:r>
          </a:p>
          <a:p>
            <a:r>
              <a:rPr lang="en-GB" sz="2200" dirty="0">
                <a:latin typeface="Times New Roman" panose="02020603050405020304" pitchFamily="18" charset="0"/>
                <a:cs typeface="Times New Roman" panose="02020603050405020304" pitchFamily="18" charset="0"/>
              </a:rPr>
              <a:t>The café will operate as a private limited Company.</a:t>
            </a:r>
          </a:p>
          <a:p>
            <a:r>
              <a:rPr lang="en-GB" sz="2200" dirty="0">
                <a:effectLst/>
                <a:latin typeface="Times New Roman" panose="02020603050405020304" pitchFamily="18" charset="0"/>
                <a:ea typeface="Calibri" panose="020F0502020204030204" pitchFamily="34" charset="0"/>
                <a:cs typeface="Times New Roman" panose="02020603050405020304" pitchFamily="18" charset="0"/>
              </a:rPr>
              <a:t>Sole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properitorship</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allows for easy start-up and minimal initial investment (Olazabal and Avila, 2022).</a:t>
            </a:r>
          </a:p>
          <a:p>
            <a:r>
              <a:rPr lang="en-US" sz="2200" dirty="0">
                <a:latin typeface="Times New Roman" panose="02020603050405020304" pitchFamily="18" charset="0"/>
                <a:cs typeface="Times New Roman" panose="02020603050405020304" pitchFamily="18" charset="0"/>
              </a:rPr>
              <a:t>This structure provides formal, legally recognized framework for operations.</a:t>
            </a:r>
          </a:p>
          <a:p>
            <a:r>
              <a:rPr lang="en-US" sz="2200" dirty="0">
                <a:latin typeface="Times New Roman" panose="02020603050405020304" pitchFamily="18" charset="0"/>
                <a:cs typeface="Times New Roman" panose="02020603050405020304" pitchFamily="18" charset="0"/>
              </a:rPr>
              <a:t>It allows management freedom.</a:t>
            </a:r>
          </a:p>
          <a:p>
            <a:r>
              <a:rPr lang="en-US" sz="2200" dirty="0">
                <a:latin typeface="Times New Roman" panose="02020603050405020304" pitchFamily="18" charset="0"/>
                <a:cs typeface="Times New Roman" panose="02020603050405020304" pitchFamily="18" charset="0"/>
              </a:rPr>
              <a:t>It benefits include trust with clients and suppliers, tax efficiency, and potential for future development </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(Lip, 2024)</a:t>
            </a:r>
            <a:r>
              <a:rPr lang="en-US" sz="2200" dirty="0">
                <a:latin typeface="Times New Roman" panose="02020603050405020304" pitchFamily="18" charset="0"/>
                <a:cs typeface="Times New Roman" panose="02020603050405020304" pitchFamily="18" charset="0"/>
              </a:rPr>
              <a:t>.</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8087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3867-625D-16E7-B6FC-333568FB920E}"/>
              </a:ext>
            </a:extLst>
          </p:cNvPr>
          <p:cNvSpPr>
            <a:spLocks noGrp="1"/>
          </p:cNvSpPr>
          <p:nvPr>
            <p:ph type="title"/>
          </p:nvPr>
        </p:nvSpPr>
        <p:spPr>
          <a:xfrm>
            <a:off x="628650" y="365127"/>
            <a:ext cx="7886700" cy="904874"/>
          </a:xfrm>
        </p:spPr>
        <p:txBody>
          <a:bodyPr>
            <a:normAutofit/>
          </a:bodyPr>
          <a:lstStyle/>
          <a:p>
            <a:r>
              <a:rPr lang="en-GB" sz="3600" b="1" dirty="0">
                <a:latin typeface="Times New Roman" panose="02020603050405020304" pitchFamily="18" charset="0"/>
                <a:cs typeface="Times New Roman" panose="02020603050405020304" pitchFamily="18" charset="0"/>
              </a:rPr>
              <a:t>Management of the Cafe</a:t>
            </a:r>
          </a:p>
        </p:txBody>
      </p:sp>
      <p:sp>
        <p:nvSpPr>
          <p:cNvPr id="3" name="Content Placeholder 2">
            <a:extLst>
              <a:ext uri="{FF2B5EF4-FFF2-40B4-BE49-F238E27FC236}">
                <a16:creationId xmlns:a16="http://schemas.microsoft.com/office/drawing/2014/main" id="{1B639553-622C-47FE-2612-F80BC767F3E3}"/>
              </a:ext>
            </a:extLst>
          </p:cNvPr>
          <p:cNvSpPr>
            <a:spLocks noGrp="1"/>
          </p:cNvSpPr>
          <p:nvPr>
            <p:ph idx="1"/>
          </p:nvPr>
        </p:nvSpPr>
        <p:spPr/>
        <p:txBody>
          <a:bodyPr/>
          <a:lstStyle/>
          <a:p>
            <a:pPr marL="0" indent="0" algn="just">
              <a:buNone/>
            </a:pPr>
            <a:r>
              <a:rPr lang="en-GB" sz="1800" dirty="0">
                <a:latin typeface="Times New Roman" panose="02020603050405020304" pitchFamily="18" charset="0"/>
                <a:cs typeface="Times New Roman" panose="02020603050405020304" pitchFamily="18" charset="0"/>
              </a:rPr>
              <a:t>This café will operate as sole business, so the management of the business id limited:</a:t>
            </a:r>
          </a:p>
          <a:p>
            <a:endParaRPr lang="en-GB" dirty="0"/>
          </a:p>
        </p:txBody>
      </p:sp>
      <p:graphicFrame>
        <p:nvGraphicFramePr>
          <p:cNvPr id="4" name="Diagram 3">
            <a:extLst>
              <a:ext uri="{FF2B5EF4-FFF2-40B4-BE49-F238E27FC236}">
                <a16:creationId xmlns:a16="http://schemas.microsoft.com/office/drawing/2014/main" id="{65ACCF2C-FDF8-FC1A-7543-EB18BE2FA37E}"/>
              </a:ext>
            </a:extLst>
          </p:cNvPr>
          <p:cNvGraphicFramePr/>
          <p:nvPr>
            <p:extLst>
              <p:ext uri="{D42A27DB-BD31-4B8C-83A1-F6EECF244321}">
                <p14:modId xmlns:p14="http://schemas.microsoft.com/office/powerpoint/2010/main" val="3943350989"/>
              </p:ext>
            </p:extLst>
          </p:nvPr>
        </p:nvGraphicFramePr>
        <p:xfrm>
          <a:off x="1524000" y="223463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0151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D848-E8EF-7D75-D3B4-37A0C0F5CAEC}"/>
              </a:ext>
            </a:extLst>
          </p:cNvPr>
          <p:cNvSpPr>
            <a:spLocks noGrp="1"/>
          </p:cNvSpPr>
          <p:nvPr>
            <p:ph type="title"/>
          </p:nvPr>
        </p:nvSpPr>
        <p:spPr>
          <a:xfrm>
            <a:off x="171450" y="626165"/>
            <a:ext cx="3347001" cy="2802835"/>
          </a:xfrm>
        </p:spPr>
        <p:txBody>
          <a:bodyPr>
            <a:normAutofit/>
          </a:bodyPr>
          <a:lstStyle/>
          <a:p>
            <a:r>
              <a:rPr lang="en-GB" b="1" dirty="0">
                <a:latin typeface="Times New Roman" panose="02020603050405020304" pitchFamily="18" charset="0"/>
                <a:cs typeface="Times New Roman" panose="02020603050405020304" pitchFamily="18" charset="0"/>
              </a:rPr>
              <a:t>SWOT Analysis</a:t>
            </a:r>
          </a:p>
        </p:txBody>
      </p:sp>
      <p:sp>
        <p:nvSpPr>
          <p:cNvPr id="3" name="Content Placeholder 2">
            <a:extLst>
              <a:ext uri="{FF2B5EF4-FFF2-40B4-BE49-F238E27FC236}">
                <a16:creationId xmlns:a16="http://schemas.microsoft.com/office/drawing/2014/main" id="{B033ACA8-4397-2951-E9F8-1B49B3945B4E}"/>
              </a:ext>
            </a:extLst>
          </p:cNvPr>
          <p:cNvSpPr>
            <a:spLocks noGrp="1"/>
          </p:cNvSpPr>
          <p:nvPr>
            <p:ph idx="1"/>
          </p:nvPr>
        </p:nvSpPr>
        <p:spPr>
          <a:xfrm>
            <a:off x="3518451" y="626165"/>
            <a:ext cx="5136045" cy="3747052"/>
          </a:xfrm>
        </p:spPr>
        <p:txBody>
          <a:bodyPr>
            <a:normAutofit/>
          </a:bodyPr>
          <a:lstStyle/>
          <a:p>
            <a:pPr algn="just"/>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SWOT analysis considers four factors: opportunities, threats, weaknesses, and strengths. SWOT analyses assist organisations identify internal and external influences that may provide opportunities or threats </a:t>
            </a:r>
            <a:r>
              <a:rPr lang="de-DE"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(Namugenyi, Nimmagadda and Reiners, 2019)</a:t>
            </a:r>
            <a:r>
              <a:rPr lang="en-US"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rPr>
              <a:t>.</a:t>
            </a:r>
            <a:endParaRPr lang="en-GB" sz="2000" dirty="0">
              <a:gradFill>
                <a:gsLst>
                  <a:gs pos="34000">
                    <a:schemeClr val="tx1">
                      <a:lumMod val="93000"/>
                    </a:schemeClr>
                  </a:gs>
                  <a:gs pos="0">
                    <a:schemeClr val="bg1">
                      <a:lumMod val="25000"/>
                      <a:lumOff val="75000"/>
                    </a:schemeClr>
                  </a:gs>
                  <a:gs pos="100000">
                    <a:schemeClr val="tx1"/>
                  </a:gs>
                </a:gsLst>
                <a:lin ang="4800000" scaled="0"/>
              </a:gra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1BE61BF-7F41-B3FF-7DE4-429EEA21C871}"/>
              </a:ext>
            </a:extLst>
          </p:cNvPr>
          <p:cNvPicPr>
            <a:picLocks noChangeAspect="1"/>
          </p:cNvPicPr>
          <p:nvPr/>
        </p:nvPicPr>
        <p:blipFill>
          <a:blip r:embed="rId3"/>
          <a:stretch>
            <a:fillRect/>
          </a:stretch>
        </p:blipFill>
        <p:spPr>
          <a:xfrm>
            <a:off x="2775502" y="3877237"/>
            <a:ext cx="5136045" cy="2940385"/>
          </a:xfrm>
          <a:prstGeom prst="rect">
            <a:avLst/>
          </a:prstGeom>
        </p:spPr>
      </p:pic>
    </p:spTree>
    <p:extLst>
      <p:ext uri="{BB962C8B-B14F-4D97-AF65-F5344CB8AC3E}">
        <p14:creationId xmlns:p14="http://schemas.microsoft.com/office/powerpoint/2010/main" val="689178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descr="People sitting on couches in a library&#10;&#10;Description automatically generated">
            <a:extLst>
              <a:ext uri="{FF2B5EF4-FFF2-40B4-BE49-F238E27FC236}">
                <a16:creationId xmlns:a16="http://schemas.microsoft.com/office/drawing/2014/main" id="{C0C73A76-5E71-6226-BBE9-CA94B3D3D1B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64708" y="10"/>
            <a:ext cx="3479292" cy="6857990"/>
          </a:xfrm>
          <a:prstGeom prst="rect">
            <a:avLst/>
          </a:prstGeom>
        </p:spPr>
      </p:pic>
      <p:sp useBgFill="1">
        <p:nvSpPr>
          <p:cNvPr id="11" name="Rectangle 10">
            <a:extLst>
              <a:ext uri="{FF2B5EF4-FFF2-40B4-BE49-F238E27FC236}">
                <a16:creationId xmlns:a16="http://schemas.microsoft.com/office/drawing/2014/main" id="{97E60398-905F-436C-AB6F-00D742F62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708"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8B07C-07D0-D9F6-0336-88DFF9C851EE}"/>
              </a:ext>
            </a:extLst>
          </p:cNvPr>
          <p:cNvSpPr>
            <a:spLocks noGrp="1"/>
          </p:cNvSpPr>
          <p:nvPr>
            <p:ph type="title"/>
          </p:nvPr>
        </p:nvSpPr>
        <p:spPr>
          <a:xfrm>
            <a:off x="628650" y="365125"/>
            <a:ext cx="4771193" cy="1325563"/>
          </a:xfrm>
        </p:spPr>
        <p:txBody>
          <a:bodyPr>
            <a:normAutofit/>
          </a:bodyPr>
          <a:lstStyle/>
          <a:p>
            <a:r>
              <a:rPr lang="en-GB"/>
              <a:t>Strengths</a:t>
            </a:r>
          </a:p>
        </p:txBody>
      </p:sp>
      <p:sp>
        <p:nvSpPr>
          <p:cNvPr id="3" name="Content Placeholder 2">
            <a:extLst>
              <a:ext uri="{FF2B5EF4-FFF2-40B4-BE49-F238E27FC236}">
                <a16:creationId xmlns:a16="http://schemas.microsoft.com/office/drawing/2014/main" id="{F51443C3-F3CE-128D-A045-2DD98E195A07}"/>
              </a:ext>
            </a:extLst>
          </p:cNvPr>
          <p:cNvSpPr>
            <a:spLocks noGrp="1"/>
          </p:cNvSpPr>
          <p:nvPr>
            <p:ph idx="1"/>
          </p:nvPr>
        </p:nvSpPr>
        <p:spPr>
          <a:xfrm>
            <a:off x="840000" y="1825625"/>
            <a:ext cx="4559843" cy="4351338"/>
          </a:xfrm>
        </p:spPr>
        <p:txBody>
          <a:bodyPr>
            <a:normAutofit/>
          </a:bodyPr>
          <a:lstStyle/>
          <a:p>
            <a:r>
              <a:rPr lang="en-US" sz="2000" dirty="0">
                <a:latin typeface="Times New Roman" panose="02020603050405020304" pitchFamily="18" charset="0"/>
                <a:cs typeface="Times New Roman" panose="02020603050405020304" pitchFamily="18" charset="0"/>
              </a:rPr>
              <a:t>Unique Concept: </a:t>
            </a:r>
            <a:r>
              <a:rPr lang="en-US" sz="2000" dirty="0" err="1">
                <a:latin typeface="Times New Roman" panose="02020603050405020304" pitchFamily="18" charset="0"/>
                <a:cs typeface="Times New Roman" panose="02020603050405020304" pitchFamily="18" charset="0"/>
              </a:rPr>
              <a:t>Blennd</a:t>
            </a:r>
            <a:r>
              <a:rPr lang="en-US" sz="2000" dirty="0">
                <a:latin typeface="Times New Roman" panose="02020603050405020304" pitchFamily="18" charset="0"/>
                <a:cs typeface="Times New Roman" panose="02020603050405020304" pitchFamily="18" charset="0"/>
              </a:rPr>
              <a:t> of café and library attracts bookworms, students, and professionals.</a:t>
            </a:r>
          </a:p>
          <a:p>
            <a:r>
              <a:rPr lang="en-US" sz="2000" dirty="0">
                <a:latin typeface="Times New Roman" panose="02020603050405020304" pitchFamily="18" charset="0"/>
                <a:cs typeface="Times New Roman" panose="02020603050405020304" pitchFamily="18" charset="0"/>
              </a:rPr>
              <a:t>Niche Market Appeal: Caters to quiet readers and professionals and food enthuse.  </a:t>
            </a:r>
          </a:p>
          <a:p>
            <a:r>
              <a:rPr lang="en-US" sz="2000" dirty="0">
                <a:latin typeface="Times New Roman" panose="02020603050405020304" pitchFamily="18" charset="0"/>
                <a:cs typeface="Times New Roman" panose="02020603050405020304" pitchFamily="18" charset="0"/>
              </a:rPr>
              <a:t>Personalised Service: Owner's involvement drives efficiency and satisfaction.</a:t>
            </a:r>
          </a:p>
          <a:p>
            <a:r>
              <a:rPr lang="en-US" sz="2000" dirty="0">
                <a:latin typeface="Times New Roman" panose="02020603050405020304" pitchFamily="18" charset="0"/>
                <a:cs typeface="Times New Roman" panose="02020603050405020304" pitchFamily="18" charset="0"/>
              </a:rPr>
              <a:t>Health-Focused Menu: cafés embrace healthy, low-fat options. </a:t>
            </a:r>
          </a:p>
          <a:p>
            <a:r>
              <a:rPr lang="en-US" sz="2000" dirty="0">
                <a:latin typeface="Times New Roman" panose="02020603050405020304" pitchFamily="18" charset="0"/>
                <a:cs typeface="Times New Roman" panose="02020603050405020304" pitchFamily="18" charset="0"/>
              </a:rPr>
              <a:t>Cultural Hub Potential: Literary events showcase the company's culture.</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480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9E3099-9530-5E58-F7FE-B91535E08ABC}"/>
              </a:ext>
            </a:extLst>
          </p:cNvPr>
          <p:cNvPicPr>
            <a:picLocks noChangeAspect="1"/>
          </p:cNvPicPr>
          <p:nvPr/>
        </p:nvPicPr>
        <p:blipFill>
          <a:blip r:embed="rId4"/>
          <a:srcRect l="36883" r="25617"/>
          <a:stretch/>
        </p:blipFill>
        <p:spPr>
          <a:xfrm>
            <a:off x="4572000" y="10"/>
            <a:ext cx="4572000" cy="6857990"/>
          </a:xfrm>
          <a:prstGeom prst="rect">
            <a:avLst/>
          </a:prstGeom>
        </p:spPr>
      </p:pic>
      <p:sp useBgFill="1">
        <p:nvSpPr>
          <p:cNvPr id="13" name="Rectangle 12">
            <a:extLst>
              <a:ext uri="{FF2B5EF4-FFF2-40B4-BE49-F238E27FC236}">
                <a16:creationId xmlns:a16="http://schemas.microsoft.com/office/drawing/2014/main" id="{229B61F6-561C-44B1-809D-51A2F295F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6440F0-D8C5-C6A7-3827-2634847BB9CD}"/>
              </a:ext>
            </a:extLst>
          </p:cNvPr>
          <p:cNvSpPr>
            <a:spLocks noGrp="1"/>
          </p:cNvSpPr>
          <p:nvPr>
            <p:ph type="title"/>
          </p:nvPr>
        </p:nvSpPr>
        <p:spPr>
          <a:xfrm>
            <a:off x="628650" y="365125"/>
            <a:ext cx="3641007" cy="1325563"/>
          </a:xfrm>
        </p:spPr>
        <p:txBody>
          <a:bodyPr>
            <a:normAutofit/>
          </a:bodyPr>
          <a:lstStyle/>
          <a:p>
            <a:r>
              <a:rPr lang="en-GB" b="1" dirty="0">
                <a:latin typeface="Times New Roman" panose="02020603050405020304" pitchFamily="18" charset="0"/>
                <a:cs typeface="Times New Roman" panose="02020603050405020304" pitchFamily="18" charset="0"/>
              </a:rPr>
              <a:t>Weaknesses</a:t>
            </a:r>
          </a:p>
        </p:txBody>
      </p:sp>
      <p:sp>
        <p:nvSpPr>
          <p:cNvPr id="3" name="Content Placeholder 2">
            <a:extLst>
              <a:ext uri="{FF2B5EF4-FFF2-40B4-BE49-F238E27FC236}">
                <a16:creationId xmlns:a16="http://schemas.microsoft.com/office/drawing/2014/main" id="{CDE0EE8C-B12D-1878-B2D0-CA3ADC9E994B}"/>
              </a:ext>
            </a:extLst>
          </p:cNvPr>
          <p:cNvSpPr>
            <a:spLocks noGrp="1"/>
          </p:cNvSpPr>
          <p:nvPr>
            <p:ph idx="1"/>
          </p:nvPr>
        </p:nvSpPr>
        <p:spPr>
          <a:xfrm>
            <a:off x="157164" y="1825625"/>
            <a:ext cx="4112494" cy="4351338"/>
          </a:xfrm>
        </p:spPr>
        <p:txBody>
          <a:bodyPr>
            <a:normAutofit/>
          </a:bodyPr>
          <a:lstStyle/>
          <a:p>
            <a:pPr algn="just"/>
            <a:r>
              <a:rPr lang="en-US" sz="2200" dirty="0">
                <a:latin typeface="Times New Roman" panose="02020603050405020304" pitchFamily="18" charset="0"/>
                <a:cs typeface="Times New Roman" panose="02020603050405020304" pitchFamily="18" charset="0"/>
              </a:rPr>
              <a:t>High Initial Investment: Opening a café-library demands significant investment in equipment, furnishings, books. </a:t>
            </a:r>
          </a:p>
          <a:p>
            <a:pPr algn="just"/>
            <a:r>
              <a:rPr lang="en-US" sz="2200" dirty="0">
                <a:latin typeface="Times New Roman" panose="02020603050405020304" pitchFamily="18" charset="0"/>
                <a:cs typeface="Times New Roman" panose="02020603050405020304" pitchFamily="18" charset="0"/>
              </a:rPr>
              <a:t>Limited Resources: As a solo trader, growth is limited during owner's challenges.</a:t>
            </a:r>
          </a:p>
          <a:p>
            <a:pPr algn="just"/>
            <a:r>
              <a:rPr lang="en-US" sz="2200" dirty="0">
                <a:latin typeface="Times New Roman" panose="02020603050405020304" pitchFamily="18" charset="0"/>
                <a:cs typeface="Times New Roman" panose="02020603050405020304" pitchFamily="18" charset="0"/>
              </a:rPr>
              <a:t>Operational Complexity: A café/library hybrid requires daily cooperation and multitasking.</a:t>
            </a:r>
          </a:p>
          <a:p>
            <a:endParaRPr lang="en-GB" sz="2200" dirty="0"/>
          </a:p>
        </p:txBody>
      </p:sp>
    </p:spTree>
    <p:extLst>
      <p:ext uri="{BB962C8B-B14F-4D97-AF65-F5344CB8AC3E}">
        <p14:creationId xmlns:p14="http://schemas.microsoft.com/office/powerpoint/2010/main" val="2333405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A close-up of a map&#10;&#10;Description automatically generated">
            <a:extLst>
              <a:ext uri="{FF2B5EF4-FFF2-40B4-BE49-F238E27FC236}">
                <a16:creationId xmlns:a16="http://schemas.microsoft.com/office/drawing/2014/main" id="{BA85E79C-F7FC-5FBB-A846-87400F1255A0}"/>
              </a:ext>
            </a:extLst>
          </p:cNvPr>
          <p:cNvPicPr>
            <a:picLocks noChangeAspect="1"/>
          </p:cNvPicPr>
          <p:nvPr/>
        </p:nvPicPr>
        <p:blipFill>
          <a:blip r:embed="rId4">
            <a:alphaModFix amt="12000"/>
            <a:grayscl/>
          </a:blip>
          <a:srcRect r="19550" b="1"/>
          <a:stretch/>
        </p:blipFill>
        <p:spPr>
          <a:xfrm>
            <a:off x="20" y="1"/>
            <a:ext cx="9143980" cy="5938683"/>
          </a:xfrm>
          <a:prstGeom prst="rect">
            <a:avLst/>
          </a:prstGeom>
          <a:effectLst>
            <a:reflection blurRad="38100" stA="55000" endPos="15000" dir="5400000" sy="-100000" algn="bl" rotWithShape="0"/>
          </a:effectLst>
        </p:spPr>
      </p:pic>
      <p:sp>
        <p:nvSpPr>
          <p:cNvPr id="2" name="Title 1">
            <a:extLst>
              <a:ext uri="{FF2B5EF4-FFF2-40B4-BE49-F238E27FC236}">
                <a16:creationId xmlns:a16="http://schemas.microsoft.com/office/drawing/2014/main" id="{73708855-A459-5D0B-B4B4-8533283E1489}"/>
              </a:ext>
            </a:extLst>
          </p:cNvPr>
          <p:cNvSpPr>
            <a:spLocks noGrp="1"/>
          </p:cNvSpPr>
          <p:nvPr>
            <p:ph type="title"/>
          </p:nvPr>
        </p:nvSpPr>
        <p:spPr>
          <a:xfrm>
            <a:off x="628650" y="365125"/>
            <a:ext cx="7886700" cy="1325563"/>
          </a:xfrm>
        </p:spPr>
        <p:txBody>
          <a:bodyPr>
            <a:normAutofit/>
          </a:bodyPr>
          <a:lstStyle/>
          <a:p>
            <a:r>
              <a:rPr lang="en-GB" b="1">
                <a:latin typeface="Times New Roman" panose="02020603050405020304" pitchFamily="18" charset="0"/>
                <a:cs typeface="Times New Roman" panose="02020603050405020304" pitchFamily="18" charset="0"/>
              </a:rPr>
              <a:t>Opportunities</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0C4555-C66B-C738-B312-0C0F80A3577B}"/>
              </a:ext>
            </a:extLst>
          </p:cNvPr>
          <p:cNvSpPr>
            <a:spLocks noGrp="1"/>
          </p:cNvSpPr>
          <p:nvPr>
            <p:ph idx="1"/>
          </p:nvPr>
        </p:nvSpPr>
        <p:spPr>
          <a:xfrm>
            <a:off x="840000" y="1825625"/>
            <a:ext cx="7675350" cy="4351338"/>
          </a:xfrm>
        </p:spPr>
        <p:txBody>
          <a:bodyPr>
            <a:normAutofit/>
          </a:bodyPr>
          <a:lstStyle/>
          <a:p>
            <a:r>
              <a:rPr lang="en-US">
                <a:latin typeface="Times New Roman" panose="02020603050405020304" pitchFamily="18" charset="0"/>
                <a:cs typeface="Times New Roman" panose="02020603050405020304" pitchFamily="18" charset="0"/>
              </a:rPr>
              <a:t>Demand for Unique Experiences: Consumers seek a modern, engaging, educational experience beyond food and books. </a:t>
            </a:r>
          </a:p>
          <a:p>
            <a:r>
              <a:rPr lang="en-US">
                <a:latin typeface="Times New Roman" panose="02020603050405020304" pitchFamily="18" charset="0"/>
                <a:cs typeface="Times New Roman" panose="02020603050405020304" pitchFamily="18" charset="0"/>
              </a:rPr>
              <a:t>Digital Detox Trend: A library-café offers a phone-free study and social space. </a:t>
            </a:r>
          </a:p>
          <a:p>
            <a:r>
              <a:rPr lang="en-US">
                <a:latin typeface="Times New Roman" panose="02020603050405020304" pitchFamily="18" charset="0"/>
                <a:cs typeface="Times New Roman" panose="02020603050405020304" pitchFamily="18" charset="0"/>
              </a:rPr>
              <a:t>Community Partnerships: These venues serve books to students, clubs, and locals. </a:t>
            </a:r>
          </a:p>
          <a:p>
            <a:r>
              <a:rPr lang="en-US">
                <a:latin typeface="Times New Roman" panose="02020603050405020304" pitchFamily="18" charset="0"/>
                <a:cs typeface="Times New Roman" panose="02020603050405020304" pitchFamily="18" charset="0"/>
              </a:rPr>
              <a:t>Expansion Options: Bookmark Bistros could expand across London or the UK. </a:t>
            </a:r>
          </a:p>
        </p:txBody>
      </p:sp>
    </p:spTree>
    <p:extLst>
      <p:ext uri="{BB962C8B-B14F-4D97-AF65-F5344CB8AC3E}">
        <p14:creationId xmlns:p14="http://schemas.microsoft.com/office/powerpoint/2010/main" val="2193369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B54A0-0123-6336-FC19-4A17951FB009}"/>
              </a:ext>
            </a:extLst>
          </p:cNvPr>
          <p:cNvSpPr>
            <a:spLocks noGrp="1"/>
          </p:cNvSpPr>
          <p:nvPr>
            <p:ph type="title"/>
          </p:nvPr>
        </p:nvSpPr>
        <p:spPr>
          <a:xfrm>
            <a:off x="628650" y="365125"/>
            <a:ext cx="7886700" cy="1325563"/>
          </a:xfrm>
        </p:spPr>
        <p:txBody>
          <a:bodyPr>
            <a:normAutofit/>
          </a:bodyPr>
          <a:lstStyle/>
          <a:p>
            <a:r>
              <a:rPr lang="en-GB" b="1" dirty="0">
                <a:latin typeface="Times New Roman" panose="02020603050405020304" pitchFamily="18" charset="0"/>
                <a:cs typeface="Times New Roman" panose="02020603050405020304" pitchFamily="18" charset="0"/>
              </a:rPr>
              <a:t>Threats</a:t>
            </a:r>
          </a:p>
        </p:txBody>
      </p:sp>
      <p:sp>
        <p:nvSpPr>
          <p:cNvPr id="8199" name="Rounded Rectangle 17">
            <a:extLst>
              <a:ext uri="{FF2B5EF4-FFF2-40B4-BE49-F238E27FC236}">
                <a16:creationId xmlns:a16="http://schemas.microsoft.com/office/drawing/2014/main" id="{15045B1D-AED4-407C-BC82-BF20E4E4F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948070"/>
            <a:ext cx="3579874"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WOT Analysis Threat Examples and Definition">
            <a:extLst>
              <a:ext uri="{FF2B5EF4-FFF2-40B4-BE49-F238E27FC236}">
                <a16:creationId xmlns:a16="http://schemas.microsoft.com/office/drawing/2014/main" id="{FB81FB4D-DCBA-1B81-F112-1A5E4536E9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372" r="21680" b="2"/>
          <a:stretch/>
        </p:blipFill>
        <p:spPr bwMode="auto">
          <a:xfrm>
            <a:off x="848379" y="2268111"/>
            <a:ext cx="3140416" cy="32560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A92D4B5-8F87-AD3B-A945-AC8519ACB671}"/>
              </a:ext>
            </a:extLst>
          </p:cNvPr>
          <p:cNvSpPr>
            <a:spLocks noGrp="1"/>
          </p:cNvSpPr>
          <p:nvPr>
            <p:ph idx="1"/>
          </p:nvPr>
        </p:nvSpPr>
        <p:spPr>
          <a:xfrm>
            <a:off x="4572000" y="1948069"/>
            <a:ext cx="3943349" cy="4228893"/>
          </a:xfrm>
        </p:spPr>
        <p:txBody>
          <a:bodyPr>
            <a:normAutofit/>
          </a:bodyPr>
          <a:lstStyle/>
          <a:p>
            <a:r>
              <a:rPr lang="en-US" sz="1900">
                <a:latin typeface="Times New Roman" panose="02020603050405020304" pitchFamily="18" charset="0"/>
                <a:cs typeface="Times New Roman" panose="02020603050405020304" pitchFamily="18" charset="0"/>
              </a:rPr>
              <a:t>Economic Fluctuations: High living costs and economic challenges may affect leisure activities. </a:t>
            </a:r>
          </a:p>
          <a:p>
            <a:r>
              <a:rPr lang="en-US" sz="1900">
                <a:latin typeface="Times New Roman" panose="02020603050405020304" pitchFamily="18" charset="0"/>
                <a:cs typeface="Times New Roman" panose="02020603050405020304" pitchFamily="18" charset="0"/>
              </a:rPr>
              <a:t>Competition: Café chains, bookshops, and hybrids in cities may pose competition. </a:t>
            </a:r>
          </a:p>
          <a:p>
            <a:r>
              <a:rPr lang="en-US" sz="1900">
                <a:latin typeface="Times New Roman" panose="02020603050405020304" pitchFamily="18" charset="0"/>
                <a:cs typeface="Times New Roman" panose="02020603050405020304" pitchFamily="18" charset="0"/>
              </a:rPr>
              <a:t>Rising Costs: Food price inflation, rent, and labor may raise operational costs. </a:t>
            </a:r>
          </a:p>
          <a:p>
            <a:r>
              <a:rPr lang="en-US" sz="1900">
                <a:latin typeface="Times New Roman" panose="02020603050405020304" pitchFamily="18" charset="0"/>
                <a:cs typeface="Times New Roman" panose="02020603050405020304" pitchFamily="18" charset="0"/>
              </a:rPr>
              <a:t>Changing Consumer patterns: trends include shifts in book consumption and dining habits. </a:t>
            </a:r>
          </a:p>
          <a:p>
            <a:r>
              <a:rPr lang="en-US" sz="1900">
                <a:latin typeface="Times New Roman" panose="02020603050405020304" pitchFamily="18" charset="0"/>
                <a:cs typeface="Times New Roman" panose="02020603050405020304" pitchFamily="18" charset="0"/>
              </a:rPr>
              <a:t>Regulations: Café and library health, safety, and licensing can be costly.</a:t>
            </a:r>
          </a:p>
          <a:p>
            <a:endParaRPr lang="en-GB" sz="1900"/>
          </a:p>
        </p:txBody>
      </p:sp>
    </p:spTree>
    <p:extLst>
      <p:ext uri="{BB962C8B-B14F-4D97-AF65-F5344CB8AC3E}">
        <p14:creationId xmlns:p14="http://schemas.microsoft.com/office/powerpoint/2010/main" val="1276371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148" name="Picture 4" descr="What is Cash Flow Statement? | Meaning, importance of cash flow statement.  - YouTube">
            <a:extLst>
              <a:ext uri="{FF2B5EF4-FFF2-40B4-BE49-F238E27FC236}">
                <a16:creationId xmlns:a16="http://schemas.microsoft.com/office/drawing/2014/main" id="{C2C1A547-A242-0603-AB8A-5C88C2A50E1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2151" y="1292959"/>
            <a:ext cx="7594811" cy="4272081"/>
          </a:xfrm>
          <a:prstGeom prst="rect">
            <a:avLst/>
          </a:prstGeom>
          <a:noFill/>
          <a:ln w="190500" cap="flat" cmpd="thinThick">
            <a:solidFill>
              <a:srgbClr val="FFFFFF"/>
            </a:solidFill>
            <a:prstDash val="solid"/>
            <a:rou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036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9DDF542-50E6-03B1-5A07-C13106F38AF4}"/>
              </a:ext>
            </a:extLst>
          </p:cNvPr>
          <p:cNvGraphicFramePr>
            <a:graphicFrameLocks noGrp="1"/>
          </p:cNvGraphicFramePr>
          <p:nvPr>
            <p:ph idx="1"/>
            <p:extLst>
              <p:ext uri="{D42A27DB-BD31-4B8C-83A1-F6EECF244321}">
                <p14:modId xmlns:p14="http://schemas.microsoft.com/office/powerpoint/2010/main" val="4202710863"/>
              </p:ext>
            </p:extLst>
          </p:nvPr>
        </p:nvGraphicFramePr>
        <p:xfrm>
          <a:off x="420914" y="101600"/>
          <a:ext cx="8026397" cy="6640273"/>
        </p:xfrm>
        <a:graphic>
          <a:graphicData uri="http://schemas.openxmlformats.org/drawingml/2006/table">
            <a:tbl>
              <a:tblPr firstRow="1" firstCol="1" bandRow="1">
                <a:tableStyleId>{073A0DAA-6AF3-43AB-8588-CEC1D06C72B9}</a:tableStyleId>
              </a:tblPr>
              <a:tblGrid>
                <a:gridCol w="1451429">
                  <a:extLst>
                    <a:ext uri="{9D8B030D-6E8A-4147-A177-3AD203B41FA5}">
                      <a16:colId xmlns:a16="http://schemas.microsoft.com/office/drawing/2014/main" val="3676142731"/>
                    </a:ext>
                  </a:extLst>
                </a:gridCol>
                <a:gridCol w="670684">
                  <a:extLst>
                    <a:ext uri="{9D8B030D-6E8A-4147-A177-3AD203B41FA5}">
                      <a16:colId xmlns:a16="http://schemas.microsoft.com/office/drawing/2014/main" val="2311058911"/>
                    </a:ext>
                  </a:extLst>
                </a:gridCol>
                <a:gridCol w="496831">
                  <a:extLst>
                    <a:ext uri="{9D8B030D-6E8A-4147-A177-3AD203B41FA5}">
                      <a16:colId xmlns:a16="http://schemas.microsoft.com/office/drawing/2014/main" val="1120022511"/>
                    </a:ext>
                  </a:extLst>
                </a:gridCol>
                <a:gridCol w="496831">
                  <a:extLst>
                    <a:ext uri="{9D8B030D-6E8A-4147-A177-3AD203B41FA5}">
                      <a16:colId xmlns:a16="http://schemas.microsoft.com/office/drawing/2014/main" val="1904231819"/>
                    </a:ext>
                  </a:extLst>
                </a:gridCol>
                <a:gridCol w="496831">
                  <a:extLst>
                    <a:ext uri="{9D8B030D-6E8A-4147-A177-3AD203B41FA5}">
                      <a16:colId xmlns:a16="http://schemas.microsoft.com/office/drawing/2014/main" val="2081442716"/>
                    </a:ext>
                  </a:extLst>
                </a:gridCol>
                <a:gridCol w="496831">
                  <a:extLst>
                    <a:ext uri="{9D8B030D-6E8A-4147-A177-3AD203B41FA5}">
                      <a16:colId xmlns:a16="http://schemas.microsoft.com/office/drawing/2014/main" val="2418285397"/>
                    </a:ext>
                  </a:extLst>
                </a:gridCol>
                <a:gridCol w="409363">
                  <a:extLst>
                    <a:ext uri="{9D8B030D-6E8A-4147-A177-3AD203B41FA5}">
                      <a16:colId xmlns:a16="http://schemas.microsoft.com/office/drawing/2014/main" val="3857184222"/>
                    </a:ext>
                  </a:extLst>
                </a:gridCol>
                <a:gridCol w="496831">
                  <a:extLst>
                    <a:ext uri="{9D8B030D-6E8A-4147-A177-3AD203B41FA5}">
                      <a16:colId xmlns:a16="http://schemas.microsoft.com/office/drawing/2014/main" val="516913933"/>
                    </a:ext>
                  </a:extLst>
                </a:gridCol>
                <a:gridCol w="496831">
                  <a:extLst>
                    <a:ext uri="{9D8B030D-6E8A-4147-A177-3AD203B41FA5}">
                      <a16:colId xmlns:a16="http://schemas.microsoft.com/office/drawing/2014/main" val="583910258"/>
                    </a:ext>
                  </a:extLst>
                </a:gridCol>
                <a:gridCol w="496831">
                  <a:extLst>
                    <a:ext uri="{9D8B030D-6E8A-4147-A177-3AD203B41FA5}">
                      <a16:colId xmlns:a16="http://schemas.microsoft.com/office/drawing/2014/main" val="3186718424"/>
                    </a:ext>
                  </a:extLst>
                </a:gridCol>
                <a:gridCol w="526611">
                  <a:extLst>
                    <a:ext uri="{9D8B030D-6E8A-4147-A177-3AD203B41FA5}">
                      <a16:colId xmlns:a16="http://schemas.microsoft.com/office/drawing/2014/main" val="3269342237"/>
                    </a:ext>
                  </a:extLst>
                </a:gridCol>
                <a:gridCol w="496831">
                  <a:extLst>
                    <a:ext uri="{9D8B030D-6E8A-4147-A177-3AD203B41FA5}">
                      <a16:colId xmlns:a16="http://schemas.microsoft.com/office/drawing/2014/main" val="3517640395"/>
                    </a:ext>
                  </a:extLst>
                </a:gridCol>
                <a:gridCol w="496831">
                  <a:extLst>
                    <a:ext uri="{9D8B030D-6E8A-4147-A177-3AD203B41FA5}">
                      <a16:colId xmlns:a16="http://schemas.microsoft.com/office/drawing/2014/main" val="1244078955"/>
                    </a:ext>
                  </a:extLst>
                </a:gridCol>
                <a:gridCol w="496831">
                  <a:extLst>
                    <a:ext uri="{9D8B030D-6E8A-4147-A177-3AD203B41FA5}">
                      <a16:colId xmlns:a16="http://schemas.microsoft.com/office/drawing/2014/main" val="3902918134"/>
                    </a:ext>
                  </a:extLst>
                </a:gridCol>
              </a:tblGrid>
              <a:tr h="218931">
                <a:tc gridSpan="14">
                  <a:txBody>
                    <a:bodyPr/>
                    <a:lstStyle/>
                    <a:p>
                      <a:pPr marL="0" marR="0" algn="ctr">
                        <a:lnSpc>
                          <a:spcPct val="150000"/>
                        </a:lnSpc>
                        <a:spcAft>
                          <a:spcPts val="800"/>
                        </a:spcAft>
                      </a:pPr>
                      <a:r>
                        <a:rPr lang="en-GB" sz="700" kern="0">
                          <a:effectLst/>
                        </a:rPr>
                        <a:t>Cashflow Statement</a:t>
                      </a:r>
                      <a:endParaRPr lang="en-GB" sz="700"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98889646"/>
                  </a:ext>
                </a:extLst>
              </a:tr>
              <a:tr h="464184">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Particulars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marL="0" marR="0" algn="l">
                        <a:lnSpc>
                          <a:spcPct val="150000"/>
                        </a:lnSpc>
                        <a:spcAft>
                          <a:spcPts val="800"/>
                        </a:spcAft>
                      </a:pPr>
                      <a:r>
                        <a:rPr lang="en-GB" sz="700" b="1" kern="0" dirty="0">
                          <a:effectLst/>
                        </a:rPr>
                        <a:t>Amount (£)</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dirty="0">
                          <a:effectLst/>
                        </a:rPr>
                        <a:t>Month 1</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2</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3</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4</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5</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6</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7</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8</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9</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10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a:effectLst/>
                        </a:rPr>
                        <a:t>Month 11</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l">
                        <a:lnSpc>
                          <a:spcPct val="150000"/>
                        </a:lnSpc>
                        <a:spcAft>
                          <a:spcPts val="800"/>
                        </a:spcAft>
                      </a:pPr>
                      <a:r>
                        <a:rPr lang="en-GB" sz="700" b="1" kern="0" dirty="0">
                          <a:effectLst/>
                        </a:rPr>
                        <a:t>Month 12</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4138453565"/>
                  </a:ext>
                </a:extLst>
              </a:tr>
              <a:tr h="218931">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Cash Inflows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extLst>
                  <a:ext uri="{0D108BD9-81ED-4DB2-BD59-A6C34878D82A}">
                    <a16:rowId xmlns:a16="http://schemas.microsoft.com/office/drawing/2014/main" val="4111559418"/>
                  </a:ext>
                </a:extLst>
              </a:tr>
              <a:tr h="464184">
                <a:tc>
                  <a:txBody>
                    <a:bodyPr/>
                    <a:lstStyle/>
                    <a:p>
                      <a:pPr marL="0" marR="0" algn="l">
                        <a:lnSpc>
                          <a:spcPct val="150000"/>
                        </a:lnSpc>
                        <a:spcAft>
                          <a:spcPts val="800"/>
                        </a:spcAft>
                      </a:pPr>
                      <a:r>
                        <a:rPr lang="en-US" sz="900" b="1" kern="0">
                          <a:effectLst/>
                          <a:latin typeface="Times New Roman" panose="02020603050405020304" pitchFamily="18" charset="0"/>
                          <a:cs typeface="Times New Roman" panose="02020603050405020304" pitchFamily="18" charset="0"/>
                        </a:rPr>
                        <a:t>Sales Revenue (Food &amp; Drinks, Library Fees)</a:t>
                      </a:r>
                      <a:endParaRPr lang="en-US" sz="9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3,000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8,000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9,000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9,500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10,000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11,000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3837026292"/>
                  </a:ext>
                </a:extLst>
              </a:tr>
              <a:tr h="218931">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Total Cash Inflows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8,000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9,000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9,500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10,000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11,000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1357261774"/>
                  </a:ext>
                </a:extLst>
              </a:tr>
              <a:tr h="218931">
                <a:tc>
                  <a:txBody>
                    <a:bodyPr/>
                    <a:lstStyle/>
                    <a:p>
                      <a:pPr marL="0" marR="0" algn="l">
                        <a:lnSpc>
                          <a:spcPct val="150000"/>
                        </a:lnSpc>
                        <a:spcAft>
                          <a:spcPts val="800"/>
                        </a:spcAft>
                      </a:pPr>
                      <a:r>
                        <a:rPr lang="en-GB" sz="900" b="1" kern="0">
                          <a:effectLst/>
                          <a:latin typeface="Times New Roman" panose="02020603050405020304" pitchFamily="18" charset="0"/>
                          <a:cs typeface="Times New Roman" panose="02020603050405020304" pitchFamily="18" charset="0"/>
                        </a:rPr>
                        <a:t>Cash Outflows</a:t>
                      </a:r>
                      <a:endParaRPr lang="en-GB" sz="9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extLst>
                  <a:ext uri="{0D108BD9-81ED-4DB2-BD59-A6C34878D82A}">
                    <a16:rowId xmlns:a16="http://schemas.microsoft.com/office/drawing/2014/main" val="1598174890"/>
                  </a:ext>
                </a:extLst>
              </a:tr>
              <a:tr h="711169">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Operating Expenses (Rent, Salaries, Utilities, etc.)</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4,600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5,500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8,000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8,000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1704914248"/>
                  </a:ext>
                </a:extLst>
              </a:tr>
              <a:tr h="464184">
                <a:tc>
                  <a:txBody>
                    <a:bodyPr/>
                    <a:lstStyle/>
                    <a:p>
                      <a:pPr marL="0" marR="0" algn="l">
                        <a:lnSpc>
                          <a:spcPct val="150000"/>
                        </a:lnSpc>
                        <a:spcAft>
                          <a:spcPts val="800"/>
                        </a:spcAft>
                      </a:pPr>
                      <a:r>
                        <a:rPr lang="en-US" sz="900" b="1" kern="0" dirty="0">
                          <a:effectLst/>
                          <a:latin typeface="Times New Roman" panose="02020603050405020304" pitchFamily="18" charset="0"/>
                          <a:cs typeface="Times New Roman" panose="02020603050405020304" pitchFamily="18" charset="0"/>
                        </a:rPr>
                        <a:t>Stock Purchases (Food, Beverages, Books, etc.)</a:t>
                      </a:r>
                      <a:endParaRPr lang="en-US"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3,000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4251520704"/>
                  </a:ext>
                </a:extLst>
              </a:tr>
              <a:tr h="218931">
                <a:tc>
                  <a:txBody>
                    <a:bodyPr/>
                    <a:lstStyle/>
                    <a:p>
                      <a:pPr marL="0" marR="0" algn="l">
                        <a:lnSpc>
                          <a:spcPct val="150000"/>
                        </a:lnSpc>
                        <a:spcAft>
                          <a:spcPts val="800"/>
                        </a:spcAft>
                      </a:pPr>
                      <a:r>
                        <a:rPr lang="en-GB" sz="900" b="1" kern="0">
                          <a:effectLst/>
                          <a:latin typeface="Times New Roman" panose="02020603050405020304" pitchFamily="18" charset="0"/>
                          <a:cs typeface="Times New Roman" panose="02020603050405020304" pitchFamily="18" charset="0"/>
                        </a:rPr>
                        <a:t>Total Cash Outflows</a:t>
                      </a:r>
                      <a:endParaRPr lang="en-GB" sz="9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7,600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6,500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7,000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7,500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8,000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8,500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8,500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4107941081"/>
                  </a:ext>
                </a:extLst>
              </a:tr>
              <a:tr h="464184">
                <a:tc>
                  <a:txBody>
                    <a:bodyPr/>
                    <a:lstStyle/>
                    <a:p>
                      <a:pPr marL="0" marR="0" algn="l">
                        <a:lnSpc>
                          <a:spcPct val="150000"/>
                        </a:lnSpc>
                        <a:spcAft>
                          <a:spcPts val="800"/>
                        </a:spcAft>
                      </a:pPr>
                      <a:r>
                        <a:rPr lang="en-US" sz="900" b="1" kern="0" dirty="0">
                          <a:effectLst/>
                          <a:latin typeface="Times New Roman" panose="02020603050405020304" pitchFamily="18" charset="0"/>
                          <a:cs typeface="Times New Roman" panose="02020603050405020304" pitchFamily="18" charset="0"/>
                        </a:rPr>
                        <a:t>Net Cash Flow from Operating Activities</a:t>
                      </a:r>
                      <a:endParaRPr lang="en-US"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-5,600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3743876529"/>
                  </a:ext>
                </a:extLst>
              </a:tr>
              <a:tr h="218931">
                <a:tc>
                  <a:txBody>
                    <a:bodyPr/>
                    <a:lstStyle/>
                    <a:p>
                      <a:pPr marL="0" marR="0" algn="l">
                        <a:lnSpc>
                          <a:spcPct val="150000"/>
                        </a:lnSpc>
                        <a:spcAft>
                          <a:spcPts val="800"/>
                        </a:spcAft>
                      </a:pPr>
                      <a:r>
                        <a:rPr lang="en-GB" sz="900" b="1" kern="0">
                          <a:effectLst/>
                          <a:latin typeface="Times New Roman" panose="02020603050405020304" pitchFamily="18" charset="0"/>
                          <a:cs typeface="Times New Roman" panose="02020603050405020304" pitchFamily="18" charset="0"/>
                        </a:rPr>
                        <a:t>Investing Activities</a:t>
                      </a:r>
                      <a:endParaRPr lang="en-GB" sz="9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extLst>
                  <a:ext uri="{0D108BD9-81ED-4DB2-BD59-A6C34878D82A}">
                    <a16:rowId xmlns:a16="http://schemas.microsoft.com/office/drawing/2014/main" val="466128353"/>
                  </a:ext>
                </a:extLst>
              </a:tr>
              <a:tr h="464184">
                <a:tc>
                  <a:txBody>
                    <a:bodyPr/>
                    <a:lstStyle/>
                    <a:p>
                      <a:pPr marL="0" marR="0" algn="l">
                        <a:lnSpc>
                          <a:spcPct val="150000"/>
                        </a:lnSpc>
                        <a:spcAft>
                          <a:spcPts val="800"/>
                        </a:spcAft>
                      </a:pPr>
                      <a:r>
                        <a:rPr lang="en-US" sz="900" b="1" kern="0" dirty="0">
                          <a:effectLst/>
                          <a:latin typeface="Times New Roman" panose="02020603050405020304" pitchFamily="18" charset="0"/>
                          <a:cs typeface="Times New Roman" panose="02020603050405020304" pitchFamily="18" charset="0"/>
                        </a:rPr>
                        <a:t>Purchase of Fixed Assets (Furniture, Equipment)</a:t>
                      </a:r>
                      <a:endParaRPr lang="en-US"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727085087"/>
                  </a:ext>
                </a:extLst>
              </a:tr>
              <a:tr h="464184">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Total Investing Activities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-6,000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2864214005"/>
                  </a:ext>
                </a:extLst>
              </a:tr>
              <a:tr h="218931">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Financing Activities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dirty="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extLst>
                  <a:ext uri="{0D108BD9-81ED-4DB2-BD59-A6C34878D82A}">
                    <a16:rowId xmlns:a16="http://schemas.microsoft.com/office/drawing/2014/main" val="988781169"/>
                  </a:ext>
                </a:extLst>
              </a:tr>
              <a:tr h="464184">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Initial Investment (Capital Funding)</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marL="0" marR="0" algn="r">
                        <a:lnSpc>
                          <a:spcPct val="150000"/>
                        </a:lnSpc>
                        <a:spcAft>
                          <a:spcPts val="800"/>
                        </a:spcAft>
                      </a:pPr>
                      <a:r>
                        <a:rPr lang="en-GB" sz="700" b="1" kern="0">
                          <a:effectLst/>
                        </a:rPr>
                        <a:t>25,000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1509506338"/>
                  </a:ext>
                </a:extLst>
              </a:tr>
              <a:tr h="464184">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Total Financing Activities</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25,000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907230013"/>
                  </a:ext>
                </a:extLst>
              </a:tr>
              <a:tr h="464184">
                <a:tc>
                  <a:txBody>
                    <a:bodyPr/>
                    <a:lstStyle/>
                    <a:p>
                      <a:pPr marL="0" marR="0" algn="l">
                        <a:lnSpc>
                          <a:spcPct val="150000"/>
                        </a:lnSpc>
                        <a:spcAft>
                          <a:spcPts val="800"/>
                        </a:spcAft>
                      </a:pPr>
                      <a:r>
                        <a:rPr lang="en-US" sz="900" b="1" kern="0" dirty="0">
                          <a:effectLst/>
                          <a:latin typeface="Times New Roman" panose="02020603050405020304" pitchFamily="18" charset="0"/>
                          <a:cs typeface="Times New Roman" panose="02020603050405020304" pitchFamily="18" charset="0"/>
                        </a:rPr>
                        <a:t>Net Cash Flow for the Month</a:t>
                      </a:r>
                      <a:endParaRPr lang="en-US"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13,400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500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1,000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2,000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2,000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2,500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3,500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1267003640"/>
                  </a:ext>
                </a:extLst>
              </a:tr>
              <a:tr h="218931">
                <a:tc>
                  <a:txBody>
                    <a:bodyPr/>
                    <a:lstStyle/>
                    <a:p>
                      <a:pPr marL="0" marR="0" algn="l">
                        <a:lnSpc>
                          <a:spcPct val="150000"/>
                        </a:lnSpc>
                        <a:spcAft>
                          <a:spcPts val="800"/>
                        </a:spcAft>
                      </a:pPr>
                      <a:r>
                        <a:rPr lang="en-GB" sz="900" b="1" kern="0" dirty="0">
                          <a:effectLst/>
                          <a:latin typeface="Times New Roman" panose="02020603050405020304" pitchFamily="18" charset="0"/>
                          <a:cs typeface="Times New Roman" panose="02020603050405020304" pitchFamily="18" charset="0"/>
                        </a:rPr>
                        <a:t>Closing Balance</a:t>
                      </a:r>
                      <a:endParaRPr lang="en-GB" sz="900" b="1"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0547" marR="40547" marT="0" marB="0" anchor="b"/>
                </a:tc>
                <a:tc>
                  <a:txBody>
                    <a:bodyPr/>
                    <a:lstStyle/>
                    <a:p>
                      <a:pPr>
                        <a:lnSpc>
                          <a:spcPct val="107000"/>
                        </a:lnSpc>
                      </a:pPr>
                      <a:endParaRPr lang="en-PK" sz="700" b="1" kern="100">
                        <a:effectLst/>
                        <a:latin typeface="Aptos" panose="020B0004020202020204" pitchFamily="34" charset="0"/>
                      </a:endParaRPr>
                    </a:p>
                  </a:txBody>
                  <a:tcPr marL="40547" marR="40547" marT="0" marB="0" anchor="b"/>
                </a:tc>
                <a:tc>
                  <a:txBody>
                    <a:bodyPr/>
                    <a:lstStyle/>
                    <a:p>
                      <a:pPr marL="0" marR="0" algn="r">
                        <a:lnSpc>
                          <a:spcPct val="150000"/>
                        </a:lnSpc>
                        <a:spcAft>
                          <a:spcPts val="800"/>
                        </a:spcAft>
                      </a:pPr>
                      <a:r>
                        <a:rPr lang="en-GB" sz="700" b="1" kern="0">
                          <a:effectLst/>
                        </a:rPr>
                        <a:t>38,400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36,400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35,400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34,900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34,900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35,400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36,400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38,400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40,400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a:effectLst/>
                        </a:rPr>
                        <a:t>42,400</a:t>
                      </a:r>
                      <a:endParaRPr lang="en-GB" sz="700" b="1" kern="10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44,400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tc>
                  <a:txBody>
                    <a:bodyPr/>
                    <a:lstStyle/>
                    <a:p>
                      <a:pPr marL="0" marR="0" algn="r">
                        <a:lnSpc>
                          <a:spcPct val="150000"/>
                        </a:lnSpc>
                        <a:spcAft>
                          <a:spcPts val="800"/>
                        </a:spcAft>
                      </a:pPr>
                      <a:r>
                        <a:rPr lang="en-GB" sz="700" b="1" kern="0" dirty="0">
                          <a:effectLst/>
                        </a:rPr>
                        <a:t>47,400</a:t>
                      </a:r>
                      <a:endParaRPr lang="en-GB" sz="700" b="1" kern="100" dirty="0">
                        <a:effectLst/>
                        <a:latin typeface="Times New Roman" panose="02020603050405020304" pitchFamily="18" charset="0"/>
                        <a:ea typeface="Calibri" panose="020F0502020204030204" pitchFamily="34" charset="0"/>
                        <a:cs typeface="Calibri" panose="020F0502020204030204" pitchFamily="34" charset="0"/>
                      </a:endParaRPr>
                    </a:p>
                  </a:txBody>
                  <a:tcPr marL="40547" marR="40547" marT="0" marB="0" anchor="b"/>
                </a:tc>
                <a:extLst>
                  <a:ext uri="{0D108BD9-81ED-4DB2-BD59-A6C34878D82A}">
                    <a16:rowId xmlns:a16="http://schemas.microsoft.com/office/drawing/2014/main" val="281491367"/>
                  </a:ext>
                </a:extLst>
              </a:tr>
            </a:tbl>
          </a:graphicData>
        </a:graphic>
      </p:graphicFrame>
    </p:spTree>
    <p:extLst>
      <p:ext uri="{BB962C8B-B14F-4D97-AF65-F5344CB8AC3E}">
        <p14:creationId xmlns:p14="http://schemas.microsoft.com/office/powerpoint/2010/main" val="3005492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D6D8-32E0-27E3-5161-A179AE576C0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3F1887-F580-7C45-082D-D41E0BF39125}"/>
              </a:ext>
            </a:extLst>
          </p:cNvPr>
          <p:cNvSpPr>
            <a:spLocks noGrp="1"/>
          </p:cNvSpPr>
          <p:nvPr>
            <p:ph idx="1"/>
          </p:nvPr>
        </p:nvSpPr>
        <p:spPr/>
        <p:txBody>
          <a:bodyPr>
            <a:normAutofit fontScale="92500" lnSpcReduction="10000"/>
          </a:bodyPr>
          <a:lstStyle/>
          <a:p>
            <a:pPr marL="0" marR="0" indent="0" algn="just">
              <a:lnSpc>
                <a:spcPct val="150000"/>
              </a:lnSpc>
              <a:spcAft>
                <a:spcPts val="800"/>
              </a:spcAft>
              <a:buNone/>
            </a:pP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Lip, G. (2024). </a:t>
            </a:r>
            <a:r>
              <a:rPr lang="en-GB" sz="1700" i="1" kern="100" dirty="0">
                <a:effectLst/>
                <a:latin typeface="Times New Roman" panose="02020603050405020304" pitchFamily="18" charset="0"/>
                <a:ea typeface="Calibri" panose="020F0502020204030204" pitchFamily="34" charset="0"/>
                <a:cs typeface="Times New Roman" panose="02020603050405020304" pitchFamily="18" charset="0"/>
              </a:rPr>
              <a:t>Sole Proprietorship</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 [online] Corporate Finance Institute. Available at: https://corporatefinanceinstitute.com/resources/management/sole-proprietorship/.</a:t>
            </a:r>
          </a:p>
          <a:p>
            <a:pPr marL="0" marR="0" indent="0" algn="just">
              <a:lnSpc>
                <a:spcPct val="150000"/>
              </a:lnSpc>
              <a:spcAft>
                <a:spcPts val="800"/>
              </a:spcAft>
              <a:buNone/>
            </a:pPr>
            <a:r>
              <a:rPr lang="en-GB" sz="1700" kern="100" dirty="0" err="1">
                <a:latin typeface="Times New Roman" panose="02020603050405020304" pitchFamily="18" charset="0"/>
                <a:ea typeface="Calibri" panose="020F0502020204030204" pitchFamily="34" charset="0"/>
                <a:cs typeface="Times New Roman" panose="02020603050405020304" pitchFamily="18" charset="0"/>
              </a:rPr>
              <a:t>Namugenyi</a:t>
            </a:r>
            <a:r>
              <a:rPr lang="en-GB" sz="1700" kern="100" dirty="0">
                <a:latin typeface="Times New Roman" panose="02020603050405020304" pitchFamily="18" charset="0"/>
                <a:ea typeface="Calibri" panose="020F0502020204030204" pitchFamily="34" charset="0"/>
                <a:cs typeface="Times New Roman" panose="02020603050405020304" pitchFamily="18" charset="0"/>
              </a:rPr>
              <a:t>, C., </a:t>
            </a:r>
            <a:r>
              <a:rPr lang="en-GB" sz="1700" kern="100" dirty="0" err="1">
                <a:latin typeface="Times New Roman" panose="02020603050405020304" pitchFamily="18" charset="0"/>
                <a:ea typeface="Calibri" panose="020F0502020204030204" pitchFamily="34" charset="0"/>
                <a:cs typeface="Times New Roman" panose="02020603050405020304" pitchFamily="18" charset="0"/>
              </a:rPr>
              <a:t>Nimmagadda</a:t>
            </a:r>
            <a:r>
              <a:rPr lang="en-GB" sz="1700" kern="100" dirty="0">
                <a:latin typeface="Times New Roman" panose="02020603050405020304" pitchFamily="18" charset="0"/>
                <a:ea typeface="Calibri" panose="020F0502020204030204" pitchFamily="34" charset="0"/>
                <a:cs typeface="Times New Roman" panose="02020603050405020304" pitchFamily="18" charset="0"/>
              </a:rPr>
              <a:t>, S.L. and </a:t>
            </a:r>
            <a:r>
              <a:rPr lang="en-GB" sz="1700" kern="100" dirty="0" err="1">
                <a:latin typeface="Times New Roman" panose="02020603050405020304" pitchFamily="18" charset="0"/>
                <a:ea typeface="Calibri" panose="020F0502020204030204" pitchFamily="34" charset="0"/>
                <a:cs typeface="Times New Roman" panose="02020603050405020304" pitchFamily="18" charset="0"/>
              </a:rPr>
              <a:t>Reiners</a:t>
            </a:r>
            <a:r>
              <a:rPr lang="en-GB" sz="1700" kern="100" dirty="0">
                <a:latin typeface="Times New Roman" panose="02020603050405020304" pitchFamily="18" charset="0"/>
                <a:ea typeface="Calibri" panose="020F0502020204030204" pitchFamily="34" charset="0"/>
                <a:cs typeface="Times New Roman" panose="02020603050405020304" pitchFamily="18" charset="0"/>
              </a:rPr>
              <a:t>, T. (2019). Design of a SWOT Analysis Model and Its Evaluation in Diverse Digital Business Ecosystem Contexts. Procedia Computer Science, 159(159), pp.1145–1154. </a:t>
            </a:r>
          </a:p>
          <a:p>
            <a:pPr marL="0" marR="0" indent="0" algn="just">
              <a:lnSpc>
                <a:spcPct val="150000"/>
              </a:lnSpc>
              <a:spcAft>
                <a:spcPts val="800"/>
              </a:spcAft>
              <a:buNone/>
            </a:pP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Olazabal, V.H.N. and Avila, N.M.G. (2022). Dynamic capabilities in sole proprietorships: theoretical model through grounded theory. </a:t>
            </a:r>
            <a:r>
              <a:rPr lang="en-GB" sz="1700" i="1" kern="100" dirty="0">
                <a:effectLst/>
                <a:latin typeface="Times New Roman" panose="02020603050405020304" pitchFamily="18" charset="0"/>
                <a:ea typeface="Calibri" panose="020F0502020204030204" pitchFamily="34" charset="0"/>
                <a:cs typeface="Times New Roman" panose="02020603050405020304" pitchFamily="18" charset="0"/>
              </a:rPr>
              <a:t>Journal of International Entrepreneurship</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 20(4). doi:https://doi.org/10.1007/s10843-022-00321-2.</a:t>
            </a:r>
          </a:p>
          <a:p>
            <a:pPr marL="0" indent="0" algn="just">
              <a:lnSpc>
                <a:spcPct val="150000"/>
              </a:lnSpc>
              <a:spcAft>
                <a:spcPts val="800"/>
              </a:spcAft>
              <a:buNone/>
            </a:pPr>
            <a:r>
              <a:rPr lang="en-GB" sz="1700" kern="100" dirty="0">
                <a:latin typeface="Times New Roman" panose="02020603050405020304" pitchFamily="18" charset="0"/>
                <a:ea typeface="Calibri" panose="020F0502020204030204" pitchFamily="34" charset="0"/>
                <a:cs typeface="Times New Roman" panose="02020603050405020304" pitchFamily="18" charset="0"/>
              </a:rPr>
              <a:t>Sahay, S.A. (2022). Usefulness of Cash Flow Statements. Springer eBooks, pp.1657–1683. doi:https://doi.org/10.1007/978-3-030-91231-4_72.</a:t>
            </a:r>
            <a:endParaRPr lang="en-GB"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1312721"/>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Depth</Template>
  <TotalTime>0</TotalTime>
  <Words>1977</Words>
  <Application>Microsoft Office PowerPoint</Application>
  <PresentationFormat>On-screen Show (4:3)</PresentationFormat>
  <Paragraphs>256</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Corbel</vt:lpstr>
      <vt:lpstr>Times New Roman</vt:lpstr>
      <vt:lpstr>Depth</vt:lpstr>
      <vt:lpstr>PowerPoint Presentation</vt:lpstr>
      <vt:lpstr> Business Plan on New Idea: “The Bookmark Bistro” </vt:lpstr>
      <vt:lpstr>Introduction</vt:lpstr>
      <vt:lpstr>Overview of the Business Idea</vt:lpstr>
      <vt:lpstr>Ownership, Legal format </vt:lpstr>
      <vt:lpstr>Management of the Cafe</vt:lpstr>
      <vt:lpstr>SWOT Analysis</vt:lpstr>
      <vt:lpstr>Strengths</vt:lpstr>
      <vt:lpstr>Weaknesses</vt:lpstr>
      <vt:lpstr>Opportunities</vt:lpstr>
      <vt:lpstr>Threats</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2024-12-11T16:57:47Z</dcterms:created>
  <dcterms:modified xsi:type="dcterms:W3CDTF">2024-12-14T12:35:32Z</dcterms:modified>
</cp:coreProperties>
</file>