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  <p:sldId id="278" r:id="rId22"/>
    <p:sldId id="279" r:id="rId23"/>
    <p:sldId id="280" r:id="rId24"/>
    <p:sldId id="281" r:id="rId25"/>
    <p:sldId id="285" r:id="rId26"/>
    <p:sldId id="286" r:id="rId27"/>
    <p:sldId id="287" r:id="rId28"/>
    <p:sldId id="288" r:id="rId29"/>
    <p:sldId id="289" r:id="rId30"/>
    <p:sldId id="290" r:id="rId31"/>
    <p:sldId id="291" r:id="rId32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AFBA3B-7AA4-49B1-9A09-1437BA96671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FB1DF4-5F99-493B-8563-09EE54CDC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569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FB1DF4-5F99-493B-8563-09EE54CDC3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496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FB1DF4-5F99-493B-8563-09EE54CDC3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70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rgbClr val="212529"/>
                </a:solidFill>
                <a:effectLst/>
                <a:latin typeface="Avenir LT Std"/>
              </a:rPr>
              <a:t>The Meta Group (formerly Facebook), for example, has the following subsidiaries: Instagram, WhatsApp and Oculus VR. The Walt Disney Group includes: Marvel, Lucas Films and Pixar. All are independent companies that focus on a specific core business.</a:t>
            </a:r>
            <a:endParaRPr lang="en-GB" sz="1200" dirty="0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FB1DF4-5F99-493B-8563-09EE54CDC3F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166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1BD1B-E299-A948-B102-CB9DF52E0C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449DD1-6DC5-38CA-391B-F0E27CA737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9B034-0F1E-DDE7-25F8-732B2F578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7C737-A085-6CEB-C8E0-8C23832AF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D99AD-4F6D-9088-0AF3-7C50C2CD7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446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AD1F4-F404-FE4B-A6C8-E73DB95AE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3573D-5D1D-E886-F124-046DE6D55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3333B-C48F-667A-17E6-45A33FEA5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336F4-927A-36E9-7EAB-C455F1E6F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32C7C-A288-3D81-D1D0-A2C7D6CAB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625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59AA1-99DC-66FE-E26C-77D01297F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A8BA0B-5091-7547-1E4B-CD9EC5AC8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C66C6-D809-8C2E-123D-EC1670835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165D5-E073-4CF6-6315-5739A5105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0E635-1588-0A04-4D4D-1D5923605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143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712FB-8840-5CE8-85FC-1D55B5BBE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22D04-76C4-D561-54F6-4492662621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7A3F96-12CC-F050-F8BA-B426FB697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1CFB71-D97A-9BCD-997F-CA2C0DE67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21DF0-85CD-D196-104E-3264A9301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98E8BB-33FC-A003-F628-D0739CA5C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396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284A0-C8AB-A36E-40D8-DC370669C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9FA40-8A8B-9491-9B46-3A2CCFA866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701C79-72E9-B6F2-58F0-DD64EDF06C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B8EECF-195C-F073-D203-5FD91E3770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592E90-F976-0C7A-B8D6-B7077A6409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01FA4-D5B6-52DB-4436-92578AC8E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51CA44-4ADB-9E53-03FE-6A989D81A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7D89A4-CD2A-5E28-9804-840A58FA2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643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DFAFC-EF75-7AE9-6ADF-AC670DB35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04786F-2BE3-7DED-9720-CD7CF834B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96C9D9-D560-D1D6-B037-C1A8442D3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FDE943-1C8C-525C-5404-D081EEB5A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234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F27D60-5C88-4BA2-5A94-FEFDC5AD5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4C618B-1613-102B-343B-ED7FAAD76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164C9-1F0E-8B13-A033-9C1413BC5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82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527BE-D376-71C2-4E14-83B061BBE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637B7-C300-7982-6E46-9EB849B5E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9CC6B1-DDD5-9709-B73E-723A6F8228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8C698-1ACB-FCFB-95D5-9764A22DB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14F435-3CCC-26BF-0A2A-01B7330F7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C3EAF4-3ECB-42A2-F73F-3A40F47F3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131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9A081-C3B8-FE44-7872-1C25DCBA5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2F19D8-56D5-8455-916A-1B950AAE0B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4DA9F4-9C8B-AD24-ED20-0528349172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4BDEDF-64F9-516E-7F29-465D6A039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ACE886-6289-E05F-8875-A235296BF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9323AA-3030-81D7-AF8C-4F7E49B0D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072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37021-1386-8CAB-AAB4-A2B691FF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9160B8-9D8D-DA27-4CA5-6900E4127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BEF16-A764-701D-50C6-C32D11642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43A3C-B3EF-4EBB-A890-BC449DE32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7C1EA-6FF4-2011-2582-B3D42C8EB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380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5B2626-193D-1D2D-B454-9FF658D9D0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0FA738-F6B1-A77F-2CAC-B2E7977789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04CB0-C567-9466-33E6-4EBCBAA15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9F1BA-3592-2F91-C5F3-45285E84B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73BCE-AB50-5DDB-EF53-8294EC7C8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672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61391" y="1505152"/>
            <a:ext cx="8221217" cy="24657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00C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40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3E5CEF-F161-58EE-544B-2DA0F161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12CDE-2D57-846F-4051-6A05EAD9A0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3AAFB-CE80-1106-BB59-10A7C7100E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149A1-B8A4-5DCA-8835-2CF5E1AA23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66199-880F-BE16-3BDD-6C463B96E4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121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na-briefing.com/news/beijing-industry-economics-policy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461391" y="1500165"/>
            <a:ext cx="8221217" cy="247567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345430" marR="5080">
              <a:lnSpc>
                <a:spcPct val="100000"/>
              </a:lnSpc>
              <a:spcBef>
                <a:spcPts val="105"/>
              </a:spcBef>
            </a:pPr>
            <a:r>
              <a:rPr lang="en-GB" dirty="0"/>
              <a:t>Introduction</a:t>
            </a:r>
            <a:r>
              <a:rPr lang="en-GB" spc="-140" dirty="0"/>
              <a:t> </a:t>
            </a:r>
            <a:r>
              <a:rPr lang="en-GB" dirty="0"/>
              <a:t>to </a:t>
            </a:r>
            <a:r>
              <a:rPr lang="en-GB" spc="-880" dirty="0"/>
              <a:t> </a:t>
            </a:r>
            <a:r>
              <a:rPr lang="en-GB" dirty="0"/>
              <a:t>International </a:t>
            </a:r>
            <a:r>
              <a:rPr lang="en-GB" spc="5" dirty="0"/>
              <a:t> </a:t>
            </a:r>
            <a:r>
              <a:rPr lang="en-GB" dirty="0"/>
              <a:t>Human </a:t>
            </a:r>
            <a:r>
              <a:rPr lang="en-GB" spc="5" dirty="0"/>
              <a:t> </a:t>
            </a:r>
            <a:r>
              <a:rPr lang="en-GB" spc="-5" dirty="0"/>
              <a:t>Resource </a:t>
            </a:r>
            <a:r>
              <a:rPr lang="en-GB" dirty="0"/>
              <a:t> </a:t>
            </a:r>
            <a:r>
              <a:rPr lang="en-GB" spc="-5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00601" y="5246623"/>
            <a:ext cx="4007612" cy="87395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800" b="1" spc="-5" dirty="0">
                <a:solidFill>
                  <a:srgbClr val="0000CC"/>
                </a:solidFill>
                <a:latin typeface="Arial"/>
                <a:cs typeface="Arial"/>
              </a:rPr>
              <a:t>Dr</a:t>
            </a:r>
            <a:r>
              <a:rPr lang="en-GB" sz="2800" b="1" spc="-40" dirty="0">
                <a:solidFill>
                  <a:srgbClr val="0000CC"/>
                </a:solidFill>
                <a:latin typeface="Arial"/>
                <a:cs typeface="Arial"/>
              </a:rPr>
              <a:t> </a:t>
            </a:r>
            <a:r>
              <a:rPr lang="en-GB" sz="2800" b="1" spc="-5" dirty="0">
                <a:solidFill>
                  <a:srgbClr val="0000CC"/>
                </a:solidFill>
                <a:latin typeface="Arial"/>
                <a:cs typeface="Arial"/>
              </a:rPr>
              <a:t>Zahra Mohammadnazari</a:t>
            </a:r>
            <a:endParaRPr lang="en-GB" sz="2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10969" y="717930"/>
            <a:ext cx="2058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CC"/>
                </a:solidFill>
              </a:rPr>
              <a:t>Overview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18540" y="1681987"/>
            <a:ext cx="7409180" cy="356742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 objectives</a:t>
            </a:r>
            <a:r>
              <a:rPr sz="2800" spc="-1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of</a:t>
            </a:r>
            <a:r>
              <a:rPr sz="2800" spc="-2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this</a:t>
            </a:r>
            <a:r>
              <a:rPr sz="2800" spc="-1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session: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800">
              <a:latin typeface="Arial MT"/>
              <a:cs typeface="Arial MT"/>
            </a:endParaRPr>
          </a:p>
          <a:p>
            <a:pPr marL="527685" marR="5080" indent="-515620">
              <a:lnSpc>
                <a:spcPts val="3030"/>
              </a:lnSpc>
              <a:spcBef>
                <a:spcPts val="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understand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definition of International </a:t>
            </a:r>
            <a:r>
              <a:rPr sz="2800" spc="-76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HRM.</a:t>
            </a:r>
            <a:endParaRPr sz="2800">
              <a:latin typeface="Arial MT"/>
              <a:cs typeface="Arial MT"/>
            </a:endParaRPr>
          </a:p>
          <a:p>
            <a:pPr marL="527685" marR="306705" indent="-515620">
              <a:lnSpc>
                <a:spcPts val="3020"/>
              </a:lnSpc>
              <a:spcBef>
                <a:spcPts val="67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identify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 challenges</a:t>
            </a:r>
            <a:r>
              <a:rPr sz="2800" spc="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associated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with </a:t>
            </a:r>
            <a:r>
              <a:rPr sz="2800" spc="-76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IHRM</a:t>
            </a:r>
            <a:endParaRPr sz="2800">
              <a:latin typeface="Arial MT"/>
              <a:cs typeface="Arial MT"/>
            </a:endParaRPr>
          </a:p>
          <a:p>
            <a:pPr marL="527685" indent="-515620">
              <a:lnSpc>
                <a:spcPct val="100000"/>
              </a:lnSpc>
              <a:spcBef>
                <a:spcPts val="29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compare</a:t>
            </a:r>
            <a:r>
              <a:rPr sz="2800" spc="2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 IHRM</a:t>
            </a:r>
            <a:r>
              <a:rPr sz="2800" spc="1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and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HR</a:t>
            </a:r>
            <a:r>
              <a:rPr sz="2800" spc="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functions</a:t>
            </a:r>
            <a:endParaRPr sz="2800">
              <a:latin typeface="Arial MT"/>
              <a:cs typeface="Arial MT"/>
            </a:endParaRPr>
          </a:p>
          <a:p>
            <a:pPr marL="527685" indent="-515620">
              <a:lnSpc>
                <a:spcPct val="100000"/>
              </a:lnSpc>
              <a:spcBef>
                <a:spcPts val="34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 address</a:t>
            </a:r>
            <a:r>
              <a:rPr sz="2800" spc="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good</a:t>
            </a:r>
            <a:r>
              <a:rPr sz="2800" spc="2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practices for</a:t>
            </a:r>
            <a:r>
              <a:rPr sz="2800" spc="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IHRM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0571"/>
            <a:ext cx="3698240" cy="7880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Global</a:t>
            </a:r>
            <a:r>
              <a:rPr sz="5000" b="0" spc="10" dirty="0">
                <a:solidFill>
                  <a:srgbClr val="0066CC"/>
                </a:solidFill>
                <a:latin typeface="Arial MT"/>
                <a:cs typeface="Arial MT"/>
              </a:rPr>
              <a:t>i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s</a:t>
            </a:r>
            <a:r>
              <a:rPr sz="5000" b="0" spc="-15" dirty="0">
                <a:solidFill>
                  <a:srgbClr val="0066CC"/>
                </a:solidFill>
                <a:latin typeface="Arial MT"/>
                <a:cs typeface="Arial MT"/>
              </a:rPr>
              <a:t>a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tion</a:t>
            </a:r>
            <a:endParaRPr sz="5000">
              <a:latin typeface="Arial MT"/>
              <a:cs typeface="Arial MT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635" y="1936750"/>
            <a:ext cx="8016240" cy="2593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650875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35" dirty="0">
                <a:latin typeface="Times New Roman"/>
                <a:cs typeface="Times New Roman"/>
              </a:rPr>
              <a:t>Tendency</a:t>
            </a:r>
            <a:r>
              <a:rPr sz="2600" spc="13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firms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to</a:t>
            </a:r>
            <a:r>
              <a:rPr sz="2600" spc="254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extend</a:t>
            </a:r>
            <a:r>
              <a:rPr sz="2600" spc="21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their</a:t>
            </a:r>
            <a:r>
              <a:rPr sz="2600" spc="270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sales,</a:t>
            </a:r>
            <a:r>
              <a:rPr sz="2600" spc="100" dirty="0">
                <a:latin typeface="Times New Roman"/>
                <a:cs typeface="Times New Roman"/>
              </a:rPr>
              <a:t> </a:t>
            </a:r>
            <a:r>
              <a:rPr sz="2600" spc="-35" dirty="0">
                <a:latin typeface="Times New Roman"/>
                <a:cs typeface="Times New Roman"/>
              </a:rPr>
              <a:t>ownership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150" dirty="0">
                <a:latin typeface="Times New Roman"/>
                <a:cs typeface="Times New Roman"/>
              </a:rPr>
              <a:t>and/</a:t>
            </a:r>
            <a:r>
              <a:rPr sz="2600" spc="9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or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manufacturing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to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new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markets</a:t>
            </a:r>
            <a:r>
              <a:rPr sz="2600" spc="1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abroad.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9D0D9"/>
              </a:buClr>
              <a:buFont typeface="Segoe UI Symbol"/>
              <a:buChar char="⚫"/>
            </a:pPr>
            <a:endParaRPr sz="4000">
              <a:latin typeface="Times New Roman"/>
              <a:cs typeface="Times New Roman"/>
            </a:endParaRPr>
          </a:p>
          <a:p>
            <a:pPr marL="286385" marR="5080" indent="-274320">
              <a:lnSpc>
                <a:spcPct val="100000"/>
              </a:lnSpc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39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p</a:t>
            </a:r>
            <a:r>
              <a:rPr sz="2600" spc="65" dirty="0">
                <a:latin typeface="Times New Roman"/>
                <a:cs typeface="Times New Roman"/>
              </a:rPr>
              <a:t>r</a:t>
            </a:r>
            <a:r>
              <a:rPr sz="2600" spc="75" dirty="0">
                <a:latin typeface="Times New Roman"/>
                <a:cs typeface="Times New Roman"/>
              </a:rPr>
              <a:t>o</a:t>
            </a:r>
            <a:r>
              <a:rPr sz="2600" spc="65" dirty="0">
                <a:latin typeface="Times New Roman"/>
                <a:cs typeface="Times New Roman"/>
              </a:rPr>
              <a:t>ces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165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b</a:t>
            </a:r>
            <a:r>
              <a:rPr sz="2600" dirty="0">
                <a:latin typeface="Times New Roman"/>
                <a:cs typeface="Times New Roman"/>
              </a:rPr>
              <a:t>y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wh</a:t>
            </a:r>
            <a:r>
              <a:rPr sz="2600" spc="85" dirty="0">
                <a:latin typeface="Times New Roman"/>
                <a:cs typeface="Times New Roman"/>
              </a:rPr>
              <a:t>ic</a:t>
            </a:r>
            <a:r>
              <a:rPr sz="2600" dirty="0">
                <a:latin typeface="Times New Roman"/>
                <a:cs typeface="Times New Roman"/>
              </a:rPr>
              <a:t>h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re</a:t>
            </a:r>
            <a:r>
              <a:rPr sz="2600" spc="75" dirty="0">
                <a:latin typeface="Times New Roman"/>
                <a:cs typeface="Times New Roman"/>
              </a:rPr>
              <a:t>g</a:t>
            </a:r>
            <a:r>
              <a:rPr sz="2600" spc="65" dirty="0">
                <a:latin typeface="Times New Roman"/>
                <a:cs typeface="Times New Roman"/>
              </a:rPr>
              <a:t>i</a:t>
            </a:r>
            <a:r>
              <a:rPr sz="2600" spc="75" dirty="0">
                <a:latin typeface="Times New Roman"/>
                <a:cs typeface="Times New Roman"/>
              </a:rPr>
              <a:t>on</a:t>
            </a:r>
            <a:r>
              <a:rPr sz="2600" spc="65" dirty="0">
                <a:latin typeface="Times New Roman"/>
                <a:cs typeface="Times New Roman"/>
              </a:rPr>
              <a:t>a</a:t>
            </a:r>
            <a:r>
              <a:rPr sz="2600" dirty="0">
                <a:latin typeface="Times New Roman"/>
                <a:cs typeface="Times New Roman"/>
              </a:rPr>
              <a:t>l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ec</a:t>
            </a:r>
            <a:r>
              <a:rPr sz="2600" spc="85" dirty="0">
                <a:latin typeface="Times New Roman"/>
                <a:cs typeface="Times New Roman"/>
              </a:rPr>
              <a:t>ono</a:t>
            </a:r>
            <a:r>
              <a:rPr sz="2600" spc="70" dirty="0">
                <a:latin typeface="Times New Roman"/>
                <a:cs typeface="Times New Roman"/>
              </a:rPr>
              <a:t>m</a:t>
            </a:r>
            <a:r>
              <a:rPr sz="2600" spc="75" dirty="0">
                <a:latin typeface="Times New Roman"/>
                <a:cs typeface="Times New Roman"/>
              </a:rPr>
              <a:t>ies</a:t>
            </a:r>
            <a:r>
              <a:rPr sz="2600" dirty="0">
                <a:latin typeface="Times New Roman"/>
                <a:cs typeface="Times New Roman"/>
              </a:rPr>
              <a:t>,</a:t>
            </a:r>
            <a:r>
              <a:rPr sz="2600" spc="19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s</a:t>
            </a:r>
            <a:r>
              <a:rPr sz="2600" spc="75" dirty="0">
                <a:latin typeface="Times New Roman"/>
                <a:cs typeface="Times New Roman"/>
              </a:rPr>
              <a:t>o</a:t>
            </a:r>
            <a:r>
              <a:rPr sz="2600" spc="65" dirty="0">
                <a:latin typeface="Times New Roman"/>
                <a:cs typeface="Times New Roman"/>
              </a:rPr>
              <a:t>cietie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145" dirty="0">
                <a:latin typeface="Times New Roman"/>
                <a:cs typeface="Times New Roman"/>
              </a:rPr>
              <a:t> </a:t>
            </a:r>
            <a:r>
              <a:rPr sz="2600" spc="150" dirty="0">
                <a:latin typeface="Times New Roman"/>
                <a:cs typeface="Times New Roman"/>
              </a:rPr>
              <a:t>a</a:t>
            </a:r>
            <a:r>
              <a:rPr sz="2600" spc="160" dirty="0">
                <a:latin typeface="Times New Roman"/>
                <a:cs typeface="Times New Roman"/>
              </a:rPr>
              <a:t>n</a:t>
            </a:r>
            <a:r>
              <a:rPr sz="2600" dirty="0">
                <a:latin typeface="Times New Roman"/>
                <a:cs typeface="Times New Roman"/>
              </a:rPr>
              <a:t>d  </a:t>
            </a:r>
            <a:r>
              <a:rPr sz="2600" spc="90" dirty="0">
                <a:latin typeface="Times New Roman"/>
                <a:cs typeface="Times New Roman"/>
              </a:rPr>
              <a:t>culture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become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integrated</a:t>
            </a:r>
            <a:r>
              <a:rPr sz="2600" spc="85" dirty="0">
                <a:latin typeface="Times New Roman"/>
                <a:cs typeface="Times New Roman"/>
              </a:rPr>
              <a:t> </a:t>
            </a:r>
            <a:r>
              <a:rPr sz="2600" spc="114" dirty="0">
                <a:latin typeface="Times New Roman"/>
                <a:cs typeface="Times New Roman"/>
              </a:rPr>
              <a:t>through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global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network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communication,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spc="114" dirty="0">
                <a:latin typeface="Times New Roman"/>
                <a:cs typeface="Times New Roman"/>
              </a:rPr>
              <a:t>transportation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and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trade.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4299" y="606628"/>
            <a:ext cx="7297420" cy="788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Reasons</a:t>
            </a:r>
            <a:r>
              <a:rPr sz="5000" b="0" spc="-7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for</a:t>
            </a:r>
            <a:r>
              <a:rPr sz="5000" b="0" spc="-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Globalisation</a:t>
            </a:r>
            <a:endParaRPr sz="500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287020" indent="-274955">
              <a:lnSpc>
                <a:spcPct val="100000"/>
              </a:lnSpc>
              <a:spcBef>
                <a:spcPts val="7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65" dirty="0"/>
              <a:t>Expand</a:t>
            </a:r>
            <a:r>
              <a:rPr spc="35" dirty="0"/>
              <a:t> </a:t>
            </a:r>
            <a:r>
              <a:rPr spc="75" dirty="0"/>
              <a:t>business</a:t>
            </a:r>
          </a:p>
          <a:p>
            <a:pPr marL="287020" indent="-274955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95" dirty="0"/>
              <a:t>Cu</a:t>
            </a:r>
            <a:r>
              <a:rPr dirty="0"/>
              <a:t>t</a:t>
            </a:r>
            <a:r>
              <a:rPr spc="165" dirty="0"/>
              <a:t> </a:t>
            </a:r>
            <a:r>
              <a:rPr spc="85" dirty="0"/>
              <a:t>la</a:t>
            </a:r>
            <a:r>
              <a:rPr spc="95" dirty="0"/>
              <a:t>bo</a:t>
            </a:r>
            <a:r>
              <a:rPr dirty="0"/>
              <a:t>r</a:t>
            </a:r>
            <a:r>
              <a:rPr spc="-270" dirty="0"/>
              <a:t> </a:t>
            </a:r>
            <a:r>
              <a:rPr spc="65" dirty="0"/>
              <a:t>c</a:t>
            </a:r>
            <a:r>
              <a:rPr spc="75" dirty="0"/>
              <a:t>o</a:t>
            </a:r>
            <a:r>
              <a:rPr spc="65" dirty="0"/>
              <a:t>st</a:t>
            </a:r>
            <a:r>
              <a:rPr dirty="0"/>
              <a:t>s</a:t>
            </a:r>
          </a:p>
          <a:p>
            <a:pPr marL="287020" indent="-274955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65" dirty="0"/>
              <a:t>Forming</a:t>
            </a:r>
            <a:r>
              <a:rPr spc="-15" dirty="0"/>
              <a:t> </a:t>
            </a:r>
            <a:r>
              <a:rPr spc="100" dirty="0"/>
              <a:t>partners</a:t>
            </a:r>
          </a:p>
          <a:p>
            <a:pPr marL="287020" indent="-274955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95" dirty="0"/>
              <a:t>Strengthening</a:t>
            </a:r>
            <a:r>
              <a:rPr spc="10" dirty="0"/>
              <a:t> </a:t>
            </a:r>
            <a:r>
              <a:rPr spc="-65" dirty="0"/>
              <a:t>economy</a:t>
            </a:r>
          </a:p>
          <a:p>
            <a:pPr marL="287020" indent="-274955">
              <a:lnSpc>
                <a:spcPct val="100000"/>
              </a:lnSpc>
              <a:spcBef>
                <a:spcPts val="6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-25" dirty="0"/>
              <a:t>Be</a:t>
            </a:r>
            <a:r>
              <a:rPr spc="-130" dirty="0"/>
              <a:t> </a:t>
            </a:r>
            <a:r>
              <a:rPr spc="85" dirty="0"/>
              <a:t>more</a:t>
            </a:r>
            <a:r>
              <a:rPr spc="-10" dirty="0"/>
              <a:t> </a:t>
            </a:r>
            <a:r>
              <a:rPr spc="75" dirty="0"/>
              <a:t>productive</a:t>
            </a:r>
          </a:p>
          <a:p>
            <a:pPr marL="12700" marR="5080">
              <a:lnSpc>
                <a:spcPct val="100000"/>
              </a:lnSpc>
              <a:spcBef>
                <a:spcPts val="600"/>
              </a:spcBef>
            </a:pPr>
            <a:r>
              <a:rPr spc="45" dirty="0"/>
              <a:t>As</a:t>
            </a:r>
            <a:r>
              <a:rPr spc="150" dirty="0"/>
              <a:t> </a:t>
            </a:r>
            <a:r>
              <a:rPr dirty="0"/>
              <a:t>a</a:t>
            </a:r>
            <a:r>
              <a:rPr spc="165" dirty="0"/>
              <a:t> </a:t>
            </a:r>
            <a:r>
              <a:rPr spc="70" dirty="0"/>
              <a:t>result</a:t>
            </a:r>
            <a:r>
              <a:rPr spc="140" dirty="0"/>
              <a:t> </a:t>
            </a:r>
            <a:r>
              <a:rPr spc="45" dirty="0"/>
              <a:t>of</a:t>
            </a:r>
            <a:r>
              <a:rPr spc="155" dirty="0"/>
              <a:t> </a:t>
            </a:r>
            <a:r>
              <a:rPr spc="80" dirty="0"/>
              <a:t>Globalisation,</a:t>
            </a:r>
            <a:r>
              <a:rPr spc="145" dirty="0"/>
              <a:t> </a:t>
            </a:r>
            <a:r>
              <a:rPr spc="40" dirty="0"/>
              <a:t>it</a:t>
            </a:r>
            <a:r>
              <a:rPr spc="165" dirty="0"/>
              <a:t> </a:t>
            </a:r>
            <a:r>
              <a:rPr spc="60" dirty="0"/>
              <a:t>has</a:t>
            </a:r>
            <a:r>
              <a:rPr spc="150" dirty="0"/>
              <a:t> </a:t>
            </a:r>
            <a:r>
              <a:rPr spc="70" dirty="0"/>
              <a:t>become</a:t>
            </a:r>
            <a:r>
              <a:rPr spc="130" dirty="0"/>
              <a:t> </a:t>
            </a:r>
            <a:r>
              <a:rPr spc="65" dirty="0"/>
              <a:t>very </a:t>
            </a:r>
            <a:r>
              <a:rPr spc="70" dirty="0"/>
              <a:t> </a:t>
            </a:r>
            <a:r>
              <a:rPr spc="75" dirty="0"/>
              <a:t>important</a:t>
            </a:r>
            <a:r>
              <a:rPr spc="145" dirty="0"/>
              <a:t> </a:t>
            </a:r>
            <a:r>
              <a:rPr spc="60" dirty="0"/>
              <a:t>for</a:t>
            </a:r>
            <a:r>
              <a:rPr spc="145" dirty="0"/>
              <a:t> </a:t>
            </a:r>
            <a:r>
              <a:rPr spc="75" dirty="0"/>
              <a:t>organisations</a:t>
            </a:r>
            <a:r>
              <a:rPr spc="145" dirty="0"/>
              <a:t> </a:t>
            </a:r>
            <a:r>
              <a:rPr spc="45" dirty="0"/>
              <a:t>to</a:t>
            </a:r>
            <a:r>
              <a:rPr spc="170" dirty="0"/>
              <a:t> </a:t>
            </a:r>
            <a:r>
              <a:rPr spc="65" dirty="0"/>
              <a:t>find</a:t>
            </a:r>
            <a:r>
              <a:rPr spc="155" dirty="0"/>
              <a:t> </a:t>
            </a:r>
            <a:r>
              <a:rPr spc="60" dirty="0"/>
              <a:t>and</a:t>
            </a:r>
            <a:r>
              <a:rPr spc="140" dirty="0"/>
              <a:t> </a:t>
            </a:r>
            <a:r>
              <a:rPr spc="75" dirty="0"/>
              <a:t>nurture</a:t>
            </a:r>
            <a:r>
              <a:rPr spc="135" dirty="0"/>
              <a:t> </a:t>
            </a:r>
            <a:r>
              <a:rPr spc="60" dirty="0"/>
              <a:t>the </a:t>
            </a:r>
            <a:r>
              <a:rPr spc="65" dirty="0"/>
              <a:t> </a:t>
            </a:r>
            <a:r>
              <a:rPr spc="70" dirty="0"/>
              <a:t>human </a:t>
            </a:r>
            <a:r>
              <a:rPr spc="75" dirty="0"/>
              <a:t>resources required </a:t>
            </a:r>
            <a:r>
              <a:rPr spc="40" dirty="0"/>
              <a:t>to</a:t>
            </a:r>
            <a:r>
              <a:rPr spc="45" dirty="0"/>
              <a:t> </a:t>
            </a:r>
            <a:r>
              <a:rPr b="1" spc="75" dirty="0">
                <a:latin typeface="Times New Roman"/>
                <a:cs typeface="Times New Roman"/>
              </a:rPr>
              <a:t>successfully </a:t>
            </a:r>
            <a:r>
              <a:rPr spc="75" dirty="0"/>
              <a:t>implement </a:t>
            </a:r>
            <a:r>
              <a:rPr dirty="0"/>
              <a:t>a </a:t>
            </a:r>
            <a:r>
              <a:rPr spc="-635" dirty="0"/>
              <a:t> </a:t>
            </a:r>
            <a:r>
              <a:rPr b="1" spc="75" dirty="0">
                <a:latin typeface="Times New Roman"/>
                <a:cs typeface="Times New Roman"/>
              </a:rPr>
              <a:t>global</a:t>
            </a:r>
            <a:r>
              <a:rPr b="1" spc="125" dirty="0">
                <a:latin typeface="Times New Roman"/>
                <a:cs typeface="Times New Roman"/>
              </a:rPr>
              <a:t> </a:t>
            </a:r>
            <a:r>
              <a:rPr b="1" spc="75" dirty="0">
                <a:latin typeface="Times New Roman"/>
                <a:cs typeface="Times New Roman"/>
              </a:rPr>
              <a:t>strategy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0571"/>
            <a:ext cx="5949950" cy="7880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0" b="0" spc="-5" dirty="0">
                <a:solidFill>
                  <a:srgbClr val="0066CC"/>
                </a:solidFill>
                <a:latin typeface="Arial MT"/>
                <a:cs typeface="Arial MT"/>
              </a:rPr>
              <a:t>Understanding</a:t>
            </a:r>
            <a:r>
              <a:rPr sz="5000" b="0" spc="-7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IHRM</a:t>
            </a:r>
            <a:endParaRPr sz="5000">
              <a:latin typeface="Arial MT"/>
              <a:cs typeface="Arial MT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182676" y="1938350"/>
            <a:ext cx="7805420" cy="34397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87020" marR="5080" indent="-274320" algn="just">
              <a:lnSpc>
                <a:spcPct val="100000"/>
              </a:lnSpc>
              <a:spcBef>
                <a:spcPts val="95"/>
              </a:spcBef>
              <a:buClr>
                <a:srgbClr val="09D0D9"/>
              </a:buClr>
              <a:buSzPct val="94642"/>
              <a:buFont typeface="Segoe UI Symbol"/>
              <a:buChar char="⚫"/>
              <a:tabLst>
                <a:tab pos="287020" algn="l"/>
              </a:tabLst>
            </a:pPr>
            <a:r>
              <a:rPr sz="2800" spc="-5" dirty="0">
                <a:latin typeface="Times New Roman"/>
                <a:cs typeface="Times New Roman"/>
              </a:rPr>
              <a:t>“The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field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of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IHRM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is</a:t>
            </a:r>
            <a:r>
              <a:rPr sz="2800" dirty="0">
                <a:latin typeface="Times New Roman"/>
                <a:cs typeface="Times New Roman"/>
              </a:rPr>
              <a:t> about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understanding, 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15" dirty="0">
                <a:latin typeface="Times New Roman"/>
                <a:cs typeface="Times New Roman"/>
              </a:rPr>
              <a:t>researching,</a:t>
            </a:r>
            <a:r>
              <a:rPr sz="2800" b="1" spc="-10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applying</a:t>
            </a:r>
            <a:r>
              <a:rPr sz="2800" b="1" dirty="0">
                <a:latin typeface="Times New Roman"/>
                <a:cs typeface="Times New Roman"/>
              </a:rPr>
              <a:t> and</a:t>
            </a:r>
            <a:r>
              <a:rPr sz="2800" b="1" spc="5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revising</a:t>
            </a:r>
            <a:r>
              <a:rPr sz="2800" b="1" spc="-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all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human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resource activities </a:t>
            </a:r>
            <a:r>
              <a:rPr sz="2800" spc="-10" dirty="0">
                <a:latin typeface="Times New Roman"/>
                <a:cs typeface="Times New Roman"/>
              </a:rPr>
              <a:t>in </a:t>
            </a:r>
            <a:r>
              <a:rPr sz="2800" b="1" spc="-5" dirty="0">
                <a:latin typeface="Times New Roman"/>
                <a:cs typeface="Times New Roman"/>
              </a:rPr>
              <a:t>their internal </a:t>
            </a:r>
            <a:r>
              <a:rPr sz="2800" b="1" dirty="0">
                <a:latin typeface="Times New Roman"/>
                <a:cs typeface="Times New Roman"/>
              </a:rPr>
              <a:t>and </a:t>
            </a:r>
            <a:r>
              <a:rPr sz="2800" b="1" spc="-5" dirty="0">
                <a:latin typeface="Times New Roman"/>
                <a:cs typeface="Times New Roman"/>
              </a:rPr>
              <a:t>external 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contexts </a:t>
            </a:r>
            <a:r>
              <a:rPr sz="2800" spc="-10" dirty="0">
                <a:latin typeface="Times New Roman"/>
                <a:cs typeface="Times New Roman"/>
              </a:rPr>
              <a:t>as </a:t>
            </a:r>
            <a:r>
              <a:rPr sz="2800" spc="-5" dirty="0">
                <a:latin typeface="Times New Roman"/>
                <a:cs typeface="Times New Roman"/>
              </a:rPr>
              <a:t>they impact </a:t>
            </a:r>
            <a:r>
              <a:rPr sz="2800" dirty="0">
                <a:latin typeface="Times New Roman"/>
                <a:cs typeface="Times New Roman"/>
              </a:rPr>
              <a:t>the </a:t>
            </a:r>
            <a:r>
              <a:rPr sz="2800" spc="-5" dirty="0">
                <a:latin typeface="Times New Roman"/>
                <a:cs typeface="Times New Roman"/>
              </a:rPr>
              <a:t>processes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managing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human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resources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in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organisations</a:t>
            </a:r>
            <a:r>
              <a:rPr sz="2800" spc="-5" dirty="0">
                <a:latin typeface="Times New Roman"/>
                <a:cs typeface="Times New Roman"/>
              </a:rPr>
              <a:t> throughout</a:t>
            </a:r>
            <a:r>
              <a:rPr sz="2800" dirty="0">
                <a:latin typeface="Times New Roman"/>
                <a:cs typeface="Times New Roman"/>
              </a:rPr>
              <a:t> the 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global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environment</a:t>
            </a:r>
            <a:r>
              <a:rPr sz="2800" b="1" spc="-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in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order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to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enhance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the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experience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b="1" spc="-5" dirty="0">
                <a:latin typeface="Times New Roman"/>
                <a:cs typeface="Times New Roman"/>
              </a:rPr>
              <a:t>multiple stakeholders</a:t>
            </a:r>
            <a:r>
              <a:rPr sz="2800" spc="-5" dirty="0">
                <a:latin typeface="Times New Roman"/>
                <a:cs typeface="Times New Roman"/>
              </a:rPr>
              <a:t>” Schuler and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30" dirty="0">
                <a:latin typeface="Times New Roman"/>
                <a:cs typeface="Times New Roman"/>
              </a:rPr>
              <a:t>Tarique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(2007,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p717-718).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321690"/>
            <a:ext cx="54470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6FC0"/>
                </a:solidFill>
              </a:rPr>
              <a:t>IHRM</a:t>
            </a:r>
            <a:r>
              <a:rPr sz="3600" dirty="0">
                <a:solidFill>
                  <a:srgbClr val="006FC0"/>
                </a:solidFill>
              </a:rPr>
              <a:t> </a:t>
            </a:r>
            <a:r>
              <a:rPr sz="3600" spc="-5" dirty="0">
                <a:solidFill>
                  <a:srgbClr val="006FC0"/>
                </a:solidFill>
              </a:rPr>
              <a:t>emergence</a:t>
            </a:r>
            <a:r>
              <a:rPr sz="3600" spc="-15" dirty="0">
                <a:solidFill>
                  <a:srgbClr val="006FC0"/>
                </a:solidFill>
              </a:rPr>
              <a:t> </a:t>
            </a:r>
            <a:r>
              <a:rPr sz="1800" b="0" spc="-5" dirty="0">
                <a:solidFill>
                  <a:srgbClr val="0066CC"/>
                </a:solidFill>
                <a:latin typeface="Arial MT"/>
                <a:cs typeface="Arial MT"/>
              </a:rPr>
              <a:t>(Scullion,</a:t>
            </a:r>
            <a:r>
              <a:rPr sz="1800" b="0" spc="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66CC"/>
                </a:solidFill>
                <a:latin typeface="Arial MT"/>
                <a:cs typeface="Arial MT"/>
              </a:rPr>
              <a:t>2001)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8267" y="1520697"/>
            <a:ext cx="8422005" cy="4111625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355600" marR="1379855" indent="-342900">
              <a:lnSpc>
                <a:spcPts val="1920"/>
              </a:lnSpc>
              <a:spcBef>
                <a:spcPts val="56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Growth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internationalisation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global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competition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resulting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HR/employment </a:t>
            </a:r>
            <a:r>
              <a:rPr sz="2000" dirty="0">
                <a:latin typeface="Times New Roman"/>
                <a:cs typeface="Times New Roman"/>
              </a:rPr>
              <a:t>challenges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100">
              <a:latin typeface="Times New Roman"/>
              <a:cs typeface="Times New Roman"/>
            </a:endParaRPr>
          </a:p>
          <a:p>
            <a:pPr marL="355600" indent="-342900">
              <a:lnSpc>
                <a:spcPts val="2160"/>
              </a:lnSpc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Implementation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problems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strategic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alliances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cross-border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mergers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ts val="2160"/>
              </a:lnSpc>
            </a:pPr>
            <a:r>
              <a:rPr sz="2000" dirty="0">
                <a:latin typeface="Times New Roman"/>
                <a:cs typeface="Times New Roman"/>
              </a:rPr>
              <a:t>acquisitions,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particularly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culturally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diverse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regions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192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Growing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recognition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source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advantage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multinationals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derived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from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ability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create, transfer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integrate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knowledge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across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borders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 MT"/>
              <a:buChar char="•"/>
            </a:pPr>
            <a:endParaRPr sz="21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Continued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evidence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underperformance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 expatriates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 MT"/>
              <a:buChar char="•"/>
            </a:pPr>
            <a:endParaRPr sz="2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Shortages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international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managers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 MT"/>
              <a:buChar char="•"/>
            </a:pPr>
            <a:endParaRPr sz="2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Ethical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issues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associated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with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globalisation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‘sweat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shop’,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etc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8962"/>
            <a:ext cx="708660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The</a:t>
            </a:r>
            <a:r>
              <a:rPr sz="3600" spc="-15" dirty="0"/>
              <a:t> </a:t>
            </a:r>
            <a:r>
              <a:rPr sz="3600" spc="-5" dirty="0"/>
              <a:t>Manager’s</a:t>
            </a:r>
            <a:r>
              <a:rPr sz="3600" spc="-35" dirty="0"/>
              <a:t> </a:t>
            </a:r>
            <a:r>
              <a:rPr sz="3600" spc="-5" dirty="0"/>
              <a:t>Global</a:t>
            </a:r>
            <a:r>
              <a:rPr sz="3600" spc="-15" dirty="0"/>
              <a:t> </a:t>
            </a:r>
            <a:r>
              <a:rPr sz="3600" spc="-5" dirty="0"/>
              <a:t>Challenge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44500" y="1536014"/>
            <a:ext cx="7895590" cy="2952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ct val="100000"/>
              </a:lnSpc>
              <a:spcBef>
                <a:spcPts val="10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challenge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managing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globally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is that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what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works</a:t>
            </a:r>
            <a:r>
              <a:rPr sz="2400" dirty="0">
                <a:latin typeface="Arial MT"/>
                <a:cs typeface="Arial MT"/>
              </a:rPr>
              <a:t> in</a:t>
            </a:r>
            <a:endParaRPr sz="2400">
              <a:latin typeface="Arial MT"/>
              <a:cs typeface="Arial MT"/>
            </a:endParaRPr>
          </a:p>
          <a:p>
            <a:pPr marL="268605">
              <a:lnSpc>
                <a:spcPct val="100000"/>
              </a:lnSpc>
              <a:spcBef>
                <a:spcPts val="5"/>
              </a:spcBef>
            </a:pPr>
            <a:r>
              <a:rPr sz="2400" spc="-5" dirty="0">
                <a:latin typeface="Arial MT"/>
                <a:cs typeface="Arial MT"/>
              </a:rPr>
              <a:t>one</a:t>
            </a:r>
            <a:r>
              <a:rPr sz="2400" dirty="0">
                <a:latin typeface="Arial MT"/>
                <a:cs typeface="Arial MT"/>
              </a:rPr>
              <a:t> country may</a:t>
            </a:r>
            <a:r>
              <a:rPr sz="2400" spc="-5" dirty="0">
                <a:latin typeface="Arial MT"/>
                <a:cs typeface="Arial MT"/>
              </a:rPr>
              <a:t> not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work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 another.</a:t>
            </a:r>
            <a:endParaRPr sz="2400">
              <a:latin typeface="Arial MT"/>
              <a:cs typeface="Arial MT"/>
            </a:endParaRPr>
          </a:p>
          <a:p>
            <a:pPr marL="268605" indent="-256540">
              <a:lnSpc>
                <a:spcPct val="100000"/>
              </a:lnSpc>
              <a:spcBef>
                <a:spcPts val="575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global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employer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faces </a:t>
            </a:r>
            <a:r>
              <a:rPr sz="2400" spc="-5" dirty="0">
                <a:latin typeface="Arial MT"/>
                <a:cs typeface="Arial MT"/>
              </a:rPr>
              <a:t>an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array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differences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75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5" dirty="0">
                <a:latin typeface="Arial MT"/>
                <a:cs typeface="Arial MT"/>
              </a:rPr>
              <a:t>Political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80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5" dirty="0">
                <a:latin typeface="Arial MT"/>
                <a:cs typeface="Arial MT"/>
              </a:rPr>
              <a:t>Social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75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10" dirty="0">
                <a:latin typeface="Arial MT"/>
                <a:cs typeface="Arial MT"/>
              </a:rPr>
              <a:t>Legal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75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5" dirty="0">
                <a:latin typeface="Arial MT"/>
                <a:cs typeface="Arial MT"/>
              </a:rPr>
              <a:t>Cultural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Addressing globalisation</a:t>
            </a:r>
            <a:r>
              <a:rPr spc="30" dirty="0"/>
              <a:t> </a:t>
            </a:r>
            <a:r>
              <a:rPr spc="-5" dirty="0"/>
              <a:t>challenges </a:t>
            </a:r>
            <a:r>
              <a:rPr spc="-930" dirty="0"/>
              <a:t> </a:t>
            </a:r>
            <a:r>
              <a:rPr spc="-5" dirty="0"/>
              <a:t>through IHRM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1368" y="1532966"/>
            <a:ext cx="8175625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marR="5080" indent="-256540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International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Human</a:t>
            </a:r>
            <a:r>
              <a:rPr sz="2400" dirty="0">
                <a:latin typeface="Times New Roman"/>
                <a:cs typeface="Times New Roman"/>
              </a:rPr>
              <a:t> Resource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Management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(IHRM)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be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understood </a:t>
            </a:r>
            <a:r>
              <a:rPr sz="2400" spc="-5" dirty="0">
                <a:latin typeface="Times New Roman"/>
                <a:cs typeface="Times New Roman"/>
              </a:rPr>
              <a:t>as the human </a:t>
            </a:r>
            <a:r>
              <a:rPr sz="2400" dirty="0">
                <a:latin typeface="Times New Roman"/>
                <a:cs typeface="Times New Roman"/>
              </a:rPr>
              <a:t>resource </a:t>
            </a:r>
            <a:r>
              <a:rPr sz="2400" spc="-5" dirty="0">
                <a:latin typeface="Times New Roman"/>
                <a:cs typeface="Times New Roman"/>
              </a:rPr>
              <a:t>management concepts and </a:t>
            </a:r>
            <a:r>
              <a:rPr sz="2400" dirty="0">
                <a:latin typeface="Times New Roman"/>
                <a:cs typeface="Times New Roman"/>
              </a:rPr>
              <a:t> techniques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employers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use</a:t>
            </a:r>
            <a:r>
              <a:rPr sz="2400" dirty="0">
                <a:latin typeface="Times New Roman"/>
                <a:cs typeface="Times New Roman"/>
              </a:rPr>
              <a:t> to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manage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the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human</a:t>
            </a:r>
            <a:r>
              <a:rPr sz="2400" dirty="0">
                <a:latin typeface="Times New Roman"/>
                <a:cs typeface="Times New Roman"/>
              </a:rPr>
              <a:t> resource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challenges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their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international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operations.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8962"/>
            <a:ext cx="421957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Economic</a:t>
            </a:r>
            <a:r>
              <a:rPr sz="3600" spc="-50" dirty="0"/>
              <a:t> </a:t>
            </a:r>
            <a:r>
              <a:rPr sz="3600" dirty="0"/>
              <a:t>Systems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1368" y="1536014"/>
            <a:ext cx="7599045" cy="2075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ct val="100000"/>
              </a:lnSpc>
              <a:spcBef>
                <a:spcPts val="10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Arial MT"/>
                <a:cs typeface="Arial MT"/>
              </a:rPr>
              <a:t>Differences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economic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systems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tend to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translate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into</a:t>
            </a:r>
            <a:endParaRPr sz="2400">
              <a:latin typeface="Arial MT"/>
              <a:cs typeface="Arial MT"/>
            </a:endParaRPr>
          </a:p>
          <a:p>
            <a:pPr marL="268605">
              <a:lnSpc>
                <a:spcPct val="100000"/>
              </a:lnSpc>
              <a:spcBef>
                <a:spcPts val="5"/>
              </a:spcBef>
            </a:pPr>
            <a:r>
              <a:rPr sz="2400" dirty="0">
                <a:latin typeface="Arial MT"/>
                <a:cs typeface="Arial MT"/>
              </a:rPr>
              <a:t>differences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human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resource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management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policies.</a:t>
            </a:r>
            <a:endParaRPr sz="2400">
              <a:latin typeface="Arial MT"/>
              <a:cs typeface="Arial MT"/>
            </a:endParaRPr>
          </a:p>
          <a:p>
            <a:pPr marL="384810" marR="6089650">
              <a:lnSpc>
                <a:spcPct val="120000"/>
              </a:lnSpc>
            </a:pPr>
            <a:r>
              <a:rPr sz="2400" spc="-5" dirty="0">
                <a:latin typeface="Arial MT"/>
                <a:cs typeface="Arial MT"/>
              </a:rPr>
              <a:t>Market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</a:t>
            </a:r>
            <a:r>
              <a:rPr sz="2400" spc="-15" dirty="0">
                <a:latin typeface="Arial MT"/>
                <a:cs typeface="Arial MT"/>
              </a:rPr>
              <a:t>l</a:t>
            </a:r>
            <a:r>
              <a:rPr sz="2400" spc="-5" dirty="0">
                <a:latin typeface="Arial MT"/>
                <a:cs typeface="Arial MT"/>
              </a:rPr>
              <a:t>an</a:t>
            </a:r>
            <a:r>
              <a:rPr sz="2400" spc="-15" dirty="0">
                <a:latin typeface="Arial MT"/>
                <a:cs typeface="Arial MT"/>
              </a:rPr>
              <a:t>n</a:t>
            </a:r>
            <a:r>
              <a:rPr sz="2400" spc="-5" dirty="0">
                <a:latin typeface="Arial MT"/>
                <a:cs typeface="Arial MT"/>
              </a:rPr>
              <a:t>ed</a:t>
            </a:r>
            <a:endParaRPr sz="2400">
              <a:latin typeface="Arial MT"/>
              <a:cs typeface="Arial MT"/>
            </a:endParaRPr>
          </a:p>
          <a:p>
            <a:pPr marL="384810">
              <a:lnSpc>
                <a:spcPct val="100000"/>
              </a:lnSpc>
              <a:spcBef>
                <a:spcPts val="575"/>
              </a:spcBef>
            </a:pPr>
            <a:r>
              <a:rPr sz="2400" spc="-5" dirty="0">
                <a:latin typeface="Arial MT"/>
                <a:cs typeface="Arial MT"/>
              </a:rPr>
              <a:t>Mixed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8962"/>
            <a:ext cx="597852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0" dirty="0"/>
              <a:t>HR</a:t>
            </a:r>
            <a:r>
              <a:rPr sz="3600" spc="-25" dirty="0"/>
              <a:t> </a:t>
            </a:r>
            <a:r>
              <a:rPr sz="3600" dirty="0"/>
              <a:t>Abroad</a:t>
            </a:r>
            <a:r>
              <a:rPr sz="3600" spc="-20" dirty="0"/>
              <a:t> </a:t>
            </a:r>
            <a:r>
              <a:rPr sz="3600" dirty="0"/>
              <a:t>Example:</a:t>
            </a:r>
            <a:r>
              <a:rPr sz="3600" spc="-20" dirty="0"/>
              <a:t> </a:t>
            </a:r>
            <a:r>
              <a:rPr sz="3600" dirty="0"/>
              <a:t>China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1368" y="1459584"/>
            <a:ext cx="8025130" cy="444817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68605" indent="-256540">
              <a:lnSpc>
                <a:spcPct val="100000"/>
              </a:lnSpc>
              <a:spcBef>
                <a:spcPts val="39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China’s</a:t>
            </a:r>
            <a:r>
              <a:rPr sz="2400" spc="-5" dirty="0">
                <a:latin typeface="Times New Roman"/>
                <a:cs typeface="Times New Roman"/>
              </a:rPr>
              <a:t> workforce,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while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still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huge,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 growing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less rapidly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9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Recruiting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9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Selection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85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Compensation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95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Labor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Unions</a:t>
            </a:r>
            <a:endParaRPr sz="2400">
              <a:latin typeface="Times New Roman"/>
              <a:cs typeface="Times New Roman"/>
            </a:endParaRPr>
          </a:p>
          <a:p>
            <a:pPr marL="669290" marR="5080" indent="-285115" algn="just">
              <a:lnSpc>
                <a:spcPts val="2160"/>
              </a:lnSpc>
              <a:spcBef>
                <a:spcPts val="525"/>
              </a:spcBef>
            </a:pPr>
            <a:r>
              <a:rPr sz="2000" spc="-5" dirty="0">
                <a:latin typeface="Times New Roman"/>
                <a:cs typeface="Times New Roman"/>
              </a:rPr>
              <a:t>Example: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Shanghai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continues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have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 highest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minimum</a:t>
            </a:r>
            <a:r>
              <a:rPr sz="2000" dirty="0">
                <a:latin typeface="Times New Roman"/>
                <a:cs typeface="Times New Roman"/>
              </a:rPr>
              <a:t> wage in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China,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 </a:t>
            </a:r>
            <a:r>
              <a:rPr sz="2000" spc="-5" dirty="0">
                <a:latin typeface="Times New Roman"/>
                <a:cs typeface="Times New Roman"/>
              </a:rPr>
              <a:t>RMB </a:t>
            </a:r>
            <a:r>
              <a:rPr sz="2000" dirty="0">
                <a:latin typeface="Times New Roman"/>
                <a:cs typeface="Times New Roman"/>
              </a:rPr>
              <a:t>2,480 (US$358) per </a:t>
            </a:r>
            <a:r>
              <a:rPr sz="2000" spc="-5" dirty="0">
                <a:latin typeface="Times New Roman"/>
                <a:cs typeface="Times New Roman"/>
              </a:rPr>
              <a:t>month, </a:t>
            </a:r>
            <a:r>
              <a:rPr sz="2000" dirty="0">
                <a:latin typeface="Times New Roman"/>
                <a:cs typeface="Times New Roman"/>
              </a:rPr>
              <a:t>followed by Shenzhen and </a:t>
            </a:r>
            <a:r>
              <a:rPr sz="2000" u="sng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  <a:hlinkClick r:id="rId2"/>
              </a:rPr>
              <a:t>Beijing</a:t>
            </a:r>
            <a:r>
              <a:rPr sz="2000" dirty="0">
                <a:latin typeface="Times New Roman"/>
                <a:cs typeface="Times New Roman"/>
              </a:rPr>
              <a:t>,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both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</a:t>
            </a:r>
            <a:r>
              <a:rPr sz="2000" spc="-5" dirty="0">
                <a:latin typeface="Times New Roman"/>
                <a:cs typeface="Times New Roman"/>
              </a:rPr>
              <a:t> RMB</a:t>
            </a:r>
            <a:r>
              <a:rPr sz="2000" dirty="0">
                <a:latin typeface="Times New Roman"/>
                <a:cs typeface="Times New Roman"/>
              </a:rPr>
              <a:t> 2,200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(US$318)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per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month.</a:t>
            </a:r>
            <a:endParaRPr sz="2000">
              <a:latin typeface="Times New Roman"/>
              <a:cs typeface="Times New Roman"/>
            </a:endParaRPr>
          </a:p>
          <a:p>
            <a:pPr marL="669290" marR="540385" indent="-285115">
              <a:lnSpc>
                <a:spcPts val="2160"/>
              </a:lnSpc>
              <a:spcBef>
                <a:spcPts val="480"/>
              </a:spcBef>
            </a:pPr>
            <a:r>
              <a:rPr sz="2000" dirty="0">
                <a:latin typeface="Times New Roman"/>
                <a:cs typeface="Times New Roman"/>
              </a:rPr>
              <a:t>Workers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Shanghai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made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 average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RMB</a:t>
            </a:r>
            <a:r>
              <a:rPr sz="2000" dirty="0">
                <a:latin typeface="Times New Roman"/>
                <a:cs typeface="Times New Roman"/>
              </a:rPr>
              <a:t> 9,723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(US$1,405)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per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month </a:t>
            </a:r>
            <a:r>
              <a:rPr sz="2000" dirty="0">
                <a:latin typeface="Times New Roman"/>
                <a:cs typeface="Times New Roman"/>
              </a:rPr>
              <a:t>through the first quarter of 2019 – over four </a:t>
            </a:r>
            <a:r>
              <a:rPr sz="2000" spc="-10" dirty="0">
                <a:latin typeface="Times New Roman"/>
                <a:cs typeface="Times New Roman"/>
              </a:rPr>
              <a:t>times </a:t>
            </a:r>
            <a:r>
              <a:rPr sz="2000" dirty="0">
                <a:latin typeface="Times New Roman"/>
                <a:cs typeface="Times New Roman"/>
              </a:rPr>
              <a:t>the local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minimum </a:t>
            </a:r>
            <a:r>
              <a:rPr sz="2000" dirty="0">
                <a:latin typeface="Times New Roman"/>
                <a:cs typeface="Times New Roman"/>
              </a:rPr>
              <a:t>wage.</a:t>
            </a:r>
            <a:endParaRPr sz="2000">
              <a:latin typeface="Times New Roman"/>
              <a:cs typeface="Times New Roman"/>
            </a:endParaRPr>
          </a:p>
          <a:p>
            <a:pPr marL="669290" marR="858519" indent="-285115">
              <a:lnSpc>
                <a:spcPts val="2270"/>
              </a:lnSpc>
              <a:spcBef>
                <a:spcPts val="505"/>
              </a:spcBef>
            </a:pPr>
            <a:r>
              <a:rPr sz="2100" spc="-5" dirty="0">
                <a:latin typeface="Times New Roman"/>
                <a:cs typeface="Times New Roman"/>
              </a:rPr>
              <a:t>Employer</a:t>
            </a:r>
            <a:r>
              <a:rPr sz="2100" spc="2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social insurance</a:t>
            </a:r>
            <a:r>
              <a:rPr sz="2100" spc="-2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and housing</a:t>
            </a:r>
            <a:r>
              <a:rPr sz="2100" spc="-2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fund obligations</a:t>
            </a:r>
            <a:r>
              <a:rPr sz="2100" spc="-5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add an </a:t>
            </a:r>
            <a:r>
              <a:rPr sz="2100" spc="-509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additional</a:t>
            </a:r>
            <a:r>
              <a:rPr sz="2100" spc="-1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37.25</a:t>
            </a:r>
            <a:r>
              <a:rPr sz="2100" spc="-3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percent to an</a:t>
            </a:r>
            <a:r>
              <a:rPr sz="2100" spc="5" dirty="0">
                <a:latin typeface="Times New Roman"/>
                <a:cs typeface="Times New Roman"/>
              </a:rPr>
              <a:t> </a:t>
            </a:r>
            <a:r>
              <a:rPr sz="2100" spc="-5" dirty="0">
                <a:latin typeface="Times New Roman"/>
                <a:cs typeface="Times New Roman"/>
              </a:rPr>
              <a:t>employee’s</a:t>
            </a:r>
            <a:r>
              <a:rPr sz="2100" spc="20" dirty="0">
                <a:latin typeface="Times New Roman"/>
                <a:cs typeface="Times New Roman"/>
              </a:rPr>
              <a:t> </a:t>
            </a:r>
            <a:r>
              <a:rPr sz="2100" spc="-5" dirty="0">
                <a:latin typeface="Times New Roman"/>
                <a:cs typeface="Times New Roman"/>
              </a:rPr>
              <a:t>salary</a:t>
            </a:r>
            <a:r>
              <a:rPr sz="2100" spc="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on average.</a:t>
            </a:r>
            <a:endParaRPr sz="21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267" y="794130"/>
            <a:ext cx="64897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0" dirty="0">
                <a:solidFill>
                  <a:srgbClr val="0066CC"/>
                </a:solidFill>
              </a:rPr>
              <a:t>The</a:t>
            </a:r>
            <a:r>
              <a:rPr sz="2800" spc="20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complexities</a:t>
            </a:r>
            <a:r>
              <a:rPr sz="2800" spc="20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of</a:t>
            </a:r>
            <a:r>
              <a:rPr sz="2800" spc="15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International</a:t>
            </a:r>
            <a:r>
              <a:rPr sz="2800" spc="25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HRM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618540" y="1530537"/>
            <a:ext cx="6743700" cy="3714115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335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Requires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different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types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knowledge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about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foreign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countries:</a:t>
            </a: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Economic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political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context</a:t>
            </a:r>
          </a:p>
          <a:p>
            <a:pPr marL="469265" marR="3933190">
              <a:lnSpc>
                <a:spcPct val="110000"/>
              </a:lnSpc>
            </a:pPr>
            <a:r>
              <a:rPr sz="2000" dirty="0">
                <a:latin typeface="Times New Roman"/>
                <a:cs typeface="Times New Roman"/>
              </a:rPr>
              <a:t>Law system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Employment </a:t>
            </a:r>
            <a:r>
              <a:rPr sz="2000" dirty="0">
                <a:latin typeface="Times New Roman"/>
                <a:cs typeface="Times New Roman"/>
              </a:rPr>
              <a:t>laws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Employment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Relations</a:t>
            </a:r>
            <a:endParaRPr sz="2000" dirty="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Cultural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environment: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language…</a:t>
            </a:r>
          </a:p>
          <a:p>
            <a:pPr>
              <a:lnSpc>
                <a:spcPct val="100000"/>
              </a:lnSpc>
            </a:pPr>
            <a:endParaRPr sz="2300" dirty="0">
              <a:latin typeface="Times New Roman"/>
              <a:cs typeface="Times New Roman"/>
            </a:endParaRPr>
          </a:p>
          <a:p>
            <a:pPr marL="354965" marR="2607310" indent="-354965">
              <a:lnSpc>
                <a:spcPct val="11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Managing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Human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Resources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abroad: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Expatriation.</a:t>
            </a:r>
            <a:endParaRPr sz="2000" dirty="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Diverse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staffing</a:t>
            </a: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High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risk: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more </a:t>
            </a:r>
            <a:r>
              <a:rPr sz="2000" dirty="0">
                <a:latin typeface="Times New Roman"/>
                <a:cs typeface="Times New Roman"/>
              </a:rPr>
              <a:t>than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domestic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HRM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4952" y="1738706"/>
            <a:ext cx="13271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4952" y="2545841"/>
            <a:ext cx="132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4952" y="3276787"/>
            <a:ext cx="132715" cy="267843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4952" y="946150"/>
            <a:ext cx="8035925" cy="464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521334" indent="-457200">
              <a:lnSpc>
                <a:spcPct val="100000"/>
              </a:lnSpc>
              <a:spcBef>
                <a:spcPts val="105"/>
              </a:spcBef>
              <a:buClr>
                <a:srgbClr val="00AFE3"/>
              </a:buClr>
              <a:buChar char="•"/>
              <a:tabLst>
                <a:tab pos="469265" algn="l"/>
                <a:tab pos="469900" algn="l"/>
              </a:tabLst>
            </a:pPr>
            <a:r>
              <a:rPr sz="2000" spc="-80" dirty="0">
                <a:latin typeface="Times New Roman"/>
                <a:cs typeface="Times New Roman"/>
              </a:rPr>
              <a:t>Deployment</a:t>
            </a:r>
            <a:r>
              <a:rPr sz="2000" spc="-254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in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getting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right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spc="-85" dirty="0">
                <a:latin typeface="Times New Roman"/>
                <a:cs typeface="Times New Roman"/>
              </a:rPr>
              <a:t>skills</a:t>
            </a:r>
            <a:r>
              <a:rPr sz="2000" spc="-265" dirty="0">
                <a:latin typeface="Times New Roman"/>
                <a:cs typeface="Times New Roman"/>
              </a:rPr>
              <a:t> </a:t>
            </a:r>
            <a:r>
              <a:rPr sz="2000" spc="15" dirty="0">
                <a:latin typeface="Times New Roman"/>
                <a:cs typeface="Times New Roman"/>
              </a:rPr>
              <a:t>to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right</a:t>
            </a:r>
            <a:r>
              <a:rPr sz="2000" spc="-200" dirty="0">
                <a:latin typeface="Times New Roman"/>
                <a:cs typeface="Times New Roman"/>
              </a:rPr>
              <a:t> </a:t>
            </a:r>
            <a:r>
              <a:rPr sz="2000" spc="-100" dirty="0">
                <a:latin typeface="Times New Roman"/>
                <a:cs typeface="Times New Roman"/>
              </a:rPr>
              <a:t>place</a:t>
            </a:r>
            <a:r>
              <a:rPr sz="2000" spc="-22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in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organization</a:t>
            </a:r>
            <a:r>
              <a:rPr sz="2000" spc="260" dirty="0">
                <a:latin typeface="Times New Roman"/>
                <a:cs typeface="Times New Roman"/>
              </a:rPr>
              <a:t> </a:t>
            </a:r>
            <a:r>
              <a:rPr sz="2000" spc="-110" dirty="0">
                <a:latin typeface="Times New Roman"/>
                <a:cs typeface="Times New Roman"/>
              </a:rPr>
              <a:t>regardless</a:t>
            </a:r>
            <a:r>
              <a:rPr sz="2000" spc="-2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geographiclocation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0"/>
              </a:spcBef>
            </a:pPr>
            <a:r>
              <a:rPr sz="2000" spc="-110" dirty="0">
                <a:latin typeface="Times New Roman"/>
                <a:cs typeface="Times New Roman"/>
              </a:rPr>
              <a:t>Knowledge</a:t>
            </a:r>
            <a:r>
              <a:rPr sz="2000" spc="-290" dirty="0">
                <a:latin typeface="Times New Roman"/>
                <a:cs typeface="Times New Roman"/>
              </a:rPr>
              <a:t> </a:t>
            </a:r>
            <a:r>
              <a:rPr sz="2000" spc="5" dirty="0">
                <a:latin typeface="Times New Roman"/>
                <a:cs typeface="Times New Roman"/>
              </a:rPr>
              <a:t>&amp;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innovation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spc="-85" dirty="0">
                <a:latin typeface="Times New Roman"/>
                <a:cs typeface="Times New Roman"/>
              </a:rPr>
              <a:t>dissemination</a:t>
            </a:r>
            <a:r>
              <a:rPr sz="2000" spc="-254" dirty="0">
                <a:latin typeface="Times New Roman"/>
                <a:cs typeface="Times New Roman"/>
              </a:rPr>
              <a:t> </a:t>
            </a:r>
            <a:r>
              <a:rPr sz="2000" spc="5" dirty="0">
                <a:latin typeface="Times New Roman"/>
                <a:cs typeface="Times New Roman"/>
              </a:rPr>
              <a:t>&amp;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transfer</a:t>
            </a:r>
            <a:r>
              <a:rPr sz="2000" spc="-220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where</a:t>
            </a:r>
            <a:r>
              <a:rPr sz="2000" spc="-200" dirty="0">
                <a:latin typeface="Times New Roman"/>
                <a:cs typeface="Times New Roman"/>
              </a:rPr>
              <a:t> </a:t>
            </a:r>
            <a:r>
              <a:rPr sz="2000" spc="-35" dirty="0">
                <a:latin typeface="Times New Roman"/>
                <a:cs typeface="Times New Roman"/>
              </a:rPr>
              <a:t>all</a:t>
            </a:r>
            <a:r>
              <a:rPr sz="2000" spc="340" dirty="0">
                <a:latin typeface="Times New Roman"/>
                <a:cs typeface="Times New Roman"/>
              </a:rPr>
              <a:t> </a:t>
            </a:r>
            <a:r>
              <a:rPr sz="2000" spc="-140" dirty="0">
                <a:latin typeface="Times New Roman"/>
                <a:cs typeface="Times New Roman"/>
              </a:rPr>
              <a:t>business</a:t>
            </a:r>
            <a:r>
              <a:rPr sz="2000" spc="-305" dirty="0">
                <a:latin typeface="Times New Roman"/>
                <a:cs typeface="Times New Roman"/>
              </a:rPr>
              <a:t> </a:t>
            </a:r>
            <a:r>
              <a:rPr sz="2000" spc="-50" dirty="0">
                <a:latin typeface="Times New Roman"/>
                <a:cs typeface="Times New Roman"/>
              </a:rPr>
              <a:t>units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2000" spc="-65" dirty="0">
                <a:latin typeface="Times New Roman"/>
                <a:cs typeface="Times New Roman"/>
              </a:rPr>
              <a:t>c</a:t>
            </a:r>
            <a:r>
              <a:rPr sz="2000" spc="-55" dirty="0">
                <a:latin typeface="Times New Roman"/>
                <a:cs typeface="Times New Roman"/>
              </a:rPr>
              <a:t>on</a:t>
            </a:r>
            <a:r>
              <a:rPr sz="2000" spc="-65" dirty="0">
                <a:latin typeface="Times New Roman"/>
                <a:cs typeface="Times New Roman"/>
              </a:rPr>
              <a:t>c</a:t>
            </a:r>
            <a:r>
              <a:rPr sz="2000" spc="-55" dirty="0">
                <a:latin typeface="Times New Roman"/>
                <a:cs typeface="Times New Roman"/>
              </a:rPr>
              <a:t>u</a:t>
            </a:r>
            <a:r>
              <a:rPr sz="2000" spc="-60" dirty="0">
                <a:latin typeface="Times New Roman"/>
                <a:cs typeface="Times New Roman"/>
              </a:rPr>
              <a:t>r</a:t>
            </a:r>
            <a:r>
              <a:rPr sz="2000" spc="-70" dirty="0">
                <a:latin typeface="Times New Roman"/>
                <a:cs typeface="Times New Roman"/>
              </a:rPr>
              <a:t>r</a:t>
            </a:r>
            <a:r>
              <a:rPr sz="2000" spc="-65" dirty="0">
                <a:latin typeface="Times New Roman"/>
                <a:cs typeface="Times New Roman"/>
              </a:rPr>
              <a:t>e</a:t>
            </a:r>
            <a:r>
              <a:rPr sz="2000" spc="-55" dirty="0">
                <a:latin typeface="Times New Roman"/>
                <a:cs typeface="Times New Roman"/>
              </a:rPr>
              <a:t>n</a:t>
            </a:r>
            <a:r>
              <a:rPr sz="2000" spc="-80" dirty="0">
                <a:latin typeface="Times New Roman"/>
                <a:cs typeface="Times New Roman"/>
              </a:rPr>
              <a:t>t</a:t>
            </a:r>
            <a:r>
              <a:rPr sz="2000" spc="-65" dirty="0">
                <a:latin typeface="Times New Roman"/>
                <a:cs typeface="Times New Roman"/>
              </a:rPr>
              <a:t>l</a:t>
            </a:r>
            <a:r>
              <a:rPr sz="2000" dirty="0">
                <a:latin typeface="Times New Roman"/>
                <a:cs typeface="Times New Roman"/>
              </a:rPr>
              <a:t>y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spc="-95" dirty="0">
                <a:latin typeface="Times New Roman"/>
                <a:cs typeface="Times New Roman"/>
              </a:rPr>
              <a:t>r</a:t>
            </a:r>
            <a:r>
              <a:rPr sz="2000" spc="-100" dirty="0">
                <a:latin typeface="Times New Roman"/>
                <a:cs typeface="Times New Roman"/>
              </a:rPr>
              <a:t>ecei</a:t>
            </a:r>
            <a:r>
              <a:rPr sz="2000" spc="-95" dirty="0">
                <a:latin typeface="Times New Roman"/>
                <a:cs typeface="Times New Roman"/>
              </a:rPr>
              <a:t>v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p</a:t>
            </a:r>
            <a:r>
              <a:rPr sz="2000" spc="-60" dirty="0">
                <a:latin typeface="Times New Roman"/>
                <a:cs typeface="Times New Roman"/>
              </a:rPr>
              <a:t>r</a:t>
            </a:r>
            <a:r>
              <a:rPr sz="2000" spc="-55" dirty="0">
                <a:latin typeface="Times New Roman"/>
                <a:cs typeface="Times New Roman"/>
              </a:rPr>
              <a:t>o</a:t>
            </a:r>
            <a:r>
              <a:rPr sz="2000" spc="-70" dirty="0">
                <a:latin typeface="Times New Roman"/>
                <a:cs typeface="Times New Roman"/>
              </a:rPr>
              <a:t>v</a:t>
            </a:r>
            <a:r>
              <a:rPr sz="2000" spc="-80" dirty="0">
                <a:latin typeface="Times New Roman"/>
                <a:cs typeface="Times New Roman"/>
              </a:rPr>
              <a:t>i</a:t>
            </a:r>
            <a:r>
              <a:rPr sz="2000" spc="-70" dirty="0">
                <a:latin typeface="Times New Roman"/>
                <a:cs typeface="Times New Roman"/>
              </a:rPr>
              <a:t>d</a:t>
            </a:r>
            <a:r>
              <a:rPr sz="2000" spc="-25" dirty="0">
                <a:latin typeface="Times New Roman"/>
                <a:cs typeface="Times New Roman"/>
              </a:rPr>
              <a:t>e</a:t>
            </a:r>
            <a:r>
              <a:rPr sz="2000" spc="-45" dirty="0">
                <a:latin typeface="Times New Roman"/>
                <a:cs typeface="Times New Roman"/>
              </a:rPr>
              <a:t>i</a:t>
            </a:r>
            <a:r>
              <a:rPr sz="2000" spc="-35" dirty="0">
                <a:latin typeface="Times New Roman"/>
                <a:cs typeface="Times New Roman"/>
              </a:rPr>
              <a:t>nfor</a:t>
            </a:r>
            <a:r>
              <a:rPr sz="2000" spc="-60" dirty="0">
                <a:latin typeface="Times New Roman"/>
                <a:cs typeface="Times New Roman"/>
              </a:rPr>
              <a:t>m</a:t>
            </a:r>
            <a:r>
              <a:rPr sz="2000" spc="-40" dirty="0">
                <a:latin typeface="Times New Roman"/>
                <a:cs typeface="Times New Roman"/>
              </a:rPr>
              <a:t>a</a:t>
            </a:r>
            <a:r>
              <a:rPr sz="2000" spc="-45" dirty="0">
                <a:latin typeface="Times New Roman"/>
                <a:cs typeface="Times New Roman"/>
              </a:rPr>
              <a:t>ti</a:t>
            </a:r>
            <a:r>
              <a:rPr sz="2000" spc="-3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endParaRPr sz="2000">
              <a:latin typeface="Times New Roman"/>
              <a:cs typeface="Times New Roman"/>
            </a:endParaRPr>
          </a:p>
          <a:p>
            <a:pPr marL="469900" marR="5080">
              <a:lnSpc>
                <a:spcPct val="100000"/>
              </a:lnSpc>
              <a:spcBef>
                <a:spcPts val="600"/>
              </a:spcBef>
              <a:tabLst>
                <a:tab pos="6283325" algn="l"/>
              </a:tabLst>
            </a:pPr>
            <a:r>
              <a:rPr sz="2000" spc="-245" dirty="0">
                <a:latin typeface="Times New Roman"/>
                <a:cs typeface="Times New Roman"/>
              </a:rPr>
              <a:t>T</a:t>
            </a:r>
            <a:r>
              <a:rPr sz="2000" spc="-100" dirty="0">
                <a:latin typeface="Times New Roman"/>
                <a:cs typeface="Times New Roman"/>
              </a:rPr>
              <a:t>ale</a:t>
            </a:r>
            <a:r>
              <a:rPr sz="2000" spc="-95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spc="-40" dirty="0">
                <a:latin typeface="Times New Roman"/>
                <a:cs typeface="Times New Roman"/>
              </a:rPr>
              <a:t>i</a:t>
            </a:r>
            <a:r>
              <a:rPr sz="2000" spc="-30" dirty="0">
                <a:latin typeface="Times New Roman"/>
                <a:cs typeface="Times New Roman"/>
              </a:rPr>
              <a:t>d</a:t>
            </a:r>
            <a:r>
              <a:rPr sz="2000" spc="-40" dirty="0">
                <a:latin typeface="Times New Roman"/>
                <a:cs typeface="Times New Roman"/>
              </a:rPr>
              <a:t>e</a:t>
            </a:r>
            <a:r>
              <a:rPr sz="2000" spc="-30" dirty="0">
                <a:latin typeface="Times New Roman"/>
                <a:cs typeface="Times New Roman"/>
              </a:rPr>
              <a:t>n</a:t>
            </a:r>
            <a:r>
              <a:rPr sz="2000" spc="-40" dirty="0">
                <a:latin typeface="Times New Roman"/>
                <a:cs typeface="Times New Roman"/>
              </a:rPr>
              <a:t>ti</a:t>
            </a:r>
            <a:r>
              <a:rPr sz="2000" spc="-30" dirty="0">
                <a:latin typeface="Times New Roman"/>
                <a:cs typeface="Times New Roman"/>
              </a:rPr>
              <a:t>f</a:t>
            </a:r>
            <a:r>
              <a:rPr sz="2000" spc="-40" dirty="0">
                <a:latin typeface="Times New Roman"/>
                <a:cs typeface="Times New Roman"/>
              </a:rPr>
              <a:t>icati</a:t>
            </a:r>
            <a:r>
              <a:rPr sz="2000" spc="-30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spc="-70" dirty="0">
                <a:latin typeface="Times New Roman"/>
                <a:cs typeface="Times New Roman"/>
              </a:rPr>
              <a:t>d</a:t>
            </a:r>
            <a:r>
              <a:rPr sz="2000" spc="-75" dirty="0">
                <a:latin typeface="Times New Roman"/>
                <a:cs typeface="Times New Roman"/>
              </a:rPr>
              <a:t>e</a:t>
            </a:r>
            <a:r>
              <a:rPr sz="2000" spc="-70" dirty="0">
                <a:latin typeface="Times New Roman"/>
                <a:cs typeface="Times New Roman"/>
              </a:rPr>
              <a:t>v</a:t>
            </a:r>
            <a:r>
              <a:rPr sz="2000" spc="-75" dirty="0">
                <a:latin typeface="Times New Roman"/>
                <a:cs typeface="Times New Roman"/>
              </a:rPr>
              <a:t>e</a:t>
            </a:r>
            <a:r>
              <a:rPr sz="2000" spc="-80" dirty="0">
                <a:latin typeface="Times New Roman"/>
                <a:cs typeface="Times New Roman"/>
              </a:rPr>
              <a:t>lop</a:t>
            </a:r>
            <a:r>
              <a:rPr sz="2000" spc="-95" dirty="0">
                <a:latin typeface="Times New Roman"/>
                <a:cs typeface="Times New Roman"/>
              </a:rPr>
              <a:t>m</a:t>
            </a:r>
            <a:r>
              <a:rPr sz="2000" spc="-75" dirty="0">
                <a:latin typeface="Times New Roman"/>
                <a:cs typeface="Times New Roman"/>
              </a:rPr>
              <a:t>e</a:t>
            </a:r>
            <a:r>
              <a:rPr sz="2000" spc="-70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r>
              <a:rPr sz="2000" spc="-19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o</a:t>
            </a:r>
            <a:r>
              <a:rPr sz="2000" spc="15" dirty="0">
                <a:latin typeface="Times New Roman"/>
                <a:cs typeface="Times New Roman"/>
              </a:rPr>
              <a:t>f</a:t>
            </a:r>
            <a:r>
              <a:rPr sz="2000" spc="-100" dirty="0">
                <a:latin typeface="Times New Roman"/>
                <a:cs typeface="Times New Roman"/>
              </a:rPr>
              <a:t>t</a:t>
            </a:r>
            <a:r>
              <a:rPr sz="2000" spc="-95" dirty="0">
                <a:latin typeface="Times New Roman"/>
                <a:cs typeface="Times New Roman"/>
              </a:rPr>
              <a:t>ho</a:t>
            </a:r>
            <a:r>
              <a:rPr sz="2000" spc="-100" dirty="0">
                <a:latin typeface="Times New Roman"/>
                <a:cs typeface="Times New Roman"/>
              </a:rPr>
              <a:t>s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04" dirty="0">
                <a:latin typeface="Times New Roman"/>
                <a:cs typeface="Times New Roman"/>
              </a:rPr>
              <a:t> </a:t>
            </a:r>
            <a:r>
              <a:rPr sz="2000" spc="-125" dirty="0">
                <a:latin typeface="Times New Roman"/>
                <a:cs typeface="Times New Roman"/>
              </a:rPr>
              <a:t>e</a:t>
            </a:r>
            <a:r>
              <a:rPr sz="2000" spc="-145" dirty="0">
                <a:latin typeface="Times New Roman"/>
                <a:cs typeface="Times New Roman"/>
              </a:rPr>
              <a:t>m</a:t>
            </a:r>
            <a:r>
              <a:rPr sz="2000" spc="-114" dirty="0">
                <a:latin typeface="Times New Roman"/>
                <a:cs typeface="Times New Roman"/>
              </a:rPr>
              <a:t>p</a:t>
            </a:r>
            <a:r>
              <a:rPr sz="2000" spc="-125" dirty="0">
                <a:latin typeface="Times New Roman"/>
                <a:cs typeface="Times New Roman"/>
              </a:rPr>
              <a:t>l</a:t>
            </a:r>
            <a:r>
              <a:rPr sz="2000" spc="-114" dirty="0">
                <a:latin typeface="Times New Roman"/>
                <a:cs typeface="Times New Roman"/>
              </a:rPr>
              <a:t>o</a:t>
            </a:r>
            <a:r>
              <a:rPr sz="2000" spc="-130" dirty="0">
                <a:latin typeface="Times New Roman"/>
                <a:cs typeface="Times New Roman"/>
              </a:rPr>
              <a:t>y</a:t>
            </a:r>
            <a:r>
              <a:rPr sz="2000" spc="-125" dirty="0">
                <a:latin typeface="Times New Roman"/>
                <a:cs typeface="Times New Roman"/>
              </a:rPr>
              <a:t>ee</a:t>
            </a:r>
            <a:r>
              <a:rPr sz="2000" dirty="0">
                <a:latin typeface="Times New Roman"/>
                <a:cs typeface="Times New Roman"/>
              </a:rPr>
              <a:t>s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spc="15" dirty="0">
                <a:latin typeface="Times New Roman"/>
                <a:cs typeface="Times New Roman"/>
              </a:rPr>
              <a:t>w</a:t>
            </a:r>
            <a:r>
              <a:rPr sz="2000" dirty="0">
                <a:latin typeface="Times New Roman"/>
                <a:cs typeface="Times New Roman"/>
              </a:rPr>
              <a:t>ith	</a:t>
            </a:r>
            <a:r>
              <a:rPr sz="2000" spc="-65" dirty="0">
                <a:latin typeface="Times New Roman"/>
                <a:cs typeface="Times New Roman"/>
              </a:rPr>
              <a:t>a</a:t>
            </a:r>
            <a:r>
              <a:rPr sz="2000" spc="-55" dirty="0">
                <a:latin typeface="Times New Roman"/>
                <a:cs typeface="Times New Roman"/>
              </a:rPr>
              <a:t>b</a:t>
            </a:r>
            <a:r>
              <a:rPr sz="2000" spc="-65" dirty="0">
                <a:latin typeface="Times New Roman"/>
                <a:cs typeface="Times New Roman"/>
              </a:rPr>
              <a:t>ilitie</a:t>
            </a:r>
            <a:r>
              <a:rPr sz="2000" dirty="0">
                <a:latin typeface="Times New Roman"/>
                <a:cs typeface="Times New Roman"/>
              </a:rPr>
              <a:t>s</a:t>
            </a:r>
            <a:r>
              <a:rPr sz="2000" spc="-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spc="-110" dirty="0">
                <a:latin typeface="Times New Roman"/>
                <a:cs typeface="Times New Roman"/>
              </a:rPr>
              <a:t>s</a:t>
            </a:r>
            <a:r>
              <a:rPr sz="2000" spc="-105" dirty="0">
                <a:latin typeface="Times New Roman"/>
                <a:cs typeface="Times New Roman"/>
              </a:rPr>
              <a:t>k</a:t>
            </a:r>
            <a:r>
              <a:rPr sz="2000" spc="-114" dirty="0">
                <a:latin typeface="Times New Roman"/>
                <a:cs typeface="Times New Roman"/>
              </a:rPr>
              <a:t>ill</a:t>
            </a:r>
            <a:r>
              <a:rPr sz="2000" dirty="0">
                <a:latin typeface="Times New Roman"/>
                <a:cs typeface="Times New Roman"/>
              </a:rPr>
              <a:t>s</a:t>
            </a:r>
            <a:r>
              <a:rPr sz="2000" spc="-240" dirty="0">
                <a:latin typeface="Times New Roman"/>
                <a:cs typeface="Times New Roman"/>
              </a:rPr>
              <a:t> </a:t>
            </a:r>
            <a:r>
              <a:rPr sz="2000" spc="30" dirty="0">
                <a:latin typeface="Times New Roman"/>
                <a:cs typeface="Times New Roman"/>
              </a:rPr>
              <a:t>to  </a:t>
            </a:r>
            <a:r>
              <a:rPr sz="2000" spc="-35" dirty="0">
                <a:latin typeface="Times New Roman"/>
                <a:cs typeface="Times New Roman"/>
              </a:rPr>
              <a:t>fun</a:t>
            </a:r>
            <a:r>
              <a:rPr sz="2000" spc="-50" dirty="0">
                <a:latin typeface="Times New Roman"/>
                <a:cs typeface="Times New Roman"/>
              </a:rPr>
              <a:t>c</a:t>
            </a:r>
            <a:r>
              <a:rPr sz="2000" spc="-45" dirty="0">
                <a:latin typeface="Times New Roman"/>
                <a:cs typeface="Times New Roman"/>
              </a:rPr>
              <a:t>t</a:t>
            </a:r>
            <a:r>
              <a:rPr sz="2000" spc="-55" dirty="0">
                <a:latin typeface="Times New Roman"/>
                <a:cs typeface="Times New Roman"/>
              </a:rPr>
              <a:t>i</a:t>
            </a:r>
            <a:r>
              <a:rPr sz="2000" spc="-4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190" dirty="0">
                <a:latin typeface="Times New Roman"/>
                <a:cs typeface="Times New Roman"/>
              </a:rPr>
              <a:t> </a:t>
            </a:r>
            <a:r>
              <a:rPr sz="2000" spc="-50" dirty="0">
                <a:latin typeface="Times New Roman"/>
                <a:cs typeface="Times New Roman"/>
              </a:rPr>
              <a:t>e</a:t>
            </a:r>
            <a:r>
              <a:rPr sz="2000" spc="-85" dirty="0">
                <a:latin typeface="Times New Roman"/>
                <a:cs typeface="Times New Roman"/>
              </a:rPr>
              <a:t>f</a:t>
            </a:r>
            <a:r>
              <a:rPr sz="2000" spc="-45" dirty="0">
                <a:latin typeface="Times New Roman"/>
                <a:cs typeface="Times New Roman"/>
              </a:rPr>
              <a:t>f</a:t>
            </a:r>
            <a:r>
              <a:rPr sz="2000" spc="-50" dirty="0">
                <a:latin typeface="Times New Roman"/>
                <a:cs typeface="Times New Roman"/>
              </a:rPr>
              <a:t>ec</a:t>
            </a:r>
            <a:r>
              <a:rPr sz="2000" spc="-55" dirty="0">
                <a:latin typeface="Times New Roman"/>
                <a:cs typeface="Times New Roman"/>
              </a:rPr>
              <a:t>tiv</a:t>
            </a:r>
            <a:r>
              <a:rPr sz="2000" spc="-50" dirty="0">
                <a:latin typeface="Times New Roman"/>
                <a:cs typeface="Times New Roman"/>
              </a:rPr>
              <a:t>e</a:t>
            </a:r>
            <a:r>
              <a:rPr sz="2000" spc="-65" dirty="0">
                <a:latin typeface="Times New Roman"/>
                <a:cs typeface="Times New Roman"/>
              </a:rPr>
              <a:t>l</a:t>
            </a:r>
            <a:r>
              <a:rPr sz="2000" dirty="0">
                <a:latin typeface="Times New Roman"/>
                <a:cs typeface="Times New Roman"/>
              </a:rPr>
              <a:t>y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i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spc="-95" dirty="0">
                <a:latin typeface="Times New Roman"/>
                <a:cs typeface="Times New Roman"/>
              </a:rPr>
              <a:t>g</a:t>
            </a:r>
            <a:r>
              <a:rPr sz="2000" spc="-100" dirty="0">
                <a:latin typeface="Times New Roman"/>
                <a:cs typeface="Times New Roman"/>
              </a:rPr>
              <a:t>l</a:t>
            </a:r>
            <a:r>
              <a:rPr sz="2000" spc="-95" dirty="0">
                <a:latin typeface="Times New Roman"/>
                <a:cs typeface="Times New Roman"/>
              </a:rPr>
              <a:t>ob</a:t>
            </a:r>
            <a:r>
              <a:rPr sz="2000" spc="-100" dirty="0">
                <a:latin typeface="Times New Roman"/>
                <a:cs typeface="Times New Roman"/>
              </a:rPr>
              <a:t>a</a:t>
            </a:r>
            <a:r>
              <a:rPr sz="2000" dirty="0">
                <a:latin typeface="Times New Roman"/>
                <a:cs typeface="Times New Roman"/>
              </a:rPr>
              <a:t>l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o</a:t>
            </a:r>
            <a:r>
              <a:rPr sz="2000" spc="-120" dirty="0">
                <a:latin typeface="Times New Roman"/>
                <a:cs typeface="Times New Roman"/>
              </a:rPr>
              <a:t>r</a:t>
            </a:r>
            <a:r>
              <a:rPr sz="2000" spc="-80" dirty="0">
                <a:latin typeface="Times New Roman"/>
                <a:cs typeface="Times New Roman"/>
              </a:rPr>
              <a:t>g</a:t>
            </a:r>
            <a:r>
              <a:rPr sz="2000" spc="-90" dirty="0">
                <a:latin typeface="Times New Roman"/>
                <a:cs typeface="Times New Roman"/>
              </a:rPr>
              <a:t>a</a:t>
            </a:r>
            <a:r>
              <a:rPr sz="2000" spc="-80" dirty="0">
                <a:latin typeface="Times New Roman"/>
                <a:cs typeface="Times New Roman"/>
              </a:rPr>
              <a:t>n</a:t>
            </a:r>
            <a:r>
              <a:rPr sz="2000" spc="-90" dirty="0">
                <a:latin typeface="Times New Roman"/>
                <a:cs typeface="Times New Roman"/>
              </a:rPr>
              <a:t>izati</a:t>
            </a:r>
            <a:r>
              <a:rPr sz="2000" spc="-80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890"/>
              </a:spcBef>
            </a:pPr>
            <a:r>
              <a:rPr sz="2000" spc="-105" dirty="0">
                <a:latin typeface="Times New Roman"/>
                <a:cs typeface="Times New Roman"/>
              </a:rPr>
              <a:t>Managing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70" dirty="0">
                <a:latin typeface="Times New Roman"/>
                <a:cs typeface="Times New Roman"/>
              </a:rPr>
              <a:t>InternationalAssignment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spc="-120" dirty="0">
                <a:latin typeface="Times New Roman"/>
                <a:cs typeface="Times New Roman"/>
              </a:rPr>
              <a:t>Employee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1105"/>
              </a:spcBef>
            </a:pPr>
            <a:r>
              <a:rPr sz="2000" spc="-125" dirty="0">
                <a:latin typeface="Times New Roman"/>
                <a:cs typeface="Times New Roman"/>
              </a:rPr>
              <a:t>a</a:t>
            </a:r>
            <a:r>
              <a:rPr sz="2000" spc="-114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d</a:t>
            </a:r>
            <a:r>
              <a:rPr sz="2000" spc="-229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f</a:t>
            </a:r>
            <a:r>
              <a:rPr sz="2000" spc="-50" dirty="0">
                <a:latin typeface="Times New Roman"/>
                <a:cs typeface="Times New Roman"/>
              </a:rPr>
              <a:t>a</a:t>
            </a:r>
            <a:r>
              <a:rPr sz="2000" spc="-70" dirty="0">
                <a:latin typeface="Times New Roman"/>
                <a:cs typeface="Times New Roman"/>
              </a:rPr>
              <a:t>m</a:t>
            </a:r>
            <a:r>
              <a:rPr sz="2000" spc="-55" dirty="0">
                <a:latin typeface="Times New Roman"/>
                <a:cs typeface="Times New Roman"/>
              </a:rPr>
              <a:t>il</a:t>
            </a:r>
            <a:r>
              <a:rPr sz="2000" dirty="0">
                <a:latin typeface="Times New Roman"/>
                <a:cs typeface="Times New Roman"/>
              </a:rPr>
              <a:t>y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65" dirty="0">
                <a:latin typeface="Times New Roman"/>
                <a:cs typeface="Times New Roman"/>
              </a:rPr>
              <a:t>a</a:t>
            </a:r>
            <a:r>
              <a:rPr sz="2000" spc="-55" dirty="0">
                <a:latin typeface="Times New Roman"/>
                <a:cs typeface="Times New Roman"/>
              </a:rPr>
              <a:t>dju</a:t>
            </a:r>
            <a:r>
              <a:rPr sz="2000" spc="-65" dirty="0">
                <a:latin typeface="Times New Roman"/>
                <a:cs typeface="Times New Roman"/>
              </a:rPr>
              <a:t>st</a:t>
            </a:r>
            <a:r>
              <a:rPr sz="2000" spc="-85" dirty="0">
                <a:latin typeface="Times New Roman"/>
                <a:cs typeface="Times New Roman"/>
              </a:rPr>
              <a:t>m</a:t>
            </a:r>
            <a:r>
              <a:rPr sz="2000" spc="-65" dirty="0">
                <a:latin typeface="Times New Roman"/>
                <a:cs typeface="Times New Roman"/>
              </a:rPr>
              <a:t>e</a:t>
            </a:r>
            <a:r>
              <a:rPr sz="2000" spc="-55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1105"/>
              </a:spcBef>
            </a:pPr>
            <a:r>
              <a:rPr sz="2000" spc="-120" dirty="0">
                <a:latin typeface="Times New Roman"/>
                <a:cs typeface="Times New Roman"/>
              </a:rPr>
              <a:t>S</a:t>
            </a:r>
            <a:r>
              <a:rPr sz="2000" spc="-125" dirty="0">
                <a:latin typeface="Times New Roman"/>
                <a:cs typeface="Times New Roman"/>
              </a:rPr>
              <a:t>elect</a:t>
            </a:r>
            <a:r>
              <a:rPr sz="2000" spc="-140" dirty="0">
                <a:latin typeface="Times New Roman"/>
                <a:cs typeface="Times New Roman"/>
              </a:rPr>
              <a:t>i</a:t>
            </a:r>
            <a:r>
              <a:rPr sz="2000" spc="-130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g</a:t>
            </a:r>
            <a:r>
              <a:rPr sz="2000" spc="-290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t</a:t>
            </a:r>
            <a:r>
              <a:rPr sz="2000" spc="-35" dirty="0">
                <a:latin typeface="Times New Roman"/>
                <a:cs typeface="Times New Roman"/>
              </a:rPr>
              <a:t>h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r</a:t>
            </a:r>
            <a:r>
              <a:rPr sz="2000" spc="-30" dirty="0">
                <a:latin typeface="Times New Roman"/>
                <a:cs typeface="Times New Roman"/>
              </a:rPr>
              <a:t>i</a:t>
            </a:r>
            <a:r>
              <a:rPr sz="2000" spc="-20" dirty="0">
                <a:latin typeface="Times New Roman"/>
                <a:cs typeface="Times New Roman"/>
              </a:rPr>
              <a:t>gh</a:t>
            </a:r>
            <a:r>
              <a:rPr sz="2000" dirty="0">
                <a:latin typeface="Times New Roman"/>
                <a:cs typeface="Times New Roman"/>
              </a:rPr>
              <a:t>t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spc="-105" dirty="0">
                <a:latin typeface="Times New Roman"/>
                <a:cs typeface="Times New Roman"/>
              </a:rPr>
              <a:t>p</a:t>
            </a:r>
            <a:r>
              <a:rPr sz="2000" spc="-114" dirty="0">
                <a:latin typeface="Times New Roman"/>
                <a:cs typeface="Times New Roman"/>
              </a:rPr>
              <a:t>e</a:t>
            </a:r>
            <a:r>
              <a:rPr sz="2000" spc="-105" dirty="0">
                <a:latin typeface="Times New Roman"/>
                <a:cs typeface="Times New Roman"/>
              </a:rPr>
              <a:t>r</a:t>
            </a:r>
            <a:r>
              <a:rPr sz="2000" spc="-110" dirty="0">
                <a:latin typeface="Times New Roman"/>
                <a:cs typeface="Times New Roman"/>
              </a:rPr>
              <a:t>s</a:t>
            </a:r>
            <a:r>
              <a:rPr sz="2000" spc="-10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229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</a:t>
            </a:r>
            <a:r>
              <a:rPr sz="2000" spc="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r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105" dirty="0">
                <a:latin typeface="Times New Roman"/>
                <a:cs typeface="Times New Roman"/>
              </a:rPr>
              <a:t>a</a:t>
            </a:r>
            <a:r>
              <a:rPr sz="2000" spc="-60" dirty="0">
                <a:latin typeface="Times New Roman"/>
                <a:cs typeface="Times New Roman"/>
              </a:rPr>
              <a:t>f</a:t>
            </a:r>
            <a:r>
              <a:rPr sz="2000" spc="-55" dirty="0">
                <a:latin typeface="Times New Roman"/>
                <a:cs typeface="Times New Roman"/>
              </a:rPr>
              <a:t>o</a:t>
            </a:r>
            <a:r>
              <a:rPr sz="2000" spc="-60" dirty="0">
                <a:latin typeface="Times New Roman"/>
                <a:cs typeface="Times New Roman"/>
              </a:rPr>
              <a:t>r</a:t>
            </a:r>
            <a:r>
              <a:rPr sz="2000" spc="-65" dirty="0">
                <a:latin typeface="Times New Roman"/>
                <a:cs typeface="Times New Roman"/>
              </a:rPr>
              <a:t>ei</a:t>
            </a:r>
            <a:r>
              <a:rPr sz="2000" spc="-55" dirty="0">
                <a:latin typeface="Times New Roman"/>
                <a:cs typeface="Times New Roman"/>
              </a:rPr>
              <a:t>g</a:t>
            </a:r>
            <a:r>
              <a:rPr sz="2000" spc="15" dirty="0">
                <a:latin typeface="Times New Roman"/>
                <a:cs typeface="Times New Roman"/>
              </a:rPr>
              <a:t>n</a:t>
            </a:r>
            <a:r>
              <a:rPr sz="2000" spc="-125" dirty="0">
                <a:latin typeface="Times New Roman"/>
                <a:cs typeface="Times New Roman"/>
              </a:rPr>
              <a:t>assi</a:t>
            </a:r>
            <a:r>
              <a:rPr sz="2000" spc="-114" dirty="0">
                <a:latin typeface="Times New Roman"/>
                <a:cs typeface="Times New Roman"/>
              </a:rPr>
              <a:t>gn</a:t>
            </a:r>
            <a:r>
              <a:rPr sz="2000" spc="-145" dirty="0">
                <a:latin typeface="Times New Roman"/>
                <a:cs typeface="Times New Roman"/>
              </a:rPr>
              <a:t>m</a:t>
            </a:r>
            <a:r>
              <a:rPr sz="2000" spc="-125" dirty="0">
                <a:latin typeface="Times New Roman"/>
                <a:cs typeface="Times New Roman"/>
              </a:rPr>
              <a:t>e</a:t>
            </a:r>
            <a:r>
              <a:rPr sz="2000" spc="-114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1090"/>
              </a:spcBef>
            </a:pPr>
            <a:r>
              <a:rPr sz="2000" spc="-95" dirty="0">
                <a:latin typeface="Times New Roman"/>
                <a:cs typeface="Times New Roman"/>
              </a:rPr>
              <a:t>C</a:t>
            </a:r>
            <a:r>
              <a:rPr sz="2000" spc="-80" dirty="0">
                <a:latin typeface="Times New Roman"/>
                <a:cs typeface="Times New Roman"/>
              </a:rPr>
              <a:t>u</a:t>
            </a:r>
            <a:r>
              <a:rPr sz="2000" spc="-95" dirty="0">
                <a:latin typeface="Times New Roman"/>
                <a:cs typeface="Times New Roman"/>
              </a:rPr>
              <a:t>lt</a:t>
            </a:r>
            <a:r>
              <a:rPr sz="2000" spc="-80" dirty="0">
                <a:latin typeface="Times New Roman"/>
                <a:cs typeface="Times New Roman"/>
              </a:rPr>
              <a:t>u</a:t>
            </a:r>
            <a:r>
              <a:rPr sz="2000" spc="-85" dirty="0">
                <a:latin typeface="Times New Roman"/>
                <a:cs typeface="Times New Roman"/>
              </a:rPr>
              <a:t>r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50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d</a:t>
            </a:r>
            <a:r>
              <a:rPr sz="2000" spc="-95" dirty="0">
                <a:latin typeface="Times New Roman"/>
                <a:cs typeface="Times New Roman"/>
              </a:rPr>
              <a:t>i</a:t>
            </a:r>
            <a:r>
              <a:rPr sz="2000" spc="-120" dirty="0">
                <a:latin typeface="Times New Roman"/>
                <a:cs typeface="Times New Roman"/>
              </a:rPr>
              <a:t>f</a:t>
            </a:r>
            <a:r>
              <a:rPr sz="2000" spc="-85" dirty="0">
                <a:latin typeface="Times New Roman"/>
                <a:cs typeface="Times New Roman"/>
              </a:rPr>
              <a:t>f</a:t>
            </a:r>
            <a:r>
              <a:rPr sz="2000" spc="-90" dirty="0">
                <a:latin typeface="Times New Roman"/>
                <a:cs typeface="Times New Roman"/>
              </a:rPr>
              <a:t>e</a:t>
            </a:r>
            <a:r>
              <a:rPr sz="2000" spc="-85" dirty="0">
                <a:latin typeface="Times New Roman"/>
                <a:cs typeface="Times New Roman"/>
              </a:rPr>
              <a:t>r</a:t>
            </a:r>
            <a:r>
              <a:rPr sz="2000" spc="-90" dirty="0">
                <a:latin typeface="Times New Roman"/>
                <a:cs typeface="Times New Roman"/>
              </a:rPr>
              <a:t>e</a:t>
            </a:r>
            <a:r>
              <a:rPr sz="2000" spc="-80" dirty="0">
                <a:latin typeface="Times New Roman"/>
                <a:cs typeface="Times New Roman"/>
              </a:rPr>
              <a:t>n</a:t>
            </a:r>
            <a:r>
              <a:rPr sz="2000" spc="-90" dirty="0">
                <a:latin typeface="Times New Roman"/>
                <a:cs typeface="Times New Roman"/>
              </a:rPr>
              <a:t>ce</a:t>
            </a:r>
            <a:r>
              <a:rPr sz="2000" dirty="0">
                <a:latin typeface="Times New Roman"/>
                <a:cs typeface="Times New Roman"/>
              </a:rPr>
              <a:t>s</a:t>
            </a:r>
            <a:endParaRPr sz="2000">
              <a:latin typeface="Times New Roman"/>
              <a:cs typeface="Times New Roman"/>
            </a:endParaRPr>
          </a:p>
          <a:p>
            <a:pPr marL="469900" marR="4355465">
              <a:lnSpc>
                <a:spcPct val="146000"/>
              </a:lnSpc>
              <a:spcBef>
                <a:spcPts val="5"/>
              </a:spcBef>
            </a:pPr>
            <a:r>
              <a:rPr sz="2000" spc="-150" dirty="0">
                <a:latin typeface="Times New Roman"/>
                <a:cs typeface="Times New Roman"/>
              </a:rPr>
              <a:t>la</a:t>
            </a:r>
            <a:r>
              <a:rPr sz="2000" spc="-140" dirty="0">
                <a:latin typeface="Times New Roman"/>
                <a:cs typeface="Times New Roman"/>
              </a:rPr>
              <a:t>ngu</a:t>
            </a:r>
            <a:r>
              <a:rPr sz="2000" spc="-150" dirty="0">
                <a:latin typeface="Times New Roman"/>
                <a:cs typeface="Times New Roman"/>
              </a:rPr>
              <a:t>a</a:t>
            </a:r>
            <a:r>
              <a:rPr sz="2000" spc="-140" dirty="0">
                <a:latin typeface="Times New Roman"/>
                <a:cs typeface="Times New Roman"/>
              </a:rPr>
              <a:t>g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85" dirty="0">
                <a:latin typeface="Times New Roman"/>
                <a:cs typeface="Times New Roman"/>
              </a:rPr>
              <a:t> </a:t>
            </a:r>
            <a:r>
              <a:rPr sz="2000" spc="-125" dirty="0">
                <a:latin typeface="Times New Roman"/>
                <a:cs typeface="Times New Roman"/>
              </a:rPr>
              <a:t>a</a:t>
            </a:r>
            <a:r>
              <a:rPr sz="2000" spc="-114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d</a:t>
            </a:r>
            <a:r>
              <a:rPr sz="2000" spc="-229" dirty="0">
                <a:latin typeface="Times New Roman"/>
                <a:cs typeface="Times New Roman"/>
              </a:rPr>
              <a:t> </a:t>
            </a:r>
            <a:r>
              <a:rPr sz="2000" spc="-75" dirty="0">
                <a:latin typeface="Times New Roman"/>
                <a:cs typeface="Times New Roman"/>
              </a:rPr>
              <a:t>c</a:t>
            </a:r>
            <a:r>
              <a:rPr sz="2000" spc="-70" dirty="0">
                <a:latin typeface="Times New Roman"/>
                <a:cs typeface="Times New Roman"/>
              </a:rPr>
              <a:t>o</a:t>
            </a:r>
            <a:r>
              <a:rPr sz="2000" spc="-95" dirty="0">
                <a:latin typeface="Times New Roman"/>
                <a:cs typeface="Times New Roman"/>
              </a:rPr>
              <a:t>mm</a:t>
            </a:r>
            <a:r>
              <a:rPr sz="2000" spc="-70" dirty="0">
                <a:latin typeface="Times New Roman"/>
                <a:cs typeface="Times New Roman"/>
              </a:rPr>
              <a:t>un</a:t>
            </a:r>
            <a:r>
              <a:rPr sz="2000" spc="-80" dirty="0">
                <a:latin typeface="Times New Roman"/>
                <a:cs typeface="Times New Roman"/>
              </a:rPr>
              <a:t>i</a:t>
            </a:r>
            <a:r>
              <a:rPr sz="2000" spc="-75" dirty="0">
                <a:latin typeface="Times New Roman"/>
                <a:cs typeface="Times New Roman"/>
              </a:rPr>
              <a:t>ca</a:t>
            </a:r>
            <a:r>
              <a:rPr sz="2000" spc="-80" dirty="0">
                <a:latin typeface="Times New Roman"/>
                <a:cs typeface="Times New Roman"/>
              </a:rPr>
              <a:t>tio</a:t>
            </a:r>
            <a:r>
              <a:rPr sz="2000" dirty="0">
                <a:latin typeface="Times New Roman"/>
                <a:cs typeface="Times New Roman"/>
              </a:rPr>
              <a:t>n  </a:t>
            </a:r>
            <a:r>
              <a:rPr sz="2000" spc="-70" dirty="0">
                <a:latin typeface="Times New Roman"/>
                <a:cs typeface="Times New Roman"/>
              </a:rPr>
              <a:t>Worldwide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environmentvariation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68351" y="0"/>
            <a:ext cx="3637279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001F5F"/>
                </a:solidFill>
              </a:rPr>
              <a:t>Issues</a:t>
            </a:r>
            <a:r>
              <a:rPr sz="4000" spc="-40" dirty="0">
                <a:solidFill>
                  <a:srgbClr val="001F5F"/>
                </a:solidFill>
              </a:rPr>
              <a:t> </a:t>
            </a:r>
            <a:r>
              <a:rPr sz="4000" dirty="0">
                <a:solidFill>
                  <a:srgbClr val="001F5F"/>
                </a:solidFill>
              </a:rPr>
              <a:t>in</a:t>
            </a:r>
            <a:r>
              <a:rPr sz="4000" spc="-35" dirty="0">
                <a:solidFill>
                  <a:srgbClr val="001F5F"/>
                </a:solidFill>
              </a:rPr>
              <a:t> </a:t>
            </a:r>
            <a:r>
              <a:rPr sz="4000" spc="-5" dirty="0">
                <a:solidFill>
                  <a:srgbClr val="001F5F"/>
                </a:solidFill>
              </a:rPr>
              <a:t>IHRM</a:t>
            </a:r>
            <a:endParaRPr sz="40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7200" y="1237920"/>
            <a:ext cx="8505825" cy="541058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866001" y="4835779"/>
            <a:ext cx="142811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625" marR="5080" indent="-35560" algn="just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International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Consu</a:t>
            </a:r>
            <a:r>
              <a:rPr sz="1800" b="1" spc="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tati</a:t>
            </a:r>
            <a:r>
              <a:rPr sz="1800" b="1" spc="-50" dirty="0">
                <a:latin typeface="Arial"/>
                <a:cs typeface="Arial"/>
              </a:rPr>
              <a:t>v</a:t>
            </a:r>
            <a:r>
              <a:rPr sz="1800" b="1" spc="-5" dirty="0">
                <a:latin typeface="Arial"/>
                <a:cs typeface="Arial"/>
              </a:rPr>
              <a:t>e  </a:t>
            </a:r>
            <a:r>
              <a:rPr sz="1800" b="1" dirty="0">
                <a:latin typeface="Arial"/>
                <a:cs typeface="Arial"/>
              </a:rPr>
              <a:t>Obligations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57421" y="5087823"/>
            <a:ext cx="145351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065" algn="just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International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Performance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Management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4403" y="4259326"/>
            <a:ext cx="229933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International</a:t>
            </a:r>
            <a:r>
              <a:rPr sz="1800" b="1" spc="-10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training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and</a:t>
            </a:r>
            <a:endParaRPr sz="1800">
              <a:latin typeface="Arial"/>
              <a:cs typeface="Arial"/>
            </a:endParaRPr>
          </a:p>
          <a:p>
            <a:pPr marL="60960" algn="ctr">
              <a:lnSpc>
                <a:spcPct val="100000"/>
              </a:lnSpc>
            </a:pPr>
            <a:r>
              <a:rPr sz="1800" b="1" spc="-10" dirty="0">
                <a:latin typeface="Arial"/>
                <a:cs typeface="Arial"/>
              </a:rPr>
              <a:t>Development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24370" y="2199894"/>
            <a:ext cx="1866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4325" marR="5080" indent="-30226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International</a:t>
            </a:r>
            <a:r>
              <a:rPr sz="1800" b="1" spc="-10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Pay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and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Reward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049651" y="209499"/>
            <a:ext cx="31203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00CC"/>
                </a:solidFill>
              </a:rPr>
              <a:t>IHRM</a:t>
            </a:r>
            <a:r>
              <a:rPr sz="3200" spc="-90" dirty="0">
                <a:solidFill>
                  <a:srgbClr val="0000CC"/>
                </a:solidFill>
              </a:rPr>
              <a:t> </a:t>
            </a:r>
            <a:r>
              <a:rPr sz="3200" dirty="0">
                <a:solidFill>
                  <a:srgbClr val="0000CC"/>
                </a:solidFill>
              </a:rPr>
              <a:t>Functions</a:t>
            </a:r>
            <a:endParaRPr sz="3200"/>
          </a:p>
        </p:txBody>
      </p:sp>
      <p:sp>
        <p:nvSpPr>
          <p:cNvPr id="8" name="object 8"/>
          <p:cNvSpPr txBox="1"/>
          <p:nvPr/>
        </p:nvSpPr>
        <p:spPr>
          <a:xfrm>
            <a:off x="3903979" y="2302509"/>
            <a:ext cx="148145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IHRM</a:t>
            </a:r>
            <a:endParaRPr sz="2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2400" b="1" spc="-5" dirty="0">
                <a:latin typeface="Arial"/>
                <a:cs typeface="Arial"/>
              </a:rPr>
              <a:t>Functions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10969" y="1800605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</a:t>
            </a:r>
            <a:r>
              <a:rPr sz="1800" b="1" spc="5" dirty="0">
                <a:latin typeface="Arial"/>
                <a:cs typeface="Arial"/>
              </a:rPr>
              <a:t>n</a:t>
            </a:r>
            <a:r>
              <a:rPr sz="1800" b="1" spc="-5" dirty="0">
                <a:latin typeface="Arial"/>
                <a:cs typeface="Arial"/>
              </a:rPr>
              <a:t>te</a:t>
            </a:r>
            <a:r>
              <a:rPr sz="1800" b="1" spc="-15" dirty="0">
                <a:latin typeface="Arial"/>
                <a:cs typeface="Arial"/>
              </a:rPr>
              <a:t>r</a:t>
            </a:r>
            <a:r>
              <a:rPr sz="1800" b="1" dirty="0">
                <a:latin typeface="Arial"/>
                <a:cs typeface="Arial"/>
              </a:rPr>
              <a:t>nati</a:t>
            </a:r>
            <a:r>
              <a:rPr sz="1800" b="1" spc="5" dirty="0">
                <a:latin typeface="Arial"/>
                <a:cs typeface="Arial"/>
              </a:rPr>
              <a:t>o</a:t>
            </a:r>
            <a:r>
              <a:rPr sz="1800" b="1" dirty="0">
                <a:latin typeface="Arial"/>
                <a:cs typeface="Arial"/>
              </a:rPr>
              <a:t>nal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10969" y="2211781"/>
            <a:ext cx="13576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Recruitment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019169" y="3446729"/>
            <a:ext cx="110617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40" dirty="0">
                <a:latin typeface="Arial"/>
                <a:cs typeface="Arial"/>
              </a:rPr>
              <a:t>EXPATRIATE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308" y="542036"/>
            <a:ext cx="578294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960620" algn="l"/>
              </a:tabLst>
            </a:pP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IHRM</a:t>
            </a:r>
            <a:r>
              <a:rPr sz="2800" b="0" spc="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f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r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om</a:t>
            </a:r>
            <a:r>
              <a:rPr sz="2800" b="0" spc="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t</a:t>
            </a:r>
            <a:r>
              <a:rPr sz="2800" b="0" spc="5" dirty="0">
                <a:solidFill>
                  <a:srgbClr val="0066CC"/>
                </a:solidFill>
                <a:latin typeface="Arial MT"/>
                <a:cs typeface="Arial MT"/>
              </a:rPr>
              <a:t>h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e Pe</a:t>
            </a:r>
            <a:r>
              <a:rPr sz="2800" b="0" spc="5" dirty="0">
                <a:solidFill>
                  <a:srgbClr val="0066CC"/>
                </a:solidFill>
                <a:latin typeface="Arial MT"/>
                <a:cs typeface="Arial MT"/>
              </a:rPr>
              <a:t>r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s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p</a:t>
            </a:r>
            <a:r>
              <a:rPr sz="2800" b="0" spc="5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c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t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iv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2800" b="0" spc="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Of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	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MNC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15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485380" cy="241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25" dirty="0">
                <a:latin typeface="Times New Roman"/>
                <a:cs typeface="Times New Roman"/>
              </a:rPr>
              <a:t>IHRM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is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basically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an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interplay</a:t>
            </a:r>
            <a:r>
              <a:rPr sz="2600" spc="-90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among</a:t>
            </a:r>
            <a:r>
              <a:rPr sz="2600" spc="1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3</a:t>
            </a:r>
            <a:r>
              <a:rPr sz="2600" spc="-19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dimensions:</a:t>
            </a:r>
            <a:endParaRPr sz="26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9D0D9"/>
              </a:buClr>
              <a:buFont typeface="Segoe UI Symbol"/>
              <a:buChar char="⚫"/>
            </a:pPr>
            <a:endParaRPr sz="3950" dirty="0">
              <a:latin typeface="Times New Roman"/>
              <a:cs typeface="Times New Roman"/>
            </a:endParaRPr>
          </a:p>
          <a:p>
            <a:pPr marL="668020" lvl="1" indent="-262255">
              <a:lnSpc>
                <a:spcPct val="100000"/>
              </a:lnSpc>
              <a:buClr>
                <a:srgbClr val="0D6DC5"/>
              </a:buClr>
              <a:buSzPct val="81481"/>
              <a:buFont typeface="Wingdings"/>
              <a:buChar char=""/>
              <a:tabLst>
                <a:tab pos="668020" algn="l"/>
              </a:tabLst>
            </a:pPr>
            <a:r>
              <a:rPr sz="2700" spc="10" dirty="0">
                <a:latin typeface="Times New Roman"/>
                <a:cs typeface="Times New Roman"/>
              </a:rPr>
              <a:t>HR</a:t>
            </a:r>
            <a:r>
              <a:rPr sz="2700" spc="-50" dirty="0">
                <a:latin typeface="Times New Roman"/>
                <a:cs typeface="Times New Roman"/>
              </a:rPr>
              <a:t> </a:t>
            </a:r>
            <a:r>
              <a:rPr sz="2700" spc="50" dirty="0">
                <a:latin typeface="Times New Roman"/>
                <a:cs typeface="Times New Roman"/>
              </a:rPr>
              <a:t>activities</a:t>
            </a:r>
            <a:endParaRPr sz="2700" dirty="0">
              <a:latin typeface="Times New Roman"/>
              <a:cs typeface="Times New Roman"/>
            </a:endParaRPr>
          </a:p>
          <a:p>
            <a:pPr marL="668020" lvl="1" indent="-262255">
              <a:lnSpc>
                <a:spcPct val="100000"/>
              </a:lnSpc>
              <a:spcBef>
                <a:spcPts val="705"/>
              </a:spcBef>
              <a:buClr>
                <a:srgbClr val="0D6DC5"/>
              </a:buClr>
              <a:buSzPct val="81481"/>
              <a:buFont typeface="Wingdings"/>
              <a:buChar char=""/>
              <a:tabLst>
                <a:tab pos="668020" algn="l"/>
              </a:tabLst>
            </a:pPr>
            <a:r>
              <a:rPr sz="2700" spc="-40" dirty="0">
                <a:latin typeface="Times New Roman"/>
                <a:cs typeface="Times New Roman"/>
              </a:rPr>
              <a:t>Types</a:t>
            </a:r>
            <a:r>
              <a:rPr sz="2700" spc="5" dirty="0">
                <a:latin typeface="Times New Roman"/>
                <a:cs typeface="Times New Roman"/>
              </a:rPr>
              <a:t> </a:t>
            </a:r>
            <a:r>
              <a:rPr sz="2700" spc="15" dirty="0">
                <a:latin typeface="Times New Roman"/>
                <a:cs typeface="Times New Roman"/>
              </a:rPr>
              <a:t>of</a:t>
            </a:r>
            <a:r>
              <a:rPr sz="2700" spc="-170" dirty="0">
                <a:latin typeface="Times New Roman"/>
                <a:cs typeface="Times New Roman"/>
              </a:rPr>
              <a:t> </a:t>
            </a:r>
            <a:r>
              <a:rPr sz="2700" spc="60" dirty="0">
                <a:latin typeface="Times New Roman"/>
                <a:cs typeface="Times New Roman"/>
              </a:rPr>
              <a:t>employees</a:t>
            </a:r>
            <a:endParaRPr sz="2700" dirty="0">
              <a:latin typeface="Times New Roman"/>
              <a:cs typeface="Times New Roman"/>
            </a:endParaRPr>
          </a:p>
          <a:p>
            <a:pPr marL="668020" lvl="1" indent="-262255">
              <a:lnSpc>
                <a:spcPct val="100000"/>
              </a:lnSpc>
              <a:spcBef>
                <a:spcPts val="700"/>
              </a:spcBef>
              <a:buClr>
                <a:srgbClr val="0D6DC5"/>
              </a:buClr>
              <a:buSzPct val="81481"/>
              <a:buFont typeface="Wingdings"/>
              <a:buChar char=""/>
              <a:tabLst>
                <a:tab pos="668020" algn="l"/>
              </a:tabLst>
            </a:pPr>
            <a:r>
              <a:rPr sz="2700" spc="90" dirty="0">
                <a:latin typeface="Times New Roman"/>
                <a:cs typeface="Times New Roman"/>
              </a:rPr>
              <a:t>C</a:t>
            </a:r>
            <a:r>
              <a:rPr sz="2700" spc="95" dirty="0">
                <a:latin typeface="Times New Roman"/>
                <a:cs typeface="Times New Roman"/>
              </a:rPr>
              <a:t>ount</a:t>
            </a:r>
            <a:r>
              <a:rPr sz="2700" spc="90" dirty="0">
                <a:latin typeface="Times New Roman"/>
                <a:cs typeface="Times New Roman"/>
              </a:rPr>
              <a:t>r</a:t>
            </a:r>
            <a:r>
              <a:rPr sz="2700" spc="95" dirty="0">
                <a:latin typeface="Times New Roman"/>
                <a:cs typeface="Times New Roman"/>
              </a:rPr>
              <a:t>i</a:t>
            </a:r>
            <a:r>
              <a:rPr sz="2700" spc="90" dirty="0">
                <a:latin typeface="Times New Roman"/>
                <a:cs typeface="Times New Roman"/>
              </a:rPr>
              <a:t>e</a:t>
            </a:r>
            <a:r>
              <a:rPr sz="2700" dirty="0">
                <a:latin typeface="Times New Roman"/>
                <a:cs typeface="Times New Roman"/>
              </a:rPr>
              <a:t>s</a:t>
            </a:r>
            <a:r>
              <a:rPr sz="2700" spc="229" dirty="0">
                <a:latin typeface="Times New Roman"/>
                <a:cs typeface="Times New Roman"/>
              </a:rPr>
              <a:t> </a:t>
            </a:r>
            <a:r>
              <a:rPr sz="2700" spc="25" dirty="0">
                <a:latin typeface="Times New Roman"/>
                <a:cs typeface="Times New Roman"/>
              </a:rPr>
              <a:t>o</a:t>
            </a:r>
            <a:r>
              <a:rPr sz="2700" dirty="0">
                <a:latin typeface="Times New Roman"/>
                <a:cs typeface="Times New Roman"/>
              </a:rPr>
              <a:t>f</a:t>
            </a:r>
            <a:r>
              <a:rPr sz="2700" spc="-220" dirty="0">
                <a:latin typeface="Times New Roman"/>
                <a:cs typeface="Times New Roman"/>
              </a:rPr>
              <a:t> </a:t>
            </a:r>
            <a:r>
              <a:rPr sz="2700" spc="110" dirty="0">
                <a:latin typeface="Times New Roman"/>
                <a:cs typeface="Times New Roman"/>
              </a:rPr>
              <a:t>op</a:t>
            </a:r>
            <a:r>
              <a:rPr sz="2700" spc="105" dirty="0">
                <a:latin typeface="Times New Roman"/>
                <a:cs typeface="Times New Roman"/>
              </a:rPr>
              <a:t>era</a:t>
            </a:r>
            <a:r>
              <a:rPr sz="2700" spc="110" dirty="0">
                <a:latin typeface="Times New Roman"/>
                <a:cs typeface="Times New Roman"/>
              </a:rPr>
              <a:t>tion</a:t>
            </a:r>
            <a:r>
              <a:rPr sz="2700" dirty="0">
                <a:latin typeface="Times New Roman"/>
                <a:cs typeface="Times New Roman"/>
              </a:rPr>
              <a:t>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-507" y="1046734"/>
            <a:ext cx="702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International</a:t>
            </a:r>
            <a:r>
              <a:rPr sz="28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Human</a:t>
            </a:r>
            <a:r>
              <a:rPr sz="2800" b="0" spc="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Resource Management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16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61025"/>
            <a:ext cx="4348480" cy="2891155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695"/>
              </a:spcBef>
            </a:pPr>
            <a:r>
              <a:rPr sz="2600" u="heavy" spc="5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H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R</a:t>
            </a:r>
            <a:r>
              <a:rPr sz="2600" u="heavy" spc="-1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-4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ACT</a:t>
            </a:r>
            <a:r>
              <a:rPr sz="2600" u="heavy" spc="-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</a:t>
            </a:r>
            <a:r>
              <a:rPr sz="2600" u="heavy" spc="-6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V</a:t>
            </a:r>
            <a:r>
              <a:rPr sz="2600" u="heavy" spc="-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ITIE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dirty="0">
                <a:latin typeface="Times New Roman"/>
                <a:cs typeface="Times New Roman"/>
              </a:rPr>
              <a:t>3</a:t>
            </a:r>
            <a:r>
              <a:rPr sz="2600" spc="-24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B</a:t>
            </a:r>
            <a:r>
              <a:rPr sz="2600" spc="50" dirty="0">
                <a:latin typeface="Times New Roman"/>
                <a:cs typeface="Times New Roman"/>
              </a:rPr>
              <a:t>r</a:t>
            </a:r>
            <a:r>
              <a:rPr sz="2600" spc="60" dirty="0">
                <a:latin typeface="Times New Roman"/>
                <a:cs typeface="Times New Roman"/>
              </a:rPr>
              <a:t>o</a:t>
            </a:r>
            <a:r>
              <a:rPr sz="2600" spc="50" dirty="0">
                <a:latin typeface="Times New Roman"/>
                <a:cs typeface="Times New Roman"/>
              </a:rPr>
              <a:t>a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80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H</a:t>
            </a:r>
            <a:r>
              <a:rPr sz="2600" dirty="0">
                <a:latin typeface="Times New Roman"/>
                <a:cs typeface="Times New Roman"/>
              </a:rPr>
              <a:t>R</a:t>
            </a:r>
            <a:r>
              <a:rPr sz="2600" spc="80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acti</a:t>
            </a:r>
            <a:r>
              <a:rPr sz="2600" spc="60" dirty="0">
                <a:latin typeface="Times New Roman"/>
                <a:cs typeface="Times New Roman"/>
              </a:rPr>
              <a:t>v</a:t>
            </a:r>
            <a:r>
              <a:rPr sz="2600" spc="50" dirty="0">
                <a:latin typeface="Times New Roman"/>
                <a:cs typeface="Times New Roman"/>
              </a:rPr>
              <a:t>itie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80" dirty="0">
                <a:latin typeface="Times New Roman"/>
                <a:cs typeface="Times New Roman"/>
              </a:rPr>
              <a:t>i</a:t>
            </a:r>
            <a:r>
              <a:rPr sz="2600" spc="-70" dirty="0">
                <a:latin typeface="Times New Roman"/>
                <a:cs typeface="Times New Roman"/>
              </a:rPr>
              <a:t>n</a:t>
            </a:r>
            <a:r>
              <a:rPr sz="2600" spc="-80" dirty="0">
                <a:latin typeface="Times New Roman"/>
                <a:cs typeface="Times New Roman"/>
              </a:rPr>
              <a:t>cl</a:t>
            </a:r>
            <a:r>
              <a:rPr sz="2600" spc="-70" dirty="0">
                <a:latin typeface="Times New Roman"/>
                <a:cs typeface="Times New Roman"/>
              </a:rPr>
              <a:t>ud</a:t>
            </a:r>
            <a:r>
              <a:rPr sz="2600" spc="-80" dirty="0">
                <a:latin typeface="Times New Roman"/>
                <a:cs typeface="Times New Roman"/>
              </a:rPr>
              <a:t>e</a:t>
            </a:r>
            <a:r>
              <a:rPr sz="2600" dirty="0">
                <a:latin typeface="Times New Roman"/>
                <a:cs typeface="Times New Roman"/>
              </a:rPr>
              <a:t>: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950">
              <a:latin typeface="Times New Roman"/>
              <a:cs typeface="Times New Roman"/>
            </a:endParaRPr>
          </a:p>
          <a:p>
            <a:pPr marL="584200" indent="-571500">
              <a:lnSpc>
                <a:spcPct val="100000"/>
              </a:lnSpc>
              <a:buClr>
                <a:srgbClr val="09D0D9"/>
              </a:buClr>
              <a:buSzPct val="94230"/>
              <a:buAutoNum type="alphaLcParenR"/>
              <a:tabLst>
                <a:tab pos="583565" algn="l"/>
                <a:tab pos="584200" algn="l"/>
              </a:tabLst>
            </a:pPr>
            <a:r>
              <a:rPr sz="2600" spc="105" dirty="0">
                <a:latin typeface="Times New Roman"/>
                <a:cs typeface="Times New Roman"/>
              </a:rPr>
              <a:t>Procurement</a:t>
            </a:r>
            <a:endParaRPr sz="2600">
              <a:latin typeface="Times New Roman"/>
              <a:cs typeface="Times New Roman"/>
            </a:endParaRPr>
          </a:p>
          <a:p>
            <a:pPr marL="584200" indent="-57150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83565" algn="l"/>
                <a:tab pos="584200" algn="l"/>
              </a:tabLst>
            </a:pPr>
            <a:r>
              <a:rPr sz="2600" spc="50" dirty="0">
                <a:latin typeface="Times New Roman"/>
                <a:cs typeface="Times New Roman"/>
              </a:rPr>
              <a:t>Allocation</a:t>
            </a:r>
            <a:endParaRPr sz="2600">
              <a:latin typeface="Times New Roman"/>
              <a:cs typeface="Times New Roman"/>
            </a:endParaRPr>
          </a:p>
          <a:p>
            <a:pPr marL="584200" indent="-57150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83565" algn="l"/>
                <a:tab pos="584200" algn="l"/>
              </a:tabLst>
            </a:pPr>
            <a:r>
              <a:rPr sz="2600" spc="70" dirty="0">
                <a:latin typeface="Times New Roman"/>
                <a:cs typeface="Times New Roman"/>
              </a:rPr>
              <a:t>Utilization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5143"/>
            <a:ext cx="702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International</a:t>
            </a:r>
            <a:r>
              <a:rPr sz="28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Human</a:t>
            </a:r>
            <a:r>
              <a:rPr sz="2800" b="0" spc="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Resource Management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1000" y="1477263"/>
            <a:ext cx="7733665" cy="398378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105"/>
              </a:spcBef>
            </a:pPr>
            <a:r>
              <a:rPr sz="2600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COUNTRIES</a:t>
            </a:r>
            <a:r>
              <a:rPr sz="2600" u="heavy" spc="-6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4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OF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-2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OPERATION:</a:t>
            </a:r>
            <a:endParaRPr sz="26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000" dirty="0">
              <a:latin typeface="Times New Roman"/>
              <a:cs typeface="Times New Roman"/>
            </a:endParaRPr>
          </a:p>
          <a:p>
            <a:pPr marL="527685" marR="514350" indent="-515620">
              <a:lnSpc>
                <a:spcPct val="100000"/>
              </a:lnSpc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b="1" spc="110" dirty="0">
                <a:latin typeface="Times New Roman"/>
                <a:cs typeface="Times New Roman"/>
              </a:rPr>
              <a:t>Parent/</a:t>
            </a:r>
            <a:r>
              <a:rPr sz="2600" b="1" spc="80" dirty="0">
                <a:latin typeface="Times New Roman"/>
                <a:cs typeface="Times New Roman"/>
              </a:rPr>
              <a:t> </a:t>
            </a:r>
            <a:r>
              <a:rPr sz="2600" b="1" spc="160" dirty="0">
                <a:latin typeface="Times New Roman"/>
                <a:cs typeface="Times New Roman"/>
              </a:rPr>
              <a:t>Home</a:t>
            </a:r>
            <a:r>
              <a:rPr sz="2600" b="1" spc="10" dirty="0">
                <a:latin typeface="Times New Roman"/>
                <a:cs typeface="Times New Roman"/>
              </a:rPr>
              <a:t> </a:t>
            </a:r>
            <a:r>
              <a:rPr sz="2600" b="1" spc="110" dirty="0">
                <a:latin typeface="Times New Roman"/>
                <a:cs typeface="Times New Roman"/>
              </a:rPr>
              <a:t>country</a:t>
            </a:r>
            <a:r>
              <a:rPr sz="2600" b="1" spc="1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where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firm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is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head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quartered.</a:t>
            </a:r>
            <a:endParaRPr sz="2600" dirty="0">
              <a:latin typeface="Times New Roman"/>
              <a:cs typeface="Times New Roman"/>
            </a:endParaRPr>
          </a:p>
          <a:p>
            <a:pPr marL="527685" marR="619760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b="1" spc="155" dirty="0">
                <a:latin typeface="Times New Roman"/>
                <a:cs typeface="Times New Roman"/>
              </a:rPr>
              <a:t>Ho</a:t>
            </a:r>
            <a:r>
              <a:rPr sz="2600" b="1" spc="145" dirty="0">
                <a:latin typeface="Times New Roman"/>
                <a:cs typeface="Times New Roman"/>
              </a:rPr>
              <a:t>s</a:t>
            </a:r>
            <a:r>
              <a:rPr sz="2600" b="1" dirty="0">
                <a:latin typeface="Times New Roman"/>
                <a:cs typeface="Times New Roman"/>
              </a:rPr>
              <a:t>t</a:t>
            </a:r>
            <a:r>
              <a:rPr sz="2600" b="1" spc="15" dirty="0">
                <a:latin typeface="Times New Roman"/>
                <a:cs typeface="Times New Roman"/>
              </a:rPr>
              <a:t> </a:t>
            </a:r>
            <a:r>
              <a:rPr sz="2600" b="1" spc="125" dirty="0">
                <a:latin typeface="Times New Roman"/>
                <a:cs typeface="Times New Roman"/>
              </a:rPr>
              <a:t>c</a:t>
            </a:r>
            <a:r>
              <a:rPr sz="2600" b="1" spc="135" dirty="0">
                <a:latin typeface="Times New Roman"/>
                <a:cs typeface="Times New Roman"/>
              </a:rPr>
              <a:t>o</a:t>
            </a:r>
            <a:r>
              <a:rPr sz="2600" b="1" spc="130" dirty="0">
                <a:latin typeface="Times New Roman"/>
                <a:cs typeface="Times New Roman"/>
              </a:rPr>
              <a:t>un</a:t>
            </a:r>
            <a:r>
              <a:rPr sz="2600" b="1" spc="125" dirty="0">
                <a:latin typeface="Times New Roman"/>
                <a:cs typeface="Times New Roman"/>
              </a:rPr>
              <a:t>tr</a:t>
            </a:r>
            <a:r>
              <a:rPr sz="2600" b="1" dirty="0">
                <a:latin typeface="Times New Roman"/>
                <a:cs typeface="Times New Roman"/>
              </a:rPr>
              <a:t>y</a:t>
            </a:r>
            <a:r>
              <a:rPr sz="2600" b="1" spc="2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wh</a:t>
            </a:r>
            <a:r>
              <a:rPr sz="2600" spc="85" dirty="0">
                <a:latin typeface="Times New Roman"/>
                <a:cs typeface="Times New Roman"/>
              </a:rPr>
              <a:t>e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spc="150" dirty="0">
                <a:latin typeface="Times New Roman"/>
                <a:cs typeface="Times New Roman"/>
              </a:rPr>
              <a:t>t</a:t>
            </a:r>
            <a:r>
              <a:rPr sz="2600" spc="160" dirty="0">
                <a:latin typeface="Times New Roman"/>
                <a:cs typeface="Times New Roman"/>
              </a:rPr>
              <a:t>h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90" dirty="0">
                <a:latin typeface="Times New Roman"/>
                <a:cs typeface="Times New Roman"/>
              </a:rPr>
              <a:t> </a:t>
            </a:r>
            <a:r>
              <a:rPr sz="2600" spc="-30" dirty="0">
                <a:latin typeface="Times New Roman"/>
                <a:cs typeface="Times New Roman"/>
              </a:rPr>
              <a:t>fir</a:t>
            </a:r>
            <a:r>
              <a:rPr sz="2600" spc="-35" dirty="0">
                <a:latin typeface="Times New Roman"/>
                <a:cs typeface="Times New Roman"/>
              </a:rPr>
              <a:t>m</a:t>
            </a:r>
            <a:r>
              <a:rPr sz="2600" spc="-175" dirty="0">
                <a:latin typeface="Times New Roman"/>
                <a:cs typeface="Times New Roman"/>
              </a:rPr>
              <a:t>’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120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s</a:t>
            </a:r>
            <a:r>
              <a:rPr sz="2600" spc="85" dirty="0">
                <a:latin typeface="Times New Roman"/>
                <a:cs typeface="Times New Roman"/>
              </a:rPr>
              <a:t>ub</a:t>
            </a:r>
            <a:r>
              <a:rPr sz="2600" spc="75" dirty="0">
                <a:latin typeface="Times New Roman"/>
                <a:cs typeface="Times New Roman"/>
              </a:rPr>
              <a:t>si</a:t>
            </a:r>
            <a:r>
              <a:rPr sz="2600" spc="85" dirty="0">
                <a:latin typeface="Times New Roman"/>
                <a:cs typeface="Times New Roman"/>
              </a:rPr>
              <a:t>d</a:t>
            </a:r>
            <a:r>
              <a:rPr sz="2600" spc="75" dirty="0">
                <a:latin typeface="Times New Roman"/>
                <a:cs typeface="Times New Roman"/>
              </a:rPr>
              <a:t>ia</a:t>
            </a:r>
            <a:r>
              <a:rPr sz="2600" spc="65" dirty="0">
                <a:latin typeface="Times New Roman"/>
                <a:cs typeface="Times New Roman"/>
              </a:rPr>
              <a:t>r</a:t>
            </a:r>
            <a:r>
              <a:rPr sz="2600" spc="75" dirty="0">
                <a:latin typeface="Times New Roman"/>
                <a:cs typeface="Times New Roman"/>
              </a:rPr>
              <a:t>ie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a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e  </a:t>
            </a:r>
            <a:r>
              <a:rPr sz="2600" spc="70" dirty="0">
                <a:latin typeface="Times New Roman"/>
                <a:cs typeface="Times New Roman"/>
              </a:rPr>
              <a:t>located.</a:t>
            </a:r>
            <a:endParaRPr lang="en-GB" sz="2600" spc="70" dirty="0">
              <a:latin typeface="Times New Roman"/>
              <a:cs typeface="Times New Roman"/>
            </a:endParaRPr>
          </a:p>
          <a:p>
            <a:pPr marL="527685" marR="5080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b="1" spc="40" dirty="0">
                <a:latin typeface="Times New Roman"/>
                <a:cs typeface="Times New Roman"/>
              </a:rPr>
              <a:t>Third </a:t>
            </a:r>
            <a:r>
              <a:rPr sz="2600" b="1" spc="110" dirty="0">
                <a:latin typeface="Times New Roman"/>
                <a:cs typeface="Times New Roman"/>
              </a:rPr>
              <a:t>country </a:t>
            </a:r>
            <a:r>
              <a:rPr sz="2600" spc="70" dirty="0">
                <a:latin typeface="Times New Roman"/>
                <a:cs typeface="Times New Roman"/>
              </a:rPr>
              <a:t>where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10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firm </a:t>
            </a:r>
            <a:r>
              <a:rPr sz="2600" spc="5" dirty="0">
                <a:latin typeface="Times New Roman"/>
                <a:cs typeface="Times New Roman"/>
              </a:rPr>
              <a:t>is </a:t>
            </a:r>
            <a:r>
              <a:rPr sz="2600" spc="110" dirty="0">
                <a:latin typeface="Times New Roman"/>
                <a:cs typeface="Times New Roman"/>
              </a:rPr>
              <a:t>neither 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120" dirty="0">
                <a:latin typeface="Times New Roman"/>
                <a:cs typeface="Times New Roman"/>
              </a:rPr>
              <a:t>headquartered</a:t>
            </a:r>
            <a:r>
              <a:rPr sz="2600" spc="12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nor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subsidiaries</a:t>
            </a:r>
            <a:r>
              <a:rPr sz="2600" spc="-8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are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located.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May</a:t>
            </a:r>
            <a:r>
              <a:rPr sz="2600" spc="-9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be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used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as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source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labor.</a:t>
            </a:r>
            <a:endParaRPr sz="26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5143"/>
            <a:ext cx="702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International</a:t>
            </a:r>
            <a:r>
              <a:rPr sz="28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Human</a:t>
            </a:r>
            <a:r>
              <a:rPr sz="2800" b="0" spc="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Resource Management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18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5245100" cy="28219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105"/>
              </a:spcBef>
            </a:pPr>
            <a:r>
              <a:rPr sz="2600" u="heavy" spc="-8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</a:t>
            </a:r>
            <a:r>
              <a:rPr sz="2600" u="heavy" spc="-8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YP</a:t>
            </a:r>
            <a:r>
              <a:rPr sz="2600" u="heavy" spc="-8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</a:t>
            </a:r>
            <a:r>
              <a:rPr sz="2600" u="heavy" spc="-204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8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F</a:t>
            </a:r>
            <a:r>
              <a:rPr sz="2600" u="heavy" spc="13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-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2600" u="heavy" spc="-7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M</a:t>
            </a:r>
            <a:r>
              <a:rPr sz="2600" u="heavy" spc="-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PL</a:t>
            </a:r>
            <a:r>
              <a:rPr sz="2600" u="heavy" spc="-8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OY</a:t>
            </a:r>
            <a:r>
              <a:rPr sz="2600" u="heavy" spc="-8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EE</a:t>
            </a:r>
            <a:r>
              <a:rPr sz="2600" u="heavy" spc="-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: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0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120" dirty="0">
                <a:latin typeface="Times New Roman"/>
                <a:cs typeface="Times New Roman"/>
              </a:rPr>
              <a:t>Ho</a:t>
            </a:r>
            <a:r>
              <a:rPr sz="2600" spc="110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t</a:t>
            </a:r>
            <a:r>
              <a:rPr sz="2600" spc="204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C</a:t>
            </a:r>
            <a:r>
              <a:rPr sz="2600" spc="110" dirty="0">
                <a:latin typeface="Times New Roman"/>
                <a:cs typeface="Times New Roman"/>
              </a:rPr>
              <a:t>oun</a:t>
            </a:r>
            <a:r>
              <a:rPr sz="2600" spc="100" dirty="0">
                <a:latin typeface="Times New Roman"/>
                <a:cs typeface="Times New Roman"/>
              </a:rPr>
              <a:t>tr</a:t>
            </a:r>
            <a:r>
              <a:rPr sz="2600" dirty="0">
                <a:latin typeface="Times New Roman"/>
                <a:cs typeface="Times New Roman"/>
              </a:rPr>
              <a:t>y</a:t>
            </a:r>
            <a:r>
              <a:rPr sz="2600" spc="-39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N</a:t>
            </a:r>
            <a:r>
              <a:rPr sz="2600" spc="75" dirty="0">
                <a:latin typeface="Times New Roman"/>
                <a:cs typeface="Times New Roman"/>
              </a:rPr>
              <a:t>ati</a:t>
            </a:r>
            <a:r>
              <a:rPr sz="2600" spc="85" dirty="0">
                <a:latin typeface="Times New Roman"/>
                <a:cs typeface="Times New Roman"/>
              </a:rPr>
              <a:t>on</a:t>
            </a:r>
            <a:r>
              <a:rPr sz="2600" spc="75" dirty="0">
                <a:latin typeface="Times New Roman"/>
                <a:cs typeface="Times New Roman"/>
              </a:rPr>
              <a:t>al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17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(</a:t>
            </a:r>
            <a:r>
              <a:rPr sz="2600" spc="70" dirty="0">
                <a:latin typeface="Times New Roman"/>
                <a:cs typeface="Times New Roman"/>
              </a:rPr>
              <a:t>HCN</a:t>
            </a:r>
            <a:r>
              <a:rPr sz="2600" spc="65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)</a:t>
            </a:r>
            <a:endParaRPr sz="26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95" dirty="0">
                <a:latin typeface="Times New Roman"/>
                <a:cs typeface="Times New Roman"/>
              </a:rPr>
              <a:t>Parent</a:t>
            </a:r>
            <a:r>
              <a:rPr sz="2600" spc="195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Country</a:t>
            </a:r>
            <a:r>
              <a:rPr sz="2600" spc="18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Nationals(PCNs)</a:t>
            </a:r>
            <a:endParaRPr sz="26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95" dirty="0">
                <a:latin typeface="Times New Roman"/>
                <a:cs typeface="Times New Roman"/>
              </a:rPr>
              <a:t>Th</a:t>
            </a:r>
            <a:r>
              <a:rPr sz="2600" spc="85" dirty="0">
                <a:latin typeface="Times New Roman"/>
                <a:cs typeface="Times New Roman"/>
              </a:rPr>
              <a:t>i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180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C</a:t>
            </a:r>
            <a:r>
              <a:rPr sz="2600" spc="110" dirty="0">
                <a:latin typeface="Times New Roman"/>
                <a:cs typeface="Times New Roman"/>
              </a:rPr>
              <a:t>oun</a:t>
            </a:r>
            <a:r>
              <a:rPr sz="2600" spc="100" dirty="0">
                <a:latin typeface="Times New Roman"/>
                <a:cs typeface="Times New Roman"/>
              </a:rPr>
              <a:t>tr</a:t>
            </a:r>
            <a:r>
              <a:rPr sz="2600" dirty="0">
                <a:latin typeface="Times New Roman"/>
                <a:cs typeface="Times New Roman"/>
              </a:rPr>
              <a:t>y</a:t>
            </a:r>
            <a:r>
              <a:rPr sz="2600" spc="18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N</a:t>
            </a:r>
            <a:r>
              <a:rPr sz="2600" spc="75" dirty="0">
                <a:latin typeface="Times New Roman"/>
                <a:cs typeface="Times New Roman"/>
              </a:rPr>
              <a:t>ati</a:t>
            </a:r>
            <a:r>
              <a:rPr sz="2600" spc="85" dirty="0">
                <a:latin typeface="Times New Roman"/>
                <a:cs typeface="Times New Roman"/>
              </a:rPr>
              <a:t>on</a:t>
            </a:r>
            <a:r>
              <a:rPr sz="2600" spc="75" dirty="0">
                <a:latin typeface="Times New Roman"/>
                <a:cs typeface="Times New Roman"/>
              </a:rPr>
              <a:t>al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330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(</a:t>
            </a:r>
            <a:r>
              <a:rPr sz="2600" spc="35" dirty="0">
                <a:latin typeface="Times New Roman"/>
                <a:cs typeface="Times New Roman"/>
              </a:rPr>
              <a:t>TCN</a:t>
            </a:r>
            <a:r>
              <a:rPr sz="2600" spc="25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)</a:t>
            </a:r>
            <a:endParaRPr sz="26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60" dirty="0">
                <a:latin typeface="Times New Roman"/>
                <a:cs typeface="Times New Roman"/>
              </a:rPr>
              <a:t>Expatriates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2350"/>
            <a:ext cx="1856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Expatr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i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ate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19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986395" cy="2556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40640" indent="-274320" algn="just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5" dirty="0">
                <a:latin typeface="Times New Roman"/>
                <a:cs typeface="Times New Roman"/>
              </a:rPr>
              <a:t>An </a:t>
            </a:r>
            <a:r>
              <a:rPr sz="2600" spc="60" dirty="0">
                <a:latin typeface="Times New Roman"/>
                <a:cs typeface="Times New Roman"/>
              </a:rPr>
              <a:t>employee </a:t>
            </a:r>
            <a:r>
              <a:rPr sz="2600" spc="70" dirty="0">
                <a:latin typeface="Times New Roman"/>
                <a:cs typeface="Times New Roman"/>
              </a:rPr>
              <a:t>who </a:t>
            </a:r>
            <a:r>
              <a:rPr sz="2600" spc="10" dirty="0">
                <a:latin typeface="Times New Roman"/>
                <a:cs typeface="Times New Roman"/>
              </a:rPr>
              <a:t>is </a:t>
            </a:r>
            <a:r>
              <a:rPr sz="2600" spc="55" dirty="0">
                <a:latin typeface="Times New Roman"/>
                <a:cs typeface="Times New Roman"/>
              </a:rPr>
              <a:t>working </a:t>
            </a:r>
            <a:r>
              <a:rPr sz="2600" spc="95" dirty="0">
                <a:latin typeface="Times New Roman"/>
                <a:cs typeface="Times New Roman"/>
              </a:rPr>
              <a:t>and </a:t>
            </a:r>
            <a:r>
              <a:rPr sz="2600" spc="75" dirty="0">
                <a:latin typeface="Times New Roman"/>
                <a:cs typeface="Times New Roman"/>
              </a:rPr>
              <a:t>temporarily </a:t>
            </a:r>
            <a:r>
              <a:rPr sz="2600" spc="-75" dirty="0">
                <a:latin typeface="Times New Roman"/>
                <a:cs typeface="Times New Roman"/>
              </a:rPr>
              <a:t>residing 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in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foreign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country.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OR</a:t>
            </a:r>
            <a:endParaRPr sz="2600" dirty="0">
              <a:latin typeface="Times New Roman"/>
              <a:cs typeface="Times New Roman"/>
            </a:endParaRPr>
          </a:p>
          <a:p>
            <a:pPr marL="286385" marR="5080" indent="-274320" algn="just">
              <a:lnSpc>
                <a:spcPct val="100000"/>
              </a:lnSpc>
              <a:spcBef>
                <a:spcPts val="59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45" dirty="0">
                <a:latin typeface="Times New Roman"/>
                <a:cs typeface="Times New Roman"/>
              </a:rPr>
              <a:t>Employees </a:t>
            </a:r>
            <a:r>
              <a:rPr sz="2600" spc="65" dirty="0">
                <a:latin typeface="Times New Roman"/>
                <a:cs typeface="Times New Roman"/>
              </a:rPr>
              <a:t>who </a:t>
            </a:r>
            <a:r>
              <a:rPr sz="2600" spc="55" dirty="0">
                <a:latin typeface="Times New Roman"/>
                <a:cs typeface="Times New Roman"/>
              </a:rPr>
              <a:t>are </a:t>
            </a:r>
            <a:r>
              <a:rPr sz="2600" spc="80" dirty="0">
                <a:latin typeface="Times New Roman"/>
                <a:cs typeface="Times New Roman"/>
              </a:rPr>
              <a:t>transferred </a:t>
            </a:r>
            <a:r>
              <a:rPr sz="2600" spc="105" dirty="0">
                <a:latin typeface="Times New Roman"/>
                <a:cs typeface="Times New Roman"/>
              </a:rPr>
              <a:t>out </a:t>
            </a:r>
            <a:r>
              <a:rPr sz="2600" spc="15" dirty="0">
                <a:latin typeface="Times New Roman"/>
                <a:cs typeface="Times New Roman"/>
              </a:rPr>
              <a:t>of </a:t>
            </a:r>
            <a:r>
              <a:rPr sz="2600" spc="95" dirty="0">
                <a:latin typeface="Times New Roman"/>
                <a:cs typeface="Times New Roman"/>
              </a:rPr>
              <a:t>their </a:t>
            </a:r>
            <a:r>
              <a:rPr sz="2600" spc="114" dirty="0">
                <a:latin typeface="Times New Roman"/>
                <a:cs typeface="Times New Roman"/>
              </a:rPr>
              <a:t>home </a:t>
            </a:r>
            <a:r>
              <a:rPr sz="2600" spc="-114" dirty="0">
                <a:latin typeface="Times New Roman"/>
                <a:cs typeface="Times New Roman"/>
              </a:rPr>
              <a:t>base </a:t>
            </a:r>
            <a:r>
              <a:rPr sz="2600" spc="-11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into some </a:t>
            </a:r>
            <a:r>
              <a:rPr sz="2600" spc="110" dirty="0">
                <a:latin typeface="Times New Roman"/>
                <a:cs typeface="Times New Roman"/>
              </a:rPr>
              <a:t>other </a:t>
            </a:r>
            <a:r>
              <a:rPr sz="2600" spc="60" dirty="0">
                <a:latin typeface="Times New Roman"/>
                <a:cs typeface="Times New Roman"/>
              </a:rPr>
              <a:t>area </a:t>
            </a:r>
            <a:r>
              <a:rPr sz="2600" spc="15" dirty="0">
                <a:latin typeface="Times New Roman"/>
                <a:cs typeface="Times New Roman"/>
              </a:rPr>
              <a:t>of </a:t>
            </a:r>
            <a:r>
              <a:rPr sz="2600" spc="-50" dirty="0">
                <a:latin typeface="Times New Roman"/>
                <a:cs typeface="Times New Roman"/>
              </a:rPr>
              <a:t>firm’s </a:t>
            </a:r>
            <a:r>
              <a:rPr sz="2600" spc="100" dirty="0">
                <a:latin typeface="Times New Roman"/>
                <a:cs typeface="Times New Roman"/>
              </a:rPr>
              <a:t>international </a:t>
            </a:r>
            <a:r>
              <a:rPr sz="2600" spc="80" dirty="0">
                <a:latin typeface="Times New Roman"/>
                <a:cs typeface="Times New Roman"/>
              </a:rPr>
              <a:t>operations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for</a:t>
            </a:r>
            <a:r>
              <a:rPr sz="2600" spc="-8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60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sake</a:t>
            </a:r>
            <a:r>
              <a:rPr sz="2600" spc="-80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completing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particular</a:t>
            </a:r>
            <a:r>
              <a:rPr sz="2600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assignment.</a:t>
            </a:r>
            <a:endParaRPr sz="2600" dirty="0">
              <a:latin typeface="Times New Roman"/>
              <a:cs typeface="Times New Roman"/>
            </a:endParaRPr>
          </a:p>
          <a:p>
            <a:pPr marL="287020" indent="-274320" algn="just">
              <a:lnSpc>
                <a:spcPct val="100000"/>
              </a:lnSpc>
              <a:spcBef>
                <a:spcPts val="6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dirty="0">
                <a:latin typeface="Times New Roman"/>
                <a:cs typeface="Times New Roman"/>
              </a:rPr>
              <a:t>Also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called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as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International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assignees.</a:t>
            </a:r>
            <a:endParaRPr sz="26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2350"/>
            <a:ext cx="366839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spc="-55" dirty="0">
                <a:solidFill>
                  <a:srgbClr val="0066CC"/>
                </a:solidFill>
                <a:latin typeface="Arial MT"/>
                <a:cs typeface="Arial MT"/>
              </a:rPr>
              <a:t>1.More</a:t>
            </a:r>
            <a:r>
              <a:rPr sz="3200" b="0" spc="-5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HR</a:t>
            </a:r>
            <a:r>
              <a:rPr sz="3200" b="0" spc="-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Activities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21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61025"/>
            <a:ext cx="5909310" cy="238760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69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00" dirty="0">
                <a:latin typeface="Times New Roman"/>
                <a:cs typeface="Times New Roman"/>
              </a:rPr>
              <a:t>International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20" dirty="0">
                <a:latin typeface="Times New Roman"/>
                <a:cs typeface="Times New Roman"/>
              </a:rPr>
              <a:t>Taxation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10" dirty="0">
                <a:latin typeface="Times New Roman"/>
                <a:cs typeface="Times New Roman"/>
              </a:rPr>
              <a:t>I</a:t>
            </a:r>
            <a:r>
              <a:rPr sz="2600" spc="120" dirty="0">
                <a:latin typeface="Times New Roman"/>
                <a:cs typeface="Times New Roman"/>
              </a:rPr>
              <a:t>n</a:t>
            </a:r>
            <a:r>
              <a:rPr sz="2600" spc="110" dirty="0">
                <a:latin typeface="Times New Roman"/>
                <a:cs typeface="Times New Roman"/>
              </a:rPr>
              <a:t>ter</a:t>
            </a:r>
            <a:r>
              <a:rPr sz="2600" spc="105" dirty="0">
                <a:latin typeface="Times New Roman"/>
                <a:cs typeface="Times New Roman"/>
              </a:rPr>
              <a:t>n</a:t>
            </a:r>
            <a:r>
              <a:rPr sz="2600" spc="95" dirty="0">
                <a:latin typeface="Times New Roman"/>
                <a:cs typeface="Times New Roman"/>
              </a:rPr>
              <a:t>a</a:t>
            </a:r>
            <a:r>
              <a:rPr sz="2600" spc="110" dirty="0">
                <a:latin typeface="Times New Roman"/>
                <a:cs typeface="Times New Roman"/>
              </a:rPr>
              <a:t>ti</a:t>
            </a:r>
            <a:r>
              <a:rPr sz="2600" spc="105" dirty="0">
                <a:latin typeface="Times New Roman"/>
                <a:cs typeface="Times New Roman"/>
              </a:rPr>
              <a:t>on</a:t>
            </a:r>
            <a:r>
              <a:rPr sz="2600" spc="95" dirty="0">
                <a:latin typeface="Times New Roman"/>
                <a:cs typeface="Times New Roman"/>
              </a:rPr>
              <a:t>a</a:t>
            </a:r>
            <a:r>
              <a:rPr sz="2600" dirty="0">
                <a:latin typeface="Times New Roman"/>
                <a:cs typeface="Times New Roman"/>
              </a:rPr>
              <a:t>l</a:t>
            </a:r>
            <a:r>
              <a:rPr sz="2600" spc="22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R</a:t>
            </a:r>
            <a:r>
              <a:rPr sz="2600" spc="65" dirty="0">
                <a:latin typeface="Times New Roman"/>
                <a:cs typeface="Times New Roman"/>
              </a:rPr>
              <a:t>el</a:t>
            </a:r>
            <a:r>
              <a:rPr sz="2600" spc="70" dirty="0">
                <a:latin typeface="Times New Roman"/>
                <a:cs typeface="Times New Roman"/>
              </a:rPr>
              <a:t>o</a:t>
            </a:r>
            <a:r>
              <a:rPr sz="2600" spc="65" dirty="0">
                <a:latin typeface="Times New Roman"/>
                <a:cs typeface="Times New Roman"/>
              </a:rPr>
              <a:t>cati</a:t>
            </a:r>
            <a:r>
              <a:rPr sz="2600" spc="70" dirty="0">
                <a:latin typeface="Times New Roman"/>
                <a:cs typeface="Times New Roman"/>
              </a:rPr>
              <a:t>o</a:t>
            </a:r>
            <a:r>
              <a:rPr sz="2600" dirty="0">
                <a:latin typeface="Times New Roman"/>
                <a:cs typeface="Times New Roman"/>
              </a:rPr>
              <a:t>n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spc="145" dirty="0">
                <a:latin typeface="Times New Roman"/>
                <a:cs typeface="Times New Roman"/>
              </a:rPr>
              <a:t>a</a:t>
            </a:r>
            <a:r>
              <a:rPr sz="2600" spc="155" dirty="0">
                <a:latin typeface="Times New Roman"/>
                <a:cs typeface="Times New Roman"/>
              </a:rPr>
              <a:t>n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-235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o</a:t>
            </a:r>
            <a:r>
              <a:rPr sz="2600" spc="15" dirty="0">
                <a:latin typeface="Times New Roman"/>
                <a:cs typeface="Times New Roman"/>
              </a:rPr>
              <a:t>rie</a:t>
            </a:r>
            <a:r>
              <a:rPr sz="2600" spc="25" dirty="0">
                <a:latin typeface="Times New Roman"/>
                <a:cs typeface="Times New Roman"/>
              </a:rPr>
              <a:t>n</a:t>
            </a:r>
            <a:r>
              <a:rPr sz="2600" spc="15" dirty="0">
                <a:latin typeface="Times New Roman"/>
                <a:cs typeface="Times New Roman"/>
              </a:rPr>
              <a:t>t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20" dirty="0">
                <a:latin typeface="Times New Roman"/>
                <a:cs typeface="Times New Roman"/>
              </a:rPr>
              <a:t>t</a:t>
            </a:r>
            <a:r>
              <a:rPr sz="2600" spc="15" dirty="0">
                <a:latin typeface="Times New Roman"/>
                <a:cs typeface="Times New Roman"/>
              </a:rPr>
              <a:t>i</a:t>
            </a:r>
            <a:r>
              <a:rPr sz="2600" spc="25" dirty="0">
                <a:latin typeface="Times New Roman"/>
                <a:cs typeface="Times New Roman"/>
              </a:rPr>
              <a:t>o</a:t>
            </a:r>
            <a:r>
              <a:rPr sz="2600" dirty="0">
                <a:latin typeface="Times New Roman"/>
                <a:cs typeface="Times New Roman"/>
              </a:rPr>
              <a:t>n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60" dirty="0">
                <a:latin typeface="Times New Roman"/>
                <a:cs typeface="Times New Roman"/>
              </a:rPr>
              <a:t>Administrative</a:t>
            </a:r>
            <a:r>
              <a:rPr sz="2600" spc="235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services</a:t>
            </a:r>
            <a:r>
              <a:rPr sz="2600" spc="10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forexpatriates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20" dirty="0">
                <a:latin typeface="Times New Roman"/>
                <a:cs typeface="Times New Roman"/>
              </a:rPr>
              <a:t>Ho</a:t>
            </a:r>
            <a:r>
              <a:rPr sz="2600" spc="110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t</a:t>
            </a:r>
            <a:r>
              <a:rPr sz="2600" spc="204" dirty="0">
                <a:latin typeface="Times New Roman"/>
                <a:cs typeface="Times New Roman"/>
              </a:rPr>
              <a:t> </a:t>
            </a:r>
            <a:r>
              <a:rPr sz="2600" spc="110" dirty="0">
                <a:latin typeface="Times New Roman"/>
                <a:cs typeface="Times New Roman"/>
              </a:rPr>
              <a:t>gov</a:t>
            </a:r>
            <a:r>
              <a:rPr sz="2600" spc="100" dirty="0">
                <a:latin typeface="Times New Roman"/>
                <a:cs typeface="Times New Roman"/>
              </a:rPr>
              <a:t>er</a:t>
            </a:r>
            <a:r>
              <a:rPr sz="2600" spc="95" dirty="0">
                <a:latin typeface="Times New Roman"/>
                <a:cs typeface="Times New Roman"/>
              </a:rPr>
              <a:t>nm</a:t>
            </a:r>
            <a:r>
              <a:rPr sz="2600" spc="100" dirty="0">
                <a:latin typeface="Times New Roman"/>
                <a:cs typeface="Times New Roman"/>
              </a:rPr>
              <a:t>e</a:t>
            </a:r>
            <a:r>
              <a:rPr sz="2600" spc="95" dirty="0">
                <a:latin typeface="Times New Roman"/>
                <a:cs typeface="Times New Roman"/>
              </a:rPr>
              <a:t>n</a:t>
            </a:r>
            <a:r>
              <a:rPr sz="2600" dirty="0">
                <a:latin typeface="Times New Roman"/>
                <a:cs typeface="Times New Roman"/>
              </a:rPr>
              <a:t>t</a:t>
            </a:r>
            <a:r>
              <a:rPr sz="2600" spc="-32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spc="85" dirty="0">
                <a:latin typeface="Times New Roman"/>
                <a:cs typeface="Times New Roman"/>
              </a:rPr>
              <a:t>elati</a:t>
            </a:r>
            <a:r>
              <a:rPr sz="2600" spc="95" dirty="0">
                <a:latin typeface="Times New Roman"/>
                <a:cs typeface="Times New Roman"/>
              </a:rPr>
              <a:t>on</a:t>
            </a:r>
            <a:r>
              <a:rPr sz="2600" spc="85" dirty="0">
                <a:latin typeface="Times New Roman"/>
                <a:cs typeface="Times New Roman"/>
              </a:rPr>
              <a:t>s</a:t>
            </a:r>
            <a:r>
              <a:rPr sz="2600" spc="95" dirty="0">
                <a:latin typeface="Times New Roman"/>
                <a:cs typeface="Times New Roman"/>
              </a:rPr>
              <a:t>h</a:t>
            </a:r>
            <a:r>
              <a:rPr sz="2600" spc="85" dirty="0">
                <a:latin typeface="Times New Roman"/>
                <a:cs typeface="Times New Roman"/>
              </a:rPr>
              <a:t>i</a:t>
            </a:r>
            <a:r>
              <a:rPr sz="2600" spc="95" dirty="0">
                <a:latin typeface="Times New Roman"/>
                <a:cs typeface="Times New Roman"/>
              </a:rPr>
              <a:t>p</a:t>
            </a:r>
            <a:r>
              <a:rPr sz="2600" dirty="0">
                <a:latin typeface="Times New Roman"/>
                <a:cs typeface="Times New Roman"/>
              </a:rPr>
              <a:t>s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50" dirty="0">
                <a:latin typeface="Times New Roman"/>
                <a:cs typeface="Times New Roman"/>
              </a:rPr>
              <a:t>Language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translation</a:t>
            </a:r>
            <a:r>
              <a:rPr sz="2600" spc="-125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services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1225" y="754837"/>
            <a:ext cx="57823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689985" algn="l"/>
              </a:tabLst>
            </a:pPr>
            <a:r>
              <a:rPr sz="3200" b="0" spc="-180" dirty="0">
                <a:solidFill>
                  <a:srgbClr val="0066CC"/>
                </a:solidFill>
                <a:latin typeface="Arial MT"/>
                <a:cs typeface="Arial MT"/>
              </a:rPr>
              <a:t>2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.</a:t>
            </a:r>
            <a:r>
              <a:rPr sz="3200" b="0" spc="-35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Ne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d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f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o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r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br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o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a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d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er	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p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ersp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ctive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22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903209" cy="1215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508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20" dirty="0">
                <a:latin typeface="Times New Roman"/>
                <a:cs typeface="Times New Roman"/>
              </a:rPr>
              <a:t>IHR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managers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have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to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design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and</a:t>
            </a:r>
            <a:r>
              <a:rPr sz="2600" spc="9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administer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-45" dirty="0">
                <a:latin typeface="Times New Roman"/>
                <a:cs typeface="Times New Roman"/>
              </a:rPr>
              <a:t>programs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for</a:t>
            </a:r>
            <a:r>
              <a:rPr sz="2600" spc="9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more</a:t>
            </a:r>
            <a:r>
              <a:rPr sz="2600" spc="270" dirty="0">
                <a:latin typeface="Times New Roman"/>
                <a:cs typeface="Times New Roman"/>
              </a:rPr>
              <a:t> </a:t>
            </a:r>
            <a:r>
              <a:rPr sz="2600" spc="130" dirty="0">
                <a:latin typeface="Times New Roman"/>
                <a:cs typeface="Times New Roman"/>
              </a:rPr>
              <a:t>than</a:t>
            </a:r>
            <a:r>
              <a:rPr sz="2600" spc="33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one</a:t>
            </a:r>
            <a:r>
              <a:rPr sz="2600" spc="26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national</a:t>
            </a:r>
            <a:r>
              <a:rPr sz="2600" spc="204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group</a:t>
            </a:r>
            <a:r>
              <a:rPr sz="2600" spc="22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employees.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So 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they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have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to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take</a:t>
            </a:r>
            <a:r>
              <a:rPr sz="2600" spc="3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broader</a:t>
            </a:r>
            <a:r>
              <a:rPr sz="2600" spc="-6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view</a:t>
            </a:r>
            <a:r>
              <a:rPr sz="2600" spc="-12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issues.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091" y="602056"/>
            <a:ext cx="4901565" cy="1002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3.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More</a:t>
            </a:r>
            <a:r>
              <a:rPr sz="3200" b="0" spc="-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Involvement</a:t>
            </a:r>
            <a:r>
              <a:rPr sz="3200" b="0" spc="-3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In</a:t>
            </a:r>
            <a:endParaRPr sz="32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Employees’</a:t>
            </a:r>
            <a:r>
              <a:rPr sz="3200" b="0" spc="-4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Personal</a:t>
            </a:r>
            <a:r>
              <a:rPr sz="3200" b="0" spc="-5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Lives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23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52826"/>
            <a:ext cx="5956935" cy="315976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76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70" dirty="0">
                <a:latin typeface="Times New Roman"/>
                <a:cs typeface="Times New Roman"/>
              </a:rPr>
              <a:t>Helping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expatriates</a:t>
            </a:r>
            <a:r>
              <a:rPr sz="2600" spc="-3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and</a:t>
            </a:r>
            <a:r>
              <a:rPr sz="2600" spc="12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their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families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spc="-210" dirty="0">
                <a:latin typeface="Times New Roman"/>
                <a:cs typeface="Times New Roman"/>
              </a:rPr>
              <a:t>in:</a:t>
            </a:r>
            <a:endParaRPr sz="26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1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75" dirty="0">
                <a:latin typeface="Times New Roman"/>
                <a:cs typeface="Times New Roman"/>
              </a:rPr>
              <a:t>Housing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95" dirty="0">
                <a:latin typeface="Times New Roman"/>
                <a:cs typeface="Times New Roman"/>
              </a:rPr>
              <a:t>arrangements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45" dirty="0">
                <a:latin typeface="Times New Roman"/>
                <a:cs typeface="Times New Roman"/>
              </a:rPr>
              <a:t>A</a:t>
            </a:r>
            <a:r>
              <a:rPr sz="2400" spc="55" dirty="0">
                <a:latin typeface="Times New Roman"/>
                <a:cs typeface="Times New Roman"/>
              </a:rPr>
              <a:t>d</a:t>
            </a:r>
            <a:r>
              <a:rPr sz="2400" spc="60" dirty="0">
                <a:latin typeface="Times New Roman"/>
                <a:cs typeface="Times New Roman"/>
              </a:rPr>
              <a:t>j</a:t>
            </a:r>
            <a:r>
              <a:rPr sz="2400" spc="55" dirty="0">
                <a:latin typeface="Times New Roman"/>
                <a:cs typeface="Times New Roman"/>
              </a:rPr>
              <a:t>us</a:t>
            </a:r>
            <a:r>
              <a:rPr sz="2400" spc="60" dirty="0">
                <a:latin typeface="Times New Roman"/>
                <a:cs typeface="Times New Roman"/>
              </a:rPr>
              <a:t>ti</a:t>
            </a:r>
            <a:r>
              <a:rPr sz="2400" spc="55" dirty="0">
                <a:latin typeface="Times New Roman"/>
                <a:cs typeface="Times New Roman"/>
              </a:rPr>
              <a:t>n</a:t>
            </a:r>
            <a:r>
              <a:rPr sz="2400" dirty="0">
                <a:latin typeface="Times New Roman"/>
                <a:cs typeface="Times New Roman"/>
              </a:rPr>
              <a:t>g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spc="80" dirty="0">
                <a:latin typeface="Times New Roman"/>
                <a:cs typeface="Times New Roman"/>
              </a:rPr>
              <a:t>w</a:t>
            </a:r>
            <a:r>
              <a:rPr sz="2400" spc="95" dirty="0">
                <a:latin typeface="Times New Roman"/>
                <a:cs typeface="Times New Roman"/>
              </a:rPr>
              <a:t>it</a:t>
            </a:r>
            <a:r>
              <a:rPr sz="2400" dirty="0">
                <a:latin typeface="Times New Roman"/>
                <a:cs typeface="Times New Roman"/>
              </a:rPr>
              <a:t>h</a:t>
            </a:r>
            <a:r>
              <a:rPr sz="2400" spc="195" dirty="0">
                <a:latin typeface="Times New Roman"/>
                <a:cs typeface="Times New Roman"/>
              </a:rPr>
              <a:t> </a:t>
            </a:r>
            <a:r>
              <a:rPr sz="2400" spc="90" dirty="0">
                <a:latin typeface="Times New Roman"/>
                <a:cs typeface="Times New Roman"/>
              </a:rPr>
              <a:t>n</a:t>
            </a:r>
            <a:r>
              <a:rPr sz="2400" spc="95" dirty="0">
                <a:latin typeface="Times New Roman"/>
                <a:cs typeface="Times New Roman"/>
              </a:rPr>
              <a:t>e</a:t>
            </a:r>
            <a:r>
              <a:rPr sz="2400" spc="-5" dirty="0">
                <a:latin typeface="Times New Roman"/>
                <a:cs typeface="Times New Roman"/>
              </a:rPr>
              <a:t>w</a:t>
            </a:r>
            <a:r>
              <a:rPr sz="2400" spc="-254" dirty="0">
                <a:latin typeface="Times New Roman"/>
                <a:cs typeface="Times New Roman"/>
              </a:rPr>
              <a:t> </a:t>
            </a:r>
            <a:r>
              <a:rPr sz="2400" spc="95" dirty="0">
                <a:latin typeface="Times New Roman"/>
                <a:cs typeface="Times New Roman"/>
              </a:rPr>
              <a:t>c</a:t>
            </a:r>
            <a:r>
              <a:rPr sz="2400" spc="90" dirty="0">
                <a:latin typeface="Times New Roman"/>
                <a:cs typeface="Times New Roman"/>
              </a:rPr>
              <a:t>u</a:t>
            </a:r>
            <a:r>
              <a:rPr sz="2400" spc="95" dirty="0">
                <a:latin typeface="Times New Roman"/>
                <a:cs typeface="Times New Roman"/>
              </a:rPr>
              <a:t>lt</a:t>
            </a:r>
            <a:r>
              <a:rPr sz="2400" spc="90" dirty="0">
                <a:latin typeface="Times New Roman"/>
                <a:cs typeface="Times New Roman"/>
              </a:rPr>
              <a:t>u</a:t>
            </a:r>
            <a:r>
              <a:rPr sz="2400" spc="9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e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85" dirty="0">
                <a:latin typeface="Times New Roman"/>
                <a:cs typeface="Times New Roman"/>
              </a:rPr>
              <a:t>Health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care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40" dirty="0">
                <a:latin typeface="Times New Roman"/>
                <a:cs typeface="Times New Roman"/>
              </a:rPr>
              <a:t>Cost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spc="10" dirty="0">
                <a:latin typeface="Times New Roman"/>
                <a:cs typeface="Times New Roman"/>
              </a:rPr>
              <a:t>of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spc="15" dirty="0">
                <a:latin typeface="Times New Roman"/>
                <a:cs typeface="Times New Roman"/>
              </a:rPr>
              <a:t>living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90" dirty="0">
                <a:latin typeface="Times New Roman"/>
                <a:cs typeface="Times New Roman"/>
              </a:rPr>
              <a:t>Compensation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55" dirty="0">
                <a:latin typeface="Times New Roman"/>
                <a:cs typeface="Times New Roman"/>
              </a:rPr>
              <a:t>details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5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50" dirty="0">
                <a:latin typeface="Times New Roman"/>
                <a:cs typeface="Times New Roman"/>
              </a:rPr>
              <a:t>Schooling</a:t>
            </a:r>
            <a:r>
              <a:rPr sz="2400" spc="105" dirty="0">
                <a:latin typeface="Times New Roman"/>
                <a:cs typeface="Times New Roman"/>
              </a:rPr>
              <a:t> </a:t>
            </a:r>
            <a:r>
              <a:rPr sz="2400" spc="80" dirty="0">
                <a:latin typeface="Times New Roman"/>
                <a:cs typeface="Times New Roman"/>
              </a:rPr>
              <a:t>arrangements,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etc.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091" y="602056"/>
            <a:ext cx="5836285" cy="1002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b="0" spc="-180" dirty="0">
                <a:solidFill>
                  <a:srgbClr val="0066CC"/>
                </a:solidFill>
                <a:latin typeface="Arial MT"/>
                <a:cs typeface="Arial MT"/>
              </a:rPr>
              <a:t>4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.</a:t>
            </a:r>
            <a:r>
              <a:rPr sz="3200" b="0" spc="-35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CHANGES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IN E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M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PHAS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I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S OF  WORKFORCE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24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750809" cy="1215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508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-25" dirty="0">
                <a:latin typeface="Times New Roman"/>
                <a:cs typeface="Times New Roman"/>
              </a:rPr>
              <a:t>As</a:t>
            </a:r>
            <a:r>
              <a:rPr sz="2600" spc="-9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33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firm</a:t>
            </a:r>
            <a:r>
              <a:rPr sz="2600" spc="16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hires</a:t>
            </a:r>
            <a:r>
              <a:rPr sz="2600" spc="18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different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category</a:t>
            </a:r>
            <a:r>
              <a:rPr sz="2600" spc="13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employees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spc="-200" dirty="0">
                <a:latin typeface="Times New Roman"/>
                <a:cs typeface="Times New Roman"/>
              </a:rPr>
              <a:t>like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HCNs, </a:t>
            </a:r>
            <a:r>
              <a:rPr sz="2600" spc="15" dirty="0">
                <a:latin typeface="Times New Roman"/>
                <a:cs typeface="Times New Roman"/>
              </a:rPr>
              <a:t>PCNs, </a:t>
            </a:r>
            <a:r>
              <a:rPr sz="2600" spc="50" dirty="0">
                <a:latin typeface="Times New Roman"/>
                <a:cs typeface="Times New Roman"/>
              </a:rPr>
              <a:t>etc, </a:t>
            </a:r>
            <a:r>
              <a:rPr sz="2600" spc="100" dirty="0">
                <a:latin typeface="Times New Roman"/>
                <a:cs typeface="Times New Roman"/>
              </a:rPr>
              <a:t>the </a:t>
            </a:r>
            <a:r>
              <a:rPr sz="2600" spc="90" dirty="0">
                <a:latin typeface="Times New Roman"/>
                <a:cs typeface="Times New Roman"/>
              </a:rPr>
              <a:t>emphasis </a:t>
            </a:r>
            <a:r>
              <a:rPr sz="2600" spc="80" dirty="0">
                <a:latin typeface="Times New Roman"/>
                <a:cs typeface="Times New Roman"/>
              </a:rPr>
              <a:t>on </a:t>
            </a:r>
            <a:r>
              <a:rPr sz="2600" spc="100" dirty="0">
                <a:latin typeface="Times New Roman"/>
                <a:cs typeface="Times New Roman"/>
              </a:rPr>
              <a:t>the </a:t>
            </a:r>
            <a:r>
              <a:rPr sz="2600" spc="25" dirty="0">
                <a:latin typeface="Times New Roman"/>
                <a:cs typeface="Times New Roman"/>
              </a:rPr>
              <a:t>HR </a:t>
            </a:r>
            <a:r>
              <a:rPr sz="2600" spc="45" dirty="0">
                <a:latin typeface="Times New Roman"/>
                <a:cs typeface="Times New Roman"/>
              </a:rPr>
              <a:t>activities 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also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change.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2350"/>
            <a:ext cx="298132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spc="-190" dirty="0">
                <a:solidFill>
                  <a:srgbClr val="0066CC"/>
                </a:solidFill>
                <a:latin typeface="Arial MT"/>
                <a:cs typeface="Arial MT"/>
              </a:rPr>
              <a:t>5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.</a:t>
            </a:r>
            <a:r>
              <a:rPr sz="3200" b="0" spc="-38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Risk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exp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o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sure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25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420243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55" dirty="0">
                <a:latin typeface="Times New Roman"/>
                <a:cs typeface="Times New Roman"/>
              </a:rPr>
              <a:t>M</a:t>
            </a:r>
            <a:r>
              <a:rPr sz="2600" spc="60" dirty="0">
                <a:latin typeface="Times New Roman"/>
                <a:cs typeface="Times New Roman"/>
              </a:rPr>
              <a:t>o</a:t>
            </a:r>
            <a:r>
              <a:rPr sz="2600" spc="5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ris</a:t>
            </a:r>
            <a:r>
              <a:rPr sz="2600" dirty="0">
                <a:latin typeface="Times New Roman"/>
                <a:cs typeface="Times New Roman"/>
              </a:rPr>
              <a:t>k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i</a:t>
            </a:r>
            <a:r>
              <a:rPr sz="2600" spc="35" dirty="0">
                <a:latin typeface="Times New Roman"/>
                <a:cs typeface="Times New Roman"/>
              </a:rPr>
              <a:t>nvo</a:t>
            </a:r>
            <a:r>
              <a:rPr sz="2600" spc="25" dirty="0">
                <a:latin typeface="Times New Roman"/>
                <a:cs typeface="Times New Roman"/>
              </a:rPr>
              <a:t>l</a:t>
            </a:r>
            <a:r>
              <a:rPr sz="2600" spc="35" dirty="0">
                <a:latin typeface="Times New Roman"/>
                <a:cs typeface="Times New Roman"/>
              </a:rPr>
              <a:t>v</a:t>
            </a:r>
            <a:r>
              <a:rPr sz="2600" spc="25" dirty="0">
                <a:latin typeface="Times New Roman"/>
                <a:cs typeface="Times New Roman"/>
              </a:rPr>
              <a:t>e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6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i</a:t>
            </a:r>
            <a:r>
              <a:rPr sz="2600" dirty="0">
                <a:latin typeface="Times New Roman"/>
                <a:cs typeface="Times New Roman"/>
              </a:rPr>
              <a:t>n</a:t>
            </a:r>
            <a:r>
              <a:rPr sz="2600" spc="-285" dirty="0">
                <a:latin typeface="Times New Roman"/>
                <a:cs typeface="Times New Roman"/>
              </a:rPr>
              <a:t> </a:t>
            </a:r>
            <a:r>
              <a:rPr sz="2600" spc="-200" dirty="0">
                <a:latin typeface="Times New Roman"/>
                <a:cs typeface="Times New Roman"/>
              </a:rPr>
              <a:t>I</a:t>
            </a:r>
            <a:r>
              <a:rPr sz="2600" spc="-190" dirty="0">
                <a:latin typeface="Times New Roman"/>
                <a:cs typeface="Times New Roman"/>
              </a:rPr>
              <a:t>H</a:t>
            </a:r>
            <a:r>
              <a:rPr sz="2600" spc="-195" dirty="0">
                <a:latin typeface="Times New Roman"/>
                <a:cs typeface="Times New Roman"/>
              </a:rPr>
              <a:t>RM</a:t>
            </a:r>
            <a:r>
              <a:rPr sz="2600" dirty="0">
                <a:latin typeface="Times New Roman"/>
                <a:cs typeface="Times New Roman"/>
              </a:rPr>
              <a:t>.</a:t>
            </a:r>
            <a:endParaRPr sz="26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28827" y="3283711"/>
            <a:ext cx="3943985" cy="135128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259079" indent="-247015">
              <a:lnSpc>
                <a:spcPct val="100000"/>
              </a:lnSpc>
              <a:spcBef>
                <a:spcPts val="7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259715" algn="l"/>
              </a:tabLst>
            </a:pPr>
            <a:r>
              <a:rPr sz="2400" spc="140" dirty="0">
                <a:latin typeface="Times New Roman"/>
                <a:cs typeface="Times New Roman"/>
              </a:rPr>
              <a:t>H</a:t>
            </a:r>
            <a:r>
              <a:rPr sz="2400" spc="150" dirty="0">
                <a:latin typeface="Times New Roman"/>
                <a:cs typeface="Times New Roman"/>
              </a:rPr>
              <a:t>u</a:t>
            </a:r>
            <a:r>
              <a:rPr sz="2400" spc="130" dirty="0">
                <a:latin typeface="Times New Roman"/>
                <a:cs typeface="Times New Roman"/>
              </a:rPr>
              <a:t>m</a:t>
            </a:r>
            <a:r>
              <a:rPr sz="2400" spc="15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n </a:t>
            </a:r>
            <a:r>
              <a:rPr sz="2400" spc="-290" dirty="0">
                <a:latin typeface="Times New Roman"/>
                <a:cs typeface="Times New Roman"/>
              </a:rPr>
              <a:t> </a:t>
            </a:r>
            <a:r>
              <a:rPr sz="2400" spc="140" dirty="0">
                <a:latin typeface="Times New Roman"/>
                <a:cs typeface="Times New Roman"/>
              </a:rPr>
              <a:t>an</a:t>
            </a:r>
            <a:r>
              <a:rPr sz="2400" dirty="0">
                <a:latin typeface="Times New Roman"/>
                <a:cs typeface="Times New Roman"/>
              </a:rPr>
              <a:t>d</a:t>
            </a:r>
            <a:r>
              <a:rPr sz="2400" spc="-260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f</a:t>
            </a:r>
            <a:r>
              <a:rPr sz="2400" spc="60" dirty="0">
                <a:latin typeface="Times New Roman"/>
                <a:cs typeface="Times New Roman"/>
              </a:rPr>
              <a:t>i</a:t>
            </a:r>
            <a:r>
              <a:rPr sz="2400" spc="55" dirty="0">
                <a:latin typeface="Times New Roman"/>
                <a:cs typeface="Times New Roman"/>
              </a:rPr>
              <a:t>n</a:t>
            </a:r>
            <a:r>
              <a:rPr sz="2400" spc="60" dirty="0">
                <a:latin typeface="Times New Roman"/>
                <a:cs typeface="Times New Roman"/>
              </a:rPr>
              <a:t>a</a:t>
            </a:r>
            <a:r>
              <a:rPr sz="2400" spc="55" dirty="0">
                <a:latin typeface="Times New Roman"/>
                <a:cs typeface="Times New Roman"/>
              </a:rPr>
              <a:t>n</a:t>
            </a:r>
            <a:r>
              <a:rPr sz="2400" spc="60" dirty="0">
                <a:latin typeface="Times New Roman"/>
                <a:cs typeface="Times New Roman"/>
              </a:rPr>
              <a:t>cia</a:t>
            </a:r>
            <a:r>
              <a:rPr sz="2400" dirty="0">
                <a:latin typeface="Times New Roman"/>
                <a:cs typeface="Times New Roman"/>
              </a:rPr>
              <a:t>l</a:t>
            </a:r>
            <a:r>
              <a:rPr sz="2400" spc="155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f</a:t>
            </a:r>
            <a:r>
              <a:rPr sz="2400" spc="60" dirty="0">
                <a:latin typeface="Times New Roman"/>
                <a:cs typeface="Times New Roman"/>
              </a:rPr>
              <a:t>a</a:t>
            </a:r>
            <a:r>
              <a:rPr sz="2400" spc="65" dirty="0">
                <a:latin typeface="Times New Roman"/>
                <a:cs typeface="Times New Roman"/>
              </a:rPr>
              <a:t>il</a:t>
            </a:r>
            <a:r>
              <a:rPr sz="2400" spc="60" dirty="0">
                <a:latin typeface="Times New Roman"/>
                <a:cs typeface="Times New Roman"/>
              </a:rPr>
              <a:t>u</a:t>
            </a:r>
            <a:r>
              <a:rPr sz="2400" spc="50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e</a:t>
            </a:r>
          </a:p>
          <a:p>
            <a:pPr marL="259079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259715" algn="l"/>
              </a:tabLst>
            </a:pPr>
            <a:r>
              <a:rPr sz="2400" spc="55" dirty="0">
                <a:latin typeface="Times New Roman"/>
                <a:cs typeface="Times New Roman"/>
              </a:rPr>
              <a:t>Expatriate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45" dirty="0">
                <a:latin typeface="Times New Roman"/>
                <a:cs typeface="Times New Roman"/>
              </a:rPr>
              <a:t>failure</a:t>
            </a:r>
            <a:endParaRPr sz="2400" dirty="0">
              <a:latin typeface="Times New Roman"/>
              <a:cs typeface="Times New Roman"/>
            </a:endParaRPr>
          </a:p>
          <a:p>
            <a:pPr marL="12064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tabLst>
                <a:tab pos="259715" algn="l"/>
              </a:tabLst>
            </a:pP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102868"/>
            <a:ext cx="496697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6.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More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External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Influences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26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61025"/>
            <a:ext cx="6859270" cy="183896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69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-40" dirty="0">
                <a:latin typeface="Times New Roman"/>
                <a:cs typeface="Times New Roman"/>
              </a:rPr>
              <a:t>Type</a:t>
            </a:r>
            <a:r>
              <a:rPr sz="2600" spc="-7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government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10" dirty="0">
                <a:latin typeface="Times New Roman"/>
                <a:cs typeface="Times New Roman"/>
              </a:rPr>
              <a:t>stat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220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o</a:t>
            </a:r>
            <a:r>
              <a:rPr sz="2600" dirty="0">
                <a:latin typeface="Times New Roman"/>
                <a:cs typeface="Times New Roman"/>
              </a:rPr>
              <a:t>f</a:t>
            </a:r>
            <a:r>
              <a:rPr sz="2600" spc="-29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ec</a:t>
            </a:r>
            <a:r>
              <a:rPr sz="2600" spc="95" dirty="0">
                <a:latin typeface="Times New Roman"/>
                <a:cs typeface="Times New Roman"/>
              </a:rPr>
              <a:t>o</a:t>
            </a:r>
            <a:r>
              <a:rPr sz="2600" spc="85" dirty="0">
                <a:latin typeface="Times New Roman"/>
                <a:cs typeface="Times New Roman"/>
              </a:rPr>
              <a:t>nom</a:t>
            </a:r>
            <a:r>
              <a:rPr sz="2600" dirty="0">
                <a:latin typeface="Times New Roman"/>
                <a:cs typeface="Times New Roman"/>
              </a:rPr>
              <a:t>y</a:t>
            </a:r>
            <a:endParaRPr sz="2600">
              <a:latin typeface="Times New Roman"/>
              <a:cs typeface="Times New Roman"/>
            </a:endParaRPr>
          </a:p>
          <a:p>
            <a:pPr marL="286385" marR="508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55" dirty="0">
                <a:latin typeface="Times New Roman"/>
                <a:cs typeface="Times New Roman"/>
              </a:rPr>
              <a:t>General </a:t>
            </a:r>
            <a:r>
              <a:rPr sz="2600" spc="60" dirty="0">
                <a:latin typeface="Times New Roman"/>
                <a:cs typeface="Times New Roman"/>
              </a:rPr>
              <a:t>practices </a:t>
            </a:r>
            <a:r>
              <a:rPr sz="2600" spc="10" dirty="0">
                <a:latin typeface="Times New Roman"/>
                <a:cs typeface="Times New Roman"/>
              </a:rPr>
              <a:t>of </a:t>
            </a:r>
            <a:r>
              <a:rPr sz="2600" spc="75" dirty="0">
                <a:latin typeface="Times New Roman"/>
                <a:cs typeface="Times New Roman"/>
              </a:rPr>
              <a:t>doing business </a:t>
            </a:r>
            <a:r>
              <a:rPr sz="2600" spc="10" dirty="0">
                <a:latin typeface="Times New Roman"/>
                <a:cs typeface="Times New Roman"/>
              </a:rPr>
              <a:t>of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105" dirty="0">
                <a:latin typeface="Times New Roman"/>
                <a:cs typeface="Times New Roman"/>
              </a:rPr>
              <a:t> </a:t>
            </a:r>
            <a:r>
              <a:rPr sz="2600" spc="-125" dirty="0">
                <a:latin typeface="Times New Roman"/>
                <a:cs typeface="Times New Roman"/>
              </a:rPr>
              <a:t>host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country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0" y="0"/>
          <a:ext cx="9138285" cy="62341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18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56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2400" spc="-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HRM</a:t>
                      </a:r>
                      <a:r>
                        <a:rPr sz="2400" spc="-3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function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240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International</a:t>
                      </a:r>
                      <a:r>
                        <a:rPr sz="2400" spc="-6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HRM</a:t>
                      </a:r>
                      <a:r>
                        <a:rPr sz="2400" spc="-1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complexity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1658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700" dirty="0">
                        <a:latin typeface="Times New Roman"/>
                        <a:cs typeface="Times New Roman"/>
                      </a:endParaRPr>
                    </a:p>
                    <a:p>
                      <a:pPr marL="88265" marR="179070">
                        <a:lnSpc>
                          <a:spcPct val="100000"/>
                        </a:lnSpc>
                      </a:pPr>
                      <a:r>
                        <a:rPr sz="2400" b="1" dirty="0">
                          <a:latin typeface="Times New Roman"/>
                          <a:cs typeface="Times New Roman"/>
                        </a:rPr>
                        <a:t>Human </a:t>
                      </a:r>
                      <a:r>
                        <a:rPr sz="2400" b="1" spc="-15" dirty="0">
                          <a:latin typeface="Times New Roman"/>
                          <a:cs typeface="Times New Roman"/>
                        </a:rPr>
                        <a:t>resource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planning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-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matching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staff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resources to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the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anticipated</a:t>
                      </a:r>
                      <a:r>
                        <a:rPr sz="2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direction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business,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whether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diversifying, expanding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or contracting. Mapping future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staffing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needs,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terms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of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quantity and quality of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human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resources, by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examining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trends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retirement,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turnover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etc.</a:t>
                      </a:r>
                    </a:p>
                  </a:txBody>
                  <a:tcPr marL="0" marR="0" marT="6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700" dirty="0">
                        <a:latin typeface="Times New Roman"/>
                        <a:cs typeface="Times New Roman"/>
                      </a:endParaRPr>
                    </a:p>
                    <a:p>
                      <a:pPr marL="92075" marR="121920">
                        <a:lnSpc>
                          <a:spcPct val="100000"/>
                        </a:lnSpc>
                      </a:pPr>
                      <a:r>
                        <a:rPr sz="2400" b="1" dirty="0">
                          <a:latin typeface="Times New Roman"/>
                          <a:cs typeface="Times New Roman"/>
                        </a:rPr>
                        <a:t>International </a:t>
                      </a: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HR planning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-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understanding</a:t>
                      </a:r>
                      <a:r>
                        <a:rPr sz="2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labour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market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trends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the host (i.e. subsidiary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as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opposed to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home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‘parent’)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country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environments.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Obtaining and acting upon data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concerning skill 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availability,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demographics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(age, 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gender,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racial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mix)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surrounding the subsidiary and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market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rates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pay.</a:t>
                      </a:r>
                      <a:endParaRPr sz="2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4867402" y="6413093"/>
            <a:ext cx="348361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 MT"/>
                <a:cs typeface="Arial MT"/>
              </a:rPr>
              <a:t>Source; Hollinshead, G. (2010) International and Comparative </a:t>
            </a:r>
            <a:r>
              <a:rPr sz="1000" spc="-26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Human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Resource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Management,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McGraw-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Hill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734814" y="326263"/>
            <a:ext cx="0" cy="6205220"/>
          </a:xfrm>
          <a:custGeom>
            <a:avLst/>
            <a:gdLst/>
            <a:ahLst/>
            <a:cxnLst/>
            <a:rect l="l" t="t" r="r" b="b"/>
            <a:pathLst>
              <a:path h="6205220">
                <a:moveTo>
                  <a:pt x="0" y="0"/>
                </a:moveTo>
                <a:lnTo>
                  <a:pt x="0" y="62047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23850" y="326263"/>
            <a:ext cx="0" cy="6205220"/>
          </a:xfrm>
          <a:custGeom>
            <a:avLst/>
            <a:gdLst/>
            <a:ahLst/>
            <a:cxnLst/>
            <a:rect l="l" t="t" r="r" b="b"/>
            <a:pathLst>
              <a:path h="6205220">
                <a:moveTo>
                  <a:pt x="0" y="0"/>
                </a:moveTo>
                <a:lnTo>
                  <a:pt x="0" y="62047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317500" y="326263"/>
            <a:ext cx="8832850" cy="6205220"/>
            <a:chOff x="317500" y="326263"/>
            <a:chExt cx="8832850" cy="6205220"/>
          </a:xfrm>
        </p:grpSpPr>
        <p:sp>
          <p:nvSpPr>
            <p:cNvPr id="5" name="object 5"/>
            <p:cNvSpPr/>
            <p:nvPr/>
          </p:nvSpPr>
          <p:spPr>
            <a:xfrm>
              <a:off x="9144000" y="326263"/>
              <a:ext cx="0" cy="6205220"/>
            </a:xfrm>
            <a:custGeom>
              <a:avLst/>
              <a:gdLst/>
              <a:ahLst/>
              <a:cxnLst/>
              <a:rect l="l" t="t" r="r" b="b"/>
              <a:pathLst>
                <a:path h="6205220">
                  <a:moveTo>
                    <a:pt x="0" y="0"/>
                  </a:moveTo>
                  <a:lnTo>
                    <a:pt x="0" y="6204711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7500" y="326275"/>
              <a:ext cx="8826500" cy="6205220"/>
            </a:xfrm>
            <a:custGeom>
              <a:avLst/>
              <a:gdLst/>
              <a:ahLst/>
              <a:cxnLst/>
              <a:rect l="l" t="t" r="r" b="b"/>
              <a:pathLst>
                <a:path w="8826500" h="6205220">
                  <a:moveTo>
                    <a:pt x="8826500" y="6191999"/>
                  </a:moveTo>
                  <a:lnTo>
                    <a:pt x="0" y="6191999"/>
                  </a:lnTo>
                  <a:lnTo>
                    <a:pt x="0" y="6204699"/>
                  </a:lnTo>
                  <a:lnTo>
                    <a:pt x="8826500" y="6204699"/>
                  </a:lnTo>
                  <a:lnTo>
                    <a:pt x="8826500" y="6191999"/>
                  </a:lnTo>
                  <a:close/>
                </a:path>
                <a:path w="8826500" h="6205220">
                  <a:moveTo>
                    <a:pt x="8826500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8826500" y="12700"/>
                  </a:lnTo>
                  <a:lnTo>
                    <a:pt x="88265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02742" y="1696592"/>
            <a:ext cx="36156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34365" algn="l"/>
                <a:tab pos="2084070" algn="l"/>
                <a:tab pos="2604770" algn="l"/>
              </a:tabLst>
            </a:pPr>
            <a:r>
              <a:rPr sz="2400" dirty="0">
                <a:latin typeface="Times New Roman"/>
                <a:cs typeface="Times New Roman"/>
              </a:rPr>
              <a:t>fi</a:t>
            </a:r>
            <a:r>
              <a:rPr sz="2400" spc="-10" dirty="0">
                <a:latin typeface="Times New Roman"/>
                <a:cs typeface="Times New Roman"/>
              </a:rPr>
              <a:t>l</a:t>
            </a:r>
            <a:r>
              <a:rPr sz="2400" dirty="0">
                <a:latin typeface="Times New Roman"/>
                <a:cs typeface="Times New Roman"/>
              </a:rPr>
              <a:t>l	va</a:t>
            </a:r>
            <a:r>
              <a:rPr sz="2400" spc="-10" dirty="0">
                <a:latin typeface="Times New Roman"/>
                <a:cs typeface="Times New Roman"/>
              </a:rPr>
              <a:t>c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10" dirty="0">
                <a:latin typeface="Times New Roman"/>
                <a:cs typeface="Times New Roman"/>
              </a:rPr>
              <a:t>c</a:t>
            </a:r>
            <a:r>
              <a:rPr sz="2400" spc="-5" dirty="0">
                <a:latin typeface="Times New Roman"/>
                <a:cs typeface="Times New Roman"/>
              </a:rPr>
              <a:t>ies</a:t>
            </a:r>
            <a:r>
              <a:rPr sz="2400" dirty="0">
                <a:latin typeface="Times New Roman"/>
                <a:cs typeface="Times New Roman"/>
              </a:rPr>
              <a:t>	or	en</a:t>
            </a:r>
            <a:r>
              <a:rPr sz="2400" spc="-10" dirty="0">
                <a:latin typeface="Times New Roman"/>
                <a:cs typeface="Times New Roman"/>
              </a:rPr>
              <a:t>h</a:t>
            </a:r>
            <a:r>
              <a:rPr sz="2400" dirty="0">
                <a:latin typeface="Times New Roman"/>
                <a:cs typeface="Times New Roman"/>
              </a:rPr>
              <a:t>ance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02742" y="2794253"/>
            <a:ext cx="3606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1522730" algn="l"/>
                <a:tab pos="2356485" algn="l"/>
              </a:tabLst>
            </a:pPr>
            <a:r>
              <a:rPr sz="2400" b="1" spc="-5" dirty="0">
                <a:latin typeface="Times New Roman"/>
                <a:cs typeface="Times New Roman"/>
              </a:rPr>
              <a:t>selection	</a:t>
            </a:r>
            <a:r>
              <a:rPr sz="2400" spc="-5" dirty="0">
                <a:latin typeface="Times New Roman"/>
                <a:cs typeface="Times New Roman"/>
              </a:rPr>
              <a:t>and	</a:t>
            </a:r>
            <a:r>
              <a:rPr sz="2400" b="1" spc="-5" dirty="0">
                <a:latin typeface="Times New Roman"/>
                <a:cs typeface="Times New Roman"/>
              </a:rPr>
              <a:t>induction  socialisation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77342" y="964514"/>
            <a:ext cx="621538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449445" algn="l"/>
              </a:tabLst>
            </a:pPr>
            <a:r>
              <a:rPr sz="2400" b="1" spc="-5" dirty="0">
                <a:solidFill>
                  <a:srgbClr val="0000FF"/>
                </a:solidFill>
                <a:latin typeface="Times New Roman"/>
                <a:cs typeface="Times New Roman"/>
              </a:rPr>
              <a:t>Recruitment</a:t>
            </a:r>
            <a:r>
              <a:rPr sz="2400" spc="-5" dirty="0">
                <a:latin typeface="Times New Roman"/>
                <a:cs typeface="Times New Roman"/>
              </a:rPr>
              <a:t>-</a:t>
            </a:r>
            <a:r>
              <a:rPr sz="2400" spc="22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sourcing</a:t>
            </a:r>
            <a:r>
              <a:rPr sz="2400" spc="2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staff</a:t>
            </a:r>
            <a:r>
              <a:rPr sz="2400" spc="2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from	</a:t>
            </a:r>
            <a:r>
              <a:rPr sz="3600" b="1" spc="-7" baseline="-21990" dirty="0">
                <a:solidFill>
                  <a:srgbClr val="0000FF"/>
                </a:solidFill>
                <a:latin typeface="Times New Roman"/>
                <a:cs typeface="Times New Roman"/>
              </a:rPr>
              <a:t>International</a:t>
            </a:r>
            <a:endParaRPr sz="3600" baseline="-2199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90256" y="1086434"/>
            <a:ext cx="167767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60" dirty="0">
                <a:solidFill>
                  <a:srgbClr val="0000FF"/>
                </a:solidFill>
                <a:latin typeface="Times New Roman"/>
                <a:cs typeface="Times New Roman"/>
              </a:rPr>
              <a:t>r</a:t>
            </a:r>
            <a:r>
              <a:rPr sz="2400" b="1" dirty="0">
                <a:solidFill>
                  <a:srgbClr val="0000FF"/>
                </a:solidFill>
                <a:latin typeface="Times New Roman"/>
                <a:cs typeface="Times New Roman"/>
              </a:rPr>
              <a:t>e</a:t>
            </a:r>
            <a:r>
              <a:rPr sz="2400" b="1" spc="-10" dirty="0">
                <a:solidFill>
                  <a:srgbClr val="0000FF"/>
                </a:solidFill>
                <a:latin typeface="Times New Roman"/>
                <a:cs typeface="Times New Roman"/>
              </a:rPr>
              <a:t>c</a:t>
            </a:r>
            <a:r>
              <a:rPr sz="2400" b="1" dirty="0">
                <a:solidFill>
                  <a:srgbClr val="0000FF"/>
                </a:solidFill>
                <a:latin typeface="Times New Roman"/>
                <a:cs typeface="Times New Roman"/>
              </a:rPr>
              <a:t>ruitment</a:t>
            </a:r>
            <a:r>
              <a:rPr sz="2400" dirty="0">
                <a:solidFill>
                  <a:srgbClr val="0000FF"/>
                </a:solidFill>
                <a:latin typeface="Times New Roman"/>
                <a:cs typeface="Times New Roman"/>
              </a:rPr>
              <a:t>-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77342" y="1330833"/>
            <a:ext cx="5402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449445" algn="l"/>
              </a:tabLst>
            </a:pPr>
            <a:r>
              <a:rPr sz="2400" spc="-5" dirty="0">
                <a:latin typeface="Times New Roman"/>
                <a:cs typeface="Times New Roman"/>
              </a:rPr>
              <a:t>local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national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labour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markets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	</a:t>
            </a:r>
            <a:r>
              <a:rPr sz="3600" baseline="-21990" dirty="0">
                <a:latin typeface="Times New Roman"/>
                <a:cs typeface="Times New Roman"/>
              </a:rPr>
              <a:t>gaining</a:t>
            </a:r>
            <a:endParaRPr sz="3600" baseline="-2199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472554" y="1452753"/>
            <a:ext cx="25952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0889" algn="l"/>
              </a:tabLst>
            </a:pPr>
            <a:r>
              <a:rPr sz="2400" dirty="0">
                <a:latin typeface="Times New Roman"/>
                <a:cs typeface="Times New Roman"/>
              </a:rPr>
              <a:t>fa</a:t>
            </a:r>
            <a:r>
              <a:rPr sz="2400" spc="-25" dirty="0">
                <a:latin typeface="Times New Roman"/>
                <a:cs typeface="Times New Roman"/>
              </a:rPr>
              <a:t>m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5" dirty="0">
                <a:latin typeface="Times New Roman"/>
                <a:cs typeface="Times New Roman"/>
              </a:rPr>
              <a:t>l</a:t>
            </a:r>
            <a:r>
              <a:rPr sz="2400" dirty="0">
                <a:latin typeface="Times New Roman"/>
                <a:cs typeface="Times New Roman"/>
              </a:rPr>
              <a:t>ia</a:t>
            </a:r>
            <a:r>
              <a:rPr sz="2400" spc="-1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5" dirty="0">
                <a:latin typeface="Times New Roman"/>
                <a:cs typeface="Times New Roman"/>
              </a:rPr>
              <a:t>t</a:t>
            </a:r>
            <a:r>
              <a:rPr sz="2400" dirty="0">
                <a:latin typeface="Times New Roman"/>
                <a:cs typeface="Times New Roman"/>
              </a:rPr>
              <a:t>y	</a:t>
            </a:r>
            <a:r>
              <a:rPr sz="2400" spc="-5" dirty="0">
                <a:latin typeface="Times New Roman"/>
                <a:cs typeface="Times New Roman"/>
              </a:rPr>
              <a:t>w</a:t>
            </a:r>
            <a:r>
              <a:rPr sz="2400" spc="-15" dirty="0">
                <a:latin typeface="Times New Roman"/>
                <a:cs typeface="Times New Roman"/>
              </a:rPr>
              <a:t>i</a:t>
            </a:r>
            <a:r>
              <a:rPr sz="2400" dirty="0">
                <a:latin typeface="Times New Roman"/>
                <a:cs typeface="Times New Roman"/>
              </a:rPr>
              <a:t>th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33671" y="1818513"/>
            <a:ext cx="20351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593090" algn="l"/>
              </a:tabLst>
            </a:pPr>
            <a:r>
              <a:rPr sz="3600" baseline="21990" dirty="0">
                <a:latin typeface="Times New Roman"/>
                <a:cs typeface="Times New Roman"/>
              </a:rPr>
              <a:t>the	</a:t>
            </a:r>
            <a:r>
              <a:rPr sz="2400" spc="-5" dirty="0">
                <a:latin typeface="Times New Roman"/>
                <a:cs typeface="Times New Roman"/>
              </a:rPr>
              <a:t>educational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936105" y="1818513"/>
            <a:ext cx="21297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70305" algn="l"/>
              </a:tabLst>
            </a:pPr>
            <a:r>
              <a:rPr sz="2400" dirty="0">
                <a:latin typeface="Times New Roman"/>
                <a:cs typeface="Times New Roman"/>
              </a:rPr>
              <a:t>and	tr</a:t>
            </a:r>
            <a:r>
              <a:rPr sz="2400" spc="-1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5" dirty="0">
                <a:latin typeface="Times New Roman"/>
                <a:cs typeface="Times New Roman"/>
              </a:rPr>
              <a:t>i</a:t>
            </a:r>
            <a:r>
              <a:rPr sz="2400" spc="-15" dirty="0">
                <a:latin typeface="Times New Roman"/>
                <a:cs typeface="Times New Roman"/>
              </a:rPr>
              <a:t>n</a:t>
            </a:r>
            <a:r>
              <a:rPr sz="2400" dirty="0">
                <a:latin typeface="Times New Roman"/>
                <a:cs typeface="Times New Roman"/>
              </a:rPr>
              <a:t>g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77342" y="2184272"/>
            <a:ext cx="87147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449445" algn="l"/>
              </a:tabLst>
            </a:pPr>
            <a:r>
              <a:rPr sz="3600" spc="-15" baseline="21990" dirty="0">
                <a:latin typeface="Times New Roman"/>
                <a:cs typeface="Times New Roman"/>
              </a:rPr>
              <a:t>staffing</a:t>
            </a:r>
            <a:r>
              <a:rPr sz="3600" spc="427" baseline="21990" dirty="0">
                <a:latin typeface="Times New Roman"/>
                <a:cs typeface="Times New Roman"/>
              </a:rPr>
              <a:t> </a:t>
            </a:r>
            <a:r>
              <a:rPr sz="3600" spc="-7" baseline="21990" dirty="0">
                <a:latin typeface="Times New Roman"/>
                <a:cs typeface="Times New Roman"/>
              </a:rPr>
              <a:t>complement.</a:t>
            </a:r>
            <a:r>
              <a:rPr sz="3600" spc="427" baseline="21990" dirty="0">
                <a:latin typeface="Times New Roman"/>
                <a:cs typeface="Times New Roman"/>
              </a:rPr>
              <a:t> </a:t>
            </a:r>
            <a:r>
              <a:rPr sz="3600" spc="-7" baseline="21990" dirty="0">
                <a:latin typeface="Times New Roman"/>
                <a:cs typeface="Times New Roman"/>
              </a:rPr>
              <a:t>Recruitment	</a:t>
            </a:r>
            <a:r>
              <a:rPr sz="2400" spc="-5" dirty="0">
                <a:latin typeface="Times New Roman"/>
                <a:cs typeface="Times New Roman"/>
              </a:rPr>
              <a:t>qualifications</a:t>
            </a:r>
            <a:r>
              <a:rPr sz="2400" spc="3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3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the</a:t>
            </a:r>
            <a:r>
              <a:rPr sz="2400" spc="3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host</a:t>
            </a:r>
            <a:r>
              <a:rPr sz="2400" spc="30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country,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77342" y="2427808"/>
            <a:ext cx="492887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654685" algn="l"/>
                <a:tab pos="2183765" algn="l"/>
                <a:tab pos="2700655" algn="l"/>
                <a:tab pos="4013200" algn="l"/>
                <a:tab pos="4449445" algn="l"/>
              </a:tabLst>
            </a:pPr>
            <a:r>
              <a:rPr sz="2400" spc="-5" dirty="0">
                <a:latin typeface="Times New Roman"/>
                <a:cs typeface="Times New Roman"/>
              </a:rPr>
              <a:t>will	incorporate	</a:t>
            </a:r>
            <a:r>
              <a:rPr sz="2400" dirty="0">
                <a:latin typeface="Times New Roman"/>
                <a:cs typeface="Times New Roman"/>
              </a:rPr>
              <a:t>the	</a:t>
            </a:r>
            <a:r>
              <a:rPr sz="2400" spc="-5" dirty="0">
                <a:latin typeface="Times New Roman"/>
                <a:cs typeface="Times New Roman"/>
              </a:rPr>
              <a:t>processes	of	</a:t>
            </a:r>
            <a:r>
              <a:rPr sz="3600" baseline="-21990" dirty="0">
                <a:latin typeface="Times New Roman"/>
                <a:cs typeface="Times New Roman"/>
              </a:rPr>
              <a:t>and</a:t>
            </a:r>
            <a:endParaRPr sz="3600" baseline="-2199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513959" y="2549728"/>
            <a:ext cx="355346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12165" algn="l"/>
                <a:tab pos="2002789" algn="l"/>
              </a:tabLst>
            </a:pPr>
            <a:r>
              <a:rPr sz="2400" dirty="0">
                <a:latin typeface="Times New Roman"/>
                <a:cs typeface="Times New Roman"/>
              </a:rPr>
              <a:t>with	</a:t>
            </a:r>
            <a:r>
              <a:rPr sz="2400" spc="-5" dirty="0">
                <a:latin typeface="Times New Roman"/>
                <a:cs typeface="Times New Roman"/>
              </a:rPr>
              <a:t>varying	international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38320" y="2916173"/>
            <a:ext cx="47529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  <a:tabLst>
                <a:tab pos="488315" algn="l"/>
                <a:tab pos="2117725" algn="l"/>
                <a:tab pos="2614930" algn="l"/>
                <a:tab pos="4274185" algn="l"/>
              </a:tabLst>
            </a:pPr>
            <a:r>
              <a:rPr sz="3600" baseline="21990" dirty="0">
                <a:latin typeface="Times New Roman"/>
                <a:cs typeface="Times New Roman"/>
              </a:rPr>
              <a:t>or	</a:t>
            </a:r>
            <a:r>
              <a:rPr sz="2400" spc="-5" dirty="0">
                <a:latin typeface="Times New Roman"/>
                <a:cs typeface="Times New Roman"/>
              </a:rPr>
              <a:t>approaches	</a:t>
            </a:r>
            <a:r>
              <a:rPr sz="2400" dirty="0">
                <a:latin typeface="Times New Roman"/>
                <a:cs typeface="Times New Roman"/>
              </a:rPr>
              <a:t>to	</a:t>
            </a:r>
            <a:r>
              <a:rPr sz="2400" spc="-5" dirty="0">
                <a:latin typeface="Times New Roman"/>
                <a:cs typeface="Times New Roman"/>
              </a:rPr>
              <a:t>recruitment	</a:t>
            </a:r>
            <a:r>
              <a:rPr sz="2400" dirty="0">
                <a:latin typeface="Times New Roman"/>
                <a:cs typeface="Times New Roman"/>
              </a:rPr>
              <a:t>and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14442" y="3281934"/>
            <a:ext cx="11868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se</a:t>
            </a:r>
            <a:r>
              <a:rPr sz="2400" dirty="0">
                <a:latin typeface="Times New Roman"/>
                <a:cs typeface="Times New Roman"/>
              </a:rPr>
              <a:t>lec</a:t>
            </a:r>
            <a:r>
              <a:rPr sz="2400" spc="5" dirty="0">
                <a:latin typeface="Times New Roman"/>
                <a:cs typeface="Times New Roman"/>
              </a:rPr>
              <a:t>t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-10" dirty="0">
                <a:latin typeface="Times New Roman"/>
                <a:cs typeface="Times New Roman"/>
              </a:rPr>
              <a:t>o</a:t>
            </a:r>
            <a:r>
              <a:rPr sz="2400" spc="5" dirty="0">
                <a:latin typeface="Times New Roman"/>
                <a:cs typeface="Times New Roman"/>
              </a:rPr>
              <a:t>n</a:t>
            </a:r>
            <a:r>
              <a:rPr sz="2400" dirty="0">
                <a:latin typeface="Times New Roman"/>
                <a:cs typeface="Times New Roman"/>
              </a:rPr>
              <a:t>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35551" y="542925"/>
            <a:ext cx="0" cy="6061075"/>
          </a:xfrm>
          <a:custGeom>
            <a:avLst/>
            <a:gdLst/>
            <a:ahLst/>
            <a:cxnLst/>
            <a:rect l="l" t="t" r="r" b="b"/>
            <a:pathLst>
              <a:path h="6061075">
                <a:moveTo>
                  <a:pt x="0" y="0"/>
                </a:moveTo>
                <a:lnTo>
                  <a:pt x="0" y="606107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50825" y="542925"/>
            <a:ext cx="0" cy="6061075"/>
          </a:xfrm>
          <a:custGeom>
            <a:avLst/>
            <a:gdLst/>
            <a:ahLst/>
            <a:cxnLst/>
            <a:rect l="l" t="t" r="r" b="b"/>
            <a:pathLst>
              <a:path h="6061075">
                <a:moveTo>
                  <a:pt x="0" y="0"/>
                </a:moveTo>
                <a:lnTo>
                  <a:pt x="0" y="606107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44475" y="542925"/>
            <a:ext cx="8582025" cy="6061075"/>
          </a:xfrm>
          <a:custGeom>
            <a:avLst/>
            <a:gdLst/>
            <a:ahLst/>
            <a:cxnLst/>
            <a:rect l="l" t="t" r="r" b="b"/>
            <a:pathLst>
              <a:path w="8582025" h="6061075">
                <a:moveTo>
                  <a:pt x="8575675" y="0"/>
                </a:moveTo>
                <a:lnTo>
                  <a:pt x="8575675" y="6061075"/>
                </a:lnTo>
              </a:path>
              <a:path w="8582025" h="6061075">
                <a:moveTo>
                  <a:pt x="0" y="6350"/>
                </a:moveTo>
                <a:lnTo>
                  <a:pt x="8582025" y="6350"/>
                </a:lnTo>
              </a:path>
              <a:path w="8582025" h="6061075">
                <a:moveTo>
                  <a:pt x="0" y="6054725"/>
                </a:moveTo>
                <a:lnTo>
                  <a:pt x="8582025" y="605472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29590" y="937640"/>
            <a:ext cx="3931920" cy="3317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25" dirty="0">
                <a:solidFill>
                  <a:srgbClr val="0000CC"/>
                </a:solidFill>
                <a:latin typeface="Times New Roman"/>
                <a:cs typeface="Times New Roman"/>
              </a:rPr>
              <a:t>Training 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and 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development</a:t>
            </a: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- </a:t>
            </a:r>
            <a:r>
              <a:rPr sz="2400" spc="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enhancing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skills,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knowledge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5" dirty="0">
                <a:latin typeface="Times New Roman"/>
                <a:cs typeface="Times New Roman"/>
              </a:rPr>
              <a:t>competence </a:t>
            </a:r>
            <a:r>
              <a:rPr sz="2400" dirty="0">
                <a:latin typeface="Times New Roman"/>
                <a:cs typeface="Times New Roman"/>
              </a:rPr>
              <a:t>base of the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organisation </a:t>
            </a:r>
            <a:r>
              <a:rPr sz="2400" dirty="0">
                <a:latin typeface="Times New Roman"/>
                <a:cs typeface="Times New Roman"/>
              </a:rPr>
              <a:t>either through in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house training </a:t>
            </a:r>
            <a:r>
              <a:rPr sz="2400" spc="-5" dirty="0">
                <a:latin typeface="Times New Roman"/>
                <a:cs typeface="Times New Roman"/>
              </a:rPr>
              <a:t>initiatives,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through supporting </a:t>
            </a:r>
            <a:r>
              <a:rPr sz="2400" spc="-10" dirty="0">
                <a:latin typeface="Times New Roman"/>
                <a:cs typeface="Times New Roman"/>
              </a:rPr>
              <a:t>staff </a:t>
            </a:r>
            <a:r>
              <a:rPr sz="2400" dirty="0">
                <a:latin typeface="Times New Roman"/>
                <a:cs typeface="Times New Roman"/>
              </a:rPr>
              <a:t>in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attending educational/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professional </a:t>
            </a:r>
            <a:r>
              <a:rPr sz="2400" spc="-5" dirty="0">
                <a:latin typeface="Times New Roman"/>
                <a:cs typeface="Times New Roman"/>
              </a:rPr>
              <a:t>development 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institutions.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15053" y="937640"/>
            <a:ext cx="4096385" cy="2952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International training 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and 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 development</a:t>
            </a: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- </a:t>
            </a:r>
            <a:r>
              <a:rPr sz="2400" spc="-5" dirty="0">
                <a:latin typeface="Times New Roman"/>
                <a:cs typeface="Times New Roman"/>
              </a:rPr>
              <a:t>if a company is </a:t>
            </a:r>
            <a:r>
              <a:rPr sz="2400" dirty="0">
                <a:latin typeface="Times New Roman"/>
                <a:cs typeface="Times New Roman"/>
              </a:rPr>
              <a:t> straddling international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boundaries, it needs to gain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awareness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diverse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institutional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approaches to training and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development </a:t>
            </a:r>
            <a:r>
              <a:rPr sz="2400" dirty="0">
                <a:latin typeface="Times New Roman"/>
                <a:cs typeface="Times New Roman"/>
              </a:rPr>
              <a:t>in the national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systems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question.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735576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23850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317500" y="254000"/>
            <a:ext cx="8832850" cy="6421755"/>
            <a:chOff x="317500" y="254000"/>
            <a:chExt cx="8832850" cy="6421755"/>
          </a:xfrm>
        </p:grpSpPr>
        <p:sp>
          <p:nvSpPr>
            <p:cNvPr id="5" name="object 5"/>
            <p:cNvSpPr/>
            <p:nvPr/>
          </p:nvSpPr>
          <p:spPr>
            <a:xfrm>
              <a:off x="9144000" y="254000"/>
              <a:ext cx="0" cy="6421755"/>
            </a:xfrm>
            <a:custGeom>
              <a:avLst/>
              <a:gdLst/>
              <a:ahLst/>
              <a:cxnLst/>
              <a:rect l="l" t="t" r="r" b="b"/>
              <a:pathLst>
                <a:path h="6421755">
                  <a:moveTo>
                    <a:pt x="0" y="0"/>
                  </a:moveTo>
                  <a:lnTo>
                    <a:pt x="0" y="642143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7500" y="253999"/>
              <a:ext cx="8826500" cy="6421755"/>
            </a:xfrm>
            <a:custGeom>
              <a:avLst/>
              <a:gdLst/>
              <a:ahLst/>
              <a:cxnLst/>
              <a:rect l="l" t="t" r="r" b="b"/>
              <a:pathLst>
                <a:path w="8826500" h="6421755">
                  <a:moveTo>
                    <a:pt x="8826500" y="6408737"/>
                  </a:moveTo>
                  <a:lnTo>
                    <a:pt x="0" y="6408737"/>
                  </a:lnTo>
                  <a:lnTo>
                    <a:pt x="0" y="6421437"/>
                  </a:lnTo>
                  <a:lnTo>
                    <a:pt x="8826500" y="6421437"/>
                  </a:lnTo>
                  <a:lnTo>
                    <a:pt x="8826500" y="6408737"/>
                  </a:lnTo>
                  <a:close/>
                </a:path>
                <a:path w="8826500" h="6421755">
                  <a:moveTo>
                    <a:pt x="8826500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8826500" y="12700"/>
                  </a:lnTo>
                  <a:lnTo>
                    <a:pt x="88265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02742" y="1379931"/>
            <a:ext cx="4201160" cy="3318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Pay</a:t>
            </a:r>
            <a:r>
              <a:rPr sz="2400" b="1" spc="-5" dirty="0">
                <a:latin typeface="Times New Roman"/>
                <a:cs typeface="Times New Roman"/>
              </a:rPr>
              <a:t>- </a:t>
            </a:r>
            <a:r>
              <a:rPr sz="2400" dirty="0">
                <a:latin typeface="Times New Roman"/>
                <a:cs typeface="Times New Roman"/>
              </a:rPr>
              <a:t>structuring pay </a:t>
            </a:r>
            <a:r>
              <a:rPr sz="2400" spc="-5" dirty="0">
                <a:latin typeface="Times New Roman"/>
                <a:cs typeface="Times New Roman"/>
              </a:rPr>
              <a:t>relativities </a:t>
            </a:r>
            <a:r>
              <a:rPr sz="2400" dirty="0">
                <a:latin typeface="Times New Roman"/>
                <a:cs typeface="Times New Roman"/>
              </a:rPr>
              <a:t> within </a:t>
            </a:r>
            <a:r>
              <a:rPr sz="2400" spc="-5" dirty="0">
                <a:latin typeface="Times New Roman"/>
                <a:cs typeface="Times New Roman"/>
              </a:rPr>
              <a:t>the </a:t>
            </a:r>
            <a:r>
              <a:rPr sz="2400" dirty="0">
                <a:latin typeface="Times New Roman"/>
                <a:cs typeface="Times New Roman"/>
              </a:rPr>
              <a:t>enterprise taking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acco</a:t>
            </a:r>
            <a:r>
              <a:rPr sz="2400" spc="5" dirty="0">
                <a:latin typeface="Times New Roman"/>
                <a:cs typeface="Times New Roman"/>
              </a:rPr>
              <a:t>u</a:t>
            </a:r>
            <a:r>
              <a:rPr sz="2400" dirty="0">
                <a:latin typeface="Times New Roman"/>
                <a:cs typeface="Times New Roman"/>
              </a:rPr>
              <a:t>nt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 labour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m</a:t>
            </a:r>
            <a:r>
              <a:rPr sz="2400" dirty="0">
                <a:latin typeface="Times New Roman"/>
                <a:cs typeface="Times New Roman"/>
              </a:rPr>
              <a:t>ar</a:t>
            </a:r>
            <a:r>
              <a:rPr sz="2400" spc="5" dirty="0">
                <a:latin typeface="Times New Roman"/>
                <a:cs typeface="Times New Roman"/>
              </a:rPr>
              <a:t>k</a:t>
            </a:r>
            <a:r>
              <a:rPr sz="2400" dirty="0">
                <a:latin typeface="Times New Roman"/>
                <a:cs typeface="Times New Roman"/>
              </a:rPr>
              <a:t>et rat</a:t>
            </a:r>
            <a:r>
              <a:rPr sz="2400" spc="-5" dirty="0">
                <a:latin typeface="Times New Roman"/>
                <a:cs typeface="Times New Roman"/>
              </a:rPr>
              <a:t>es.</a:t>
            </a:r>
            <a:r>
              <a:rPr sz="2400" spc="-15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As  </a:t>
            </a:r>
            <a:r>
              <a:rPr sz="2400" dirty="0">
                <a:latin typeface="Times New Roman"/>
                <a:cs typeface="Times New Roman"/>
              </a:rPr>
              <a:t>appropriate,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negotiating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collective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rates of pay with trade unions and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</a:t>
            </a:r>
            <a:r>
              <a:rPr sz="2400" spc="-20" dirty="0">
                <a:latin typeface="Times New Roman"/>
                <a:cs typeface="Times New Roman"/>
              </a:rPr>
              <a:t>m</a:t>
            </a:r>
            <a:r>
              <a:rPr sz="2400" dirty="0">
                <a:latin typeface="Times New Roman"/>
                <a:cs typeface="Times New Roman"/>
              </a:rPr>
              <a:t>ployee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</a:t>
            </a:r>
            <a:r>
              <a:rPr sz="2400" spc="-5" dirty="0">
                <a:latin typeface="Times New Roman"/>
                <a:cs typeface="Times New Roman"/>
              </a:rPr>
              <a:t>re</a:t>
            </a:r>
            <a:r>
              <a:rPr sz="2400" dirty="0">
                <a:latin typeface="Times New Roman"/>
                <a:cs typeface="Times New Roman"/>
              </a:rPr>
              <a:t>sent</a:t>
            </a:r>
            <a:r>
              <a:rPr sz="2400" spc="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tiv</a:t>
            </a:r>
            <a:r>
              <a:rPr sz="2400" spc="-15" dirty="0">
                <a:latin typeface="Times New Roman"/>
                <a:cs typeface="Times New Roman"/>
              </a:rPr>
              <a:t>e</a:t>
            </a:r>
            <a:r>
              <a:rPr sz="2400" spc="-5" dirty="0">
                <a:latin typeface="Times New Roman"/>
                <a:cs typeface="Times New Roman"/>
              </a:rPr>
              <a:t>s.</a:t>
            </a:r>
            <a:r>
              <a:rPr sz="2400" spc="-1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  growing </a:t>
            </a:r>
            <a:r>
              <a:rPr sz="2400" dirty="0">
                <a:latin typeface="Times New Roman"/>
                <a:cs typeface="Times New Roman"/>
              </a:rPr>
              <a:t>trend in </a:t>
            </a:r>
            <a:r>
              <a:rPr sz="2400" spc="-5" dirty="0">
                <a:latin typeface="Times New Roman"/>
                <a:cs typeface="Times New Roman"/>
              </a:rPr>
              <a:t>pay has </a:t>
            </a:r>
            <a:r>
              <a:rPr sz="2400" dirty="0">
                <a:latin typeface="Times New Roman"/>
                <a:cs typeface="Times New Roman"/>
              </a:rPr>
              <a:t>been to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link </a:t>
            </a:r>
            <a:r>
              <a:rPr sz="2400" spc="-5" dirty="0">
                <a:latin typeface="Times New Roman"/>
                <a:cs typeface="Times New Roman"/>
              </a:rPr>
              <a:t>pay with </a:t>
            </a:r>
            <a:r>
              <a:rPr sz="2400" dirty="0">
                <a:latin typeface="Times New Roman"/>
                <a:cs typeface="Times New Roman"/>
              </a:rPr>
              <a:t>individual, </a:t>
            </a:r>
            <a:r>
              <a:rPr sz="2400" spc="-5" dirty="0">
                <a:latin typeface="Times New Roman"/>
                <a:cs typeface="Times New Roman"/>
              </a:rPr>
              <a:t>group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corporate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performance.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815078" y="1379931"/>
            <a:ext cx="4170045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International pay and </a:t>
            </a:r>
            <a:r>
              <a:rPr sz="2400" spc="-10" dirty="0">
                <a:solidFill>
                  <a:srgbClr val="0000CC"/>
                </a:solidFill>
                <a:latin typeface="Times New Roman"/>
                <a:cs typeface="Times New Roman"/>
              </a:rPr>
              <a:t>reward</a:t>
            </a:r>
            <a:r>
              <a:rPr sz="2400" b="0" spc="-10" dirty="0">
                <a:solidFill>
                  <a:srgbClr val="0000CC"/>
                </a:solidFill>
                <a:latin typeface="Times New Roman"/>
                <a:cs typeface="Times New Roman"/>
              </a:rPr>
              <a:t>- </a:t>
            </a:r>
            <a:r>
              <a:rPr sz="2400" b="0" spc="-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understanding various national </a:t>
            </a:r>
            <a:r>
              <a:rPr sz="24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pay</a:t>
            </a:r>
            <a:r>
              <a:rPr sz="2400" b="0" spc="-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structures</a:t>
            </a:r>
            <a:r>
              <a:rPr sz="2400" b="0" spc="-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400" b="0" spc="-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philosophies</a:t>
            </a:r>
            <a:r>
              <a:rPr sz="24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in </a:t>
            </a:r>
            <a:r>
              <a:rPr sz="2400" b="0" spc="-58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host</a:t>
            </a:r>
            <a:r>
              <a:rPr sz="2400" b="0" spc="-1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national</a:t>
            </a:r>
            <a:r>
              <a:rPr sz="24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spc="-5" dirty="0">
                <a:solidFill>
                  <a:srgbClr val="000000"/>
                </a:solidFill>
                <a:latin typeface="Times New Roman"/>
                <a:cs typeface="Times New Roman"/>
              </a:rPr>
              <a:t>environments.</a:t>
            </a: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37075" y="182626"/>
            <a:ext cx="0" cy="6492875"/>
          </a:xfrm>
          <a:custGeom>
            <a:avLst/>
            <a:gdLst/>
            <a:ahLst/>
            <a:cxnLst/>
            <a:rect l="l" t="t" r="r" b="b"/>
            <a:pathLst>
              <a:path h="6492875">
                <a:moveTo>
                  <a:pt x="0" y="0"/>
                </a:moveTo>
                <a:lnTo>
                  <a:pt x="0" y="64928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9387" y="182626"/>
            <a:ext cx="0" cy="6492875"/>
          </a:xfrm>
          <a:custGeom>
            <a:avLst/>
            <a:gdLst/>
            <a:ahLst/>
            <a:cxnLst/>
            <a:rect l="l" t="t" r="r" b="b"/>
            <a:pathLst>
              <a:path h="6492875">
                <a:moveTo>
                  <a:pt x="0" y="0"/>
                </a:moveTo>
                <a:lnTo>
                  <a:pt x="0" y="64928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3037" y="182626"/>
            <a:ext cx="8726805" cy="6492875"/>
          </a:xfrm>
          <a:custGeom>
            <a:avLst/>
            <a:gdLst/>
            <a:ahLst/>
            <a:cxnLst/>
            <a:rect l="l" t="t" r="r" b="b"/>
            <a:pathLst>
              <a:path w="8726805" h="6492875">
                <a:moveTo>
                  <a:pt x="8720137" y="0"/>
                </a:moveTo>
                <a:lnTo>
                  <a:pt x="8720137" y="6492811"/>
                </a:lnTo>
              </a:path>
              <a:path w="8726805" h="6492875">
                <a:moveTo>
                  <a:pt x="0" y="6350"/>
                </a:moveTo>
                <a:lnTo>
                  <a:pt x="8726487" y="6350"/>
                </a:lnTo>
              </a:path>
              <a:path w="8726805" h="6492875">
                <a:moveTo>
                  <a:pt x="0" y="6486461"/>
                </a:moveTo>
                <a:lnTo>
                  <a:pt x="8726487" y="648646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58267" y="1127506"/>
            <a:ext cx="4077970" cy="1550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0000CC"/>
                </a:solidFill>
                <a:latin typeface="Times New Roman"/>
                <a:cs typeface="Times New Roman"/>
              </a:rPr>
              <a:t>Performance</a:t>
            </a:r>
            <a:r>
              <a:rPr sz="2000" b="1" spc="-5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0000CC"/>
                </a:solidFill>
                <a:latin typeface="Times New Roman"/>
                <a:cs typeface="Times New Roman"/>
              </a:rPr>
              <a:t>management-</a:t>
            </a:r>
            <a:r>
              <a:rPr sz="2000" b="1" spc="-5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seeking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enhance </a:t>
            </a:r>
            <a:r>
              <a:rPr sz="2000" spc="-5" dirty="0">
                <a:latin typeface="Times New Roman"/>
                <a:cs typeface="Times New Roman"/>
              </a:rPr>
              <a:t>employee motivation </a:t>
            </a:r>
            <a:r>
              <a:rPr sz="2000" dirty="0">
                <a:latin typeface="Times New Roman"/>
                <a:cs typeface="Times New Roman"/>
              </a:rPr>
              <a:t>and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formulating </a:t>
            </a:r>
            <a:r>
              <a:rPr sz="2000" dirty="0">
                <a:latin typeface="Times New Roman"/>
                <a:cs typeface="Times New Roman"/>
              </a:rPr>
              <a:t>policies and </a:t>
            </a:r>
            <a:r>
              <a:rPr sz="2000" spc="-5" dirty="0">
                <a:latin typeface="Times New Roman"/>
                <a:cs typeface="Times New Roman"/>
              </a:rPr>
              <a:t>practices </a:t>
            </a:r>
            <a:r>
              <a:rPr sz="2000" dirty="0">
                <a:latin typeface="Times New Roman"/>
                <a:cs typeface="Times New Roman"/>
              </a:rPr>
              <a:t>to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ensure that </a:t>
            </a:r>
            <a:r>
              <a:rPr sz="2000" spc="-5" dirty="0">
                <a:latin typeface="Times New Roman"/>
                <a:cs typeface="Times New Roman"/>
              </a:rPr>
              <a:t>managers </a:t>
            </a:r>
            <a:r>
              <a:rPr sz="2000" dirty="0">
                <a:latin typeface="Times New Roman"/>
                <a:cs typeface="Times New Roman"/>
              </a:rPr>
              <a:t>(and workers) are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‘a</a:t>
            </a:r>
            <a:r>
              <a:rPr sz="2000" spc="5" dirty="0">
                <a:latin typeface="Times New Roman"/>
                <a:cs typeface="Times New Roman"/>
              </a:rPr>
              <a:t>d</a:t>
            </a:r>
            <a:r>
              <a:rPr sz="2000" dirty="0">
                <a:latin typeface="Times New Roman"/>
                <a:cs typeface="Times New Roman"/>
              </a:rPr>
              <a:t>ding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value’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</a:t>
            </a:r>
            <a:r>
              <a:rPr sz="2000" spc="5" dirty="0">
                <a:latin typeface="Times New Roman"/>
                <a:cs typeface="Times New Roman"/>
              </a:rPr>
              <a:t>r</a:t>
            </a:r>
            <a:r>
              <a:rPr sz="2000" dirty="0">
                <a:latin typeface="Times New Roman"/>
                <a:cs typeface="Times New Roman"/>
              </a:rPr>
              <a:t>p</a:t>
            </a:r>
            <a:r>
              <a:rPr sz="2000" spc="10" dirty="0">
                <a:latin typeface="Times New Roman"/>
                <a:cs typeface="Times New Roman"/>
              </a:rPr>
              <a:t>o</a:t>
            </a:r>
            <a:r>
              <a:rPr sz="2000" spc="-10" dirty="0">
                <a:latin typeface="Times New Roman"/>
                <a:cs typeface="Times New Roman"/>
              </a:rPr>
              <a:t>r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10" dirty="0">
                <a:latin typeface="Times New Roman"/>
                <a:cs typeface="Times New Roman"/>
              </a:rPr>
              <a:t>t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</a:t>
            </a:r>
            <a:r>
              <a:rPr sz="2000" spc="10" dirty="0">
                <a:latin typeface="Times New Roman"/>
                <a:cs typeface="Times New Roman"/>
              </a:rPr>
              <a:t>p</a:t>
            </a:r>
            <a:r>
              <a:rPr sz="2000" dirty="0">
                <a:latin typeface="Times New Roman"/>
                <a:cs typeface="Times New Roman"/>
              </a:rPr>
              <a:t>erat</a:t>
            </a:r>
            <a:r>
              <a:rPr sz="2000" spc="-10" dirty="0">
                <a:latin typeface="Times New Roman"/>
                <a:cs typeface="Times New Roman"/>
              </a:rPr>
              <a:t>i</a:t>
            </a:r>
            <a:r>
              <a:rPr sz="2000" dirty="0">
                <a:latin typeface="Times New Roman"/>
                <a:cs typeface="Times New Roman"/>
              </a:rPr>
              <a:t>on</a:t>
            </a:r>
            <a:r>
              <a:rPr sz="2000" spc="-15" dirty="0">
                <a:latin typeface="Times New Roman"/>
                <a:cs typeface="Times New Roman"/>
              </a:rPr>
              <a:t>s</a:t>
            </a:r>
            <a:r>
              <a:rPr sz="2000" dirty="0">
                <a:latin typeface="Times New Roman"/>
                <a:cs typeface="Times New Roman"/>
              </a:rPr>
              <a:t>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16577" y="1127506"/>
            <a:ext cx="3920490" cy="1550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0000CC"/>
                </a:solidFill>
                <a:latin typeface="Times New Roman"/>
                <a:cs typeface="Times New Roman"/>
              </a:rPr>
              <a:t>International performance </a:t>
            </a:r>
            <a:r>
              <a:rPr sz="2000" spc="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00CC"/>
                </a:solidFill>
                <a:latin typeface="Times New Roman"/>
                <a:cs typeface="Times New Roman"/>
              </a:rPr>
              <a:t>management-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in the case of 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spc="-5" dirty="0">
                <a:solidFill>
                  <a:srgbClr val="000000"/>
                </a:solidFill>
                <a:latin typeface="Times New Roman"/>
                <a:cs typeface="Times New Roman"/>
              </a:rPr>
              <a:t>expatriation, complications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arise as a 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result of physical distance of the 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international</a:t>
            </a:r>
            <a:r>
              <a:rPr sz="2000" b="0" spc="-6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assignee</a:t>
            </a:r>
            <a:r>
              <a:rPr sz="20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from</a:t>
            </a:r>
            <a:r>
              <a:rPr sz="20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000" b="0" spc="-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parent.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83100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7950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1600" y="254000"/>
            <a:ext cx="8869680" cy="6421755"/>
          </a:xfrm>
          <a:custGeom>
            <a:avLst/>
            <a:gdLst/>
            <a:ahLst/>
            <a:cxnLst/>
            <a:rect l="l" t="t" r="r" b="b"/>
            <a:pathLst>
              <a:path w="8869680" h="6421755">
                <a:moveTo>
                  <a:pt x="8863076" y="0"/>
                </a:moveTo>
                <a:lnTo>
                  <a:pt x="8863076" y="6421437"/>
                </a:lnTo>
              </a:path>
              <a:path w="8869680" h="6421755">
                <a:moveTo>
                  <a:pt x="0" y="6350"/>
                </a:moveTo>
                <a:lnTo>
                  <a:pt x="8869426" y="6350"/>
                </a:lnTo>
              </a:path>
              <a:path w="8869680" h="6421755">
                <a:moveTo>
                  <a:pt x="0" y="6415087"/>
                </a:moveTo>
                <a:lnTo>
                  <a:pt x="8869426" y="641508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86639" y="1746250"/>
            <a:ext cx="19704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18795" algn="l"/>
              </a:tabLst>
            </a:pPr>
            <a:r>
              <a:rPr sz="2400" dirty="0">
                <a:latin typeface="Times New Roman"/>
                <a:cs typeface="Times New Roman"/>
              </a:rPr>
              <a:t>of	</a:t>
            </a:r>
            <a:r>
              <a:rPr sz="2400" spc="-5" dirty="0">
                <a:latin typeface="Times New Roman"/>
                <a:cs typeface="Times New Roman"/>
              </a:rPr>
              <a:t>information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6639" y="2112009"/>
            <a:ext cx="14306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63320" algn="l"/>
              </a:tabLst>
            </a:pPr>
            <a:r>
              <a:rPr sz="2400" spc="-5" dirty="0">
                <a:latin typeface="Times New Roman"/>
                <a:cs typeface="Times New Roman"/>
              </a:rPr>
              <a:t>sha</a:t>
            </a:r>
            <a:r>
              <a:rPr sz="2400" dirty="0">
                <a:latin typeface="Times New Roman"/>
                <a:cs typeface="Times New Roman"/>
              </a:rPr>
              <a:t>ring	of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6639" y="2477770"/>
            <a:ext cx="15252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02335" algn="l"/>
              </a:tabLst>
            </a:pPr>
            <a:r>
              <a:rPr sz="2400" spc="-5" dirty="0">
                <a:latin typeface="Times New Roman"/>
                <a:cs typeface="Times New Roman"/>
              </a:rPr>
              <a:t>with	trade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6639" y="2843225"/>
            <a:ext cx="326771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employee,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representatives.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86639" y="1014476"/>
            <a:ext cx="83375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1708785" algn="l"/>
                <a:tab pos="3712845" algn="l"/>
                <a:tab pos="4388485" algn="l"/>
              </a:tabLst>
            </a:pP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Employee	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consultation	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and	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International consultative </a:t>
            </a:r>
            <a:r>
              <a:rPr sz="2400" b="1" spc="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involvement</a:t>
            </a:r>
            <a:r>
              <a:rPr sz="2400" spc="-5" dirty="0">
                <a:solidFill>
                  <a:srgbClr val="0000CC"/>
                </a:solidFill>
                <a:latin typeface="Times New Roman"/>
                <a:cs typeface="Times New Roman"/>
              </a:rPr>
              <a:t>-</a:t>
            </a:r>
            <a:r>
              <a:rPr sz="2400" spc="35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involves</a:t>
            </a:r>
            <a:r>
              <a:rPr sz="2400" spc="34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disclosure	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obligations</a:t>
            </a: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-</a:t>
            </a:r>
            <a:r>
              <a:rPr sz="2400" spc="-4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legal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corporate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84551" y="1746250"/>
            <a:ext cx="647128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73760" marR="5080" indent="-861694">
              <a:lnSpc>
                <a:spcPct val="100000"/>
              </a:lnSpc>
              <a:spcBef>
                <a:spcPts val="100"/>
              </a:spcBef>
              <a:tabLst>
                <a:tab pos="706120" algn="l"/>
                <a:tab pos="2190115" algn="l"/>
              </a:tabLst>
            </a:pPr>
            <a:r>
              <a:rPr sz="2400" dirty="0">
                <a:latin typeface="Times New Roman"/>
                <a:cs typeface="Times New Roman"/>
              </a:rPr>
              <a:t>and	</a:t>
            </a:r>
            <a:r>
              <a:rPr sz="2400" spc="-5" dirty="0">
                <a:latin typeface="Times New Roman"/>
                <a:cs typeface="Times New Roman"/>
              </a:rPr>
              <a:t>potentially	</a:t>
            </a:r>
            <a:r>
              <a:rPr sz="2400" dirty="0">
                <a:latin typeface="Times New Roman"/>
                <a:cs typeface="Times New Roman"/>
              </a:rPr>
              <a:t>obligations concerning </a:t>
            </a:r>
            <a:r>
              <a:rPr sz="2400" spc="-5" dirty="0">
                <a:latin typeface="Times New Roman"/>
                <a:cs typeface="Times New Roman"/>
              </a:rPr>
              <a:t>employee 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decisions	involvement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participation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vary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843532" y="2112009"/>
            <a:ext cx="697166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corporate</a:t>
            </a:r>
            <a:endParaRPr sz="2400" dirty="0">
              <a:latin typeface="Times New Roman"/>
              <a:cs typeface="Times New Roman"/>
            </a:endParaRPr>
          </a:p>
          <a:p>
            <a:pPr marL="201295">
              <a:lnSpc>
                <a:spcPct val="100000"/>
              </a:lnSpc>
              <a:tabLst>
                <a:tab pos="1320165" algn="l"/>
                <a:tab pos="1922145" algn="l"/>
                <a:tab pos="2731135" algn="l"/>
              </a:tabLst>
            </a:pPr>
            <a:r>
              <a:rPr sz="2400" dirty="0">
                <a:latin typeface="Times New Roman"/>
                <a:cs typeface="Times New Roman"/>
              </a:rPr>
              <a:t>union,	or	other	quite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considerably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from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country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62602" y="2843225"/>
            <a:ext cx="101473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Times New Roman"/>
                <a:cs typeface="Times New Roman"/>
              </a:rPr>
              <a:t>countr</a:t>
            </a:r>
            <a:r>
              <a:rPr sz="2400" spc="-155" dirty="0">
                <a:latin typeface="Times New Roman"/>
                <a:cs typeface="Times New Roman"/>
              </a:rPr>
              <a:t>y</a:t>
            </a:r>
            <a:r>
              <a:rPr sz="2400" dirty="0">
                <a:latin typeface="Times New Roman"/>
                <a:cs typeface="Times New Roman"/>
              </a:rPr>
              <a:t>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10969" y="781938"/>
            <a:ext cx="215582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0000CC"/>
                </a:solidFill>
              </a:rPr>
              <a:t>Co</a:t>
            </a:r>
            <a:r>
              <a:rPr sz="2800" spc="-20" dirty="0">
                <a:solidFill>
                  <a:srgbClr val="0000CC"/>
                </a:solidFill>
              </a:rPr>
              <a:t>n</a:t>
            </a:r>
            <a:r>
              <a:rPr sz="2800" spc="-5" dirty="0">
                <a:solidFill>
                  <a:srgbClr val="0000CC"/>
                </a:solidFill>
              </a:rPr>
              <a:t>clu</a:t>
            </a:r>
            <a:r>
              <a:rPr sz="2800" dirty="0">
                <a:solidFill>
                  <a:srgbClr val="0000CC"/>
                </a:solidFill>
              </a:rPr>
              <a:t>s</a:t>
            </a:r>
            <a:r>
              <a:rPr sz="2800" spc="-5" dirty="0">
                <a:solidFill>
                  <a:srgbClr val="0000CC"/>
                </a:solidFill>
              </a:rPr>
              <a:t>ions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482344" y="1649983"/>
            <a:ext cx="6796405" cy="214757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Complexities</a:t>
            </a:r>
            <a:r>
              <a:rPr sz="2400" spc="-2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of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studying</a:t>
            </a:r>
            <a:r>
              <a:rPr sz="2400" spc="-1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</a:t>
            </a:r>
            <a:r>
              <a:rPr sz="2400" spc="-1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practicing</a:t>
            </a:r>
            <a:r>
              <a:rPr sz="2400" spc="-5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IHRM</a:t>
            </a:r>
            <a:endParaRPr sz="24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575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Identify</a:t>
            </a:r>
            <a:r>
              <a:rPr sz="2400" spc="-5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International,</a:t>
            </a:r>
            <a:r>
              <a:rPr sz="2400" spc="-5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regional</a:t>
            </a:r>
            <a:r>
              <a:rPr sz="2400" spc="-4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</a:t>
            </a:r>
            <a:r>
              <a:rPr sz="2400" spc="-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national</a:t>
            </a:r>
            <a:r>
              <a:rPr sz="2400" spc="-4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levels</a:t>
            </a:r>
            <a:r>
              <a:rPr sz="2400" spc="-4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of </a:t>
            </a:r>
            <a:r>
              <a:rPr sz="2400" spc="-58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HR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IHRM</a:t>
            </a:r>
            <a:r>
              <a:rPr sz="2400" spc="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analysis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Implications</a:t>
            </a:r>
            <a:r>
              <a:rPr sz="2400" spc="-3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of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Globalisation</a:t>
            </a:r>
            <a:r>
              <a:rPr sz="2400" spc="-4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on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 IHRM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Differences</a:t>
            </a:r>
            <a:r>
              <a:rPr sz="2400" spc="-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between</a:t>
            </a:r>
            <a:r>
              <a:rPr sz="2400" spc="-2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HRM</a:t>
            </a:r>
            <a:r>
              <a:rPr sz="2400" spc="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</a:t>
            </a:r>
            <a:r>
              <a:rPr sz="2400" spc="-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IHRM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1486</Words>
  <Application>Microsoft Office PowerPoint</Application>
  <PresentationFormat>On-screen Show (4:3)</PresentationFormat>
  <Paragraphs>223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Arial MT</vt:lpstr>
      <vt:lpstr>Avenir LT Std</vt:lpstr>
      <vt:lpstr>Calibri</vt:lpstr>
      <vt:lpstr>Calibri Light</vt:lpstr>
      <vt:lpstr>Segoe UI Symbol</vt:lpstr>
      <vt:lpstr>Times New Roman</vt:lpstr>
      <vt:lpstr>Wingdings</vt:lpstr>
      <vt:lpstr>Office Theme</vt:lpstr>
      <vt:lpstr>Introduction to  International  Human  Resource  Management</vt:lpstr>
      <vt:lpstr>Overview</vt:lpstr>
      <vt:lpstr>Globalisation</vt:lpstr>
      <vt:lpstr>Reasons for Globalisation</vt:lpstr>
      <vt:lpstr>Understanding IHRM</vt:lpstr>
      <vt:lpstr>IHRM emergence (Scullion, 2001)</vt:lpstr>
      <vt:lpstr>The Manager’s Global Challenge</vt:lpstr>
      <vt:lpstr>Addressing globalisation challenges  through IHRM</vt:lpstr>
      <vt:lpstr>Economic Systems</vt:lpstr>
      <vt:lpstr>HR Abroad Example: China</vt:lpstr>
      <vt:lpstr>The complexities of International HRM</vt:lpstr>
      <vt:lpstr>Issues in IHRM</vt:lpstr>
      <vt:lpstr>IHRM Functions</vt:lpstr>
      <vt:lpstr>IHRM from the Perspective Of MNC</vt:lpstr>
      <vt:lpstr>International Human Resource Management</vt:lpstr>
      <vt:lpstr>International Human Resource Management</vt:lpstr>
      <vt:lpstr>International Human Resource Management</vt:lpstr>
      <vt:lpstr>Expatriate</vt:lpstr>
      <vt:lpstr>1.More HR Activities</vt:lpstr>
      <vt:lpstr>2. Need for broader perspective</vt:lpstr>
      <vt:lpstr>3. More Involvement In Employees’ Personal Lives</vt:lpstr>
      <vt:lpstr>4. CHANGES IN EMPHASIS OF  WORKFORCE</vt:lpstr>
      <vt:lpstr>5. Risk exposure</vt:lpstr>
      <vt:lpstr>6. More External Influences</vt:lpstr>
      <vt:lpstr>PowerPoint Presentation</vt:lpstr>
      <vt:lpstr>PowerPoint Presentation</vt:lpstr>
      <vt:lpstr>PowerPoint Presentation</vt:lpstr>
      <vt:lpstr>International pay and reward-  understanding various national  pay structures and philosophies in  host national environments.</vt:lpstr>
      <vt:lpstr>International performance  management- in the case of  expatriation, complications arise as a  result of physical distance of the  international assignee from the parent.</vt:lpstr>
      <vt:lpstr>PowerPoint Presentation</vt:lpstr>
      <vt:lpstr>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Xue Zhou</dc:creator>
  <cp:lastModifiedBy>Zahra Mohammadnazari</cp:lastModifiedBy>
  <cp:revision>6</cp:revision>
  <dcterms:created xsi:type="dcterms:W3CDTF">2023-01-05T18:41:02Z</dcterms:created>
  <dcterms:modified xsi:type="dcterms:W3CDTF">2023-02-27T14:23:32Z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2021-09-17T00:00:00Z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2023-01-05T00:00:00Z</vt:filetime>
  </property>
</Properties>
</file>