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geGLWmnz/uzzfX5P1lyDGICkVY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9" name="Google Shape;5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Organisations must review their plans in this age of globalisation, which is characterised by dynamic pressures. The significant effects of globalisation on operations, culture, governance, and leadership are examined in this presentation. It provides suggestions on how the customer could improve their global strategy, with a focus on moral issues, cultural sensitivity, and wise choices in a business environment that is changing quickly.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 name="Google Shape;6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Taking a step towards the direction of business with ViFit is an inspiration for a journey toward advancement and innovations. Furthermore, the economic instabilities and regulatory hurdles provide another site for risks to the operation of the business.  This summary of the SWOT analysis is based on a strategic view of ViFit's entrepreneurial journey revealing vital factors that are contributing to success nowadays, in competing markets. The existence of the capable top management team including the charismatic CEO, Emily Chen, makes sure the team is led well and focuses on the right direction.  Furthermore, carrying out a smooth user experience and handling technical issues are perfect examples of the ongoing hurdles associated with this.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By combining VR technologies and captivating content, fitness will become joyful, approachable, and gratifying for everyone.  In addition to yoga and meditation sessions, the users have top-quality cardio workouts like High-Intensity  ViFit's idea strikes a novel business angle and takes onboard the potential customers' interests as a means of radically changing the old fitness provider notion and starting a new age of practical and high-quality workouts for people who are into fitness the world over. The platform emphasizes on user's experience, providing immersive operation, interesting leads, and feedback in real-time, to increase involvement as well as motivation.</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ViFit is led by a team of visionary individuals, all with vast experiences in wellness, technology, and content creation. Together, this best team provides the company's inner strengths and will move it to the top in the fitness market.</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0c39a7422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g20c39a7422f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ViFit's target market is comprised of health-conscious people who want to stay engaged with physically challenging exercises. As the demand for futuristic fitness solutions continues to be a trend, ViFit is right here, set to conquer the world, step by step becoming a recognized dominant player in the virtual fitness market</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0c39a7422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g20c39a7422f_0_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a tough competition, ViFit sets itself apart and thrives through its practicality of VR workouts and being able to cater to all fitness levels. The only difference here with the competitors will not be in the personalization of the workouts or the social features but in the type of exercises offered. The diversity of exercises is the major differentiator which puts ViFit at the front of the VR fitness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20c39a7422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g20c39a7422f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ViFit is looking to raise $335,000 to take care of several activities that function as vital factors for the company. Part of this pool of funds will be used for the development of technological aspects, advertising campaigns and day-to-day operations. This fund will guarantee the sustainability of the business and will enable the company to achieve all the milestones from developing the platform</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0c39a7422f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g20c39a7422f_0_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ViFit will endeavour to have strategic marketing and go-to-market strategy as well as partnership programs to attain a sectioned market share and make revenue through subscriptions and equipment sales. A comprehensive coherent financial plan is now made available so this fitness company can be sustained and which can grow. Vision and quality are two defining characteristics of ViFit that will guarantee a progressive fitness industry where the management will encounter novel workouts that will push the boundaries of performance and the body-mind connection.</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08e8e289db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g208e8e289db_1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0e74b2839b_3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20e74b2839b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19f6b90abdc_0_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g19f6b90abdc_0_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g19f6b90abdc_0_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g19f6b90abdc_0_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g19f6b90abdc_0_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g19f6b90abdc_0_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g19f6b90abdc_0_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g19f6b90abdc_0_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g19f6b90abdc_0_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g19f6b90abdc_0_1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g19f6b90abdc_0_1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g19f6b90abdc_0_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g19f6b90abdc_0_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g19f6b90abdc_0_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g19f6b90abdc_0_2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g19f6b90abdc_0_2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g19f6b90abdc_0_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g19f6b90abdc_0_2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g19f6b90abdc_0_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g19f6b90abdc_0_3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g19f6b90abdc_0_3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g19f6b90abdc_0_3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g19f6b90abdc_0_3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g19f6b90abdc_0_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g19f6b90abdc_0_3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g19f6b90abdc_0_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g19f6b90abdc_0_39"/>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g19f6b90abdc_0_39"/>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g19f6b90abdc_0_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g19f6b90abdc_0_4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g19f6b90abdc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g19f6b90abdc_0_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g19f6b90abdc_0_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docs.google.com/document/d/1Hh8v-y9OFZUxS8cyg_Apg-TY7pLci3qo_zogvfHUELs/edit#heading=h.4t99wkn50doq" TargetMode="External"/><Relationship Id="rId13" Type="http://schemas.openxmlformats.org/officeDocument/2006/relationships/hyperlink" Target="https://docs.google.com/document/d/1Hh8v-y9OFZUxS8cyg_Apg-TY7pLci3qo_zogvfHUELs/edit#heading=h.m9xbux6mqanb" TargetMode="External"/><Relationship Id="rId3" Type="http://schemas.openxmlformats.org/officeDocument/2006/relationships/hyperlink" Target="https://docs.google.com/document/d/1Hh8v-y9OFZUxS8cyg_Apg-TY7pLci3qo_zogvfHUELs/edit#heading=h.6nw26mbb0rjf" TargetMode="External"/><Relationship Id="rId7" Type="http://schemas.openxmlformats.org/officeDocument/2006/relationships/hyperlink" Target="https://docs.google.com/document/d/1Hh8v-y9OFZUxS8cyg_Apg-TY7pLci3qo_zogvfHUELs/edit#heading=h.txr7z6ppyats" TargetMode="External"/><Relationship Id="rId12" Type="http://schemas.openxmlformats.org/officeDocument/2006/relationships/hyperlink" Target="https://docs.google.com/document/d/1Hh8v-y9OFZUxS8cyg_Apg-TY7pLci3qo_zogvfHUELs/edit#heading=h.3xlcu5wckvfw"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cs.google.com/document/d/1Hh8v-y9OFZUxS8cyg_Apg-TY7pLci3qo_zogvfHUELs/edit#heading=h.tnx4ayotw9zg" TargetMode="External"/><Relationship Id="rId11" Type="http://schemas.openxmlformats.org/officeDocument/2006/relationships/hyperlink" Target="https://docs.google.com/document/d/1Hh8v-y9OFZUxS8cyg_Apg-TY7pLci3qo_zogvfHUELs/edit#heading=h.oyqsel4lp6tv" TargetMode="External"/><Relationship Id="rId5" Type="http://schemas.openxmlformats.org/officeDocument/2006/relationships/hyperlink" Target="https://docs.google.com/document/d/1Hh8v-y9OFZUxS8cyg_Apg-TY7pLci3qo_zogvfHUELs/edit#heading=h.3cvzjtu2fsqr" TargetMode="External"/><Relationship Id="rId10" Type="http://schemas.openxmlformats.org/officeDocument/2006/relationships/hyperlink" Target="https://docs.google.com/document/d/1Hh8v-y9OFZUxS8cyg_Apg-TY7pLci3qo_zogvfHUELs/edit#heading=h.4p9x2n97iur0" TargetMode="External"/><Relationship Id="rId4" Type="http://schemas.openxmlformats.org/officeDocument/2006/relationships/hyperlink" Target="https://docs.google.com/document/d/1Hh8v-y9OFZUxS8cyg_Apg-TY7pLci3qo_zogvfHUELs/edit#heading=h.7d3voyybtybv" TargetMode="External"/><Relationship Id="rId9" Type="http://schemas.openxmlformats.org/officeDocument/2006/relationships/hyperlink" Target="https://docs.google.com/document/d/1Hh8v-y9OFZUxS8cyg_Apg-TY7pLci3qo_zogvfHUELs/edit#heading=h.9ghfcby6iao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3390/jpm14010064" TargetMode="External"/><Relationship Id="rId3" Type="http://schemas.openxmlformats.org/officeDocument/2006/relationships/hyperlink" Target="https://doi.org/10.1007/s00127-019-01748-0" TargetMode="External"/><Relationship Id="rId7" Type="http://schemas.openxmlformats.org/officeDocument/2006/relationships/hyperlink" Target="https://doi.org/10.3390/ma1706123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oi.org/10.1017/S2045796019000179" TargetMode="External"/><Relationship Id="rId5" Type="http://schemas.openxmlformats.org/officeDocument/2006/relationships/hyperlink" Target="https://doi.org/10.1186/s12939-018-0751-y" TargetMode="External"/><Relationship Id="rId4" Type="http://schemas.openxmlformats.org/officeDocument/2006/relationships/hyperlink" Target="https://www.who.int/publications/i/item/9789240049338" TargetMode="External"/><Relationship Id="rId9" Type="http://schemas.openxmlformats.org/officeDocument/2006/relationships/hyperlink" Target="https://doi.org/10.3390/su1503178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up of a logo&#10;&#10;Description automatically generated">
            <a:extLst>
              <a:ext uri="{FF2B5EF4-FFF2-40B4-BE49-F238E27FC236}">
                <a16:creationId xmlns:a16="http://schemas.microsoft.com/office/drawing/2014/main" id="{8F5797A9-CB8A-7452-CF83-A5B835654683}"/>
              </a:ext>
            </a:extLst>
          </p:cNvPr>
          <p:cNvPicPr>
            <a:picLocks noChangeAspect="1"/>
          </p:cNvPicPr>
          <p:nvPr/>
        </p:nvPicPr>
        <p:blipFill>
          <a:blip r:embed="rId2"/>
          <a:stretch>
            <a:fillRect/>
          </a:stretch>
        </p:blipFill>
        <p:spPr>
          <a:xfrm>
            <a:off x="4346411" y="0"/>
            <a:ext cx="4797590" cy="3226420"/>
          </a:xfrm>
          <a:prstGeom prst="rect">
            <a:avLst/>
          </a:prstGeom>
        </p:spPr>
      </p:pic>
      <p:sp>
        <p:nvSpPr>
          <p:cNvPr id="19" name="TextBox 18">
            <a:extLst>
              <a:ext uri="{FF2B5EF4-FFF2-40B4-BE49-F238E27FC236}">
                <a16:creationId xmlns:a16="http://schemas.microsoft.com/office/drawing/2014/main" id="{82AF960A-9960-16E7-CA21-EE2232F5F5B6}"/>
              </a:ext>
            </a:extLst>
          </p:cNvPr>
          <p:cNvSpPr txBox="1"/>
          <p:nvPr/>
        </p:nvSpPr>
        <p:spPr>
          <a:xfrm>
            <a:off x="773150" y="1604423"/>
            <a:ext cx="4319239" cy="1015663"/>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Module name :LCCB5001</a:t>
            </a:r>
          </a:p>
          <a:p>
            <a:r>
              <a:rPr lang="en-GB" sz="2000" dirty="0">
                <a:latin typeface="Times New Roman" panose="02020603050405020304" pitchFamily="18" charset="0"/>
                <a:cs typeface="Times New Roman" panose="02020603050405020304" pitchFamily="18" charset="0"/>
              </a:rPr>
              <a:t>Student id:2112586</a:t>
            </a:r>
          </a:p>
          <a:p>
            <a:r>
              <a:rPr lang="en-GB" sz="2000" dirty="0">
                <a:latin typeface="Times New Roman" panose="02020603050405020304" pitchFamily="18" charset="0"/>
                <a:cs typeface="Times New Roman" panose="02020603050405020304" pitchFamily="18" charset="0"/>
              </a:rPr>
              <a:t>Student name: Laura Bolca</a:t>
            </a:r>
          </a:p>
        </p:txBody>
      </p:sp>
    </p:spTree>
    <p:extLst>
      <p:ext uri="{BB962C8B-B14F-4D97-AF65-F5344CB8AC3E}">
        <p14:creationId xmlns:p14="http://schemas.microsoft.com/office/powerpoint/2010/main" val="2499753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176310" y="84434"/>
            <a:ext cx="8568900" cy="911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endParaRPr sz="2040" b="1">
              <a:solidFill>
                <a:srgbClr val="222222"/>
              </a:solidFill>
              <a:highlight>
                <a:srgbClr val="00FFFF"/>
              </a:highlight>
              <a:latin typeface="Times New Roman"/>
              <a:ea typeface="Times New Roman"/>
              <a:cs typeface="Times New Roman"/>
              <a:sym typeface="Times New Roman"/>
            </a:endParaRPr>
          </a:p>
          <a:p>
            <a:pPr marL="0" lvl="0" indent="0" algn="ctr" rtl="0">
              <a:lnSpc>
                <a:spcPct val="115000"/>
              </a:lnSpc>
              <a:spcBef>
                <a:spcPts val="1200"/>
              </a:spcBef>
              <a:spcAft>
                <a:spcPts val="1200"/>
              </a:spcAft>
              <a:buClr>
                <a:schemeClr val="dk1"/>
              </a:buClr>
              <a:buSzPts val="1100"/>
              <a:buFont typeface="Arial"/>
              <a:buNone/>
            </a:pPr>
            <a:endParaRPr sz="4860" b="1">
              <a:highlight>
                <a:srgbClr val="FFF2CC"/>
              </a:highlight>
              <a:latin typeface="Times New Roman"/>
              <a:ea typeface="Times New Roman"/>
              <a:cs typeface="Times New Roman"/>
              <a:sym typeface="Times New Roman"/>
            </a:endParaRPr>
          </a:p>
        </p:txBody>
      </p:sp>
      <p:sp>
        <p:nvSpPr>
          <p:cNvPr id="55" name="Google Shape;55;p1"/>
          <p:cNvSpPr txBox="1">
            <a:spLocks noGrp="1"/>
          </p:cNvSpPr>
          <p:nvPr>
            <p:ph type="subTitle" idx="1"/>
          </p:nvPr>
        </p:nvSpPr>
        <p:spPr>
          <a:xfrm>
            <a:off x="372650" y="4024625"/>
            <a:ext cx="8520600" cy="9117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fontScale="47500" lnSpcReduction="20000"/>
          </a:bodyPr>
          <a:lstStyle/>
          <a:p>
            <a:pPr marL="0" lvl="0" indent="0" algn="ctr" rtl="0">
              <a:lnSpc>
                <a:spcPct val="150000"/>
              </a:lnSpc>
              <a:spcBef>
                <a:spcPts val="0"/>
              </a:spcBef>
              <a:spcAft>
                <a:spcPts val="0"/>
              </a:spcAft>
              <a:buSzPct val="113764"/>
              <a:buNone/>
            </a:pPr>
            <a:endParaRPr sz="7573" b="1">
              <a:latin typeface="Times New Roman"/>
              <a:ea typeface="Times New Roman"/>
              <a:cs typeface="Times New Roman"/>
              <a:sym typeface="Times New Roman"/>
            </a:endParaRPr>
          </a:p>
          <a:p>
            <a:pPr marL="0" lvl="0" indent="0" algn="l" rtl="0">
              <a:lnSpc>
                <a:spcPct val="100000"/>
              </a:lnSpc>
              <a:spcBef>
                <a:spcPts val="0"/>
              </a:spcBef>
              <a:spcAft>
                <a:spcPts val="0"/>
              </a:spcAft>
              <a:buSzPct val="307692"/>
              <a:buNone/>
            </a:pPr>
            <a:endParaRPr b="1">
              <a:latin typeface="Times New Roman"/>
              <a:ea typeface="Times New Roman"/>
              <a:cs typeface="Times New Roman"/>
              <a:sym typeface="Times New Roman"/>
            </a:endParaRPr>
          </a:p>
        </p:txBody>
      </p:sp>
      <p:pic>
        <p:nvPicPr>
          <p:cNvPr id="56" name="Google Shape;56;p1"/>
          <p:cNvPicPr preferRelativeResize="0"/>
          <p:nvPr/>
        </p:nvPicPr>
        <p:blipFill>
          <a:blip r:embed="rId3">
            <a:alphaModFix/>
          </a:blip>
          <a:stretch>
            <a:fillRect/>
          </a:stretch>
        </p:blipFill>
        <p:spPr>
          <a:xfrm>
            <a:off x="152400" y="239875"/>
            <a:ext cx="8822200" cy="469644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60"/>
        <p:cNvGrpSpPr/>
        <p:nvPr/>
      </p:nvGrpSpPr>
      <p:grpSpPr>
        <a:xfrm>
          <a:off x="0" y="0"/>
          <a:ext cx="0" cy="0"/>
          <a:chOff x="0" y="0"/>
          <a:chExt cx="0" cy="0"/>
        </a:xfrm>
      </p:grpSpPr>
      <p:sp>
        <p:nvSpPr>
          <p:cNvPr id="61" name="Google Shape;61;p7"/>
          <p:cNvSpPr txBox="1">
            <a:spLocks noGrp="1"/>
          </p:cNvSpPr>
          <p:nvPr>
            <p:ph type="title"/>
          </p:nvPr>
        </p:nvSpPr>
        <p:spPr>
          <a:xfrm>
            <a:off x="311700" y="121875"/>
            <a:ext cx="8520600" cy="895800"/>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Contents of the presentation</a:t>
            </a:r>
            <a:endParaRPr sz="2000" b="1">
              <a:latin typeface="Times New Roman"/>
              <a:ea typeface="Times New Roman"/>
              <a:cs typeface="Times New Roman"/>
              <a:sym typeface="Times New Roman"/>
            </a:endParaRPr>
          </a:p>
        </p:txBody>
      </p:sp>
      <p:sp>
        <p:nvSpPr>
          <p:cNvPr id="62" name="Google Shape;62;p7"/>
          <p:cNvSpPr txBox="1">
            <a:spLocks noGrp="1"/>
          </p:cNvSpPr>
          <p:nvPr>
            <p:ph type="body" idx="1"/>
          </p:nvPr>
        </p:nvSpPr>
        <p:spPr>
          <a:xfrm>
            <a:off x="2234600" y="1106350"/>
            <a:ext cx="5389800" cy="34164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Slide 1: Cover page	2</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Slide 2: Contents of the Presentation	2</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Slide 3: Introduction	2</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Slide 4: Overview of the business idea	3</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Slide 5: Management Team Plan	4</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Slide 6: Ideal Business Customer and Marketing Strategies	4</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Slide 7: Competition and Differentiation Strategies	5</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Slide 8: Funding Demands and Budgeting	6</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Slide 9: Conclusion	6</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Slide 10: References	8</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Clr>
                <a:schemeClr val="dk1"/>
              </a:buClr>
              <a:buSzPts val="1100"/>
              <a:buFont typeface="Arial"/>
              <a:buNone/>
            </a:pPr>
            <a:r>
              <a:rPr lang="en" sz="1200">
                <a:solidFill>
                  <a:schemeClr val="dk1"/>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Slide 11: Thank You	9</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6"/>
        <p:cNvGrpSpPr/>
        <p:nvPr/>
      </p:nvGrpSpPr>
      <p:grpSpPr>
        <a:xfrm>
          <a:off x="0" y="0"/>
          <a:ext cx="0" cy="0"/>
          <a:chOff x="0" y="0"/>
          <a:chExt cx="0" cy="0"/>
        </a:xfrm>
      </p:grpSpPr>
      <p:sp>
        <p:nvSpPr>
          <p:cNvPr id="67" name="Google Shape;67;p8"/>
          <p:cNvSpPr txBox="1">
            <a:spLocks noGrp="1"/>
          </p:cNvSpPr>
          <p:nvPr>
            <p:ph type="title"/>
          </p:nvPr>
        </p:nvSpPr>
        <p:spPr>
          <a:xfrm>
            <a:off x="311700" y="109700"/>
            <a:ext cx="8520600" cy="908100"/>
          </a:xfrm>
          <a:prstGeom prst="rect">
            <a:avLst/>
          </a:prstGeom>
          <a:solidFill>
            <a:srgbClr val="FFF2CC"/>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Introduction</a:t>
            </a:r>
            <a:endParaRPr sz="2000" b="1">
              <a:latin typeface="Times New Roman"/>
              <a:ea typeface="Times New Roman"/>
              <a:cs typeface="Times New Roman"/>
              <a:sym typeface="Times New Roman"/>
            </a:endParaRPr>
          </a:p>
        </p:txBody>
      </p:sp>
      <p:sp>
        <p:nvSpPr>
          <p:cNvPr id="68" name="Google Shape;68;p8"/>
          <p:cNvSpPr txBox="1">
            <a:spLocks noGrp="1"/>
          </p:cNvSpPr>
          <p:nvPr>
            <p:ph type="body" idx="1"/>
          </p:nvPr>
        </p:nvSpPr>
        <p:spPr>
          <a:xfrm>
            <a:off x="0" y="1152475"/>
            <a:ext cx="4865700" cy="3416400"/>
          </a:xfrm>
          <a:prstGeom prst="rect">
            <a:avLst/>
          </a:prstGeom>
          <a:noFill/>
          <a:ln>
            <a:noFill/>
          </a:ln>
        </p:spPr>
        <p:txBody>
          <a:bodyPr spcFirstLastPara="1" wrap="square" lIns="91425" tIns="91425" rIns="91425" bIns="91425" anchor="t" anchorCtr="0">
            <a:noAutofit/>
          </a:bodyPr>
          <a:lstStyle/>
          <a:p>
            <a:pPr marL="457200" lvl="0" indent="-285750" algn="just" rtl="0">
              <a:lnSpc>
                <a:spcPct val="150000"/>
              </a:lnSpc>
              <a:spcBef>
                <a:spcPts val="0"/>
              </a:spcBef>
              <a:spcAft>
                <a:spcPts val="0"/>
              </a:spcAft>
              <a:buClr>
                <a:schemeClr val="dk1"/>
              </a:buClr>
              <a:buSzPts val="900"/>
              <a:buFont typeface="Times New Roman"/>
              <a:buChar char="●"/>
            </a:pPr>
            <a:r>
              <a:rPr lang="en" sz="900" b="1" i="1">
                <a:solidFill>
                  <a:schemeClr val="dk1"/>
                </a:solidFill>
                <a:latin typeface="Times New Roman"/>
                <a:ea typeface="Times New Roman"/>
                <a:cs typeface="Times New Roman"/>
                <a:sym typeface="Times New Roman"/>
              </a:rPr>
              <a:t>Business Idea:</a:t>
            </a:r>
            <a:r>
              <a:rPr lang="en" sz="900">
                <a:solidFill>
                  <a:schemeClr val="dk1"/>
                </a:solidFill>
                <a:latin typeface="Times New Roman"/>
                <a:ea typeface="Times New Roman"/>
                <a:cs typeface="Times New Roman"/>
                <a:sym typeface="Times New Roman"/>
              </a:rPr>
              <a:t> ViFit is going to lead the drive for an altogether different way of how people engage with fitness. The ViFit business approach stems from the fact that the team will have developed a multi-functional virtual reality platform to revolutionize both the fitness experience and associated activities.</a:t>
            </a:r>
            <a:endParaRPr sz="900">
              <a:solidFill>
                <a:schemeClr val="dk1"/>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1"/>
              </a:buClr>
              <a:buSzPts val="900"/>
              <a:buFont typeface="Times New Roman"/>
              <a:buChar char="●"/>
            </a:pPr>
            <a:r>
              <a:rPr lang="en" sz="900" b="1" i="1">
                <a:solidFill>
                  <a:schemeClr val="dk1"/>
                </a:solidFill>
                <a:latin typeface="Times New Roman"/>
                <a:ea typeface="Times New Roman"/>
                <a:cs typeface="Times New Roman"/>
                <a:sym typeface="Times New Roman"/>
              </a:rPr>
              <a:t>Strengths: </a:t>
            </a:r>
            <a:r>
              <a:rPr lang="en" sz="900">
                <a:solidFill>
                  <a:schemeClr val="dk1"/>
                </a:solidFill>
                <a:latin typeface="Times New Roman"/>
                <a:ea typeface="Times New Roman"/>
                <a:cs typeface="Times New Roman"/>
                <a:sym typeface="Times New Roman"/>
              </a:rPr>
              <a:t>ViFit club takes advantage of the most recent virtual reality technologies to change the fitness industry dramatically, owing to exciting classes for everyone irrespective of health background.</a:t>
            </a:r>
            <a:endParaRPr sz="900">
              <a:solidFill>
                <a:schemeClr val="dk1"/>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1"/>
              </a:buClr>
              <a:buSzPts val="900"/>
              <a:buFont typeface="Times New Roman"/>
              <a:buChar char="●"/>
            </a:pPr>
            <a:r>
              <a:rPr lang="en" sz="900" b="1" i="1">
                <a:solidFill>
                  <a:schemeClr val="dk1"/>
                </a:solidFill>
                <a:latin typeface="Times New Roman"/>
                <a:ea typeface="Times New Roman"/>
                <a:cs typeface="Times New Roman"/>
                <a:sym typeface="Times New Roman"/>
              </a:rPr>
              <a:t>Weaknesses:</a:t>
            </a:r>
            <a:r>
              <a:rPr lang="en" sz="900">
                <a:solidFill>
                  <a:schemeClr val="dk1"/>
                </a:solidFill>
                <a:latin typeface="Times New Roman"/>
                <a:ea typeface="Times New Roman"/>
                <a:cs typeface="Times New Roman"/>
                <a:sym typeface="Times New Roman"/>
              </a:rPr>
              <a:t> Even though ViFit enjoys the most innovative IoT(Internet of Things) products, entertaining content and mobile software apps, it can be confronted with funding constraints and difficulties in market penetration outlay (</a:t>
            </a:r>
            <a:r>
              <a:rPr lang="en" sz="900">
                <a:solidFill>
                  <a:srgbClr val="222222"/>
                </a:solidFill>
                <a:latin typeface="Times New Roman"/>
                <a:ea typeface="Times New Roman"/>
                <a:cs typeface="Times New Roman"/>
                <a:sym typeface="Times New Roman"/>
              </a:rPr>
              <a:t>Subramaniam, Heng and Chong, 2020)</a:t>
            </a:r>
            <a:r>
              <a:rPr lang="en" sz="900">
                <a:solidFill>
                  <a:schemeClr val="dk1"/>
                </a:solidFill>
                <a:latin typeface="Times New Roman"/>
                <a:ea typeface="Times New Roman"/>
                <a:cs typeface="Times New Roman"/>
                <a:sym typeface="Times New Roman"/>
              </a:rPr>
              <a:t>.</a:t>
            </a:r>
            <a:endParaRPr sz="900">
              <a:solidFill>
                <a:schemeClr val="dk1"/>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1"/>
              </a:buClr>
              <a:buSzPts val="900"/>
              <a:buFont typeface="Times New Roman"/>
              <a:buChar char="●"/>
            </a:pPr>
            <a:r>
              <a:rPr lang="en" sz="900" b="1" i="1">
                <a:solidFill>
                  <a:schemeClr val="dk1"/>
                </a:solidFill>
                <a:latin typeface="Times New Roman"/>
                <a:ea typeface="Times New Roman"/>
                <a:cs typeface="Times New Roman"/>
                <a:sym typeface="Times New Roman"/>
              </a:rPr>
              <a:t>Opportunities:</a:t>
            </a:r>
            <a:r>
              <a:rPr lang="en" sz="900">
                <a:solidFill>
                  <a:schemeClr val="dk1"/>
                </a:solidFill>
                <a:latin typeface="Times New Roman"/>
                <a:ea typeface="Times New Roman"/>
                <a:cs typeface="Times New Roman"/>
                <a:sym typeface="Times New Roman"/>
              </a:rPr>
              <a:t> With a growing consumer torrent for original fitness solutions and widespread empowerment of VR tech, ViFit is prepared to bring the power and take the market domination.</a:t>
            </a:r>
            <a:endParaRPr sz="900">
              <a:solidFill>
                <a:schemeClr val="dk1"/>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chemeClr val="dk1"/>
              </a:buClr>
              <a:buSzPts val="900"/>
              <a:buFont typeface="Times New Roman"/>
              <a:buChar char="●"/>
            </a:pPr>
            <a:r>
              <a:rPr lang="en" sz="900" b="1" i="1">
                <a:solidFill>
                  <a:schemeClr val="dk1"/>
                </a:solidFill>
                <a:latin typeface="Times New Roman"/>
                <a:ea typeface="Times New Roman"/>
                <a:cs typeface="Times New Roman"/>
                <a:sym typeface="Times New Roman"/>
              </a:rPr>
              <a:t>Threats: </a:t>
            </a:r>
            <a:r>
              <a:rPr lang="en" sz="900">
                <a:solidFill>
                  <a:schemeClr val="dk1"/>
                </a:solidFill>
                <a:latin typeface="Times New Roman"/>
                <a:ea typeface="Times New Roman"/>
                <a:cs typeface="Times New Roman"/>
                <a:sym typeface="Times New Roman"/>
              </a:rPr>
              <a:t>The ViFit company should not stop at that projection because it risks losing its position in the market and not keeping pace with the industry advancements. </a:t>
            </a:r>
            <a:endParaRPr sz="900">
              <a:solidFill>
                <a:schemeClr val="dk1"/>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SzPts val="1800"/>
              <a:buNone/>
            </a:pPr>
            <a:endParaRPr sz="900">
              <a:solidFill>
                <a:schemeClr val="dk1"/>
              </a:solidFill>
              <a:latin typeface="Times New Roman"/>
              <a:ea typeface="Times New Roman"/>
              <a:cs typeface="Times New Roman"/>
              <a:sym typeface="Times New Roman"/>
            </a:endParaRPr>
          </a:p>
        </p:txBody>
      </p:sp>
      <p:pic>
        <p:nvPicPr>
          <p:cNvPr id="69" name="Google Shape;69;p8"/>
          <p:cNvPicPr preferRelativeResize="0"/>
          <p:nvPr/>
        </p:nvPicPr>
        <p:blipFill>
          <a:blip r:embed="rId3">
            <a:alphaModFix/>
          </a:blip>
          <a:stretch>
            <a:fillRect/>
          </a:stretch>
        </p:blipFill>
        <p:spPr>
          <a:xfrm>
            <a:off x="5018100" y="1170200"/>
            <a:ext cx="3820899" cy="38208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73"/>
        <p:cNvGrpSpPr/>
        <p:nvPr/>
      </p:nvGrpSpPr>
      <p:grpSpPr>
        <a:xfrm>
          <a:off x="0" y="0"/>
          <a:ext cx="0" cy="0"/>
          <a:chOff x="0" y="0"/>
          <a:chExt cx="0" cy="0"/>
        </a:xfrm>
      </p:grpSpPr>
      <p:sp>
        <p:nvSpPr>
          <p:cNvPr id="74" name="Google Shape;74;p9"/>
          <p:cNvSpPr txBox="1">
            <a:spLocks noGrp="1"/>
          </p:cNvSpPr>
          <p:nvPr>
            <p:ph type="title"/>
          </p:nvPr>
        </p:nvSpPr>
        <p:spPr>
          <a:xfrm>
            <a:off x="311700" y="269400"/>
            <a:ext cx="8520600" cy="798300"/>
          </a:xfrm>
          <a:prstGeom prst="rect">
            <a:avLst/>
          </a:prstGeom>
          <a:solidFill>
            <a:srgbClr val="D9EAD3"/>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Overview of the business idea</a:t>
            </a:r>
            <a:endParaRPr sz="2000" b="1">
              <a:latin typeface="Times New Roman"/>
              <a:ea typeface="Times New Roman"/>
              <a:cs typeface="Times New Roman"/>
              <a:sym typeface="Times New Roman"/>
            </a:endParaRPr>
          </a:p>
        </p:txBody>
      </p:sp>
      <p:sp>
        <p:nvSpPr>
          <p:cNvPr id="75" name="Google Shape;75;p9"/>
          <p:cNvSpPr txBox="1">
            <a:spLocks noGrp="1"/>
          </p:cNvSpPr>
          <p:nvPr>
            <p:ph type="body" idx="1"/>
          </p:nvPr>
        </p:nvSpPr>
        <p:spPr>
          <a:xfrm>
            <a:off x="54875" y="1170000"/>
            <a:ext cx="4972800" cy="37548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Innovative Concept:</a:t>
            </a:r>
            <a:r>
              <a:rPr lang="en" sz="1100">
                <a:solidFill>
                  <a:schemeClr val="dk1"/>
                </a:solidFill>
                <a:latin typeface="Times New Roman"/>
                <a:ea typeface="Times New Roman"/>
                <a:cs typeface="Times New Roman"/>
                <a:sym typeface="Times New Roman"/>
              </a:rPr>
              <a:t> ViFit creatively implements a brand new technology that integrates the elements of virtual reality into the fitness industry, turning old bore routines into somehow amazing operations.</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Product and Services: </a:t>
            </a:r>
            <a:r>
              <a:rPr lang="en" sz="1100">
                <a:solidFill>
                  <a:schemeClr val="dk1"/>
                </a:solidFill>
                <a:latin typeface="Times New Roman"/>
                <a:ea typeface="Times New Roman"/>
                <a:cs typeface="Times New Roman"/>
                <a:sym typeface="Times New Roman"/>
              </a:rPr>
              <a:t>ViFit's platform is not only going to provide diversified virtual reality fitness programs according to the various fitness levels and tastes of the consumers but also to their ranges and tastes as fitness consumers. Exercises to enjoy, therefore ensuring a customised as well as satisfying fitness journey (</a:t>
            </a:r>
            <a:r>
              <a:rPr lang="en" sz="1100">
                <a:solidFill>
                  <a:srgbClr val="222222"/>
                </a:solidFill>
                <a:latin typeface="Times New Roman"/>
                <a:ea typeface="Times New Roman"/>
                <a:cs typeface="Times New Roman"/>
                <a:sym typeface="Times New Roman"/>
              </a:rPr>
              <a:t>World Health Organization, 2022)</a:t>
            </a:r>
            <a:r>
              <a:rPr lang="en" sz="1100">
                <a:solidFill>
                  <a:schemeClr val="dk1"/>
                </a:solidFill>
                <a:latin typeface="Times New Roman"/>
                <a:ea typeface="Times New Roman"/>
                <a:cs typeface="Times New Roman"/>
                <a:sym typeface="Times New Roman"/>
              </a:rPr>
              <a:t>.</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Value Proposition:</a:t>
            </a:r>
            <a:r>
              <a:rPr lang="en" sz="1100">
                <a:solidFill>
                  <a:schemeClr val="dk1"/>
                </a:solidFill>
                <a:latin typeface="Times New Roman"/>
                <a:ea typeface="Times New Roman"/>
                <a:cs typeface="Times New Roman"/>
                <a:sym typeface="Times New Roman"/>
              </a:rPr>
              <a:t> The management is now going to introduce the latest VR technology as well as the best-tailored workouts which ViFit provides. It offers a unique explanation to the consumers. </a:t>
            </a:r>
            <a:endParaRPr sz="1100">
              <a:solidFill>
                <a:schemeClr val="dk1"/>
              </a:solidFill>
              <a:latin typeface="Times New Roman"/>
              <a:ea typeface="Times New Roman"/>
              <a:cs typeface="Times New Roman"/>
              <a:sym typeface="Times New Roman"/>
            </a:endParaRPr>
          </a:p>
        </p:txBody>
      </p:sp>
      <p:pic>
        <p:nvPicPr>
          <p:cNvPr id="76" name="Google Shape;76;p9"/>
          <p:cNvPicPr preferRelativeResize="0"/>
          <p:nvPr/>
        </p:nvPicPr>
        <p:blipFill>
          <a:blip r:embed="rId3">
            <a:alphaModFix/>
          </a:blip>
          <a:stretch>
            <a:fillRect/>
          </a:stretch>
        </p:blipFill>
        <p:spPr>
          <a:xfrm>
            <a:off x="5180075" y="1220100"/>
            <a:ext cx="3811525" cy="253898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A9999"/>
        </a:solidFill>
        <a:effectLst/>
      </p:bgPr>
    </p:bg>
    <p:spTree>
      <p:nvGrpSpPr>
        <p:cNvPr id="1" name="Shape 80"/>
        <p:cNvGrpSpPr/>
        <p:nvPr/>
      </p:nvGrpSpPr>
      <p:grpSpPr>
        <a:xfrm>
          <a:off x="0" y="0"/>
          <a:ext cx="0" cy="0"/>
          <a:chOff x="0" y="0"/>
          <a:chExt cx="0" cy="0"/>
        </a:xfrm>
      </p:grpSpPr>
      <p:sp>
        <p:nvSpPr>
          <p:cNvPr id="81" name="Google Shape;81;p10"/>
          <p:cNvSpPr txBox="1">
            <a:spLocks noGrp="1"/>
          </p:cNvSpPr>
          <p:nvPr>
            <p:ph type="title"/>
          </p:nvPr>
        </p:nvSpPr>
        <p:spPr>
          <a:xfrm>
            <a:off x="360350" y="219400"/>
            <a:ext cx="8520600" cy="798300"/>
          </a:xfrm>
          <a:prstGeom prst="rect">
            <a:avLst/>
          </a:prstGeom>
          <a:solidFill>
            <a:srgbClr val="FFE599"/>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Management Team Plan</a:t>
            </a:r>
            <a:endParaRPr sz="2000" b="1">
              <a:latin typeface="Times New Roman"/>
              <a:ea typeface="Times New Roman"/>
              <a:cs typeface="Times New Roman"/>
              <a:sym typeface="Times New Roman"/>
            </a:endParaRPr>
          </a:p>
        </p:txBody>
      </p:sp>
      <p:sp>
        <p:nvSpPr>
          <p:cNvPr id="82" name="Google Shape;82;p10"/>
          <p:cNvSpPr txBox="1">
            <a:spLocks noGrp="1"/>
          </p:cNvSpPr>
          <p:nvPr>
            <p:ph type="body" idx="1"/>
          </p:nvPr>
        </p:nvSpPr>
        <p:spPr>
          <a:xfrm>
            <a:off x="51200" y="1152475"/>
            <a:ext cx="4436400" cy="3416400"/>
          </a:xfrm>
          <a:prstGeom prst="rect">
            <a:avLst/>
          </a:prstGeom>
          <a:noFill/>
          <a:ln>
            <a:noFill/>
          </a:ln>
        </p:spPr>
        <p:txBody>
          <a:bodyPr spcFirstLastPara="1" wrap="square" lIns="91425" tIns="91425" rIns="91425" bIns="91425" anchor="t" anchorCtr="0">
            <a:noAutofit/>
          </a:bodyPr>
          <a:lstStyle/>
          <a:p>
            <a:pPr marL="457200" lvl="0" indent="-292100" algn="just" rtl="0">
              <a:lnSpc>
                <a:spcPct val="150000"/>
              </a:lnSpc>
              <a:spcBef>
                <a:spcPts val="0"/>
              </a:spcBef>
              <a:spcAft>
                <a:spcPts val="0"/>
              </a:spcAft>
              <a:buClr>
                <a:schemeClr val="dk1"/>
              </a:buClr>
              <a:buSzPts val="1000"/>
              <a:buFont typeface="Times New Roman"/>
              <a:buChar char="●"/>
            </a:pPr>
            <a:r>
              <a:rPr lang="en" sz="1000" b="1" i="1">
                <a:solidFill>
                  <a:schemeClr val="dk1"/>
                </a:solidFill>
                <a:latin typeface="Times New Roman"/>
                <a:ea typeface="Times New Roman"/>
                <a:cs typeface="Times New Roman"/>
                <a:sym typeface="Times New Roman"/>
              </a:rPr>
              <a:t>CEO and Founder - Emily Chen: </a:t>
            </a:r>
            <a:r>
              <a:rPr lang="en" sz="1000">
                <a:solidFill>
                  <a:schemeClr val="dk1"/>
                </a:solidFill>
                <a:latin typeface="Times New Roman"/>
                <a:ea typeface="Times New Roman"/>
                <a:cs typeface="Times New Roman"/>
                <a:sym typeface="Times New Roman"/>
              </a:rPr>
              <a:t>Empowering and managing the daily operations at ViFit in terms of marketing strategy is Emily's position. Emily, with her long-time experience in the wellness industry and prior achievements in the field of entrepreneurship, has the credibility to guide the company to new levels.</a:t>
            </a:r>
            <a:endParaRPr sz="1000">
              <a:solidFill>
                <a:schemeClr val="dk1"/>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chemeClr val="dk1"/>
              </a:buClr>
              <a:buSzPts val="1000"/>
              <a:buFont typeface="Times New Roman"/>
              <a:buChar char="●"/>
            </a:pPr>
            <a:r>
              <a:rPr lang="en" sz="1000" b="1" i="1">
                <a:solidFill>
                  <a:schemeClr val="dk1"/>
                </a:solidFill>
                <a:latin typeface="Times New Roman"/>
                <a:ea typeface="Times New Roman"/>
                <a:cs typeface="Times New Roman"/>
                <a:sym typeface="Times New Roman"/>
              </a:rPr>
              <a:t>CTO - Mark Johnson: </a:t>
            </a:r>
            <a:r>
              <a:rPr lang="en" sz="1000">
                <a:solidFill>
                  <a:schemeClr val="dk1"/>
                </a:solidFill>
                <a:latin typeface="Times New Roman"/>
                <a:ea typeface="Times New Roman"/>
                <a:cs typeface="Times New Roman"/>
                <a:sym typeface="Times New Roman"/>
              </a:rPr>
              <a:t>Mark's tasks include monitoring the technological innovations that go into the platform of ViFit's virtual world. Mark is an expert in creating software and deploying fully engaging users with the principle of immersive technology (</a:t>
            </a:r>
            <a:r>
              <a:rPr lang="en" sz="1000">
                <a:solidFill>
                  <a:srgbClr val="222222"/>
                </a:solidFill>
                <a:latin typeface="Times New Roman"/>
                <a:ea typeface="Times New Roman"/>
                <a:cs typeface="Times New Roman"/>
                <a:sym typeface="Times New Roman"/>
              </a:rPr>
              <a:t>Chan, Lee and Low, 2018)</a:t>
            </a:r>
            <a:r>
              <a:rPr lang="en" sz="1000">
                <a:solidFill>
                  <a:schemeClr val="dk1"/>
                </a:solidFill>
                <a:latin typeface="Times New Roman"/>
                <a:ea typeface="Times New Roman"/>
                <a:cs typeface="Times New Roman"/>
                <a:sym typeface="Times New Roman"/>
              </a:rPr>
              <a:t>.</a:t>
            </a:r>
            <a:endParaRPr sz="1000">
              <a:solidFill>
                <a:schemeClr val="dk1"/>
              </a:solidFill>
              <a:latin typeface="Times New Roman"/>
              <a:ea typeface="Times New Roman"/>
              <a:cs typeface="Times New Roman"/>
              <a:sym typeface="Times New Roman"/>
            </a:endParaRPr>
          </a:p>
          <a:p>
            <a:pPr marL="457200" lvl="0" indent="-292100" algn="just" rtl="0">
              <a:lnSpc>
                <a:spcPct val="150000"/>
              </a:lnSpc>
              <a:spcBef>
                <a:spcPts val="0"/>
              </a:spcBef>
              <a:spcAft>
                <a:spcPts val="0"/>
              </a:spcAft>
              <a:buClr>
                <a:schemeClr val="dk1"/>
              </a:buClr>
              <a:buSzPts val="1000"/>
              <a:buFont typeface="Times New Roman"/>
              <a:buChar char="●"/>
            </a:pPr>
            <a:r>
              <a:rPr lang="en" sz="1000" b="1">
                <a:solidFill>
                  <a:schemeClr val="dk1"/>
                </a:solidFill>
                <a:latin typeface="Times New Roman"/>
                <a:ea typeface="Times New Roman"/>
                <a:cs typeface="Times New Roman"/>
                <a:sym typeface="Times New Roman"/>
              </a:rPr>
              <a:t>Head of Content - Sarah Davis: </a:t>
            </a:r>
            <a:r>
              <a:rPr lang="en" sz="1000">
                <a:solidFill>
                  <a:schemeClr val="dk1"/>
                </a:solidFill>
                <a:latin typeface="Times New Roman"/>
                <a:ea typeface="Times New Roman"/>
                <a:cs typeface="Times New Roman"/>
                <a:sym typeface="Times New Roman"/>
              </a:rPr>
              <a:t>The most important function performed by Sarah is to work out the design and develop diverse workout plans that the VIfit platform has to offer. With her degree in exercise science and her practice as a fitness instructor, she will provide ViFit's content with healthy and cutting-edge exercises that users will get the results they are looking for.</a:t>
            </a:r>
            <a:endParaRPr sz="1000" b="1" i="1">
              <a:solidFill>
                <a:schemeClr val="dk1"/>
              </a:solidFill>
              <a:latin typeface="Times New Roman"/>
              <a:ea typeface="Times New Roman"/>
              <a:cs typeface="Times New Roman"/>
              <a:sym typeface="Times New Roman"/>
            </a:endParaRPr>
          </a:p>
        </p:txBody>
      </p:sp>
      <p:pic>
        <p:nvPicPr>
          <p:cNvPr id="83" name="Google Shape;83;p10"/>
          <p:cNvPicPr preferRelativeResize="0"/>
          <p:nvPr/>
        </p:nvPicPr>
        <p:blipFill rotWithShape="1">
          <a:blip r:embed="rId3">
            <a:alphaModFix/>
          </a:blip>
          <a:srcRect/>
          <a:stretch/>
        </p:blipFill>
        <p:spPr>
          <a:xfrm>
            <a:off x="4640000" y="1170100"/>
            <a:ext cx="4351601" cy="248662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87"/>
        <p:cNvGrpSpPr/>
        <p:nvPr/>
      </p:nvGrpSpPr>
      <p:grpSpPr>
        <a:xfrm>
          <a:off x="0" y="0"/>
          <a:ext cx="0" cy="0"/>
          <a:chOff x="0" y="0"/>
          <a:chExt cx="0" cy="0"/>
        </a:xfrm>
      </p:grpSpPr>
      <p:sp>
        <p:nvSpPr>
          <p:cNvPr id="88" name="Google Shape;88;g20c39a7422f_0_7"/>
          <p:cNvSpPr txBox="1">
            <a:spLocks noGrp="1"/>
          </p:cNvSpPr>
          <p:nvPr>
            <p:ph type="title"/>
          </p:nvPr>
        </p:nvSpPr>
        <p:spPr>
          <a:xfrm>
            <a:off x="311700" y="445025"/>
            <a:ext cx="8520600" cy="572700"/>
          </a:xfrm>
          <a:prstGeom prst="rect">
            <a:avLst/>
          </a:prstGeom>
          <a:solidFill>
            <a:srgbClr val="FFF2CC"/>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 Ideal Business Customer and Marketing Strategies</a:t>
            </a:r>
            <a:endParaRPr sz="2000" b="1">
              <a:latin typeface="Times New Roman"/>
              <a:ea typeface="Times New Roman"/>
              <a:cs typeface="Times New Roman"/>
              <a:sym typeface="Times New Roman"/>
            </a:endParaRPr>
          </a:p>
        </p:txBody>
      </p:sp>
      <p:sp>
        <p:nvSpPr>
          <p:cNvPr id="89" name="Google Shape;89;g20c39a7422f_0_7"/>
          <p:cNvSpPr txBox="1">
            <a:spLocks noGrp="1"/>
          </p:cNvSpPr>
          <p:nvPr>
            <p:ph type="body" idx="1"/>
          </p:nvPr>
        </p:nvSpPr>
        <p:spPr>
          <a:xfrm>
            <a:off x="3471875" y="2083950"/>
            <a:ext cx="1973700" cy="975600"/>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1800"/>
              <a:buNone/>
            </a:pPr>
            <a:endParaRPr sz="17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500">
              <a:solidFill>
                <a:schemeClr val="dk1"/>
              </a:solidFill>
              <a:latin typeface="Times New Roman"/>
              <a:ea typeface="Times New Roman"/>
              <a:cs typeface="Times New Roman"/>
              <a:sym typeface="Times New Roman"/>
            </a:endParaRPr>
          </a:p>
        </p:txBody>
      </p:sp>
      <p:sp>
        <p:nvSpPr>
          <p:cNvPr id="90" name="Google Shape;90;g20c39a7422f_0_7"/>
          <p:cNvSpPr txBox="1"/>
          <p:nvPr/>
        </p:nvSpPr>
        <p:spPr>
          <a:xfrm>
            <a:off x="173075" y="1299275"/>
            <a:ext cx="4777800" cy="34170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Primary Customers:</a:t>
            </a:r>
            <a:r>
              <a:rPr lang="en" sz="1200">
                <a:solidFill>
                  <a:schemeClr val="dk1"/>
                </a:solidFill>
                <a:latin typeface="Times New Roman"/>
                <a:ea typeface="Times New Roman"/>
                <a:cs typeface="Times New Roman"/>
                <a:sym typeface="Times New Roman"/>
              </a:rPr>
              <a:t> It is the customers of ViFit who are passionate about health and searching for self-orientated and comprehensive fitness activities. Such customers enjoy a mixed workout protocol that is aimed at convenience, efficacy, and variety when they are exercising.</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Unique Selling Point (USP): </a:t>
            </a:r>
            <a:r>
              <a:rPr lang="en" sz="1200">
                <a:solidFill>
                  <a:schemeClr val="dk1"/>
                </a:solidFill>
                <a:latin typeface="Times New Roman"/>
                <a:ea typeface="Times New Roman"/>
                <a:cs typeface="Times New Roman"/>
                <a:sym typeface="Times New Roman"/>
              </a:rPr>
              <a:t>The unique marketing proposition(USP) of ViFit is in its capability to transmute ordinary workout schedules into heart-stopping virtual reality environments. ViFit has developed a solution with varied types of exercises including those that are suitable for any fitness level. The viFit is a unique fitness solution in the competitive market (</a:t>
            </a:r>
            <a:r>
              <a:rPr lang="en" sz="1200">
                <a:solidFill>
                  <a:srgbClr val="222222"/>
                </a:solidFill>
                <a:latin typeface="Times New Roman"/>
                <a:ea typeface="Times New Roman"/>
                <a:cs typeface="Times New Roman"/>
                <a:sym typeface="Times New Roman"/>
              </a:rPr>
              <a:t>Subramaniam </a:t>
            </a:r>
            <a:r>
              <a:rPr lang="en" sz="1200" i="1">
                <a:solidFill>
                  <a:srgbClr val="222222"/>
                </a:solidFill>
                <a:latin typeface="Times New Roman"/>
                <a:ea typeface="Times New Roman"/>
                <a:cs typeface="Times New Roman"/>
                <a:sym typeface="Times New Roman"/>
              </a:rPr>
              <a:t>et al. </a:t>
            </a:r>
            <a:r>
              <a:rPr lang="en" sz="1200">
                <a:solidFill>
                  <a:srgbClr val="222222"/>
                </a:solidFill>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p:txBody>
      </p:sp>
      <p:pic>
        <p:nvPicPr>
          <p:cNvPr id="91" name="Google Shape;91;g20c39a7422f_0_7"/>
          <p:cNvPicPr preferRelativeResize="0"/>
          <p:nvPr/>
        </p:nvPicPr>
        <p:blipFill rotWithShape="1">
          <a:blip r:embed="rId3">
            <a:alphaModFix/>
          </a:blip>
          <a:srcRect/>
          <a:stretch/>
        </p:blipFill>
        <p:spPr>
          <a:xfrm>
            <a:off x="5597975" y="1170125"/>
            <a:ext cx="3393625" cy="246311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95"/>
        <p:cNvGrpSpPr/>
        <p:nvPr/>
      </p:nvGrpSpPr>
      <p:grpSpPr>
        <a:xfrm>
          <a:off x="0" y="0"/>
          <a:ext cx="0" cy="0"/>
          <a:chOff x="0" y="0"/>
          <a:chExt cx="0" cy="0"/>
        </a:xfrm>
      </p:grpSpPr>
      <p:sp>
        <p:nvSpPr>
          <p:cNvPr id="96" name="Google Shape;96;g20c39a7422f_0_12"/>
          <p:cNvSpPr txBox="1">
            <a:spLocks noGrp="1"/>
          </p:cNvSpPr>
          <p:nvPr>
            <p:ph type="title"/>
          </p:nvPr>
        </p:nvSpPr>
        <p:spPr>
          <a:xfrm>
            <a:off x="238550" y="250000"/>
            <a:ext cx="8520600" cy="781200"/>
          </a:xfrm>
          <a:prstGeom prst="rect">
            <a:avLst/>
          </a:prstGeom>
          <a:solidFill>
            <a:srgbClr val="D5A6BD"/>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Competition and Differentiation Strategies</a:t>
            </a:r>
            <a:endParaRPr sz="2000" b="1">
              <a:latin typeface="Times New Roman"/>
              <a:ea typeface="Times New Roman"/>
              <a:cs typeface="Times New Roman"/>
              <a:sym typeface="Times New Roman"/>
            </a:endParaRPr>
          </a:p>
        </p:txBody>
      </p:sp>
      <p:sp>
        <p:nvSpPr>
          <p:cNvPr id="97" name="Google Shape;97;g20c39a7422f_0_12"/>
          <p:cNvSpPr txBox="1">
            <a:spLocks noGrp="1"/>
          </p:cNvSpPr>
          <p:nvPr>
            <p:ph type="body" idx="1"/>
          </p:nvPr>
        </p:nvSpPr>
        <p:spPr>
          <a:xfrm>
            <a:off x="311700" y="1152475"/>
            <a:ext cx="4054200" cy="34164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Major Competitors:</a:t>
            </a:r>
            <a:r>
              <a:rPr lang="en" sz="1100">
                <a:solidFill>
                  <a:schemeClr val="dk1"/>
                </a:solidFill>
                <a:latin typeface="Times New Roman"/>
                <a:ea typeface="Times New Roman"/>
                <a:cs typeface="Times New Roman"/>
                <a:sym typeface="Times New Roman"/>
              </a:rPr>
              <a:t> Primarily, ViFit's rivals uncover themselves to be VR Fitness Co., FitVR and VirtuaGym. This type of corporation provides a wide range of virtual reality fitness systems that are differentiated by personalised exercises, engaging social interactions and general fitness platforms (</a:t>
            </a:r>
            <a:r>
              <a:rPr lang="en" sz="1100">
                <a:solidFill>
                  <a:srgbClr val="222222"/>
                </a:solidFill>
                <a:latin typeface="Times New Roman"/>
                <a:ea typeface="Times New Roman"/>
                <a:cs typeface="Times New Roman"/>
                <a:sym typeface="Times New Roman"/>
              </a:rPr>
              <a:t>Frąckiewicz, Szymlet and Sobolewska, 2024)</a:t>
            </a:r>
            <a:r>
              <a:rPr lang="en" sz="1100">
                <a:solidFill>
                  <a:schemeClr val="dk1"/>
                </a:solidFill>
                <a:latin typeface="Times New Roman"/>
                <a:ea typeface="Times New Roman"/>
                <a:cs typeface="Times New Roman"/>
                <a:sym typeface="Times New Roman"/>
              </a:rPr>
              <a:t>.</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Competitive Advantage:</a:t>
            </a:r>
            <a:r>
              <a:rPr lang="en" sz="1100">
                <a:solidFill>
                  <a:schemeClr val="dk1"/>
                </a:solidFill>
                <a:latin typeface="Times New Roman"/>
                <a:ea typeface="Times New Roman"/>
                <a:cs typeface="Times New Roman"/>
                <a:sym typeface="Times New Roman"/>
              </a:rPr>
              <a:t> VFit sets itself apart by giving its VR workouts a sense of immersion and customized content that includes a variety of experiences and levels fitting to every fitness level. Through the strategic use of engaged content, accessibility, and flexibility, ViFit tries to make its product stand out from the rest and be eaten by a particular slice of the market.</a:t>
            </a:r>
            <a:endParaRPr sz="1100" b="1" i="1">
              <a:solidFill>
                <a:schemeClr val="dk1"/>
              </a:solidFill>
              <a:latin typeface="Times New Roman"/>
              <a:ea typeface="Times New Roman"/>
              <a:cs typeface="Times New Roman"/>
              <a:sym typeface="Times New Roman"/>
            </a:endParaRPr>
          </a:p>
        </p:txBody>
      </p:sp>
      <p:pic>
        <p:nvPicPr>
          <p:cNvPr id="98" name="Google Shape;98;g20c39a7422f_0_12"/>
          <p:cNvPicPr preferRelativeResize="0"/>
          <p:nvPr/>
        </p:nvPicPr>
        <p:blipFill rotWithShape="1">
          <a:blip r:embed="rId3">
            <a:alphaModFix/>
          </a:blip>
          <a:srcRect/>
          <a:stretch/>
        </p:blipFill>
        <p:spPr>
          <a:xfrm>
            <a:off x="4518300" y="1183600"/>
            <a:ext cx="3818077" cy="3807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6D7A8"/>
        </a:solidFill>
        <a:effectLst/>
      </p:bgPr>
    </p:bg>
    <p:spTree>
      <p:nvGrpSpPr>
        <p:cNvPr id="1" name="Shape 102"/>
        <p:cNvGrpSpPr/>
        <p:nvPr/>
      </p:nvGrpSpPr>
      <p:grpSpPr>
        <a:xfrm>
          <a:off x="0" y="0"/>
          <a:ext cx="0" cy="0"/>
          <a:chOff x="0" y="0"/>
          <a:chExt cx="0" cy="0"/>
        </a:xfrm>
      </p:grpSpPr>
      <p:sp>
        <p:nvSpPr>
          <p:cNvPr id="103" name="Google Shape;103;g20c39a7422f_0_17"/>
          <p:cNvSpPr txBox="1">
            <a:spLocks noGrp="1"/>
          </p:cNvSpPr>
          <p:nvPr>
            <p:ph type="title"/>
          </p:nvPr>
        </p:nvSpPr>
        <p:spPr>
          <a:xfrm>
            <a:off x="311700" y="445025"/>
            <a:ext cx="8520600" cy="782400"/>
          </a:xfrm>
          <a:prstGeom prst="rect">
            <a:avLst/>
          </a:prstGeom>
          <a:solidFill>
            <a:srgbClr val="B4A7D6"/>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Funding Demands and Budgeting</a:t>
            </a:r>
            <a:endParaRPr sz="2000"/>
          </a:p>
        </p:txBody>
      </p:sp>
      <p:sp>
        <p:nvSpPr>
          <p:cNvPr id="104" name="Google Shape;104;g20c39a7422f_0_17"/>
          <p:cNvSpPr txBox="1">
            <a:spLocks noGrp="1"/>
          </p:cNvSpPr>
          <p:nvPr>
            <p:ph type="body" idx="1"/>
          </p:nvPr>
        </p:nvSpPr>
        <p:spPr>
          <a:xfrm>
            <a:off x="311700" y="1433675"/>
            <a:ext cx="4541700" cy="34164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Funding Amount:</a:t>
            </a:r>
            <a:r>
              <a:rPr lang="en" sz="1100">
                <a:solidFill>
                  <a:schemeClr val="dk1"/>
                </a:solidFill>
                <a:latin typeface="Times New Roman"/>
                <a:ea typeface="Times New Roman"/>
                <a:cs typeface="Times New Roman"/>
                <a:sym typeface="Times New Roman"/>
              </a:rPr>
              <a:t> The startup is targeting to acquire funding for $335,000 to back the kickoff of its business and business development projects.</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Utilization of Funds: </a:t>
            </a:r>
            <a:r>
              <a:rPr lang="en" sz="1100">
                <a:solidFill>
                  <a:schemeClr val="dk1"/>
                </a:solidFill>
                <a:latin typeface="Times New Roman"/>
                <a:ea typeface="Times New Roman"/>
                <a:cs typeface="Times New Roman"/>
                <a:sym typeface="Times New Roman"/>
              </a:rPr>
              <a:t>The money will be dispensed for acquiring equipment, technology improvements, marketing and advertising, operational overheads, and emergencies that can prevent impending problems as well as stimulate progress (</a:t>
            </a:r>
            <a:r>
              <a:rPr lang="en" sz="1100">
                <a:solidFill>
                  <a:srgbClr val="222222"/>
                </a:solidFill>
                <a:latin typeface="Times New Roman"/>
                <a:ea typeface="Times New Roman"/>
                <a:cs typeface="Times New Roman"/>
                <a:sym typeface="Times New Roman"/>
              </a:rPr>
              <a:t>Zamudio-Sánchez, Gómez-Salgado and Romero, 2024)</a:t>
            </a:r>
            <a:r>
              <a:rPr lang="en" sz="1100">
                <a:solidFill>
                  <a:schemeClr val="dk1"/>
                </a:solidFill>
                <a:latin typeface="Times New Roman"/>
                <a:ea typeface="Times New Roman"/>
                <a:cs typeface="Times New Roman"/>
                <a:sym typeface="Times New Roman"/>
              </a:rPr>
              <a:t>.</a:t>
            </a:r>
            <a:endParaRPr sz="110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b="1" i="1">
                <a:solidFill>
                  <a:schemeClr val="dk1"/>
                </a:solidFill>
                <a:latin typeface="Times New Roman"/>
                <a:ea typeface="Times New Roman"/>
                <a:cs typeface="Times New Roman"/>
                <a:sym typeface="Times New Roman"/>
              </a:rPr>
              <a:t>Expected Milestones:</a:t>
            </a:r>
            <a:r>
              <a:rPr lang="en" sz="1100">
                <a:solidFill>
                  <a:schemeClr val="dk1"/>
                </a:solidFill>
                <a:latin typeface="Times New Roman"/>
                <a:ea typeface="Times New Roman"/>
                <a:cs typeface="Times New Roman"/>
                <a:sym typeface="Times New Roman"/>
              </a:rPr>
              <a:t> Through the funded VilFit, major milestones can be achieved. Those include the development of a virtual reality platform, acquiring a massive base of users, creating partnerships with big companies and making a profit through subscription and workout gear sales.</a:t>
            </a:r>
            <a:endParaRPr sz="1100" b="1" i="1">
              <a:solidFill>
                <a:schemeClr val="dk1"/>
              </a:solidFill>
              <a:latin typeface="Times New Roman"/>
              <a:ea typeface="Times New Roman"/>
              <a:cs typeface="Times New Roman"/>
              <a:sym typeface="Times New Roman"/>
            </a:endParaRPr>
          </a:p>
        </p:txBody>
      </p:sp>
      <p:pic>
        <p:nvPicPr>
          <p:cNvPr id="105" name="Google Shape;105;g20c39a7422f_0_17"/>
          <p:cNvPicPr preferRelativeResize="0"/>
          <p:nvPr/>
        </p:nvPicPr>
        <p:blipFill rotWithShape="1">
          <a:blip r:embed="rId3">
            <a:alphaModFix/>
          </a:blip>
          <a:srcRect/>
          <a:stretch/>
        </p:blipFill>
        <p:spPr>
          <a:xfrm>
            <a:off x="5005800" y="1379825"/>
            <a:ext cx="3985801" cy="230583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5A6BD"/>
        </a:solidFill>
        <a:effectLst/>
      </p:bgPr>
    </p:bg>
    <p:spTree>
      <p:nvGrpSpPr>
        <p:cNvPr id="1" name="Shape 109"/>
        <p:cNvGrpSpPr/>
        <p:nvPr/>
      </p:nvGrpSpPr>
      <p:grpSpPr>
        <a:xfrm>
          <a:off x="0" y="0"/>
          <a:ext cx="0" cy="0"/>
          <a:chOff x="0" y="0"/>
          <a:chExt cx="0" cy="0"/>
        </a:xfrm>
      </p:grpSpPr>
      <p:sp>
        <p:nvSpPr>
          <p:cNvPr id="110" name="Google Shape;110;g20c39a7422f_0_22"/>
          <p:cNvSpPr txBox="1">
            <a:spLocks noGrp="1"/>
          </p:cNvSpPr>
          <p:nvPr>
            <p:ph type="title"/>
          </p:nvPr>
        </p:nvSpPr>
        <p:spPr>
          <a:xfrm>
            <a:off x="311700" y="147575"/>
            <a:ext cx="8520600" cy="700200"/>
          </a:xfrm>
          <a:prstGeom prst="rect">
            <a:avLst/>
          </a:prstGeom>
          <a:solidFill>
            <a:srgbClr val="B4A7D6"/>
          </a:solid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2000" b="1">
                <a:latin typeface="Times New Roman"/>
                <a:ea typeface="Times New Roman"/>
                <a:cs typeface="Times New Roman"/>
                <a:sym typeface="Times New Roman"/>
              </a:rPr>
              <a:t> Conclusion</a:t>
            </a:r>
            <a:endParaRPr sz="2000"/>
          </a:p>
        </p:txBody>
      </p:sp>
      <p:sp>
        <p:nvSpPr>
          <p:cNvPr id="111" name="Google Shape;111;g20c39a7422f_0_22"/>
          <p:cNvSpPr txBox="1">
            <a:spLocks noGrp="1"/>
          </p:cNvSpPr>
          <p:nvPr>
            <p:ph type="body" idx="1"/>
          </p:nvPr>
        </p:nvSpPr>
        <p:spPr>
          <a:xfrm>
            <a:off x="237350" y="1325000"/>
            <a:ext cx="45660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With the advent of ViFit, an early entrant within the realm of the fitness industry profiting from the advantages 3D devices offer to formulate the reimagination of how workouts look like.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 team of veterans with CEO Emily Chen leading, False Fitness shall not crave any challenge to achieve its goals.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Through using innovative VR technology ViFit can provide workouts full of different exciting exercises and target those who are beginners or experienced at the same time which makes it stand out from the competitors (</a:t>
            </a:r>
            <a:r>
              <a:rPr lang="en" sz="1200">
                <a:solidFill>
                  <a:srgbClr val="222222"/>
                </a:solidFill>
                <a:latin typeface="Times New Roman"/>
                <a:ea typeface="Times New Roman"/>
                <a:cs typeface="Times New Roman"/>
                <a:sym typeface="Times New Roman"/>
              </a:rPr>
              <a:t>Zhang, Zhu and Zhou, 2023)</a:t>
            </a:r>
            <a:r>
              <a:rPr lang="en" sz="1200">
                <a:solidFill>
                  <a:schemeClr val="dk1"/>
                </a:solidFill>
                <a:latin typeface="Times New Roman"/>
                <a:ea typeface="Times New Roman"/>
                <a:cs typeface="Times New Roman"/>
                <a:sym typeface="Times New Roman"/>
              </a:rPr>
              <a:t>. </a:t>
            </a:r>
            <a:endParaRPr sz="1200" b="1" i="1">
              <a:solidFill>
                <a:schemeClr val="dk1"/>
              </a:solidFill>
              <a:latin typeface="Times New Roman"/>
              <a:ea typeface="Times New Roman"/>
              <a:cs typeface="Times New Roman"/>
              <a:sym typeface="Times New Roman"/>
            </a:endParaRPr>
          </a:p>
        </p:txBody>
      </p:sp>
      <p:pic>
        <p:nvPicPr>
          <p:cNvPr id="112" name="Google Shape;112;g20c39a7422f_0_22"/>
          <p:cNvPicPr preferRelativeResize="0"/>
          <p:nvPr/>
        </p:nvPicPr>
        <p:blipFill rotWithShape="1">
          <a:blip r:embed="rId3">
            <a:alphaModFix/>
          </a:blip>
          <a:srcRect/>
          <a:stretch/>
        </p:blipFill>
        <p:spPr>
          <a:xfrm>
            <a:off x="4955750" y="1000175"/>
            <a:ext cx="4035850" cy="259807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16"/>
        <p:cNvGrpSpPr/>
        <p:nvPr/>
      </p:nvGrpSpPr>
      <p:grpSpPr>
        <a:xfrm>
          <a:off x="0" y="0"/>
          <a:ext cx="0" cy="0"/>
          <a:chOff x="0" y="0"/>
          <a:chExt cx="0" cy="0"/>
        </a:xfrm>
      </p:grpSpPr>
      <p:sp>
        <p:nvSpPr>
          <p:cNvPr id="117" name="Google Shape;117;g208e8e289db_1_20"/>
          <p:cNvSpPr txBox="1">
            <a:spLocks noGrp="1"/>
          </p:cNvSpPr>
          <p:nvPr>
            <p:ph type="title"/>
          </p:nvPr>
        </p:nvSpPr>
        <p:spPr>
          <a:xfrm>
            <a:off x="311700" y="138300"/>
            <a:ext cx="8520600" cy="5727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990"/>
              <a:buFont typeface="Arial"/>
              <a:buNone/>
            </a:pPr>
            <a:r>
              <a:rPr lang="en" sz="2460" b="1">
                <a:latin typeface="Times New Roman"/>
                <a:ea typeface="Times New Roman"/>
                <a:cs typeface="Times New Roman"/>
                <a:sym typeface="Times New Roman"/>
              </a:rPr>
              <a:t>References</a:t>
            </a:r>
            <a:endParaRPr sz="2460" b="1">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endParaRPr sz="2520"/>
          </a:p>
        </p:txBody>
      </p:sp>
      <p:sp>
        <p:nvSpPr>
          <p:cNvPr id="118" name="Google Shape;118;g208e8e289db_1_20"/>
          <p:cNvSpPr txBox="1">
            <a:spLocks noGrp="1"/>
          </p:cNvSpPr>
          <p:nvPr>
            <p:ph type="body" idx="1"/>
          </p:nvPr>
        </p:nvSpPr>
        <p:spPr>
          <a:xfrm>
            <a:off x="62100" y="711000"/>
            <a:ext cx="9019800" cy="3539100"/>
          </a:xfrm>
          <a:prstGeom prst="rect">
            <a:avLst/>
          </a:prstGeom>
          <a:noFill/>
          <a:ln>
            <a:noFill/>
          </a:ln>
        </p:spPr>
        <p:txBody>
          <a:bodyPr spcFirstLastPara="1" wrap="square" lIns="91425" tIns="91425" rIns="91425" bIns="91425" anchor="t" anchorCtr="0">
            <a:noAutofit/>
          </a:bodyPr>
          <a:lstStyle/>
          <a:p>
            <a:pPr marL="457200" lvl="0" indent="0" algn="just" rtl="0">
              <a:lnSpc>
                <a:spcPct val="200000"/>
              </a:lnSpc>
              <a:spcBef>
                <a:spcPts val="1200"/>
              </a:spcBef>
              <a:spcAft>
                <a:spcPts val="0"/>
              </a:spcAft>
              <a:buClr>
                <a:schemeClr val="dk1"/>
              </a:buClr>
              <a:buSzPts val="1100"/>
              <a:buFont typeface="Arial"/>
              <a:buNone/>
            </a:pPr>
            <a:r>
              <a:rPr lang="en" sz="800">
                <a:solidFill>
                  <a:srgbClr val="222222"/>
                </a:solidFill>
                <a:latin typeface="Times New Roman"/>
                <a:ea typeface="Times New Roman"/>
                <a:cs typeface="Times New Roman"/>
                <a:sym typeface="Times New Roman"/>
              </a:rPr>
              <a:t>Subramaniam, M., Abdin, E., Vaingankar, J.A., Shafie, S., Chua, H.C., Tan, W.M., Tan, K.B., Verma, S., Heng, D. and Chong, S.A., 2020. Minding the treatment gap: results of the Singapore Mental Health Study. </a:t>
            </a:r>
            <a:r>
              <a:rPr lang="en" sz="800" i="1">
                <a:solidFill>
                  <a:srgbClr val="222222"/>
                </a:solidFill>
                <a:latin typeface="Times New Roman"/>
                <a:ea typeface="Times New Roman"/>
                <a:cs typeface="Times New Roman"/>
                <a:sym typeface="Times New Roman"/>
              </a:rPr>
              <a:t>Social psychiatry and psychiatric epidemiology</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55</a:t>
            </a:r>
            <a:r>
              <a:rPr lang="en" sz="800">
                <a:solidFill>
                  <a:srgbClr val="222222"/>
                </a:solidFill>
                <a:latin typeface="Times New Roman"/>
                <a:ea typeface="Times New Roman"/>
                <a:cs typeface="Times New Roman"/>
                <a:sym typeface="Times New Roman"/>
              </a:rPr>
              <a:t>, pp.1415-1424. Available at: </a:t>
            </a:r>
            <a:r>
              <a:rPr lang="en" sz="800">
                <a:solidFill>
                  <a:srgbClr val="222222"/>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8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https://doi.org/10.1007/s00127-019-01748-0</a:t>
            </a:r>
            <a:r>
              <a:rPr lang="en" sz="800">
                <a:solidFill>
                  <a:srgbClr val="222222"/>
                </a:solidFill>
                <a:latin typeface="Times New Roman"/>
                <a:ea typeface="Times New Roman"/>
                <a:cs typeface="Times New Roman"/>
                <a:sym typeface="Times New Roman"/>
              </a:rPr>
              <a:t> </a:t>
            </a:r>
            <a:r>
              <a:rPr lang="en" sz="800">
                <a:solidFill>
                  <a:schemeClr val="dk1"/>
                </a:solidFill>
                <a:latin typeface="Times New Roman"/>
                <a:ea typeface="Times New Roman"/>
                <a:cs typeface="Times New Roman"/>
                <a:sym typeface="Times New Roman"/>
              </a:rPr>
              <a:t>(Accessed 23 March 2024)</a:t>
            </a:r>
            <a:endParaRPr sz="800">
              <a:solidFill>
                <a:srgbClr val="222222"/>
              </a:solidFill>
              <a:latin typeface="Times New Roman"/>
              <a:ea typeface="Times New Roman"/>
              <a:cs typeface="Times New Roman"/>
              <a:sym typeface="Times New Roman"/>
            </a:endParaRPr>
          </a:p>
          <a:p>
            <a:pPr marL="457200" lvl="0" indent="0" algn="just" rtl="0">
              <a:lnSpc>
                <a:spcPct val="200000"/>
              </a:lnSpc>
              <a:spcBef>
                <a:spcPts val="1200"/>
              </a:spcBef>
              <a:spcAft>
                <a:spcPts val="0"/>
              </a:spcAft>
              <a:buClr>
                <a:schemeClr val="dk1"/>
              </a:buClr>
              <a:buSzPts val="1100"/>
              <a:buFont typeface="Arial"/>
              <a:buNone/>
            </a:pPr>
            <a:r>
              <a:rPr lang="en" sz="800">
                <a:solidFill>
                  <a:srgbClr val="222222"/>
                </a:solidFill>
                <a:latin typeface="Times New Roman"/>
                <a:ea typeface="Times New Roman"/>
                <a:cs typeface="Times New Roman"/>
                <a:sym typeface="Times New Roman"/>
              </a:rPr>
              <a:t>World Health Organization, 2022. World mental health report: Transforming mental health for all.  Available at: </a:t>
            </a:r>
            <a:r>
              <a:rPr lang="en" sz="8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https://www.who.int/publications/i/item/9789240049338</a:t>
            </a:r>
            <a:r>
              <a:rPr lang="en" sz="800" u="sng">
                <a:solidFill>
                  <a:srgbClr val="1155CC"/>
                </a:solidFill>
                <a:latin typeface="Times New Roman"/>
                <a:ea typeface="Times New Roman"/>
                <a:cs typeface="Times New Roman"/>
                <a:sym typeface="Times New Roman"/>
              </a:rPr>
              <a:t> </a:t>
            </a:r>
            <a:r>
              <a:rPr lang="en" sz="800">
                <a:solidFill>
                  <a:schemeClr val="dk1"/>
                </a:solidFill>
                <a:latin typeface="Times New Roman"/>
                <a:ea typeface="Times New Roman"/>
                <a:cs typeface="Times New Roman"/>
                <a:sym typeface="Times New Roman"/>
              </a:rPr>
              <a:t>(Accessed 23 March 2024)</a:t>
            </a:r>
            <a:endParaRPr sz="800" u="sng">
              <a:solidFill>
                <a:srgbClr val="1155CC"/>
              </a:solidFill>
              <a:latin typeface="Times New Roman"/>
              <a:ea typeface="Times New Roman"/>
              <a:cs typeface="Times New Roman"/>
              <a:sym typeface="Times New Roman"/>
            </a:endParaRPr>
          </a:p>
          <a:p>
            <a:pPr marL="457200" lvl="0" indent="0" algn="just" rtl="0">
              <a:lnSpc>
                <a:spcPct val="200000"/>
              </a:lnSpc>
              <a:spcBef>
                <a:spcPts val="1200"/>
              </a:spcBef>
              <a:spcAft>
                <a:spcPts val="0"/>
              </a:spcAft>
              <a:buClr>
                <a:schemeClr val="dk1"/>
              </a:buClr>
              <a:buSzPts val="1100"/>
              <a:buFont typeface="Arial"/>
              <a:buNone/>
            </a:pPr>
            <a:r>
              <a:rPr lang="en" sz="800">
                <a:solidFill>
                  <a:srgbClr val="222222"/>
                </a:solidFill>
                <a:latin typeface="Times New Roman"/>
                <a:ea typeface="Times New Roman"/>
                <a:cs typeface="Times New Roman"/>
                <a:sym typeface="Times New Roman"/>
              </a:rPr>
              <a:t>Chan, C.Q.H., Lee, K.H. and Low, L.L., 2018. A systematic review of health status, health seeking behaviour and healthcare utilization of low socioeconomic status populations in urban Singapore. </a:t>
            </a:r>
            <a:r>
              <a:rPr lang="en" sz="800" i="1">
                <a:solidFill>
                  <a:srgbClr val="222222"/>
                </a:solidFill>
                <a:latin typeface="Times New Roman"/>
                <a:ea typeface="Times New Roman"/>
                <a:cs typeface="Times New Roman"/>
                <a:sym typeface="Times New Roman"/>
              </a:rPr>
              <a:t>International journal for equity in health</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17</a:t>
            </a:r>
            <a:r>
              <a:rPr lang="en" sz="800">
                <a:solidFill>
                  <a:srgbClr val="222222"/>
                </a:solidFill>
                <a:latin typeface="Times New Roman"/>
                <a:ea typeface="Times New Roman"/>
                <a:cs typeface="Times New Roman"/>
                <a:sym typeface="Times New Roman"/>
              </a:rPr>
              <a:t>, pp.1-21.  Available at: </a:t>
            </a:r>
            <a:r>
              <a:rPr lang="en" sz="800">
                <a:solidFill>
                  <a:srgbClr val="222222"/>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8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https://doi.org/10.1186/s12939-018-0751-y</a:t>
            </a:r>
            <a:r>
              <a:rPr lang="en" sz="800" u="sng">
                <a:solidFill>
                  <a:srgbClr val="1155CC"/>
                </a:solidFill>
                <a:latin typeface="Times New Roman"/>
                <a:ea typeface="Times New Roman"/>
                <a:cs typeface="Times New Roman"/>
                <a:sym typeface="Times New Roman"/>
              </a:rPr>
              <a:t> </a:t>
            </a:r>
            <a:r>
              <a:rPr lang="en" sz="800">
                <a:solidFill>
                  <a:schemeClr val="dk1"/>
                </a:solidFill>
                <a:latin typeface="Times New Roman"/>
                <a:ea typeface="Times New Roman"/>
                <a:cs typeface="Times New Roman"/>
                <a:sym typeface="Times New Roman"/>
              </a:rPr>
              <a:t>(Accessed 23 March 2024)</a:t>
            </a:r>
            <a:endParaRPr sz="800" u="sng">
              <a:solidFill>
                <a:srgbClr val="1155CC"/>
              </a:solidFill>
              <a:latin typeface="Times New Roman"/>
              <a:ea typeface="Times New Roman"/>
              <a:cs typeface="Times New Roman"/>
              <a:sym typeface="Times New Roman"/>
            </a:endParaRPr>
          </a:p>
          <a:p>
            <a:pPr marL="457200" lvl="0" indent="0" algn="just" rtl="0">
              <a:lnSpc>
                <a:spcPct val="200000"/>
              </a:lnSpc>
              <a:spcBef>
                <a:spcPts val="1200"/>
              </a:spcBef>
              <a:spcAft>
                <a:spcPts val="0"/>
              </a:spcAft>
              <a:buClr>
                <a:schemeClr val="dk1"/>
              </a:buClr>
              <a:buSzPts val="1100"/>
              <a:buFont typeface="Arial"/>
              <a:buNone/>
            </a:pPr>
            <a:r>
              <a:rPr lang="en" sz="800">
                <a:solidFill>
                  <a:srgbClr val="222222"/>
                </a:solidFill>
                <a:latin typeface="Times New Roman"/>
                <a:ea typeface="Times New Roman"/>
                <a:cs typeface="Times New Roman"/>
                <a:sym typeface="Times New Roman"/>
              </a:rPr>
              <a:t>Subramaniam, M., Abdin, E., Vaingankar, J.A., Shafie, S., Chua, B.Y., Sambasivam, R., Zhang, Y.J., Shahwan, S., Chang, S., Chua, H.C. and Verma, S., 2020. Tracking the mental health of a nation: prevalence and correlates of mental disorders in the second Singapore mental health study. </a:t>
            </a:r>
            <a:r>
              <a:rPr lang="en" sz="800" i="1">
                <a:solidFill>
                  <a:srgbClr val="222222"/>
                </a:solidFill>
                <a:latin typeface="Times New Roman"/>
                <a:ea typeface="Times New Roman"/>
                <a:cs typeface="Times New Roman"/>
                <a:sym typeface="Times New Roman"/>
              </a:rPr>
              <a:t>Epidemiology and psychiatric sciences</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29</a:t>
            </a:r>
            <a:r>
              <a:rPr lang="en" sz="800">
                <a:solidFill>
                  <a:srgbClr val="222222"/>
                </a:solidFill>
                <a:latin typeface="Times New Roman"/>
                <a:ea typeface="Times New Roman"/>
                <a:cs typeface="Times New Roman"/>
                <a:sym typeface="Times New Roman"/>
              </a:rPr>
              <a:t>, p.e29.  Available at: </a:t>
            </a:r>
            <a:r>
              <a:rPr lang="en" sz="8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https://doi.org/10.1017/S2045796019000179</a:t>
            </a:r>
            <a:r>
              <a:rPr lang="en" sz="800" u="sng">
                <a:solidFill>
                  <a:srgbClr val="1155CC"/>
                </a:solidFill>
                <a:latin typeface="Times New Roman"/>
                <a:ea typeface="Times New Roman"/>
                <a:cs typeface="Times New Roman"/>
                <a:sym typeface="Times New Roman"/>
              </a:rPr>
              <a:t> </a:t>
            </a:r>
            <a:r>
              <a:rPr lang="en" sz="800">
                <a:solidFill>
                  <a:schemeClr val="dk1"/>
                </a:solidFill>
                <a:latin typeface="Times New Roman"/>
                <a:ea typeface="Times New Roman"/>
                <a:cs typeface="Times New Roman"/>
                <a:sym typeface="Times New Roman"/>
              </a:rPr>
              <a:t>(Accessed 23 March 2024)</a:t>
            </a:r>
            <a:endParaRPr sz="800" u="sng">
              <a:solidFill>
                <a:srgbClr val="1155CC"/>
              </a:solidFill>
              <a:latin typeface="Times New Roman"/>
              <a:ea typeface="Times New Roman"/>
              <a:cs typeface="Times New Roman"/>
              <a:sym typeface="Times New Roman"/>
            </a:endParaRPr>
          </a:p>
          <a:p>
            <a:pPr marL="457200" lvl="0" indent="0" algn="just" rtl="0">
              <a:lnSpc>
                <a:spcPct val="200000"/>
              </a:lnSpc>
              <a:spcBef>
                <a:spcPts val="1200"/>
              </a:spcBef>
              <a:spcAft>
                <a:spcPts val="0"/>
              </a:spcAft>
              <a:buClr>
                <a:schemeClr val="dk1"/>
              </a:buClr>
              <a:buSzPts val="1100"/>
              <a:buFont typeface="Arial"/>
              <a:buNone/>
            </a:pPr>
            <a:r>
              <a:rPr lang="en" sz="800">
                <a:solidFill>
                  <a:srgbClr val="222222"/>
                </a:solidFill>
                <a:latin typeface="Times New Roman"/>
                <a:ea typeface="Times New Roman"/>
                <a:cs typeface="Times New Roman"/>
                <a:sym typeface="Times New Roman"/>
              </a:rPr>
              <a:t>Frąckiewicz, W., Pruss, A., Królikowski, M., Szymlet, P., and Sobolewska, E. (2024). Comparison of the Intensity of Biofilm Production by Oral Microflora and Its Adhesion on the Surface of Zirconia Produced in Additive and Subtractive Technology: An In Vitro Study. </a:t>
            </a:r>
            <a:r>
              <a:rPr lang="en" sz="800" i="1">
                <a:solidFill>
                  <a:srgbClr val="222222"/>
                </a:solidFill>
                <a:latin typeface="Times New Roman"/>
                <a:ea typeface="Times New Roman"/>
                <a:cs typeface="Times New Roman"/>
                <a:sym typeface="Times New Roman"/>
              </a:rPr>
              <a:t>Materials</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17</a:t>
            </a:r>
            <a:r>
              <a:rPr lang="en" sz="800">
                <a:solidFill>
                  <a:srgbClr val="222222"/>
                </a:solidFill>
                <a:latin typeface="Times New Roman"/>
                <a:ea typeface="Times New Roman"/>
                <a:cs typeface="Times New Roman"/>
                <a:sym typeface="Times New Roman"/>
              </a:rPr>
              <a:t>(6), 1231. Available at: </a:t>
            </a:r>
            <a:r>
              <a:rPr lang="en" sz="8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https://doi.org/10.3390/ma17061231</a:t>
            </a:r>
            <a:r>
              <a:rPr lang="en" sz="800" u="sng">
                <a:solidFill>
                  <a:srgbClr val="1155CC"/>
                </a:solidFill>
                <a:latin typeface="Times New Roman"/>
                <a:ea typeface="Times New Roman"/>
                <a:cs typeface="Times New Roman"/>
                <a:sym typeface="Times New Roman"/>
              </a:rPr>
              <a:t> </a:t>
            </a:r>
            <a:r>
              <a:rPr lang="en" sz="800">
                <a:solidFill>
                  <a:schemeClr val="dk1"/>
                </a:solidFill>
                <a:latin typeface="Times New Roman"/>
                <a:ea typeface="Times New Roman"/>
                <a:cs typeface="Times New Roman"/>
                <a:sym typeface="Times New Roman"/>
              </a:rPr>
              <a:t>(Accessed 23 March 2024)</a:t>
            </a:r>
            <a:endParaRPr sz="800" u="sng">
              <a:solidFill>
                <a:srgbClr val="1155CC"/>
              </a:solidFill>
              <a:latin typeface="Times New Roman"/>
              <a:ea typeface="Times New Roman"/>
              <a:cs typeface="Times New Roman"/>
              <a:sym typeface="Times New Roman"/>
            </a:endParaRPr>
          </a:p>
          <a:p>
            <a:pPr marL="457200" lvl="0" indent="0" algn="just" rtl="0">
              <a:lnSpc>
                <a:spcPct val="200000"/>
              </a:lnSpc>
              <a:spcBef>
                <a:spcPts val="1200"/>
              </a:spcBef>
              <a:spcAft>
                <a:spcPts val="0"/>
              </a:spcAft>
              <a:buClr>
                <a:schemeClr val="dk1"/>
              </a:buClr>
              <a:buSzPts val="1100"/>
              <a:buFont typeface="Arial"/>
              <a:buNone/>
            </a:pPr>
            <a:r>
              <a:rPr lang="en" sz="800">
                <a:solidFill>
                  <a:srgbClr val="222222"/>
                </a:solidFill>
                <a:latin typeface="Times New Roman"/>
                <a:ea typeface="Times New Roman"/>
                <a:cs typeface="Times New Roman"/>
                <a:sym typeface="Times New Roman"/>
              </a:rPr>
              <a:t>Zamudio-Sánchez, A., Camarero-Gómez, P., Rodríguez-Manjón, E., Iglesias-Parra, M. R., Gómez-Salgado, J., and Romero, A. (2024). Needs and Expectations of Long-Term Cancer Survivors: Multi-Centre Study Protocol. </a:t>
            </a:r>
            <a:r>
              <a:rPr lang="en" sz="800" i="1">
                <a:solidFill>
                  <a:srgbClr val="222222"/>
                </a:solidFill>
                <a:latin typeface="Times New Roman"/>
                <a:ea typeface="Times New Roman"/>
                <a:cs typeface="Times New Roman"/>
                <a:sym typeface="Times New Roman"/>
              </a:rPr>
              <a:t>Journal of Personalized Medicine</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14</a:t>
            </a:r>
            <a:r>
              <a:rPr lang="en" sz="800">
                <a:solidFill>
                  <a:srgbClr val="222222"/>
                </a:solidFill>
                <a:latin typeface="Times New Roman"/>
                <a:ea typeface="Times New Roman"/>
                <a:cs typeface="Times New Roman"/>
                <a:sym typeface="Times New Roman"/>
              </a:rPr>
              <a:t>(1), 64. Available at: </a:t>
            </a:r>
            <a:r>
              <a:rPr lang="en" sz="8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https://doi.org/10.3390/jpm14010064</a:t>
            </a:r>
            <a:endParaRPr sz="800" u="sng">
              <a:solidFill>
                <a:srgbClr val="1155CC"/>
              </a:solidFill>
              <a:latin typeface="Times New Roman"/>
              <a:ea typeface="Times New Roman"/>
              <a:cs typeface="Times New Roman"/>
              <a:sym typeface="Times New Roman"/>
            </a:endParaRPr>
          </a:p>
          <a:p>
            <a:pPr marL="457200" lvl="0" indent="0" algn="just" rtl="0">
              <a:lnSpc>
                <a:spcPct val="200000"/>
              </a:lnSpc>
              <a:spcBef>
                <a:spcPts val="1200"/>
              </a:spcBef>
              <a:spcAft>
                <a:spcPts val="1200"/>
              </a:spcAft>
              <a:buClr>
                <a:schemeClr val="dk1"/>
              </a:buClr>
              <a:buSzPts val="1100"/>
              <a:buFont typeface="Arial"/>
              <a:buNone/>
            </a:pPr>
            <a:r>
              <a:rPr lang="en" sz="800">
                <a:solidFill>
                  <a:srgbClr val="222222"/>
                </a:solidFill>
                <a:latin typeface="Times New Roman"/>
                <a:ea typeface="Times New Roman"/>
                <a:cs typeface="Times New Roman"/>
                <a:sym typeface="Times New Roman"/>
              </a:rPr>
              <a:t>Zhang, Y., Wu, X., Zhu, C. and Zhou, J., 2023. Classroom Quantitative Evaluation: A Method of Both Formative and Summative Evaluation. </a:t>
            </a:r>
            <a:r>
              <a:rPr lang="en" sz="800" i="1">
                <a:solidFill>
                  <a:srgbClr val="222222"/>
                </a:solidFill>
                <a:latin typeface="Times New Roman"/>
                <a:ea typeface="Times New Roman"/>
                <a:cs typeface="Times New Roman"/>
                <a:sym typeface="Times New Roman"/>
              </a:rPr>
              <a:t>Sustainability</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15</a:t>
            </a:r>
            <a:r>
              <a:rPr lang="en" sz="800">
                <a:solidFill>
                  <a:srgbClr val="222222"/>
                </a:solidFill>
                <a:latin typeface="Times New Roman"/>
                <a:ea typeface="Times New Roman"/>
                <a:cs typeface="Times New Roman"/>
                <a:sym typeface="Times New Roman"/>
              </a:rPr>
              <a:t>(3), p.1783. Available at: </a:t>
            </a:r>
            <a:r>
              <a:rPr lang="en" sz="8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https://doi.org/10.3390/su15031783</a:t>
            </a:r>
            <a:endParaRPr sz="800">
              <a:solidFill>
                <a:srgbClr val="222222"/>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g20e74b2839b_3_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a:p>
        </p:txBody>
      </p:sp>
      <p:sp>
        <p:nvSpPr>
          <p:cNvPr id="124" name="Google Shape;124;g20e74b2839b_3_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125" name="Google Shape;125;g20e74b2839b_3_3"/>
          <p:cNvPicPr preferRelativeResize="0"/>
          <p:nvPr/>
        </p:nvPicPr>
        <p:blipFill rotWithShape="1">
          <a:blip r:embed="rId3">
            <a:alphaModFix/>
          </a:blip>
          <a:srcRect/>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2209</Words>
  <Application>Microsoft Office PowerPoint</Application>
  <PresentationFormat>On-screen Show (16:9)</PresentationFormat>
  <Paragraphs>59</Paragraphs>
  <Slides>12</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Times New Roman</vt:lpstr>
      <vt:lpstr>Simple Light</vt:lpstr>
      <vt:lpstr>PowerPoint Presentation</vt:lpstr>
      <vt:lpstr> </vt:lpstr>
      <vt:lpstr>Contents of the presentation</vt:lpstr>
      <vt:lpstr>Introduction</vt:lpstr>
      <vt:lpstr>Overview of the business idea</vt:lpstr>
      <vt:lpstr>Management Team Plan</vt:lpstr>
      <vt:lpstr> Ideal Business Customer and Marketing Strategies</vt:lpstr>
      <vt:lpstr>Competition and Differentiation Strategies</vt:lpstr>
      <vt:lpstr>Funding Demands and Budgeting</vt:lpstr>
      <vt:lpstr> 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Bolca</dc:creator>
  <cp:lastModifiedBy>Laura Bolca</cp:lastModifiedBy>
  <cp:revision>1</cp:revision>
  <dcterms:modified xsi:type="dcterms:W3CDTF">2024-03-23T12:24:14Z</dcterms:modified>
</cp:coreProperties>
</file>