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 bookmarkIdSeed="2">
  <p:sldMasterIdLst>
    <p:sldMasterId id="2147483696" r:id="rId1"/>
  </p:sldMasterIdLst>
  <p:notesMasterIdLst>
    <p:notesMasterId r:id="rId18"/>
  </p:notesMasterIdLst>
  <p:sldIdLst>
    <p:sldId id="256" r:id="rId2"/>
    <p:sldId id="257" r:id="rId3"/>
    <p:sldId id="270" r:id="rId4"/>
    <p:sldId id="271" r:id="rId5"/>
    <p:sldId id="272" r:id="rId6"/>
    <p:sldId id="273" r:id="rId7"/>
    <p:sldId id="274" r:id="rId8"/>
    <p:sldId id="275" r:id="rId9"/>
    <p:sldId id="276" r:id="rId10"/>
    <p:sldId id="277" r:id="rId11"/>
    <p:sldId id="278" r:id="rId12"/>
    <p:sldId id="279" r:id="rId13"/>
    <p:sldId id="280" r:id="rId14"/>
    <p:sldId id="281" r:id="rId15"/>
    <p:sldId id="282" r:id="rId16"/>
    <p:sldId id="283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118"/>
    <p:restoredTop sz="93856"/>
  </p:normalViewPr>
  <p:slideViewPr>
    <p:cSldViewPr snapToGrid="0" snapToObjects="1">
      <p:cViewPr>
        <p:scale>
          <a:sx n="95" d="100"/>
          <a:sy n="95" d="100"/>
        </p:scale>
        <p:origin x="344" y="3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viewProps" Target="viewProps.xml"/><Relationship Id="rId21" Type="http://schemas.openxmlformats.org/officeDocument/2006/relationships/theme" Target="theme/theme1.xml"/><Relationship Id="rId22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notesMaster" Target="notesMasters/notesMaster1.xml"/><Relationship Id="rId1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F57160-55E8-C147-AE8A-45C8A9179DBA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1C1FC4-6923-0141-8082-CFDE9FC167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1271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9272B31B-1A32-E54B-AE2C-4A54E1D1C64F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0CE501F7-C2FE-1441-8D12-5A6FB38D96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2735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B31B-1A32-E54B-AE2C-4A54E1D1C64F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501F7-C2FE-1441-8D12-5A6FB38D96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664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272B31B-1A32-E54B-AE2C-4A54E1D1C64F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0CE501F7-C2FE-1441-8D12-5A6FB38D96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3508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B31B-1A32-E54B-AE2C-4A54E1D1C64F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501F7-C2FE-1441-8D12-5A6FB38D96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2906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B31B-1A32-E54B-AE2C-4A54E1D1C64F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501F7-C2FE-1441-8D12-5A6FB38D96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6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B31B-1A32-E54B-AE2C-4A54E1D1C64F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501F7-C2FE-1441-8D12-5A6FB38D96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200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B31B-1A32-E54B-AE2C-4A54E1D1C64F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501F7-C2FE-1441-8D12-5A6FB38D96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1855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B31B-1A32-E54B-AE2C-4A54E1D1C64F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501F7-C2FE-1441-8D12-5A6FB38D96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650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B31B-1A32-E54B-AE2C-4A54E1D1C64F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501F7-C2FE-1441-8D12-5A6FB38D96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8832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B31B-1A32-E54B-AE2C-4A54E1D1C64F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501F7-C2FE-1441-8D12-5A6FB38D96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005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272B31B-1A32-E54B-AE2C-4A54E1D1C64F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0CE501F7-C2FE-1441-8D12-5A6FB38D96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7206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272B31B-1A32-E54B-AE2C-4A54E1D1C64F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0CE501F7-C2FE-1441-8D12-5A6FB38D9675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101735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272B31B-1A32-E54B-AE2C-4A54E1D1C64F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0CE501F7-C2FE-1441-8D12-5A6FB38D96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389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B31B-1A32-E54B-AE2C-4A54E1D1C64F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501F7-C2FE-1441-8D12-5A6FB38D96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3076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B31B-1A32-E54B-AE2C-4A54E1D1C64F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501F7-C2FE-1441-8D12-5A6FB38D96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6194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2B31B-1A32-E54B-AE2C-4A54E1D1C64F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501F7-C2FE-1441-8D12-5A6FB38D96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543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272B31B-1A32-E54B-AE2C-4A54E1D1C64F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0CE501F7-C2FE-1441-8D12-5A6FB38D96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6419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72B31B-1A32-E54B-AE2C-4A54E1D1C64F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E501F7-C2FE-1441-8D12-5A6FB38D96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807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imgres?q=freestyle%20libre%203%20nhs%20free%20pictures&amp;imgurl=https%3A%2F%2Fwww.shutterstock.com%2Fimage-photo%2Fpaulo-brazil-01212024-freestyle-libre-260nw-2415686611.jpg&amp;imgrefurl=https%3A%2F%2Fwww.shutterstock.com%2Fsearch%2Ffreestyle-libre&amp;docid=CGXX-xHjxl4JIM&amp;tbnid=jQ7jV-50JWWkSM&amp;vet=12ahUKEwilieSlzuCQAxXq9QIHHVzCCGMQM3oECFUQAA..i&amp;w=390&amp;h=280&amp;hcb=2&amp;ved=2ahUKEwilieSlzuCQAxXq9QIHHVzCCGMQM3oECFUQAA" TargetMode="External"/><Relationship Id="rId4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google.com/imgres?q=freestyle%20libre%203%20nhs%20free%20pictures&amp;imgurl=https%3A%2F%2Fwww.diabetes.org.uk%2Fsites%2Fdefault%2Ffiles%2Fstyles%2Foriginal_optimized%2Fpublic%2F2025-03%2Ffreestyle%2520libre%25203%2520Abbott%2520credit%2520723x407.jpg.webp%3Fitok%3DBGIs-m7j&amp;imgrefurl=https%3A%2F%2Fwww.diabetes.org.uk%2Fabout-us%2Fnews-and-views%2Ffreestyle-libre-3-sensors-will-be-phased-out-replaced-freestyle-libre-3-plus&amp;docid=R5bBTKkCyszkFM&amp;tbnid=kyhKmMek3SvCPM&amp;vet=12ahUKEwilieSlzuCQAxXq9QIHHVzCCGMQM3oECFMQAA..i&amp;w=723&amp;h=404&amp;hcb=2&amp;ved=2ahUKEwilieSlzuCQAxXq9QIHHVzCCGMQM3oECFMQAA" TargetMode="External"/><Relationship Id="rId3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eg"/><Relationship Id="rId3" Type="http://schemas.openxmlformats.org/officeDocument/2006/relationships/hyperlink" Target="https://www.dreamstime.com/chrisdorney_info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google.com/imgres?q=freestyle%20libre%203%20free%20pictures&amp;imgurl=https%3A%2F%2Fc8.alamy.com%2Fcomp%2FJ0YWNF%2Ftype-1-diabetes-a-close-up-of-a-flash-glucose-monitor-sensor-made-J0YWNF.jpg&amp;imgrefurl=https%3A%2F%2Fwww.alamy.com%2Fstock-photo%2Ffreestyle-libre.html&amp;docid=fcwW126w4CHkiM&amp;tbnid=1gHdDc5Sg7tH5M&amp;vet=12ahUKEwjS_pO099uQAxU0gf0HHWk0ELAQM3oECD4QAA..i&amp;w=1300&amp;h=1065&amp;hcb=2&amp;ved=2ahUKEwjS_pO099uQAxU0gf0HHWk0ELAQM3oECD4QAA" TargetMode="External"/><Relationship Id="rId3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google.com/imgres?q=freestyle%20libre%203%20nhs%20free%20pictures&amp;imgurl=https%3A%2F%2Fpro.freestyle.abbott%2Fuk-en%2Ffreestyle-portfolio%2Ffreestyle-libre-systems%2Ffreestyle-libre-3%2F_jcr_content%2Froot%2Fproductsection_copy_%2Fproduct-section-image.coreimg.jpeg%2F1699273962478%2Fmodel-wearing-ypsomed.jpeg&amp;imgrefurl=https%3A%2F%2Fpro.freestyle.abbott%2Fuk-en%2Ffreestyle-portfolio%2Ffreestyle-libre-systems%2Ffreestyle-libre-3.html&amp;docid=eQGQsjoM6bE7DM&amp;tbnid=_U27Ir8afy2HWM&amp;vet=12ahUKEwie_Iqz2uCQAxW41QIHHcQ2KY04FBAzegQIWRAA..i&amp;w=440&amp;h=468&amp;hcb=2&amp;ved=2ahUKEwie_Iqz2uCQAxW41QIHHcQ2KY04FBAzegQIWRAA" TargetMode="External"/><Relationship Id="rId3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4" Type="http://schemas.openxmlformats.org/officeDocument/2006/relationships/hyperlink" Target="https://www.dreamstime.com/kriss1605_info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google.com/imgres?q=freestyle%20libre%203%20nhs%20free%20pictures&amp;imgurl=https%3A%2F%2Fthumbs.dreamstime.com%2Fb%2Fconcept-life-child-sport-diabetes-glycemic-control-diabetic-boy-does-yoga-open-air-device-summer-vacation-222187934.jpg&amp;imgrefurl=https%3A%2F%2Fwww.dreamstime.com%2Fphotos-images%2Ffreestyle-libre.html&amp;docid=dFPbXms2eRy8JM&amp;tbnid=2OYm09JVbZtA-M&amp;vet=12ahUKEwiYxuC52-CQAxWq-AIHHahGLhQ4HhAzegQIRRAA..i&amp;w=800&amp;h=640&amp;hcb=2&amp;ved=2ahUKEwiYxuC52-CQAxWq-AIHHahGLhQ4HhAzegQIRRAA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dino.com/product/freestyle-libre-3" TargetMode="External"/><Relationship Id="rId4" Type="http://schemas.openxmlformats.org/officeDocument/2006/relationships/hyperlink" Target="https://www.google.com/imgres?q=freestyle%20libre%203%20nhs%20free%20pictures&amp;imgurl=https%3A%2F%2Fdiatribe.org%2Fsites%2Fdefault%2Ffiles%2Flegacy%2Farticle%2Fscreen-shot-2022-05-31-at-5_46_23-pm.jpg&amp;imgrefurl=https%3A%2F%2Fdiatribe.org%2Fdiabetes-technology%2Fabbott-freestyle-libre-3-receives-fda-clearance&amp;docid=23dQwxDRH5qF_M&amp;tbnid=rzBZ616viD0hSM&amp;vet=12ahUKEwixquXw59-QAxWj1gIHHf3aOUwQM3oECD0QAA..i&amp;w=1586&amp;h=1054&amp;hcb=2&amp;ved=2ahUKEwixquXw59-QAxWj1gIHHf3aOUwQM3oECD0QAA" TargetMode="External"/><Relationship Id="rId5" Type="http://schemas.openxmlformats.org/officeDocument/2006/relationships/image" Target="../media/image12.jpeg"/><Relationship Id="rId6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google.com/imgres?q=freestyle%20libre%203%20nhs%20free%20pictures&amp;imgurl=https%3A%2F%2Fmedino-product.imgix.net%2Ffreestyle-blood-glucose-test-strips-50-a74f01f2.png%3Fh%3D250%26w%3D250%26bg%3DFFF%26auto%3Dformat%2Ccompress&amp;imgrefurl=https%3A%2F%2Fwww.medino.com%2Fproduct%2Ffreestyle-libre-3&amp;docid=e8XJutDu3Vq-yM&amp;tbnid=_qwQrsun6UvN7M&amp;vet=12ahUKEwixquXw59-QAxWj1gIHHf3aOUwQM3oECDcQAA..i&amp;w=221&amp;h=250&amp;hcb=2&amp;ved=2ahUKEwixquXw59-QAxWj1gIHHf3aOUwQM3oECDcQAA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google.com/imgres?q=freestyle%20libre%203%20nhs%20free%20pictures&amp;imgurl=https%3A%2F%2Fwww.freestyle.abbott%2Fuk-en%2Fproducts%2Ffreestyle-libre-3%2F_jcr_content%2Froot%2Fcontainer_copy_copy%2Fcolumncontrol%2Ftab_item_no_1%2Ffeaturescard_copy%2Fimage.coreimg.85.512.jpeg%2F1680792512455%2Ffsl3-sensor-discreet-x2.jpeg&amp;imgrefurl=https%3A%2F%2Fdiabetespharmacy.co.uk%2Fproduct%2Ffreestyle-libre-3%2F&amp;docid=DSLXsdOgJsku-M&amp;tbnid=OqL1dFQugs0YNM&amp;vet=12ahUKEwie_Iqz2uCQAxW41QIHHcQ2KY04FBAzegQIVhAA..i&amp;w=1280&amp;h=1280&amp;hcb=2&amp;ved=2ahUKEwie_Iqz2uCQAxW41QIHHcQ2KY04FBAzegQIVhAA" TargetMode="External"/><Relationship Id="rId3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google.com/imgres?q=freestyle%20libre%203%20nhs%20free%20pictures&amp;imgurl=https%3A%2F%2Fc8.alamy.com%2Fcomp%2F2E9GPBX%2Ffrances-nicolas-rostoucher-competes-on-mens-1500-meters-freestyle-during-the-european-swimming-championships-in-budapest-hungary-on-august-3-2006-photo-by-nicolas-gouhiercameleonabacapresscom-2E9GPBX.jpg&amp;imgrefurl=https%3A%2F%2Fwww.alamy.com%2Fstock-photo%2Ffreestyle-libre-3.html&amp;docid=mmBPDlpLXPrS3M&amp;tbnid=Ov0hBwZCAPIcSM&amp;vet=12ahUKEwi1gYGC3OCQAxWK2gIHHZSaBsU4KBAzegQIHhAA..i&amp;w=1300&amp;h=956&amp;hcb=2&amp;itg=1&amp;ved=2ahUKEwi1gYGC3OCQAxWK2gIHHZSaBsU4KBAzegQIHhAA" TargetMode="External"/><Relationship Id="rId3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google.com/imgres?q=freestyle%20libre%203%20nhs%20free%20pictures&amp;imgurl=https%3A%2F%2Fwww.pharmacymagazine.co.uk%2Fimages%2Fview%2Fa49d9510363537190999902bf8ab8730.jpg&amp;imgrefurl=https%3A%2F%2Fwww.pharmacymagazine.co.uk%2Fanalysis%2Fwearable-health-technology&amp;docid=NoVaXS3G0SaROM&amp;tbnid=p0O8Ig0b56Xw3M&amp;vet=12ahUKEwiYxuC52-CQAxWq-AIHHahGLhQ4HhAzegQIMRAA..i&amp;w=700&amp;h=500&amp;hcb=2&amp;ved=2ahUKEwiYxuC52-CQAxWq-AIHHahGLhQ4HhAzegQIMRAA" TargetMode="External"/><Relationship Id="rId3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google.com/imgres?q=freestyle%20libre%203%20nhs%20free%20pictures&amp;imgurl=https%3A%2F%2Fwww.freestyle.abbott%2Fuk-en%2Fhome%2F_jcr_content%2Froot%2Fcontainer_1897287901%2Flayoutcontainer_copy%2F2%2Ffeaturescard_copy_co%2Fimage.coreimg.85.1024.png%2F1728984326195%2Fmickles-prickles.png&amp;imgrefurl=https%3A%2F%2Fwww.freestyle.abbott%2Fuk-en%2Fhome.html&amp;docid=Lg6LSD4N31FFGM&amp;tbnid=5ktPKQHa819a5M&amp;vet=12ahUKEwi1gYGC3OCQAxWK2gIHHZSaBsU4KBAzegQIFxAA..i&amp;w=539&amp;h=500&amp;hcb=2&amp;ved=2ahUKEwi1gYGC3OCQAxWK2gIHHZSaBsU4KBAzegQIFxAA" TargetMode="External"/><Relationship Id="rId3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dway.nhs.uk/" TargetMode="External"/><Relationship Id="rId4" Type="http://schemas.openxmlformats.org/officeDocument/2006/relationships/hyperlink" Target="https://www.england.nhs.uk/2018/11/flash-glucose-monitoring-nhs-to-provide-life-changing-technology-for-people-with-diabetes/" TargetMode="External"/><Relationship Id="rId5" Type="http://schemas.openxmlformats.org/officeDocument/2006/relationships/hyperlink" Target="https://www.longtermplan.nhs.uk/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england.nhs.uk/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nice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5121" name="Picture 63894244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0550" y="457200"/>
            <a:ext cx="2544653" cy="969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457200" y="1285991"/>
            <a:ext cx="11734800" cy="57246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Digital Transformation in the Health and Care Professions (BMHP6026_BIRM)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b="1" dirty="0">
              <a:latin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Component 2</a:t>
            </a: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b="1" dirty="0">
              <a:latin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Report</a:t>
            </a: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b="1" dirty="0">
              <a:latin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Flash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glucose monitoring/</a:t>
            </a: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FreeStyle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Libre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b="1" dirty="0">
              <a:latin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critical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evaluation of innovation in UK health and social care</a:t>
            </a:r>
            <a:r>
              <a:rPr kumimoji="0" lang="en-US" altLang="en-US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.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b="1" dirty="0">
              <a:latin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Student Name: Hana </a:t>
            </a:r>
            <a:r>
              <a:rPr kumimoji="0" lang="en-US" altLang="en-US" sz="18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Kiros</a:t>
            </a:r>
            <a:endParaRPr kumimoji="0" lang="en-US" altLang="en-US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b="1" dirty="0">
              <a:latin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Student Number: 2316483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ea typeface="Times New Roman" charset="0"/>
              </a:rPr>
              <a:t> </a:t>
            </a:r>
            <a:endParaRPr kumimoji="0" lang="en-US" altLang="en-US" sz="2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Times New Roman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Lecturer Name: </a:t>
            </a: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Zakiyyah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Ahmed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849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https://5.imimg.com/data5/SELLER/Default/2025/9/547648791/KR/FI/JF/147752842/abbott-freestyle-libre-sensor-500x50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6924" y="11374338"/>
            <a:ext cx="4963886" cy="565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5394810" y="625559"/>
            <a:ext cx="6096000" cy="466281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b="1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Introduction </a:t>
            </a:r>
            <a:r>
              <a:rPr lang="en-US" b="1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to </a:t>
            </a:r>
            <a:r>
              <a:rPr lang="en-US" b="1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Innovation</a:t>
            </a:r>
          </a:p>
          <a:p>
            <a:pPr marL="285750" indent="-285750" algn="just">
              <a:lnSpc>
                <a:spcPct val="150000"/>
              </a:lnSpc>
              <a:buFont typeface="Wingdings" charset="2"/>
              <a:buChar char="Ø"/>
            </a:pP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Models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: </a:t>
            </a:r>
            <a:r>
              <a:rPr lang="en-US" dirty="0" err="1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Libre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 1, 2, and 3; </a:t>
            </a:r>
            <a:r>
              <a:rPr lang="en-US" dirty="0" err="1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Libre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 3 has the real-time data and a mobile application (</a:t>
            </a:r>
            <a:r>
              <a:rPr lang="en-US" dirty="0" err="1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Pharmaphorum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, 2022</a:t>
            </a: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).</a:t>
            </a:r>
          </a:p>
          <a:p>
            <a:pPr marL="285750" indent="-285750" algn="just">
              <a:lnSpc>
                <a:spcPct val="150000"/>
              </a:lnSpc>
              <a:buFont typeface="Wingdings" charset="2"/>
              <a:buChar char="Ø"/>
            </a:pPr>
            <a:endParaRPr lang="en-US" dirty="0" smtClean="0">
              <a:solidFill>
                <a:srgbClr val="172B4D"/>
              </a:solidFill>
              <a:latin typeface="Arial" charset="0"/>
              <a:ea typeface="Arial" charset="0"/>
              <a:cs typeface="Arial" charset="0"/>
            </a:endParaRPr>
          </a:p>
          <a:p>
            <a:pPr marL="285750" indent="-285750" algn="just">
              <a:lnSpc>
                <a:spcPct val="150000"/>
              </a:lnSpc>
              <a:buFont typeface="Wingdings" charset="2"/>
              <a:buChar char="Ø"/>
            </a:pP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 Improvement 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in automation, accuracy and connection</a:t>
            </a: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.</a:t>
            </a:r>
          </a:p>
          <a:p>
            <a:pPr marL="285750" indent="-285750" algn="just">
              <a:lnSpc>
                <a:spcPct val="150000"/>
              </a:lnSpc>
              <a:buFont typeface="Wingdings" charset="2"/>
              <a:buChar char="Ø"/>
            </a:pPr>
            <a:endParaRPr lang="en-US" dirty="0" smtClean="0">
              <a:solidFill>
                <a:srgbClr val="172B4D"/>
              </a:solidFill>
              <a:latin typeface="Arial" charset="0"/>
              <a:ea typeface="Arial" charset="0"/>
              <a:cs typeface="Arial" charset="0"/>
            </a:endParaRPr>
          </a:p>
          <a:p>
            <a:pPr marL="285750" indent="-285750" algn="just">
              <a:lnSpc>
                <a:spcPct val="150000"/>
              </a:lnSpc>
              <a:buFont typeface="Wingdings" charset="2"/>
              <a:buChar char="Ø"/>
            </a:pP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The 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trends, patterns, and </a:t>
            </a:r>
            <a:r>
              <a:rPr lang="en-US" dirty="0" err="1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hypoglycaemia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 warnings help in making proactive management more convenient. </a:t>
            </a:r>
            <a:endParaRPr lang="en-US" dirty="0" smtClean="0">
              <a:solidFill>
                <a:srgbClr val="172B4D"/>
              </a:solidFill>
              <a:latin typeface="Arial" charset="0"/>
              <a:ea typeface="Arial" charset="0"/>
              <a:cs typeface="Arial" charset="0"/>
            </a:endParaRPr>
          </a:p>
          <a:p>
            <a:pPr algn="just">
              <a:lnSpc>
                <a:spcPct val="150000"/>
              </a:lnSpc>
            </a:pPr>
            <a:endParaRPr lang="en-US" dirty="0" smtClean="0">
              <a:solidFill>
                <a:srgbClr val="172B4D"/>
              </a:solidFill>
              <a:latin typeface="Arial" charset="0"/>
              <a:ea typeface="Arial" charset="0"/>
              <a:cs typeface="Arial" charset="0"/>
            </a:endParaRPr>
          </a:p>
          <a:p>
            <a:pPr marL="285750" indent="-285750" algn="just">
              <a:lnSpc>
                <a:spcPct val="150000"/>
              </a:lnSpc>
              <a:buFont typeface="Wingdings" charset="2"/>
              <a:buChar char="Ø"/>
            </a:pP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Diabetes 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type 1 and type 2 care are facilitated.</a:t>
            </a:r>
            <a:endParaRPr lang="en-GB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368708" y="1225416"/>
            <a:ext cx="17517855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pic>
        <p:nvPicPr>
          <p:cNvPr id="1062" name="Picture 38" descr="reestyle Libre Royalty-Free Images ...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527" y="172528"/>
            <a:ext cx="5003321" cy="6107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5" name="Rectangle 1024"/>
          <p:cNvSpPr/>
          <p:nvPr/>
        </p:nvSpPr>
        <p:spPr>
          <a:xfrm>
            <a:off x="172527" y="6253710"/>
            <a:ext cx="55723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>
                <a:latin typeface="Haffer" charset="0"/>
              </a:rPr>
              <a:t>FreeStyle</a:t>
            </a:r>
            <a:r>
              <a:rPr lang="en-US" dirty="0">
                <a:latin typeface="Haffer" charset="0"/>
              </a:rPr>
              <a:t> </a:t>
            </a:r>
            <a:r>
              <a:rPr lang="en-US" dirty="0" err="1">
                <a:latin typeface="Haffer" charset="0"/>
              </a:rPr>
              <a:t>Libre</a:t>
            </a:r>
            <a:r>
              <a:rPr lang="en-US" dirty="0">
                <a:latin typeface="Haffer" charset="0"/>
              </a:rPr>
              <a:t> sensor </a:t>
            </a:r>
            <a:r>
              <a:rPr lang="en-US" dirty="0" smtClean="0">
                <a:latin typeface="Haffer" charset="0"/>
              </a:rPr>
              <a:t>pack </a:t>
            </a:r>
            <a:r>
              <a:rPr lang="en-US" dirty="0" smtClean="0"/>
              <a:t>Upload: </a:t>
            </a:r>
            <a:r>
              <a:rPr lang="en-US" dirty="0"/>
              <a:t>21 January 2024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6701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5499914" y="1082761"/>
            <a:ext cx="6096000" cy="369331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b="1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Overview </a:t>
            </a:r>
            <a:endParaRPr lang="en-US" b="1" dirty="0" smtClean="0">
              <a:solidFill>
                <a:srgbClr val="172B4D"/>
              </a:solidFill>
              <a:latin typeface="Arial" charset="0"/>
              <a:ea typeface="Arial" charset="0"/>
              <a:cs typeface="Arial" charset="0"/>
            </a:endParaRPr>
          </a:p>
          <a:p>
            <a:pPr algn="ctr"/>
            <a:endParaRPr lang="en-US" b="1" dirty="0" smtClean="0">
              <a:solidFill>
                <a:srgbClr val="172B4D"/>
              </a:solidFill>
              <a:latin typeface="Arial" charset="0"/>
              <a:ea typeface="Arial" charset="0"/>
              <a:cs typeface="Arial" charset="0"/>
            </a:endParaRPr>
          </a:p>
          <a:p>
            <a:pPr marL="285750" indent="-285750" algn="just">
              <a:buFont typeface="Wingdings" charset="2"/>
              <a:buChar char="Ø"/>
            </a:pP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dirty="0" err="1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FreeStyle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dirty="0" err="1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Libre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 3 The latest continuous glucose monitoring (CGM) device by Abbott </a:t>
            </a:r>
            <a:endParaRPr lang="en-US" dirty="0" smtClean="0">
              <a:solidFill>
                <a:srgbClr val="172B4D"/>
              </a:solidFill>
              <a:latin typeface="Arial" charset="0"/>
              <a:ea typeface="Arial" charset="0"/>
              <a:cs typeface="Arial" charset="0"/>
            </a:endParaRPr>
          </a:p>
          <a:p>
            <a:pPr algn="just"/>
            <a:endParaRPr lang="en-US" dirty="0" smtClean="0">
              <a:solidFill>
                <a:srgbClr val="172B4D"/>
              </a:solidFill>
              <a:latin typeface="Arial" charset="0"/>
              <a:ea typeface="Arial" charset="0"/>
              <a:cs typeface="Arial" charset="0"/>
            </a:endParaRPr>
          </a:p>
          <a:p>
            <a:pPr marL="285750" indent="-285750" algn="just">
              <a:buFont typeface="Wingdings" charset="2"/>
              <a:buChar char="Ø"/>
            </a:pP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UK 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was launched in March 2022 through the NHS </a:t>
            </a:r>
            <a:endParaRPr lang="en-US" dirty="0" smtClean="0">
              <a:solidFill>
                <a:srgbClr val="172B4D"/>
              </a:solidFill>
              <a:latin typeface="Arial" charset="0"/>
              <a:ea typeface="Arial" charset="0"/>
              <a:cs typeface="Arial" charset="0"/>
            </a:endParaRPr>
          </a:p>
          <a:p>
            <a:pPr algn="just"/>
            <a:endParaRPr lang="en-US" dirty="0" smtClean="0">
              <a:solidFill>
                <a:srgbClr val="172B4D"/>
              </a:solidFill>
              <a:latin typeface="Arial" charset="0"/>
              <a:ea typeface="Arial" charset="0"/>
              <a:cs typeface="Arial" charset="0"/>
            </a:endParaRPr>
          </a:p>
          <a:p>
            <a:pPr marL="285750" indent="-285750" algn="just">
              <a:buFont typeface="Wingdings" charset="2"/>
              <a:buChar char="Ø"/>
            </a:pP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Now 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available in the country at no cost to patients; </a:t>
            </a:r>
            <a:endParaRPr lang="en-US" dirty="0" smtClean="0">
              <a:solidFill>
                <a:srgbClr val="172B4D"/>
              </a:solidFill>
              <a:latin typeface="Arial" charset="0"/>
              <a:ea typeface="Arial" charset="0"/>
              <a:cs typeface="Arial" charset="0"/>
            </a:endParaRPr>
          </a:p>
          <a:p>
            <a:pPr algn="just"/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     the 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sensor is small and placed on </a:t>
            </a: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upper 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arm and has a </a:t>
            </a: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  </a:t>
            </a:r>
          </a:p>
          <a:p>
            <a:pPr algn="just"/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   </a:t>
            </a: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14- day 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lifespan</a:t>
            </a: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.</a:t>
            </a:r>
          </a:p>
          <a:p>
            <a:pPr algn="just"/>
            <a:endParaRPr lang="en-US" dirty="0" smtClean="0">
              <a:solidFill>
                <a:srgbClr val="172B4D"/>
              </a:solidFill>
              <a:latin typeface="Arial" charset="0"/>
              <a:ea typeface="Arial" charset="0"/>
              <a:cs typeface="Arial" charset="0"/>
            </a:endParaRPr>
          </a:p>
          <a:p>
            <a:pPr marL="285750" indent="-285750" algn="just">
              <a:buFont typeface="Wingdings" charset="2"/>
              <a:buChar char="Ø"/>
            </a:pP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Real time blood glucose monitoring without finger picks</a:t>
            </a:r>
          </a:p>
          <a:p>
            <a:pPr algn="just"/>
            <a:endParaRPr lang="en-GB" dirty="0"/>
          </a:p>
        </p:txBody>
      </p:sp>
      <p:sp>
        <p:nvSpPr>
          <p:cNvPr id="2" name="Rectangle 4"/>
          <p:cNvSpPr>
            <a:spLocks noChangeArrowheads="1"/>
          </p:cNvSpPr>
          <p:nvPr/>
        </p:nvSpPr>
        <p:spPr bwMode="auto">
          <a:xfrm>
            <a:off x="176980" y="900950"/>
            <a:ext cx="35802983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pic>
        <p:nvPicPr>
          <p:cNvPr id="2064" name="Picture 16" descr="reeStyle Libre 3 sensors will be ...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980" y="754620"/>
            <a:ext cx="5322934" cy="503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176979" y="5938777"/>
            <a:ext cx="51218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 British Diabetic Association</a:t>
            </a:r>
            <a:r>
              <a:rPr lang="en-GB" dirty="0" smtClean="0"/>
              <a:t>.  London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3863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157019" y="855088"/>
            <a:ext cx="6096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b="1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Context </a:t>
            </a:r>
            <a:r>
              <a:rPr lang="en-US" b="1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of the Case </a:t>
            </a:r>
            <a:r>
              <a:rPr lang="en-US" b="1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Study</a:t>
            </a:r>
          </a:p>
          <a:p>
            <a:pPr algn="just">
              <a:lnSpc>
                <a:spcPct val="150000"/>
              </a:lnSpc>
            </a:pP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The 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NHS rollout, which began in March 2022, </a:t>
            </a: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Is 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primarily used by diabetes specialist nurses, pharmacy teams, and community diabetes teams and is being disseminated across multiple trusts</a:t>
            </a: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The priorities include upskilling of the workforce, remote monitoring, and patient education. </a:t>
            </a:r>
            <a:endParaRPr lang="en-US" dirty="0" smtClean="0">
              <a:solidFill>
                <a:srgbClr val="172B4D"/>
              </a:solidFill>
              <a:latin typeface="Arial" charset="0"/>
              <a:ea typeface="Arial" charset="0"/>
              <a:cs typeface="Arial" charset="0"/>
            </a:endParaRPr>
          </a:p>
          <a:p>
            <a:pPr algn="just">
              <a:lnSpc>
                <a:spcPct val="150000"/>
              </a:lnSpc>
            </a:pP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Inclusion 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in primary care and multidisciplinary </a:t>
            </a: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terms.</a:t>
            </a:r>
            <a:endParaRPr lang="en-GB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5" name="AutoShape 6" descr="ile:National Health Service (England) logo.svg - Wikimedia ..."/>
          <p:cNvSpPr>
            <a:spLocks noChangeAspect="1" noChangeArrowheads="1"/>
          </p:cNvSpPr>
          <p:nvPr/>
        </p:nvSpPr>
        <p:spPr bwMode="auto">
          <a:xfrm>
            <a:off x="152400" y="152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7" descr="data:image/png;base64,iVBORw0KGgoAAAANSUhEUgAAABgAAAAYCAMAAADXqc3KAAAAVFBMVEVHcEwEZZgHZZkAZpkAZpkAZpkAZpkJbaOZAAAAZpkAZpkDZ50CZpkAZpkFZZgCZpoAZpkCZpkAZpqbAACYEBhVS3EPY5WZAwVmQmSXCQ2WDhUAZpkVoACqAAAAG3RSTlMAMinM66+hEf74kweGZh9010q/uFZWPMtAj7hcMZdSAAAA7UlEQVQokW2R2RKDMAhFsxKzmMSo3e7//2fRtmpnwgsJZ4ALCHFYLKJvE1QfJLTYiysNP3biMXmAOsXUqGGmbg9p0PrtE2DC5K6hnHdHZkMX4sjuxE1Js4KTFA/7KZGTuYjmCcxY9y87A63OBCmpLPO8FJLySHHBQ0SxDGwLP+C//bNFHcNj3sD8SGPFR4rIDZXaet/AfW10AEcwTrrnBp78MD/B2/oYr69heK0cgk9fVZOBLSjCOcHOnruMAbBBCSKhggXCca9twiCztVmGy3xstwqvqTXSHvX2dwuuAM83hJX/t4gyae91kr/6bxDzDeMMxiUEAAAAAElFTkSuQmCC"/>
          <p:cNvSpPr>
            <a:spLocks noChangeAspect="1" noChangeArrowheads="1"/>
          </p:cNvSpPr>
          <p:nvPr/>
        </p:nvSpPr>
        <p:spPr bwMode="auto">
          <a:xfrm>
            <a:off x="152400" y="152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8" descr="HS Identity Guidelines | NHS logo"/>
          <p:cNvSpPr>
            <a:spLocks noChangeAspect="1" noChangeArrowheads="1"/>
          </p:cNvSpPr>
          <p:nvPr/>
        </p:nvSpPr>
        <p:spPr bwMode="auto">
          <a:xfrm>
            <a:off x="152400" y="152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9" descr="data:image/png;base64,iVBORw0KGgoAAAANSUhEUgAAABgAAAAYCAMAAADXqc3KAAAAjVBMVEUAb8gAbccAbsgAbMf///8AacYrcsjH2e8gb8gdbccbcMgvdMl4pduoxOeZveUAWcGIsd9Rk9VuodoAXsE6g86XuOLB1O1HhM5HgM3N3vFBd8nV6fe71e6ixul5rN8AQbfv+f7l8Pk7idFefcl6tOOayethk9Q0e8yoz+wAO7g3acUAAKsXTbtfqN5im9joV3COAAAA6klEQVQokc1RyVLDMAyVLTleEjtptrZx3NiQplCg//95OMCdI7wZXZ5G8xYB/FdwxgAY44zDPgyRffNaaQbKoNHAtBGiKNXOo6msq03THGzb9a4SwyjtEQHE6UxUT34OdFnaGAJJOR9FXmyJ6OnZu5lgGdKaYl8XJsuJ1l8pbOkyU4yU+kRpEPmACedvPr6k1ccmRD+9NolsdoOl9PeVSLp4fZvSfCreWxoLzNpe3oFicPSxNNGF8+hTJTjgbah0Z+2jtX33cIcqm90M7kFUzqUUUxrBKERVavHFw54/F/LTCM+F8D/6ze/4BM0zD1vLuoAgAAAAAElFTkSuQmCC"/>
          <p:cNvSpPr>
            <a:spLocks noChangeAspect="1" noChangeArrowheads="1"/>
          </p:cNvSpPr>
          <p:nvPr/>
        </p:nvSpPr>
        <p:spPr bwMode="auto">
          <a:xfrm>
            <a:off x="152400" y="152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10" descr="randing – People's History of the NHS"/>
          <p:cNvSpPr>
            <a:spLocks noChangeAspect="1" noChangeArrowheads="1"/>
          </p:cNvSpPr>
          <p:nvPr/>
        </p:nvSpPr>
        <p:spPr bwMode="auto">
          <a:xfrm>
            <a:off x="152400" y="152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AutoShape 11" descr="data:image/png;base64,iVBORw0KGgoAAAANSUhEUgAAABAAAAAQCAYAAAAf8/9hAAABs0lEQVR4AWL4//8/RRjO8Iucx+noO0MWUDo16FYABMGP6ZfUcRnWtm27jVPbtm3bttuH2t3eFPcY9pLz7NxiLjCyVd87pKnHyqXyxtCs8APd0rnyxiu4qSeA3QEDrAwBDrT1s1Rc/OrjLZwqVmOSu6+Lamcpp2KKMA9PH1BYXMe1mUP5qotvXTywsOEEYHXxrY+3cqk6TMkYpNr2FeoY3KIr0RPtn9wQ2unlA+GMkRw6+9TFw4YTwDUzx/JVvARj9KaedXRO8P5B1Du2S32smzqUrcKGEyA+uAgQjKX7zf0boWHGfn71jIKj2689gxp7OAGShNcBUmLMPVjZuiKcA2vuWHHDCQxMCz629kXAIU4ApY15QwggAFbfOP9DhgBJ+nWVJ1AZAfICAj1pAlY6hCADZnveQf7bQIwzVONGJonhLIlS9gr5mFg44Xd+4S3XHoGNPdJl1INIwKyEgHckEhgTe1bGiFY9GSFBYUwLh1IkiJUbY407E7syBSFxKTszEoiE/YdrgCEayDmtaJwCI9uu8TKMuZSVfSa4BpGgzvomBR/INhLGzrqDotp01ZR8pn/1L0JN9d9XNyx0AAAAAElFTkSuQmCC"/>
          <p:cNvSpPr>
            <a:spLocks noChangeAspect="1" noChangeArrowheads="1"/>
          </p:cNvSpPr>
          <p:nvPr/>
        </p:nvSpPr>
        <p:spPr bwMode="auto">
          <a:xfrm>
            <a:off x="152400" y="152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2" descr="ome - NHS England Digital"/>
          <p:cNvSpPr>
            <a:spLocks noChangeAspect="1" noChangeArrowheads="1"/>
          </p:cNvSpPr>
          <p:nvPr/>
        </p:nvSpPr>
        <p:spPr bwMode="auto">
          <a:xfrm>
            <a:off x="152400" y="152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086" name="Picture 14" descr="HS Logo on the UK Flag editorial image. Image of logo 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484977"/>
            <a:ext cx="4852218" cy="5324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/>
          <p:cNvSpPr/>
          <p:nvPr/>
        </p:nvSpPr>
        <p:spPr>
          <a:xfrm>
            <a:off x="0" y="5836921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 smtClean="0">
                <a:solidFill>
                  <a:srgbClr val="656565"/>
                </a:solidFill>
                <a:latin typeface="-apple-system" charset="0"/>
              </a:rPr>
              <a:t>©</a:t>
            </a:r>
            <a:r>
              <a:rPr lang="en-US" dirty="0">
                <a:solidFill>
                  <a:srgbClr val="656565"/>
                </a:solidFill>
                <a:latin typeface="-apple-system" charset="0"/>
              </a:rPr>
              <a:t> </a:t>
            </a:r>
            <a:r>
              <a:rPr lang="en-US" dirty="0">
                <a:solidFill>
                  <a:srgbClr val="656565"/>
                </a:solidFill>
                <a:latin typeface="-apple-system" charset="0"/>
                <a:hlinkClick r:id="rId3"/>
              </a:rPr>
              <a:t>Chris </a:t>
            </a:r>
            <a:r>
              <a:rPr lang="en-US" dirty="0" smtClean="0">
                <a:solidFill>
                  <a:srgbClr val="656565"/>
                </a:solidFill>
                <a:latin typeface="-apple-system" charset="0"/>
                <a:hlinkClick r:id="rId3"/>
              </a:rPr>
              <a:t>Dorney</a:t>
            </a:r>
            <a:r>
              <a:rPr lang="en-US" dirty="0" smtClean="0">
                <a:solidFill>
                  <a:srgbClr val="656565"/>
                </a:solidFill>
                <a:latin typeface="-apple-system" charset="0"/>
              </a:rPr>
              <a:t> </a:t>
            </a:r>
            <a:r>
              <a:rPr lang="en-US" dirty="0" err="1" smtClean="0">
                <a:solidFill>
                  <a:srgbClr val="656565"/>
                </a:solidFill>
                <a:latin typeface="-apple-system" charset="0"/>
              </a:rPr>
              <a:t>Dreamstime.com</a:t>
            </a:r>
            <a:r>
              <a:rPr lang="en-US" dirty="0" smtClean="0">
                <a:solidFill>
                  <a:srgbClr val="656565"/>
                </a:solidFill>
                <a:latin typeface="-apple-system" charset="0"/>
              </a:rPr>
              <a:t> </a:t>
            </a:r>
            <a:r>
              <a:rPr lang="en-US" dirty="0">
                <a:solidFill>
                  <a:srgbClr val="656565"/>
                </a:solidFill>
                <a:latin typeface="-apple-system" charset="0"/>
              </a:rPr>
              <a:t>ID 116667935</a:t>
            </a:r>
          </a:p>
          <a:p>
            <a:endParaRPr lang="en-US" b="0" i="0" dirty="0">
              <a:solidFill>
                <a:srgbClr val="656565"/>
              </a:solidFill>
              <a:effectLst/>
              <a:latin typeface="-apple-system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788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982930" y="134335"/>
            <a:ext cx="6096000" cy="484902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kern="0" dirty="0">
                <a:latin typeface="Times New Roman" charset="0"/>
                <a:ea typeface="Aptos" charset="0"/>
                <a:cs typeface="Arial" charset="0"/>
              </a:rPr>
              <a:t> </a:t>
            </a:r>
            <a:endParaRPr lang="en-GB" kern="100" dirty="0">
              <a:latin typeface="Aptos" charset="0"/>
              <a:ea typeface="等线" charset="0"/>
              <a:cs typeface="Arial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b="1" kern="0" dirty="0" smtClean="0">
                <a:latin typeface="Times New Roman" charset="0"/>
                <a:ea typeface="Aptos" charset="0"/>
                <a:cs typeface="Arial" charset="0"/>
              </a:rPr>
              <a:t>The </a:t>
            </a:r>
            <a:r>
              <a:rPr lang="en-GB" b="1" kern="0" dirty="0">
                <a:latin typeface="Times New Roman" charset="0"/>
                <a:ea typeface="Aptos" charset="0"/>
                <a:cs typeface="Arial" charset="0"/>
              </a:rPr>
              <a:t>impact on the workforce </a:t>
            </a:r>
            <a:endParaRPr lang="en-GB" b="1" kern="0" dirty="0" smtClean="0">
              <a:latin typeface="Times New Roman" charset="0"/>
              <a:ea typeface="Aptos" charset="0"/>
              <a:cs typeface="Arial" charset="0"/>
            </a:endParaRPr>
          </a:p>
          <a:p>
            <a:pPr marL="285750" indent="-285750">
              <a:lnSpc>
                <a:spcPct val="115000"/>
              </a:lnSpc>
              <a:spcAft>
                <a:spcPts val="800"/>
              </a:spcAft>
              <a:buFont typeface="Wingdings" charset="2"/>
              <a:buChar char="Ø"/>
            </a:pPr>
            <a:r>
              <a:rPr lang="en-GB" kern="0" dirty="0" smtClean="0">
                <a:latin typeface="Times New Roman" charset="0"/>
                <a:ea typeface="Aptos" charset="0"/>
                <a:cs typeface="Arial" charset="0"/>
              </a:rPr>
              <a:t> </a:t>
            </a:r>
            <a:r>
              <a:rPr lang="en-GB" kern="0" dirty="0">
                <a:latin typeface="Times New Roman" charset="0"/>
                <a:ea typeface="Aptos" charset="0"/>
                <a:cs typeface="Arial" charset="0"/>
              </a:rPr>
              <a:t>Higher-quality competencies and novel clinical working processes (Gregory, 2023)</a:t>
            </a:r>
            <a:endParaRPr lang="en-GB" kern="100" dirty="0">
              <a:latin typeface="Aptos" charset="0"/>
              <a:ea typeface="等线" charset="0"/>
              <a:cs typeface="Arial" charset="0"/>
            </a:endParaRPr>
          </a:p>
          <a:p>
            <a:pPr marL="285750" indent="-285750">
              <a:lnSpc>
                <a:spcPct val="115000"/>
              </a:lnSpc>
              <a:spcAft>
                <a:spcPts val="800"/>
              </a:spcAft>
              <a:buFont typeface="Wingdings" charset="2"/>
              <a:buChar char="Ø"/>
            </a:pPr>
            <a:r>
              <a:rPr lang="en-GB" kern="0" dirty="0">
                <a:latin typeface="Times New Roman" charset="0"/>
                <a:ea typeface="Aptos" charset="0"/>
                <a:cs typeface="Arial" charset="0"/>
              </a:rPr>
              <a:t>Such additional activities as medication titration and individualised personalised self-management coaching (</a:t>
            </a:r>
            <a:r>
              <a:rPr lang="en-GB" kern="0" dirty="0" err="1">
                <a:latin typeface="Times New Roman" charset="0"/>
                <a:ea typeface="Aptos" charset="0"/>
                <a:cs typeface="Arial" charset="0"/>
              </a:rPr>
              <a:t>Yadegarfar</a:t>
            </a:r>
            <a:r>
              <a:rPr lang="en-GB" kern="0" dirty="0">
                <a:latin typeface="Times New Roman" charset="0"/>
                <a:ea typeface="Aptos" charset="0"/>
                <a:cs typeface="Arial" charset="0"/>
              </a:rPr>
              <a:t> et al., 2020).</a:t>
            </a:r>
            <a:endParaRPr lang="en-GB" kern="100" dirty="0">
              <a:latin typeface="Aptos" charset="0"/>
              <a:ea typeface="等线" charset="0"/>
              <a:cs typeface="Arial" charset="0"/>
            </a:endParaRPr>
          </a:p>
          <a:p>
            <a:pPr marL="285750" indent="-285750">
              <a:lnSpc>
                <a:spcPct val="115000"/>
              </a:lnSpc>
              <a:spcAft>
                <a:spcPts val="800"/>
              </a:spcAft>
              <a:buFont typeface="Wingdings" charset="2"/>
              <a:buChar char="Ø"/>
            </a:pPr>
            <a:r>
              <a:rPr lang="en-GB" kern="0" dirty="0" smtClean="0">
                <a:latin typeface="Times New Roman" charset="0"/>
                <a:ea typeface="Aptos" charset="0"/>
                <a:cs typeface="Arial" charset="0"/>
              </a:rPr>
              <a:t> </a:t>
            </a:r>
            <a:r>
              <a:rPr lang="en-GB" kern="0" dirty="0">
                <a:latin typeface="Times New Roman" charset="0"/>
                <a:ea typeface="Aptos" charset="0"/>
                <a:cs typeface="Arial" charset="0"/>
              </a:rPr>
              <a:t>Upskilling will make it easier to share roles and reduce the load on the consultants (Medway Community Health, 2023).</a:t>
            </a:r>
            <a:endParaRPr lang="en-GB" kern="100" dirty="0">
              <a:latin typeface="Aptos" charset="0"/>
              <a:ea typeface="等线" charset="0"/>
              <a:cs typeface="Arial" charset="0"/>
            </a:endParaRPr>
          </a:p>
          <a:p>
            <a:pPr marL="285750" indent="-285750">
              <a:lnSpc>
                <a:spcPct val="115000"/>
              </a:lnSpc>
              <a:spcAft>
                <a:spcPts val="800"/>
              </a:spcAft>
              <a:buFont typeface="Wingdings" charset="2"/>
              <a:buChar char="Ø"/>
            </a:pPr>
            <a:r>
              <a:rPr lang="en-GB" kern="0" dirty="0" smtClean="0">
                <a:latin typeface="Times New Roman" charset="0"/>
                <a:ea typeface="Aptos" charset="0"/>
                <a:cs typeface="Arial" charset="0"/>
              </a:rPr>
              <a:t>Facilitates </a:t>
            </a:r>
            <a:r>
              <a:rPr lang="en-GB" kern="0" dirty="0">
                <a:latin typeface="Times New Roman" charset="0"/>
                <a:ea typeface="Aptos" charset="0"/>
                <a:cs typeface="Arial" charset="0"/>
              </a:rPr>
              <a:t>collaboration among the diabetic teams, primary care, and pharmacy.</a:t>
            </a:r>
            <a:endParaRPr lang="en-GB" kern="100" dirty="0">
              <a:latin typeface="Aptos" charset="0"/>
              <a:ea typeface="等线" charset="0"/>
              <a:cs typeface="Arial" charset="0"/>
            </a:endParaRPr>
          </a:p>
          <a:p>
            <a:pPr marL="285750" indent="-285750">
              <a:lnSpc>
                <a:spcPct val="115000"/>
              </a:lnSpc>
              <a:spcAft>
                <a:spcPts val="800"/>
              </a:spcAft>
              <a:buFont typeface="Wingdings" charset="2"/>
              <a:buChar char="Ø"/>
            </a:pPr>
            <a:r>
              <a:rPr lang="en-GB" kern="0" dirty="0" smtClean="0">
                <a:latin typeface="Times New Roman" charset="0"/>
                <a:ea typeface="Aptos" charset="0"/>
                <a:cs typeface="Arial" charset="0"/>
              </a:rPr>
              <a:t>Promotes </a:t>
            </a:r>
            <a:r>
              <a:rPr lang="en-GB" kern="0" dirty="0">
                <a:latin typeface="Times New Roman" charset="0"/>
                <a:ea typeface="Aptos" charset="0"/>
                <a:cs typeface="Arial" charset="0"/>
              </a:rPr>
              <a:t>the digital literacy and confidence of the staff during technology usage.</a:t>
            </a:r>
            <a:endParaRPr lang="en-GB" kern="100" dirty="0">
              <a:effectLst/>
              <a:latin typeface="Aptos" charset="0"/>
              <a:ea typeface="等线" charset="0"/>
              <a:cs typeface="Arial" charset="0"/>
            </a:endParaRPr>
          </a:p>
        </p:txBody>
      </p:sp>
      <p:pic>
        <p:nvPicPr>
          <p:cNvPr id="4098" name="Picture 2" descr="reestyle libre hi-res stock ...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477" y="134334"/>
            <a:ext cx="5663381" cy="6340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334297" y="6211669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/>
            </a:r>
            <a:br>
              <a:rPr lang="en-US" dirty="0"/>
            </a:br>
            <a:r>
              <a:rPr lang="en-US" dirty="0">
                <a:solidFill>
                  <a:srgbClr val="0076BC"/>
                </a:solidFill>
                <a:latin typeface="Noto Sans" charset="0"/>
              </a:rPr>
              <a:t>Jim </a:t>
            </a:r>
            <a:r>
              <a:rPr lang="en-US" dirty="0" smtClean="0">
                <a:solidFill>
                  <a:srgbClr val="0076BC"/>
                </a:solidFill>
                <a:latin typeface="Noto Sans" charset="0"/>
              </a:rPr>
              <a:t>Holden </a:t>
            </a:r>
            <a:r>
              <a:rPr lang="en-US" dirty="0"/>
              <a:t>16 April </a:t>
            </a:r>
            <a:r>
              <a:rPr lang="en-US" dirty="0" smtClean="0"/>
              <a:t>2017 Lewes</a:t>
            </a:r>
            <a:r>
              <a:rPr lang="en-US" dirty="0"/>
              <a:t>, UK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6642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658465" y="333115"/>
            <a:ext cx="6096000" cy="5167568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endParaRPr lang="en-GB" kern="0" dirty="0" smtClean="0">
              <a:latin typeface="Times New Roman" charset="0"/>
              <a:ea typeface="Aptos" charset="0"/>
              <a:cs typeface="Arial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b="1" kern="0" dirty="0" smtClean="0">
                <a:latin typeface="Times New Roman" charset="0"/>
                <a:ea typeface="Aptos" charset="0"/>
                <a:cs typeface="Arial" charset="0"/>
              </a:rPr>
              <a:t>Effect </a:t>
            </a:r>
            <a:r>
              <a:rPr lang="en-GB" b="1" kern="0" dirty="0">
                <a:latin typeface="Times New Roman" charset="0"/>
                <a:ea typeface="Aptos" charset="0"/>
                <a:cs typeface="Arial" charset="0"/>
              </a:rPr>
              <a:t>on the </a:t>
            </a:r>
            <a:r>
              <a:rPr lang="en-GB" b="1" kern="0" dirty="0" smtClean="0">
                <a:latin typeface="Times New Roman" charset="0"/>
                <a:ea typeface="Aptos" charset="0"/>
                <a:cs typeface="Arial" charset="0"/>
              </a:rPr>
              <a:t>Workforce</a:t>
            </a:r>
            <a:endParaRPr lang="en-GB" b="1" kern="0" dirty="0" smtClean="0">
              <a:latin typeface="Times New Roman" charset="0"/>
              <a:ea typeface="Aptos" charset="0"/>
              <a:cs typeface="Arial" charset="0"/>
            </a:endParaRPr>
          </a:p>
          <a:p>
            <a:pPr marL="285750" indent="-285750">
              <a:lnSpc>
                <a:spcPct val="115000"/>
              </a:lnSpc>
              <a:spcAft>
                <a:spcPts val="800"/>
              </a:spcAft>
              <a:buFont typeface="Wingdings" charset="2"/>
              <a:buChar char="Ø"/>
            </a:pPr>
            <a:r>
              <a:rPr lang="en-GB" kern="0" dirty="0" smtClean="0">
                <a:latin typeface="Times New Roman" charset="0"/>
                <a:ea typeface="Aptos" charset="0"/>
                <a:cs typeface="Arial" charset="0"/>
              </a:rPr>
              <a:t>Increased </a:t>
            </a:r>
            <a:r>
              <a:rPr lang="en-GB" kern="0" dirty="0">
                <a:latin typeface="Times New Roman" charset="0"/>
                <a:ea typeface="Aptos" charset="0"/>
                <a:cs typeface="Arial" charset="0"/>
              </a:rPr>
              <a:t>workload: supply suggestions, domestic approvals, sensor scripts and distant information reviews.</a:t>
            </a:r>
            <a:endParaRPr lang="en-GB" kern="100" dirty="0">
              <a:latin typeface="Aptos" charset="0"/>
              <a:ea typeface="等线" charset="0"/>
              <a:cs typeface="Arial" charset="0"/>
            </a:endParaRPr>
          </a:p>
          <a:p>
            <a:pPr marL="285750" indent="-285750">
              <a:lnSpc>
                <a:spcPct val="115000"/>
              </a:lnSpc>
              <a:spcAft>
                <a:spcPts val="800"/>
              </a:spcAft>
              <a:buFont typeface="Wingdings" charset="2"/>
              <a:buChar char="Ø"/>
            </a:pPr>
            <a:r>
              <a:rPr lang="en-GB" kern="0" dirty="0">
                <a:latin typeface="Times New Roman" charset="0"/>
                <a:ea typeface="Aptos" charset="0"/>
                <a:cs typeface="Arial" charset="0"/>
              </a:rPr>
              <a:t>Covert work involves inter-provider communication and validation of device readings with information about the patient (Crabtree, 2023).</a:t>
            </a:r>
            <a:endParaRPr lang="en-GB" kern="100" dirty="0">
              <a:latin typeface="Aptos" charset="0"/>
              <a:ea typeface="等线" charset="0"/>
              <a:cs typeface="Arial" charset="0"/>
            </a:endParaRPr>
          </a:p>
          <a:p>
            <a:pPr marL="285750" indent="-285750">
              <a:lnSpc>
                <a:spcPct val="115000"/>
              </a:lnSpc>
              <a:spcAft>
                <a:spcPts val="800"/>
              </a:spcAft>
              <a:buFont typeface="Wingdings" charset="2"/>
              <a:buChar char="Ø"/>
            </a:pPr>
            <a:r>
              <a:rPr lang="en-GB" kern="0" dirty="0" smtClean="0">
                <a:latin typeface="Times New Roman" charset="0"/>
                <a:ea typeface="Aptos" charset="0"/>
                <a:cs typeface="Arial" charset="0"/>
              </a:rPr>
              <a:t>Job </a:t>
            </a:r>
            <a:r>
              <a:rPr lang="en-GB" kern="0" dirty="0">
                <a:latin typeface="Times New Roman" charset="0"/>
                <a:ea typeface="Aptos" charset="0"/>
                <a:cs typeface="Arial" charset="0"/>
              </a:rPr>
              <a:t>ambiguity and the lack of training can also lead to inconsistent use of devices (London Diabetes Clinical Network, 2018).</a:t>
            </a:r>
            <a:endParaRPr lang="en-GB" kern="100" dirty="0">
              <a:latin typeface="Aptos" charset="0"/>
              <a:ea typeface="等线" charset="0"/>
              <a:cs typeface="Arial" charset="0"/>
            </a:endParaRPr>
          </a:p>
          <a:p>
            <a:pPr marL="285750" indent="-285750">
              <a:lnSpc>
                <a:spcPct val="115000"/>
              </a:lnSpc>
              <a:spcAft>
                <a:spcPts val="800"/>
              </a:spcAft>
              <a:buFont typeface="Wingdings" charset="2"/>
              <a:buChar char="Ø"/>
            </a:pPr>
            <a:r>
              <a:rPr lang="en-GB" kern="0" dirty="0">
                <a:latin typeface="Times New Roman" charset="0"/>
                <a:ea typeface="Aptos" charset="0"/>
                <a:cs typeface="Arial" charset="0"/>
              </a:rPr>
              <a:t>Administrative strain and unmet patient expectations are the risk factors of burnout (NHS England FAQs).</a:t>
            </a:r>
            <a:endParaRPr lang="en-GB" kern="100" dirty="0">
              <a:latin typeface="Aptos" charset="0"/>
              <a:ea typeface="等线" charset="0"/>
              <a:cs typeface="Arial" charset="0"/>
            </a:endParaRPr>
          </a:p>
          <a:p>
            <a:pPr marL="285750" indent="-285750">
              <a:lnSpc>
                <a:spcPct val="115000"/>
              </a:lnSpc>
              <a:spcAft>
                <a:spcPts val="800"/>
              </a:spcAft>
              <a:buFont typeface="Wingdings" charset="2"/>
              <a:buChar char="Ø"/>
            </a:pPr>
            <a:r>
              <a:rPr lang="en-GB" kern="0" dirty="0" smtClean="0">
                <a:latin typeface="Times New Roman" charset="0"/>
                <a:ea typeface="Aptos" charset="0"/>
                <a:cs typeface="Arial" charset="0"/>
              </a:rPr>
              <a:t>Personnel </a:t>
            </a:r>
            <a:r>
              <a:rPr lang="en-GB" kern="0" dirty="0">
                <a:latin typeface="Times New Roman" charset="0"/>
                <a:ea typeface="Aptos" charset="0"/>
                <a:cs typeface="Arial" charset="0"/>
              </a:rPr>
              <a:t>support should have secured time and structured training.</a:t>
            </a:r>
            <a:endParaRPr lang="en-GB" kern="100" dirty="0">
              <a:effectLst/>
              <a:latin typeface="Aptos" charset="0"/>
              <a:ea typeface="等线" charset="0"/>
              <a:cs typeface="Arial" charset="0"/>
            </a:endParaRPr>
          </a:p>
        </p:txBody>
      </p:sp>
      <p:pic>
        <p:nvPicPr>
          <p:cNvPr id="6150" name="Picture 6" descr="reeStyle Libre 3 System | Healthcare ...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239" y="707099"/>
            <a:ext cx="5054915" cy="5243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539646" y="6100997"/>
            <a:ext cx="46185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2025 Abbott </a:t>
            </a:r>
            <a:r>
              <a:rPr lang="en-GB" smtClean="0"/>
              <a:t>Laboratories Limited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5799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405718" y="815425"/>
            <a:ext cx="631925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>
                <a:solidFill>
                  <a:srgbClr val="172B4D"/>
                </a:solidFill>
                <a:latin typeface="Open Sans" charset="0"/>
              </a:rPr>
              <a:t>Data-Driven </a:t>
            </a:r>
            <a:r>
              <a:rPr lang="en-US" b="1" dirty="0">
                <a:solidFill>
                  <a:srgbClr val="172B4D"/>
                </a:solidFill>
                <a:latin typeface="Open Sans" charset="0"/>
              </a:rPr>
              <a:t>and Remote Service Delivery 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Allows 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distance medication manipulation, teleconferencing, and asynchronous data assessment.</a:t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Stratified care identifies patients who are at high risk of suffering </a:t>
            </a:r>
            <a:r>
              <a:rPr lang="en-US" dirty="0" err="1">
                <a:solidFill>
                  <a:srgbClr val="172B4D"/>
                </a:solidFill>
                <a:latin typeface="Open Sans" charset="0"/>
              </a:rPr>
              <a:t>hypoglycaemia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 or have suboptimal </a:t>
            </a:r>
            <a:r>
              <a:rPr lang="en-US" dirty="0" err="1">
                <a:solidFill>
                  <a:srgbClr val="172B4D"/>
                </a:solidFill>
                <a:latin typeface="Open Sans" charset="0"/>
              </a:rPr>
              <a:t>glycaemic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 control.</a:t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reduces unnecessary physical visits to patients who are stable.</a:t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improves the continuity of care, especially in the case of disruptions in COVID-19 services.</a:t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endParaRPr lang="en-GB" dirty="0"/>
          </a:p>
        </p:txBody>
      </p:sp>
      <p:sp>
        <p:nvSpPr>
          <p:cNvPr id="6" name="Rectangle 18"/>
          <p:cNvSpPr>
            <a:spLocks noChangeArrowheads="1"/>
          </p:cNvSpPr>
          <p:nvPr/>
        </p:nvSpPr>
        <p:spPr bwMode="auto">
          <a:xfrm>
            <a:off x="942536" y="1858415"/>
            <a:ext cx="105798" cy="7848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 </a:t>
            </a:r>
          </a:p>
        </p:txBody>
      </p:sp>
      <p:pic>
        <p:nvPicPr>
          <p:cNvPr id="7191" name="Picture 23" descr="ibre 3 App | Healthcare Professionals 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218" y="1286718"/>
            <a:ext cx="5002896" cy="4551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605826" y="6040458"/>
            <a:ext cx="42236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2025 Abbott </a:t>
            </a:r>
            <a:r>
              <a:rPr lang="en-GB" dirty="0" err="1" smtClean="0"/>
              <a:t>Laboratoris</a:t>
            </a:r>
            <a:r>
              <a:rPr lang="en-GB" dirty="0" smtClean="0"/>
              <a:t> Limited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9911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717458" y="373651"/>
            <a:ext cx="6096000" cy="480131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 </a:t>
            </a:r>
            <a:r>
              <a:rPr lang="en-US" b="1" dirty="0" smtClean="0">
                <a:solidFill>
                  <a:srgbClr val="172B4D"/>
                </a:solidFill>
                <a:latin typeface="Open Sans" charset="0"/>
              </a:rPr>
              <a:t>Economic </a:t>
            </a:r>
            <a:r>
              <a:rPr lang="en-US" b="1" dirty="0">
                <a:solidFill>
                  <a:srgbClr val="172B4D"/>
                </a:solidFill>
                <a:latin typeface="Open Sans" charset="0"/>
              </a:rPr>
              <a:t>and governance implications of service delivery </a:t>
            </a:r>
            <a:br>
              <a:rPr lang="en-US" b="1" dirty="0">
                <a:solidFill>
                  <a:srgbClr val="172B4D"/>
                </a:solidFill>
                <a:latin typeface="Open Sans" charset="0"/>
              </a:rPr>
            </a:br>
            <a:r>
              <a:rPr lang="en-US" b="1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b="1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The two reasons that consider high-need patients the most economical are frequent </a:t>
            </a:r>
            <a:r>
              <a:rPr lang="en-US" dirty="0" err="1">
                <a:solidFill>
                  <a:srgbClr val="172B4D"/>
                </a:solidFill>
                <a:latin typeface="Open Sans" charset="0"/>
              </a:rPr>
              <a:t>hypoglycaemia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 and excessive </a:t>
            </a:r>
            <a:r>
              <a:rPr lang="en-US" dirty="0" err="1">
                <a:solidFill>
                  <a:srgbClr val="172B4D"/>
                </a:solidFill>
                <a:latin typeface="Open Sans" charset="0"/>
              </a:rPr>
              <a:t>utilisation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 of healthcare (</a:t>
            </a:r>
            <a:r>
              <a:rPr lang="en-US" dirty="0" err="1">
                <a:solidFill>
                  <a:srgbClr val="172B4D"/>
                </a:solidFill>
                <a:latin typeface="Open Sans" charset="0"/>
              </a:rPr>
              <a:t>Blissett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 et al., 2022; Harris, Doyle, and Stephens, 2024).</a:t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Some of the interoperability issues include manual downloads on </a:t>
            </a:r>
            <a:r>
              <a:rPr lang="en-US" dirty="0" err="1">
                <a:solidFill>
                  <a:srgbClr val="172B4D"/>
                </a:solidFill>
                <a:latin typeface="Open Sans" charset="0"/>
              </a:rPr>
              <a:t>Libre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 platforms and an absence of EHR integration (Crabtree, 2023).</a:t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Inequality differences caused by various Integrated Care Board commissions (BLCCG, 2020).</a:t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Clear governance regulations will be necessary to manage the malfunctions of devices and data interpretation and help the clinic make appropriate decisions.</a:t>
            </a:r>
            <a:endParaRPr lang="en-GB" dirty="0"/>
          </a:p>
        </p:txBody>
      </p:sp>
      <p:pic>
        <p:nvPicPr>
          <p:cNvPr id="8194" name="Picture 2" descr="reestyle Libre Stock Photos - Free ...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45" y="604910"/>
            <a:ext cx="5205046" cy="5120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154745" y="5880295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mtClean="0">
                <a:solidFill>
                  <a:srgbClr val="656565"/>
                </a:solidFill>
                <a:latin typeface="-apple-system" charset="0"/>
                <a:hlinkClick r:id="rId4"/>
              </a:rPr>
              <a:t>Kristina </a:t>
            </a:r>
            <a:r>
              <a:rPr lang="en-US" dirty="0" smtClean="0">
                <a:solidFill>
                  <a:srgbClr val="656565"/>
                </a:solidFill>
                <a:latin typeface="-apple-system" charset="0"/>
                <a:hlinkClick r:id="rId4"/>
              </a:rPr>
              <a:t>Kuptsevich</a:t>
            </a:r>
            <a:r>
              <a:rPr lang="en-US" dirty="0" smtClean="0">
                <a:solidFill>
                  <a:srgbClr val="656565"/>
                </a:solidFill>
                <a:latin typeface="-apple-system" charset="0"/>
              </a:rPr>
              <a:t> </a:t>
            </a:r>
            <a:r>
              <a:rPr lang="en-US" dirty="0" err="1" smtClean="0">
                <a:solidFill>
                  <a:srgbClr val="656565"/>
                </a:solidFill>
                <a:latin typeface="-apple-system" charset="0"/>
              </a:rPr>
              <a:t>Dreamstime.com</a:t>
            </a:r>
            <a:endParaRPr lang="en-US" b="0" i="0" dirty="0">
              <a:solidFill>
                <a:srgbClr val="656565"/>
              </a:solidFill>
              <a:effectLst/>
              <a:latin typeface="-apple-system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4902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334000" y="714730"/>
            <a:ext cx="6096000" cy="369331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b="1" dirty="0" smtClean="0">
                <a:solidFill>
                  <a:srgbClr val="172B4D"/>
                </a:solidFill>
                <a:latin typeface="Open Sans" charset="0"/>
              </a:rPr>
              <a:t>Service </a:t>
            </a:r>
            <a:r>
              <a:rPr lang="en-US" b="1" dirty="0">
                <a:solidFill>
                  <a:srgbClr val="172B4D"/>
                </a:solidFill>
                <a:latin typeface="Open Sans" charset="0"/>
              </a:rPr>
              <a:t>and Patients' Impact on the User Pros </a:t>
            </a:r>
            <a:br>
              <a:rPr lang="en-US" b="1" dirty="0">
                <a:solidFill>
                  <a:srgbClr val="172B4D"/>
                </a:solidFill>
                <a:latin typeface="Open Sans" charset="0"/>
              </a:rPr>
            </a:br>
            <a:endParaRPr lang="en-US" b="1" dirty="0" smtClean="0">
              <a:solidFill>
                <a:srgbClr val="172B4D"/>
              </a:solidFill>
              <a:latin typeface="Open Sans" charset="0"/>
            </a:endParaRPr>
          </a:p>
          <a:p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Better 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day-to-day care, less finger pricking, and increased self-confidence (</a:t>
            </a:r>
            <a:r>
              <a:rPr lang="en-US" dirty="0" err="1">
                <a:solidFill>
                  <a:srgbClr val="172B4D"/>
                </a:solidFill>
                <a:latin typeface="Open Sans" charset="0"/>
              </a:rPr>
              <a:t>Bolinder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 et al., 2016; </a:t>
            </a:r>
            <a:r>
              <a:rPr lang="en-US" dirty="0" err="1">
                <a:solidFill>
                  <a:srgbClr val="172B4D"/>
                </a:solidFill>
                <a:latin typeface="Open Sans" charset="0"/>
              </a:rPr>
              <a:t>Yadegarfar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 et al., 2020)</a:t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endParaRPr lang="en-US" dirty="0" smtClean="0">
              <a:solidFill>
                <a:srgbClr val="172B4D"/>
              </a:solidFill>
              <a:latin typeface="Open Sans" charset="0"/>
            </a:endParaRPr>
          </a:p>
          <a:p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The 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changes in </a:t>
            </a:r>
            <a:r>
              <a:rPr lang="en-US" dirty="0" err="1">
                <a:solidFill>
                  <a:srgbClr val="172B4D"/>
                </a:solidFill>
                <a:latin typeface="Open Sans" charset="0"/>
              </a:rPr>
              <a:t>behaviour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 and medication are motivated through time-in-range feedback</a:t>
            </a:r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.</a:t>
            </a:r>
          </a:p>
          <a:p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Reduces 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cases of hypoglycemia and enhances sleep and mental health</a:t>
            </a:r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.</a:t>
            </a:r>
          </a:p>
          <a:p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This approach gives patients greater control over their personal therapy and increases their engagement.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22422" y="5941081"/>
            <a:ext cx="63513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</a:t>
            </a:r>
            <a:r>
              <a:rPr lang="en-GB" dirty="0" err="1" smtClean="0"/>
              <a:t>dia</a:t>
            </a:r>
            <a:r>
              <a:rPr lang="en-GB" dirty="0" smtClean="0"/>
              <a:t> tribe Foundation  2025</a:t>
            </a:r>
            <a:endParaRPr lang="en-GB" dirty="0"/>
          </a:p>
        </p:txBody>
      </p:sp>
      <p:sp>
        <p:nvSpPr>
          <p:cNvPr id="9" name="Rectangle 3"/>
          <p:cNvSpPr>
            <a:spLocks noChangeArrowheads="1"/>
          </p:cNvSpPr>
          <p:nvPr/>
        </p:nvSpPr>
        <p:spPr bwMode="auto">
          <a:xfrm>
            <a:off x="7463481" y="8674443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hlinkClick r:id="rId2"/>
              </a:rPr>
              <a:t>  </a:t>
            </a:r>
            <a:endParaRPr kumimoji="0" lang="en-US" altLang="en-US" sz="15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hlinkClick r:id="rId3"/>
              </a:rPr>
              <a:t>  </a:t>
            </a:r>
            <a:endParaRPr kumimoji="0" lang="en-US" altLang="en-US" sz="7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7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m</a:t>
            </a:r>
            <a:r>
              <a:rPr kumimoji="0" lang="en-US" altLang="en-US" sz="7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hlinkClick r:id="rId3"/>
              </a:rPr>
              <a:t>edino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7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hlinkClick r:id="rId3"/>
              </a:rPr>
              <a:t>Freestyle Libre 3 | medino</a:t>
            </a:r>
            <a:endParaRPr kumimoji="0" lang="en-US" altLang="en-US" sz="700" b="0" i="0" u="sng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hlinkClick r:id="rId4"/>
              </a:rPr>
              <a:t>  </a:t>
            </a:r>
            <a:endParaRPr kumimoji="0" lang="en-US" altLang="en-US" sz="1500" b="0" i="0" u="sng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9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pic>
        <p:nvPicPr>
          <p:cNvPr id="9220" name="Picture 4" descr="reestyle Libre 3 | medino">
            <a:hlinkClick r:id="rId2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3481" y="8674443"/>
            <a:ext cx="2009775" cy="2276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AutoShape 5" descr="data:image/png;base64,iVBORw0KGgoAAAANSUhEUgAAABAAAAAQCAMAAAAoLQ9TAAAAMFBMVEVHcEz/S1H/S1H/S1H/S1H/S1H/S1H/SlD/S1H/S1H/S1H/SlD/SlH/S1H/S1H/S1G+ysiCAAAAD3RSTlMAgLfu1co+C5pqVRonpJBf+qeFAAAAgUlEQVQYlW2PSw7EIAxDTT5QKMX3v20T0Gg29QbxbGEDfGiOmkcd977eqmIcnSa0BjSOpMZMdQJPCeiKSgn7KgiGix0oDGvaAUWUzwoAhc4APbMlQHV0CyBYHRZAo8ElXqY7F2CSQ9yj1rND5SxdnHtp1hxVPoAcjF/obx+1r19vvRVpA3spyjgjAAAAAElFTkSuQmCC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7463481" y="8674443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9222" name="Picture 6" descr="bbott Freestyle Libre 3 Receives FDA ...">
            <a:hlinkClick r:id="rId4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422" y="877521"/>
            <a:ext cx="4819135" cy="4833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2270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599471" y="616013"/>
            <a:ext cx="6096000" cy="4524315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Wingdings" charset="2"/>
              <a:buChar char="Ø"/>
            </a:pPr>
            <a:r>
              <a:rPr lang="en-US" dirty="0">
                <a:solidFill>
                  <a:srgbClr val="172B4D"/>
                </a:solidFill>
                <a:latin typeface="Open Sans" charset="0"/>
              </a:rPr>
              <a:t>E</a:t>
            </a:r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ffects 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on patients and service users, highlighting problems that need to be addressed in one minute</a:t>
            </a:r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.</a:t>
            </a:r>
          </a:p>
          <a:p>
            <a:pPr marL="285750" indent="-285750">
              <a:buFont typeface="Wingdings" charset="2"/>
              <a:buChar char="Ø"/>
            </a:pPr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To reduce the digital divide, individuals should be informed on smartphone and computer use (NHS England, 2024</a:t>
            </a:r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).</a:t>
            </a:r>
          </a:p>
          <a:p>
            <a:pPr marL="285750" indent="-285750">
              <a:buFont typeface="Wingdings" charset="2"/>
              <a:buChar char="Ø"/>
            </a:pPr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Other levels of access include older people, individuals with low incomes, or those who lack access to the internet</a:t>
            </a:r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.</a:t>
            </a:r>
          </a:p>
          <a:p>
            <a:pPr marL="285750" indent="-285750">
              <a:buFont typeface="Wingdings" charset="2"/>
              <a:buChar char="Ø"/>
            </a:pPr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Questions regarding </a:t>
            </a:r>
            <a:r>
              <a:rPr lang="en-US" dirty="0" err="1">
                <a:solidFill>
                  <a:srgbClr val="172B4D"/>
                </a:solidFill>
                <a:latin typeface="Open Sans" charset="0"/>
              </a:rPr>
              <a:t>authorisation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 and data privacy; the necessity of a more transparent picture of how the data are used (</a:t>
            </a:r>
            <a:r>
              <a:rPr lang="en-US" dirty="0" err="1">
                <a:solidFill>
                  <a:srgbClr val="172B4D"/>
                </a:solidFill>
                <a:latin typeface="Open Sans" charset="0"/>
              </a:rPr>
              <a:t>Yadegarfar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 et al., 2020);</a:t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endParaRPr lang="en-US" dirty="0" smtClean="0">
              <a:solidFill>
                <a:srgbClr val="172B4D"/>
              </a:solidFill>
              <a:latin typeface="Open Sans" charset="0"/>
            </a:endParaRPr>
          </a:p>
          <a:p>
            <a:pPr marL="285750" indent="-285750">
              <a:buFont typeface="Wingdings" charset="2"/>
              <a:buChar char="Ø"/>
            </a:pPr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Not 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all patients are self-sufficient and may require support and advice, as they are scared and overwhelmed with information (Crabtree, 2023).</a:t>
            </a:r>
            <a:endParaRPr lang="en-GB" dirty="0"/>
          </a:p>
        </p:txBody>
      </p:sp>
      <p:pic>
        <p:nvPicPr>
          <p:cNvPr id="10244" name="Picture 4" descr="ibre 3 - Diabetes Pharmacy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" y="643528"/>
            <a:ext cx="4783016" cy="4684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055077" y="5725551"/>
            <a:ext cx="3981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2025 Diabetes Pharmacy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1497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894439" y="1254657"/>
            <a:ext cx="6096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                                          </a:t>
            </a:r>
            <a:r>
              <a:rPr lang="en-US" b="1" dirty="0" smtClean="0">
                <a:solidFill>
                  <a:srgbClr val="172B4D"/>
                </a:solidFill>
                <a:latin typeface="Open Sans" charset="0"/>
              </a:rPr>
              <a:t>Critical </a:t>
            </a:r>
            <a:r>
              <a:rPr lang="en-US" b="1" dirty="0">
                <a:solidFill>
                  <a:srgbClr val="172B4D"/>
                </a:solidFill>
                <a:latin typeface="Open Sans" charset="0"/>
              </a:rPr>
              <a:t>Synthesis 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Workforce: more skills, but a threat of hidden work and burnout.</a:t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Service delivery: data-based and remote, but they have issues of fairness and integration</a:t>
            </a:r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.</a:t>
            </a:r>
          </a:p>
          <a:p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Patients: improved results and increased control, yet concerns of access, computer literacy, and privacy of data</a:t>
            </a:r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.</a:t>
            </a:r>
          </a:p>
          <a:p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Long-term success requires training, governance, equitable access and integration of technology</a:t>
            </a:r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.</a:t>
            </a:r>
          </a:p>
          <a:p>
            <a:endParaRPr lang="en-GB" dirty="0"/>
          </a:p>
        </p:txBody>
      </p:sp>
      <p:pic>
        <p:nvPicPr>
          <p:cNvPr id="11270" name="Picture 6" descr="reestyle libre 3 hi-res stock ...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166" y="984738"/>
            <a:ext cx="5134707" cy="467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450166" y="5936566"/>
            <a:ext cx="47689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Alamy</a:t>
            </a:r>
            <a:r>
              <a:rPr lang="en-GB" dirty="0" smtClean="0"/>
              <a:t> Ltd 2025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1652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717458" y="555718"/>
            <a:ext cx="6096000" cy="5078313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b="1" dirty="0" smtClean="0">
                <a:solidFill>
                  <a:srgbClr val="172B4D"/>
                </a:solidFill>
                <a:latin typeface="Open Sans" charset="0"/>
              </a:rPr>
              <a:t>Suggestions</a:t>
            </a:r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 </a:t>
            </a:r>
          </a:p>
          <a:p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Invest in the training of your employees, competency frameworks and secured time</a:t>
            </a:r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.</a:t>
            </a:r>
          </a:p>
          <a:p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 err="1">
                <a:solidFill>
                  <a:srgbClr val="172B4D"/>
                </a:solidFill>
                <a:latin typeface="Open Sans" charset="0"/>
              </a:rPr>
              <a:t>Equalise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 national commissioning criteria to reduce disparities in unfair differences among postcodes</a:t>
            </a:r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.</a:t>
            </a:r>
          </a:p>
          <a:p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Insert CGM data in the NHS EHR to facilitate the work of staff</a:t>
            </a:r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.</a:t>
            </a:r>
          </a:p>
          <a:p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To bridge the digital divide, initiatives such as a low-tech reader, credit </a:t>
            </a:r>
            <a:r>
              <a:rPr lang="en-US" dirty="0" err="1">
                <a:solidFill>
                  <a:srgbClr val="172B4D"/>
                </a:solidFill>
                <a:latin typeface="Open Sans" charset="0"/>
              </a:rPr>
              <a:t>programmes</a:t>
            </a:r>
            <a:r>
              <a:rPr lang="en-US" dirty="0">
                <a:solidFill>
                  <a:srgbClr val="172B4D"/>
                </a:solidFill>
                <a:latin typeface="Open Sans" charset="0"/>
              </a:rPr>
              <a:t>, and targeted assistance should be implemented</a:t>
            </a:r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.</a:t>
            </a:r>
          </a:p>
          <a:p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Establish national registries where the clinical and economic outcomes are tracked</a:t>
            </a:r>
            <a:r>
              <a:rPr lang="en-US" dirty="0" smtClean="0">
                <a:solidFill>
                  <a:srgbClr val="172B4D"/>
                </a:solidFill>
                <a:latin typeface="Open Sans" charset="0"/>
              </a:rPr>
              <a:t>.</a:t>
            </a:r>
          </a:p>
          <a:p>
            <a:r>
              <a:rPr lang="en-US" dirty="0">
                <a:solidFill>
                  <a:srgbClr val="172B4D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Open Sans" charset="0"/>
              </a:rPr>
            </a:br>
            <a:r>
              <a:rPr lang="en-US" dirty="0">
                <a:solidFill>
                  <a:srgbClr val="172B4D"/>
                </a:solidFill>
                <a:latin typeface="Open Sans" charset="0"/>
              </a:rPr>
              <a:t>Enhance patient consent and transparency on the use of data.</a:t>
            </a:r>
            <a:endParaRPr lang="en-GB" dirty="0"/>
          </a:p>
        </p:txBody>
      </p:sp>
      <p:pic>
        <p:nvPicPr>
          <p:cNvPr id="12292" name="Picture 4" descr="ong read: Wearable health technology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082" y="703384"/>
            <a:ext cx="5303521" cy="5373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75249" y="6260123"/>
            <a:ext cx="4051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Pharmacy Magazine, 19 Jan 2021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3898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791200" y="1218719"/>
            <a:ext cx="6125497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Conclusion </a:t>
            </a:r>
          </a:p>
          <a:p>
            <a:pPr algn="just"/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</a:br>
            <a:r>
              <a:rPr lang="en-US" dirty="0" err="1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FreeStyle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dirty="0" err="1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Libre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 3 improves patient-</a:t>
            </a:r>
            <a:r>
              <a:rPr lang="en-US" dirty="0" err="1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centred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 care, employee roles, and service delivery</a:t>
            </a: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.</a:t>
            </a:r>
          </a:p>
          <a:p>
            <a:pPr algn="just"/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</a:b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Investment in staff and equitable access </a:t>
            </a:r>
            <a:r>
              <a:rPr lang="en-US" dirty="0" err="1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maximise</a:t>
            </a: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 clinical, economic and social benefits</a:t>
            </a: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.</a:t>
            </a:r>
          </a:p>
          <a:p>
            <a:pPr algn="just"/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/>
            </a:r>
            <a:b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</a:br>
            <a:r>
              <a:rPr lang="en-US" dirty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This should have long-term deployment that requires structured training, governance and technological integration</a:t>
            </a:r>
            <a:r>
              <a:rPr lang="en-US" dirty="0" smtClean="0">
                <a:solidFill>
                  <a:srgbClr val="172B4D"/>
                </a:solidFill>
                <a:latin typeface="Arial" charset="0"/>
                <a:ea typeface="Arial" charset="0"/>
                <a:cs typeface="Arial" charset="0"/>
              </a:rPr>
              <a:t>.</a:t>
            </a:r>
          </a:p>
          <a:p>
            <a:endParaRPr lang="en-GB" dirty="0"/>
          </a:p>
        </p:txBody>
      </p:sp>
      <p:pic>
        <p:nvPicPr>
          <p:cNvPr id="13318" name="Picture 6" descr="ome | FreeStyle Libre | Abbott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948" y="1097279"/>
            <a:ext cx="5148775" cy="4712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712694" y="5809956"/>
            <a:ext cx="35731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Abbott 2025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5288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33788" y="394692"/>
            <a:ext cx="11276371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latin typeface="Times New Roman" charset="0"/>
                <a:ea typeface="Aptos" charset="0"/>
              </a:rPr>
              <a:t>Abbott </a:t>
            </a:r>
            <a:r>
              <a:rPr lang="en-GB" dirty="0">
                <a:latin typeface="Times New Roman" charset="0"/>
                <a:ea typeface="Aptos" charset="0"/>
              </a:rPr>
              <a:t>Laboratories (no date) </a:t>
            </a:r>
            <a:r>
              <a:rPr lang="en-GB" i="1" dirty="0" err="1">
                <a:latin typeface="Times New Roman" charset="0"/>
                <a:ea typeface="Aptos" charset="0"/>
              </a:rPr>
              <a:t>FreeStyle</a:t>
            </a:r>
            <a:r>
              <a:rPr lang="en-GB" i="1" dirty="0">
                <a:latin typeface="Times New Roman" charset="0"/>
                <a:ea typeface="Aptos" charset="0"/>
              </a:rPr>
              <a:t> </a:t>
            </a:r>
            <a:r>
              <a:rPr lang="en-GB" i="1" dirty="0" err="1">
                <a:latin typeface="Times New Roman" charset="0"/>
                <a:ea typeface="Aptos" charset="0"/>
              </a:rPr>
              <a:t>Libre</a:t>
            </a:r>
            <a:r>
              <a:rPr lang="en-GB" i="1" dirty="0">
                <a:latin typeface="Times New Roman" charset="0"/>
                <a:ea typeface="Aptos" charset="0"/>
              </a:rPr>
              <a:t> Training Resources for Healthcare Professionals</a:t>
            </a:r>
            <a:r>
              <a:rPr lang="en-GB" dirty="0">
                <a:latin typeface="Times New Roman" charset="0"/>
                <a:ea typeface="Aptos" charset="0"/>
              </a:rPr>
              <a:t>. Abbott Diabetes Care. Available at: https://</a:t>
            </a:r>
            <a:r>
              <a:rPr lang="en-GB" dirty="0" err="1">
                <a:latin typeface="Times New Roman" charset="0"/>
                <a:ea typeface="Aptos" charset="0"/>
              </a:rPr>
              <a:t>www.freestyle.abbott.uk</a:t>
            </a:r>
            <a:r>
              <a:rPr lang="en-GB" dirty="0">
                <a:latin typeface="Times New Roman" charset="0"/>
                <a:ea typeface="Aptos" charset="0"/>
              </a:rPr>
              <a:t> (Accessed: 10 October 2025</a:t>
            </a:r>
            <a:r>
              <a:rPr lang="en-GB" dirty="0" smtClean="0">
                <a:latin typeface="Times New Roman" charset="0"/>
                <a:ea typeface="Aptos" charset="0"/>
              </a:rPr>
              <a:t>).</a:t>
            </a:r>
          </a:p>
          <a:p>
            <a:endParaRPr lang="en-GB" dirty="0">
              <a:latin typeface="Times New Roman" charset="0"/>
              <a:ea typeface="Aptos" charset="0"/>
            </a:endParaRPr>
          </a:p>
          <a:p>
            <a:r>
              <a:rPr lang="en-GB" dirty="0" err="1">
                <a:latin typeface="Times New Roman" charset="0"/>
                <a:ea typeface="Aptos" charset="0"/>
              </a:rPr>
              <a:t>Alsaif</a:t>
            </a:r>
            <a:r>
              <a:rPr lang="en-GB" dirty="0">
                <a:latin typeface="Times New Roman" charset="0"/>
                <a:ea typeface="Aptos" charset="0"/>
              </a:rPr>
              <a:t>, A., Khan, M., </a:t>
            </a:r>
            <a:r>
              <a:rPr lang="en-GB" dirty="0" err="1">
                <a:latin typeface="Times New Roman" charset="0"/>
                <a:ea typeface="Aptos" charset="0"/>
              </a:rPr>
              <a:t>Alotaibi</a:t>
            </a:r>
            <a:r>
              <a:rPr lang="en-GB" dirty="0">
                <a:latin typeface="Times New Roman" charset="0"/>
                <a:ea typeface="Aptos" charset="0"/>
              </a:rPr>
              <a:t>, M. and Ahmed, F. (2024) ‘Economic evaluation of flash glucose monitoring in adults with type 1 and type 2 diabetes: a systematic review’, </a:t>
            </a:r>
            <a:r>
              <a:rPr lang="en-GB" i="1" dirty="0">
                <a:latin typeface="Times New Roman" charset="0"/>
                <a:ea typeface="Aptos" charset="0"/>
              </a:rPr>
              <a:t>Diabetes Therapy</a:t>
            </a:r>
            <a:r>
              <a:rPr lang="en-GB" dirty="0">
                <a:latin typeface="Times New Roman" charset="0"/>
                <a:ea typeface="Aptos" charset="0"/>
              </a:rPr>
              <a:t>, 15(3), pp. 410–424</a:t>
            </a:r>
            <a:r>
              <a:rPr lang="en-GB" dirty="0" smtClean="0">
                <a:latin typeface="Times New Roman" charset="0"/>
                <a:ea typeface="Aptos" charset="0"/>
              </a:rPr>
              <a:t>.</a:t>
            </a:r>
          </a:p>
          <a:p>
            <a:endParaRPr lang="en-GB" dirty="0">
              <a:latin typeface="Times New Roman" charset="0"/>
              <a:ea typeface="Aptos" charset="0"/>
            </a:endParaRPr>
          </a:p>
          <a:p>
            <a:r>
              <a:rPr lang="en-GB" dirty="0" err="1">
                <a:latin typeface="Times New Roman" charset="0"/>
                <a:ea typeface="Aptos" charset="0"/>
              </a:rPr>
              <a:t>Blissett</a:t>
            </a:r>
            <a:r>
              <a:rPr lang="en-GB" dirty="0">
                <a:latin typeface="Times New Roman" charset="0"/>
                <a:ea typeface="Aptos" charset="0"/>
              </a:rPr>
              <a:t>, D., Evans, M., Cranston, I., Dunn, T. and Elliott, J. (2022) ‘A health economic analysis of continuous glucose monitoring systems in diabetes care’, </a:t>
            </a:r>
            <a:r>
              <a:rPr lang="en-GB" i="1" dirty="0">
                <a:latin typeface="Times New Roman" charset="0"/>
                <a:ea typeface="Aptos" charset="0"/>
              </a:rPr>
              <a:t>Diabetic Medicine</a:t>
            </a:r>
            <a:r>
              <a:rPr lang="en-GB" dirty="0">
                <a:latin typeface="Times New Roman" charset="0"/>
                <a:ea typeface="Aptos" charset="0"/>
              </a:rPr>
              <a:t>, 39(5), pp. e14893–e14902</a:t>
            </a:r>
            <a:r>
              <a:rPr lang="en-GB" dirty="0" smtClean="0">
                <a:latin typeface="Times New Roman" charset="0"/>
                <a:ea typeface="Aptos" charset="0"/>
              </a:rPr>
              <a:t>.</a:t>
            </a:r>
          </a:p>
          <a:p>
            <a:endParaRPr lang="en-GB" dirty="0">
              <a:latin typeface="Times New Roman" charset="0"/>
              <a:ea typeface="Aptos" charset="0"/>
            </a:endParaRPr>
          </a:p>
          <a:p>
            <a:r>
              <a:rPr lang="en-GB" dirty="0" err="1">
                <a:latin typeface="Times New Roman" charset="0"/>
                <a:ea typeface="Aptos" charset="0"/>
              </a:rPr>
              <a:t>Blissett</a:t>
            </a:r>
            <a:r>
              <a:rPr lang="en-GB" dirty="0">
                <a:latin typeface="Times New Roman" charset="0"/>
                <a:ea typeface="Aptos" charset="0"/>
              </a:rPr>
              <a:t>, D., Green, J. and Morris, T. (2022) ‘Evaluating the implementation of </a:t>
            </a:r>
            <a:r>
              <a:rPr lang="en-GB" dirty="0" err="1">
                <a:latin typeface="Times New Roman" charset="0"/>
                <a:ea typeface="Aptos" charset="0"/>
              </a:rPr>
              <a:t>FreeStyle</a:t>
            </a:r>
            <a:r>
              <a:rPr lang="en-GB" dirty="0">
                <a:latin typeface="Times New Roman" charset="0"/>
                <a:ea typeface="Aptos" charset="0"/>
              </a:rPr>
              <a:t> </a:t>
            </a:r>
            <a:r>
              <a:rPr lang="en-GB" dirty="0" err="1">
                <a:latin typeface="Times New Roman" charset="0"/>
                <a:ea typeface="Aptos" charset="0"/>
              </a:rPr>
              <a:t>Libre</a:t>
            </a:r>
            <a:r>
              <a:rPr lang="en-GB" dirty="0">
                <a:latin typeface="Times New Roman" charset="0"/>
                <a:ea typeface="Aptos" charset="0"/>
              </a:rPr>
              <a:t> in UK primary care: workforce and cost perspectives’, </a:t>
            </a:r>
            <a:r>
              <a:rPr lang="en-GB" i="1" dirty="0">
                <a:latin typeface="Times New Roman" charset="0"/>
                <a:ea typeface="Aptos" charset="0"/>
              </a:rPr>
              <a:t>British Journal of Diabetes</a:t>
            </a:r>
            <a:r>
              <a:rPr lang="en-GB" dirty="0">
                <a:latin typeface="Times New Roman" charset="0"/>
                <a:ea typeface="Aptos" charset="0"/>
              </a:rPr>
              <a:t>, 22(4), pp. 234–242</a:t>
            </a:r>
            <a:r>
              <a:rPr lang="en-GB" dirty="0" smtClean="0">
                <a:latin typeface="Times New Roman" charset="0"/>
                <a:ea typeface="Aptos" charset="0"/>
              </a:rPr>
              <a:t>.</a:t>
            </a:r>
          </a:p>
          <a:p>
            <a:endParaRPr lang="en-GB" dirty="0" smtClean="0">
              <a:latin typeface="Times New Roman" charset="0"/>
              <a:ea typeface="Aptos" charset="0"/>
            </a:endParaRPr>
          </a:p>
          <a:p>
            <a:r>
              <a:rPr lang="en-GB" dirty="0" err="1">
                <a:latin typeface="Times New Roman" charset="0"/>
                <a:ea typeface="Aptos" charset="0"/>
              </a:rPr>
              <a:t>Blissett</a:t>
            </a:r>
            <a:r>
              <a:rPr lang="en-GB" dirty="0">
                <a:latin typeface="Times New Roman" charset="0"/>
                <a:ea typeface="Aptos" charset="0"/>
              </a:rPr>
              <a:t>, R. et al. (2022) ‘</a:t>
            </a:r>
            <a:r>
              <a:rPr lang="en-GB" dirty="0" err="1">
                <a:latin typeface="Times New Roman" charset="0"/>
                <a:ea typeface="Aptos" charset="0"/>
              </a:rPr>
              <a:t>FreeStyle</a:t>
            </a:r>
            <a:r>
              <a:rPr lang="en-GB" dirty="0">
                <a:latin typeface="Times New Roman" charset="0"/>
                <a:ea typeface="Aptos" charset="0"/>
              </a:rPr>
              <a:t> </a:t>
            </a:r>
            <a:r>
              <a:rPr lang="en-GB" dirty="0" err="1">
                <a:latin typeface="Times New Roman" charset="0"/>
                <a:ea typeface="Aptos" charset="0"/>
              </a:rPr>
              <a:t>Libre</a:t>
            </a:r>
            <a:r>
              <a:rPr lang="en-GB" dirty="0">
                <a:latin typeface="Times New Roman" charset="0"/>
                <a:ea typeface="Aptos" charset="0"/>
              </a:rPr>
              <a:t> flash glucose monitoring system: budget impact in people with type 1 diabetes in the UK’, </a:t>
            </a:r>
            <a:r>
              <a:rPr lang="en-GB" i="1" dirty="0">
                <a:latin typeface="Times New Roman" charset="0"/>
                <a:ea typeface="Aptos" charset="0"/>
              </a:rPr>
              <a:t>BMJ Open Diabetes Research &amp; Care</a:t>
            </a:r>
            <a:r>
              <a:rPr lang="en-GB" dirty="0">
                <a:latin typeface="Times New Roman" charset="0"/>
                <a:ea typeface="Aptos" charset="0"/>
              </a:rPr>
              <a:t>, 10(2), e002580.</a:t>
            </a:r>
          </a:p>
          <a:p>
            <a:endParaRPr lang="en-GB" dirty="0">
              <a:latin typeface="Times New Roman" charset="0"/>
              <a:ea typeface="Aptos" charset="0"/>
            </a:endParaRPr>
          </a:p>
          <a:p>
            <a:r>
              <a:rPr lang="en-GB" dirty="0" err="1">
                <a:latin typeface="Times New Roman" charset="0"/>
                <a:ea typeface="Aptos" charset="0"/>
              </a:rPr>
              <a:t>Bolinder</a:t>
            </a:r>
            <a:r>
              <a:rPr lang="en-GB" dirty="0">
                <a:latin typeface="Times New Roman" charset="0"/>
                <a:ea typeface="Aptos" charset="0"/>
              </a:rPr>
              <a:t>, J. et al. (2016) ‘Novel glucose-sensing technology and hypoglycaemia in type 1 diabetes: a multicentre, randomised controlled trial (IMPACT study)’, </a:t>
            </a:r>
            <a:r>
              <a:rPr lang="en-GB" i="1" dirty="0">
                <a:latin typeface="Times New Roman" charset="0"/>
                <a:ea typeface="Aptos" charset="0"/>
              </a:rPr>
              <a:t>The Lancet</a:t>
            </a:r>
            <a:r>
              <a:rPr lang="en-GB" dirty="0">
                <a:latin typeface="Times New Roman" charset="0"/>
                <a:ea typeface="Aptos" charset="0"/>
              </a:rPr>
              <a:t>, 388(10057), pp. 2254–2263.</a:t>
            </a:r>
          </a:p>
          <a:p>
            <a:endParaRPr lang="en-GB" dirty="0">
              <a:latin typeface="Times New Roman" charset="0"/>
              <a:ea typeface="Aptos" charset="0"/>
            </a:endParaRPr>
          </a:p>
          <a:p>
            <a:r>
              <a:rPr lang="en-GB" dirty="0">
                <a:latin typeface="Times New Roman" charset="0"/>
                <a:ea typeface="Aptos" charset="0"/>
              </a:rPr>
              <a:t>Crabtree, T.S.J. (2023) ‘Flash glucose monitoring: the story so far and the journey ahead’, </a:t>
            </a:r>
            <a:r>
              <a:rPr lang="en-GB" i="1" dirty="0">
                <a:latin typeface="Times New Roman" charset="0"/>
                <a:ea typeface="Aptos" charset="0"/>
              </a:rPr>
              <a:t>BMJ Innovations</a:t>
            </a:r>
            <a:r>
              <a:rPr lang="en-GB" dirty="0">
                <a:latin typeface="Times New Roman" charset="0"/>
                <a:ea typeface="Aptos" charset="0"/>
              </a:rPr>
              <a:t>, 9(1), pp. 27–34.</a:t>
            </a:r>
          </a:p>
          <a:p>
            <a:endParaRPr lang="en-GB" dirty="0">
              <a:latin typeface="Times New Roman" charset="0"/>
              <a:ea typeface="Aptos" charset="0"/>
            </a:endParaRPr>
          </a:p>
          <a:p>
            <a:r>
              <a:rPr lang="en-GB" dirty="0">
                <a:latin typeface="Times New Roman" charset="0"/>
                <a:ea typeface="Aptos" charset="0"/>
              </a:rPr>
              <a:t>Gregory, S. (2023) </a:t>
            </a:r>
            <a:r>
              <a:rPr lang="en-GB" i="1" dirty="0">
                <a:latin typeface="Times New Roman" charset="0"/>
                <a:ea typeface="Aptos" charset="0"/>
              </a:rPr>
              <a:t>Embedding </a:t>
            </a:r>
            <a:r>
              <a:rPr lang="en-GB" i="1" dirty="0" err="1">
                <a:latin typeface="Times New Roman" charset="0"/>
                <a:ea typeface="Aptos" charset="0"/>
              </a:rPr>
              <a:t>FreeStyle</a:t>
            </a:r>
            <a:r>
              <a:rPr lang="en-GB" i="1" dirty="0">
                <a:latin typeface="Times New Roman" charset="0"/>
                <a:ea typeface="Aptos" charset="0"/>
              </a:rPr>
              <a:t> </a:t>
            </a:r>
            <a:r>
              <a:rPr lang="en-GB" i="1" dirty="0" err="1">
                <a:latin typeface="Times New Roman" charset="0"/>
                <a:ea typeface="Aptos" charset="0"/>
              </a:rPr>
              <a:t>Libre</a:t>
            </a:r>
            <a:r>
              <a:rPr lang="en-GB" i="1" dirty="0">
                <a:latin typeface="Times New Roman" charset="0"/>
                <a:ea typeface="Aptos" charset="0"/>
              </a:rPr>
              <a:t> into community nursing teams</a:t>
            </a:r>
            <a:r>
              <a:rPr lang="en-GB" dirty="0">
                <a:latin typeface="Times New Roman" charset="0"/>
                <a:ea typeface="Aptos" charset="0"/>
              </a:rPr>
              <a:t>. Medway Community Healthcare report (internal).</a:t>
            </a:r>
          </a:p>
          <a:p>
            <a:endParaRPr lang="en-GB" dirty="0">
              <a:latin typeface="Times New Roman" charset="0"/>
              <a:ea typeface="Apto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3538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61474" y="201637"/>
            <a:ext cx="11474245" cy="72943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>
              <a:latin typeface="Times New Roman" charset="0"/>
              <a:ea typeface="Aptos" charset="0"/>
            </a:endParaRPr>
          </a:p>
          <a:p>
            <a:r>
              <a:rPr lang="en-GB" dirty="0">
                <a:latin typeface="Times New Roman" charset="0"/>
                <a:ea typeface="Aptos" charset="0"/>
              </a:rPr>
              <a:t>King’s College Hospital NHS Foundation Trust (2022</a:t>
            </a:r>
            <a:r>
              <a:rPr lang="en-GB" dirty="0" smtClean="0">
                <a:latin typeface="Times New Roman" charset="0"/>
                <a:ea typeface="Aptos" charset="0"/>
              </a:rPr>
              <a:t>)</a:t>
            </a:r>
          </a:p>
          <a:p>
            <a:r>
              <a:rPr lang="en-GB" i="1" dirty="0">
                <a:latin typeface="Times New Roman" charset="0"/>
                <a:ea typeface="Aptos" charset="0"/>
              </a:rPr>
              <a:t>Guideline for the Use of Flash Glucose Monitoring (</a:t>
            </a:r>
            <a:r>
              <a:rPr lang="en-GB" i="1" dirty="0" err="1">
                <a:latin typeface="Times New Roman" charset="0"/>
                <a:ea typeface="Aptos" charset="0"/>
              </a:rPr>
              <a:t>FreeStyle</a:t>
            </a:r>
            <a:r>
              <a:rPr lang="en-GB" i="1" dirty="0">
                <a:latin typeface="Times New Roman" charset="0"/>
                <a:ea typeface="Aptos" charset="0"/>
              </a:rPr>
              <a:t> </a:t>
            </a:r>
            <a:r>
              <a:rPr lang="en-GB" i="1" dirty="0" err="1">
                <a:latin typeface="Times New Roman" charset="0"/>
                <a:ea typeface="Aptos" charset="0"/>
              </a:rPr>
              <a:t>Libre</a:t>
            </a:r>
            <a:r>
              <a:rPr lang="en-GB" i="1" dirty="0">
                <a:latin typeface="Times New Roman" charset="0"/>
                <a:ea typeface="Aptos" charset="0"/>
              </a:rPr>
              <a:t>) in Adults with Diabetes</a:t>
            </a:r>
            <a:r>
              <a:rPr lang="en-GB" dirty="0">
                <a:latin typeface="Times New Roman" charset="0"/>
                <a:ea typeface="Aptos" charset="0"/>
              </a:rPr>
              <a:t>. London: King’s College Hospital NHS Foundation Trust.</a:t>
            </a:r>
          </a:p>
          <a:p>
            <a:endParaRPr lang="en-GB" dirty="0">
              <a:latin typeface="Times New Roman" charset="0"/>
              <a:ea typeface="Aptos" charset="0"/>
            </a:endParaRPr>
          </a:p>
          <a:p>
            <a:r>
              <a:rPr lang="en-GB" dirty="0">
                <a:latin typeface="Times New Roman" charset="0"/>
                <a:ea typeface="Aptos" charset="0"/>
              </a:rPr>
              <a:t>London Diabetes Clinical Network (2018) </a:t>
            </a:r>
            <a:r>
              <a:rPr lang="en-GB" i="1" dirty="0">
                <a:latin typeface="Times New Roman" charset="0"/>
                <a:ea typeface="Aptos" charset="0"/>
              </a:rPr>
              <a:t>London Implementation Guidance: Flash Glucose Monitoring (</a:t>
            </a:r>
            <a:r>
              <a:rPr lang="en-GB" i="1" dirty="0" err="1">
                <a:latin typeface="Times New Roman" charset="0"/>
                <a:ea typeface="Aptos" charset="0"/>
              </a:rPr>
              <a:t>FreeStyle</a:t>
            </a:r>
            <a:r>
              <a:rPr lang="en-GB" i="1" dirty="0">
                <a:latin typeface="Times New Roman" charset="0"/>
                <a:ea typeface="Aptos" charset="0"/>
              </a:rPr>
              <a:t> </a:t>
            </a:r>
            <a:r>
              <a:rPr lang="en-GB" i="1" dirty="0" err="1">
                <a:latin typeface="Times New Roman" charset="0"/>
                <a:ea typeface="Aptos" charset="0"/>
              </a:rPr>
              <a:t>Libre</a:t>
            </a:r>
            <a:r>
              <a:rPr lang="en-GB" i="1" dirty="0">
                <a:latin typeface="Times New Roman" charset="0"/>
                <a:ea typeface="Aptos" charset="0"/>
              </a:rPr>
              <a:t>)</a:t>
            </a:r>
            <a:r>
              <a:rPr lang="en-GB" dirty="0">
                <a:latin typeface="Times New Roman" charset="0"/>
                <a:ea typeface="Aptos" charset="0"/>
              </a:rPr>
              <a:t>. NHS England (London Region). Available at: </a:t>
            </a:r>
            <a:r>
              <a:rPr lang="en-GB" dirty="0">
                <a:latin typeface="Times New Roman" charset="0"/>
                <a:ea typeface="Aptos" charset="0"/>
                <a:hlinkClick r:id="rId2"/>
              </a:rPr>
              <a:t>https://www.england.nhs.uk</a:t>
            </a:r>
            <a:r>
              <a:rPr lang="en-GB" dirty="0">
                <a:latin typeface="Times New Roman" charset="0"/>
                <a:ea typeface="Aptos" charset="0"/>
              </a:rPr>
              <a:t>  (Accessed: 5 October 2025).</a:t>
            </a:r>
          </a:p>
          <a:p>
            <a:endParaRPr lang="en-GB" dirty="0">
              <a:latin typeface="Times New Roman" charset="0"/>
              <a:ea typeface="Aptos" charset="0"/>
            </a:endParaRPr>
          </a:p>
          <a:p>
            <a:r>
              <a:rPr lang="en-GB" dirty="0">
                <a:latin typeface="Times New Roman" charset="0"/>
                <a:ea typeface="Aptos" charset="0"/>
              </a:rPr>
              <a:t>Medway Community Healthcare (2023) </a:t>
            </a:r>
            <a:r>
              <a:rPr lang="en-GB" i="1" dirty="0">
                <a:latin typeface="Times New Roman" charset="0"/>
                <a:ea typeface="Aptos" charset="0"/>
              </a:rPr>
              <a:t>Upskilling the Diabetes Workforce for </a:t>
            </a:r>
            <a:r>
              <a:rPr lang="en-GB" i="1" dirty="0" err="1">
                <a:latin typeface="Times New Roman" charset="0"/>
                <a:ea typeface="Aptos" charset="0"/>
              </a:rPr>
              <a:t>Libre</a:t>
            </a:r>
            <a:r>
              <a:rPr lang="en-GB" i="1" dirty="0">
                <a:latin typeface="Times New Roman" charset="0"/>
                <a:ea typeface="Aptos" charset="0"/>
              </a:rPr>
              <a:t> Implementation: Annual Report 2023</a:t>
            </a:r>
            <a:r>
              <a:rPr lang="en-GB" dirty="0">
                <a:latin typeface="Times New Roman" charset="0"/>
                <a:ea typeface="Aptos" charset="0"/>
              </a:rPr>
              <a:t>. Medway NHS Foundation Trust. Available at: </a:t>
            </a:r>
            <a:r>
              <a:rPr lang="en-GB" dirty="0">
                <a:latin typeface="Times New Roman" charset="0"/>
                <a:ea typeface="Aptos" charset="0"/>
                <a:hlinkClick r:id="rId3"/>
              </a:rPr>
              <a:t>https://www.medway.nhs.uk/</a:t>
            </a:r>
            <a:r>
              <a:rPr lang="en-GB" dirty="0">
                <a:latin typeface="Times New Roman" charset="0"/>
                <a:ea typeface="Aptos" charset="0"/>
              </a:rPr>
              <a:t>  (Accessed: 5 October 2025</a:t>
            </a:r>
            <a:r>
              <a:rPr lang="en-GB" dirty="0" smtClean="0">
                <a:latin typeface="Times New Roman" charset="0"/>
                <a:ea typeface="Aptos" charset="0"/>
              </a:rPr>
              <a:t>).</a:t>
            </a:r>
          </a:p>
          <a:p>
            <a:endParaRPr lang="en-GB" dirty="0">
              <a:latin typeface="Times New Roman" charset="0"/>
              <a:ea typeface="Aptos" charset="0"/>
            </a:endParaRPr>
          </a:p>
          <a:p>
            <a:r>
              <a:rPr lang="en-GB" dirty="0">
                <a:latin typeface="Times New Roman" charset="0"/>
                <a:ea typeface="Aptos" charset="0"/>
              </a:rPr>
              <a:t>Harris, N., Doyle, F. and Stephens, C. (2024) ‘Cost-effectiveness of </a:t>
            </a:r>
            <a:r>
              <a:rPr lang="en-GB" dirty="0" err="1">
                <a:latin typeface="Times New Roman" charset="0"/>
                <a:ea typeface="Aptos" charset="0"/>
              </a:rPr>
              <a:t>FreeStyle</a:t>
            </a:r>
            <a:r>
              <a:rPr lang="en-GB" dirty="0">
                <a:latin typeface="Times New Roman" charset="0"/>
                <a:ea typeface="Aptos" charset="0"/>
              </a:rPr>
              <a:t> </a:t>
            </a:r>
            <a:r>
              <a:rPr lang="en-GB" dirty="0" err="1">
                <a:latin typeface="Times New Roman" charset="0"/>
                <a:ea typeface="Aptos" charset="0"/>
              </a:rPr>
              <a:t>Libre</a:t>
            </a:r>
            <a:r>
              <a:rPr lang="en-GB" dirty="0">
                <a:latin typeface="Times New Roman" charset="0"/>
                <a:ea typeface="Aptos" charset="0"/>
              </a:rPr>
              <a:t> 3 versus self-monitoring of blood glucose in adults with type 2 diabetes’, </a:t>
            </a:r>
            <a:r>
              <a:rPr lang="en-GB" i="1" dirty="0">
                <a:latin typeface="Times New Roman" charset="0"/>
                <a:ea typeface="Aptos" charset="0"/>
              </a:rPr>
              <a:t>Health Economics Review</a:t>
            </a:r>
            <a:r>
              <a:rPr lang="en-GB" dirty="0">
                <a:latin typeface="Times New Roman" charset="0"/>
                <a:ea typeface="Aptos" charset="0"/>
              </a:rPr>
              <a:t>, 14(2), pp. 112–126.</a:t>
            </a:r>
          </a:p>
          <a:p>
            <a:endParaRPr lang="en-GB" dirty="0">
              <a:latin typeface="Times New Roman" charset="0"/>
              <a:ea typeface="Aptos" charset="0"/>
            </a:endParaRPr>
          </a:p>
          <a:p>
            <a:r>
              <a:rPr lang="en-GB" dirty="0">
                <a:latin typeface="Times New Roman" charset="0"/>
                <a:ea typeface="Aptos" charset="0"/>
              </a:rPr>
              <a:t>NHS England (2018) </a:t>
            </a:r>
            <a:r>
              <a:rPr lang="en-GB" i="1" dirty="0">
                <a:latin typeface="Times New Roman" charset="0"/>
                <a:ea typeface="Aptos" charset="0"/>
              </a:rPr>
              <a:t>Flash Glucose Monitoring: NHS to Provide Life-Changing Technology for People with Diabetes</a:t>
            </a:r>
            <a:r>
              <a:rPr lang="en-GB" dirty="0">
                <a:latin typeface="Times New Roman" charset="0"/>
                <a:ea typeface="Aptos" charset="0"/>
              </a:rPr>
              <a:t>. Available at: </a:t>
            </a:r>
            <a:r>
              <a:rPr lang="en-GB" dirty="0">
                <a:latin typeface="Times New Roman" charset="0"/>
                <a:ea typeface="Aptos" charset="0"/>
                <a:hlinkClick r:id="rId4"/>
              </a:rPr>
              <a:t>https://www.england.nhs.uk/2018/11/flash-glucose-monitoring-nhs-to-provide-life-changing-technology-for-people-with-diabetes/</a:t>
            </a:r>
            <a:r>
              <a:rPr lang="en-GB" dirty="0">
                <a:latin typeface="Times New Roman" charset="0"/>
                <a:ea typeface="Aptos" charset="0"/>
              </a:rPr>
              <a:t>  (Accessed: 10 October 2025).</a:t>
            </a:r>
          </a:p>
          <a:p>
            <a:endParaRPr lang="en-GB" dirty="0">
              <a:latin typeface="Times New Roman" charset="0"/>
              <a:ea typeface="Aptos" charset="0"/>
            </a:endParaRPr>
          </a:p>
          <a:p>
            <a:r>
              <a:rPr lang="en-GB" dirty="0">
                <a:latin typeface="Times New Roman" charset="0"/>
                <a:ea typeface="Aptos" charset="0"/>
              </a:rPr>
              <a:t>NHS England (2019) </a:t>
            </a:r>
            <a:r>
              <a:rPr lang="en-GB" i="1" dirty="0">
                <a:latin typeface="Times New Roman" charset="0"/>
                <a:ea typeface="Aptos" charset="0"/>
              </a:rPr>
              <a:t>NHS Long Term Plan</a:t>
            </a:r>
            <a:r>
              <a:rPr lang="en-GB" dirty="0">
                <a:latin typeface="Times New Roman" charset="0"/>
                <a:ea typeface="Aptos" charset="0"/>
              </a:rPr>
              <a:t> (perinatal &amp; long-term conditions digital innovation references). Available at: </a:t>
            </a:r>
            <a:r>
              <a:rPr lang="en-GB" dirty="0">
                <a:latin typeface="Times New Roman" charset="0"/>
                <a:ea typeface="Aptos" charset="0"/>
                <a:hlinkClick r:id="rId5"/>
              </a:rPr>
              <a:t>https://www.longtermplan.nhs.uk</a:t>
            </a:r>
            <a:r>
              <a:rPr lang="en-GB" dirty="0">
                <a:latin typeface="Times New Roman" charset="0"/>
                <a:ea typeface="Aptos" charset="0"/>
              </a:rPr>
              <a:t>  (Accessed: 5 October 2025).</a:t>
            </a:r>
          </a:p>
          <a:p>
            <a:endParaRPr lang="en-GB" dirty="0">
              <a:latin typeface="Times New Roman" charset="0"/>
              <a:ea typeface="Aptos" charset="0"/>
            </a:endParaRPr>
          </a:p>
          <a:p>
            <a:endParaRPr lang="en-GB" dirty="0">
              <a:latin typeface="Times New Roman" charset="0"/>
              <a:ea typeface="Aptos" charset="0"/>
            </a:endParaRPr>
          </a:p>
          <a:p>
            <a:r>
              <a:rPr lang="en-GB" dirty="0">
                <a:latin typeface="Times New Roman" charset="0"/>
                <a:ea typeface="Aptos" charset="0"/>
              </a:rPr>
              <a:t>NHS England (2024) </a:t>
            </a:r>
            <a:r>
              <a:rPr lang="en-GB" i="1" dirty="0">
                <a:latin typeface="Times New Roman" charset="0"/>
                <a:ea typeface="Aptos" charset="0"/>
              </a:rPr>
              <a:t>Continuous Glucose Monitoring and Flash Glucose Monitoring: Updated National Guidance</a:t>
            </a:r>
            <a:r>
              <a:rPr lang="en-GB" dirty="0">
                <a:latin typeface="Times New Roman" charset="0"/>
                <a:ea typeface="Aptos" charset="0"/>
              </a:rPr>
              <a:t>. London: NHS England. Available at: </a:t>
            </a:r>
            <a:r>
              <a:rPr lang="en-GB" dirty="0">
                <a:latin typeface="Times New Roman" charset="0"/>
                <a:ea typeface="Aptos" charset="0"/>
                <a:hlinkClick r:id="rId2"/>
              </a:rPr>
              <a:t>https://www.england.nhs.uk</a:t>
            </a:r>
            <a:r>
              <a:rPr lang="en-GB" dirty="0">
                <a:latin typeface="Times New Roman" charset="0"/>
                <a:ea typeface="Aptos" charset="0"/>
              </a:rPr>
              <a:t>  (Accessed: 5 October 2025).</a:t>
            </a:r>
          </a:p>
          <a:p>
            <a:endParaRPr lang="en-GB" dirty="0">
              <a:latin typeface="Times New Roman" charset="0"/>
              <a:ea typeface="Aptos" charset="0"/>
            </a:endParaRPr>
          </a:p>
          <a:p>
            <a:endParaRPr lang="en-GB" dirty="0">
              <a:latin typeface="Times New Roman" charset="0"/>
              <a:ea typeface="Apto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341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9486" y="431135"/>
            <a:ext cx="11813458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>
              <a:latin typeface="Times New Roman" charset="0"/>
              <a:ea typeface="Aptos" charset="0"/>
            </a:endParaRPr>
          </a:p>
          <a:p>
            <a:r>
              <a:rPr lang="en-GB" dirty="0">
                <a:latin typeface="Times New Roman" charset="0"/>
                <a:ea typeface="Aptos" charset="0"/>
              </a:rPr>
              <a:t>NICE (National Institute for Health and Care Excellence) (2022) </a:t>
            </a:r>
            <a:r>
              <a:rPr lang="en-GB" i="1" dirty="0">
                <a:latin typeface="Times New Roman" charset="0"/>
                <a:ea typeface="Aptos" charset="0"/>
              </a:rPr>
              <a:t>Type 1 Diabetes in Adults: Diagnosis and Management (NG17)</a:t>
            </a:r>
            <a:r>
              <a:rPr lang="en-GB" dirty="0">
                <a:latin typeface="Times New Roman" charset="0"/>
                <a:ea typeface="Aptos" charset="0"/>
              </a:rPr>
              <a:t>. London: NICE. Available at: </a:t>
            </a:r>
            <a:r>
              <a:rPr lang="en-GB" dirty="0">
                <a:latin typeface="Times New Roman" charset="0"/>
                <a:ea typeface="Aptos" charset="0"/>
                <a:hlinkClick r:id="rId2"/>
              </a:rPr>
              <a:t>https://www.nice.org.uk/</a:t>
            </a:r>
            <a:r>
              <a:rPr lang="en-GB" dirty="0">
                <a:latin typeface="Times New Roman" charset="0"/>
                <a:ea typeface="Aptos" charset="0"/>
              </a:rPr>
              <a:t>   (Accessed: 5 October 2025).</a:t>
            </a:r>
          </a:p>
          <a:p>
            <a:endParaRPr lang="en-GB" dirty="0">
              <a:latin typeface="Times New Roman" charset="0"/>
              <a:ea typeface="Aptos" charset="0"/>
            </a:endParaRPr>
          </a:p>
          <a:p>
            <a:r>
              <a:rPr lang="en-GB" dirty="0" err="1">
                <a:latin typeface="Times New Roman" charset="0"/>
                <a:ea typeface="Aptos" charset="0"/>
              </a:rPr>
              <a:t>Pharmaphorum</a:t>
            </a:r>
            <a:r>
              <a:rPr lang="en-GB" dirty="0">
                <a:latin typeface="Times New Roman" charset="0"/>
                <a:ea typeface="Aptos" charset="0"/>
              </a:rPr>
              <a:t> (2022) ‘Real-time Abbott glucose monitor available to NHS after UK launch, 15 March’. Available at: https://</a:t>
            </a:r>
            <a:r>
              <a:rPr lang="en-GB" dirty="0" err="1">
                <a:latin typeface="Times New Roman" charset="0"/>
                <a:ea typeface="Aptos" charset="0"/>
              </a:rPr>
              <a:t>pharmaphorum.com</a:t>
            </a:r>
            <a:r>
              <a:rPr lang="en-GB" dirty="0">
                <a:latin typeface="Times New Roman" charset="0"/>
                <a:ea typeface="Aptos" charset="0"/>
              </a:rPr>
              <a:t>/news/real-time-abbott-glucose-monitor-available-to-nhs-after-uk-launch/ (Accessed: 25 October 2025</a:t>
            </a:r>
            <a:r>
              <a:rPr lang="en-GB" dirty="0" smtClean="0">
                <a:latin typeface="Times New Roman" charset="0"/>
                <a:ea typeface="Aptos" charset="0"/>
              </a:rPr>
              <a:t>).</a:t>
            </a:r>
          </a:p>
          <a:p>
            <a:endParaRPr lang="en-GB" dirty="0" smtClean="0">
              <a:latin typeface="Times New Roman" charset="0"/>
              <a:ea typeface="Aptos" charset="0"/>
            </a:endParaRPr>
          </a:p>
          <a:p>
            <a:r>
              <a:rPr lang="en-GB" dirty="0">
                <a:latin typeface="Times New Roman" charset="0"/>
                <a:ea typeface="Aptos" charset="0"/>
              </a:rPr>
              <a:t>Wilmot, E.G. (2025) ‘Long-term outcomes of flash glucose monitoring in type 1 diabetes: UK real-world data synthesis’, </a:t>
            </a:r>
            <a:r>
              <a:rPr lang="en-GB" i="1" dirty="0">
                <a:latin typeface="Times New Roman" charset="0"/>
                <a:ea typeface="Aptos" charset="0"/>
              </a:rPr>
              <a:t>Diabetic Medicine</a:t>
            </a:r>
            <a:r>
              <a:rPr lang="en-GB" dirty="0">
                <a:latin typeface="Times New Roman" charset="0"/>
                <a:ea typeface="Aptos" charset="0"/>
              </a:rPr>
              <a:t>, 42(1), e15341.</a:t>
            </a:r>
          </a:p>
          <a:p>
            <a:endParaRPr lang="en-GB" dirty="0">
              <a:latin typeface="Times New Roman" charset="0"/>
              <a:ea typeface="Aptos" charset="0"/>
            </a:endParaRPr>
          </a:p>
          <a:p>
            <a:r>
              <a:rPr lang="en-GB" dirty="0" err="1">
                <a:latin typeface="Times New Roman" charset="0"/>
                <a:ea typeface="Aptos" charset="0"/>
              </a:rPr>
              <a:t>Yadegarfar</a:t>
            </a:r>
            <a:r>
              <a:rPr lang="en-GB" dirty="0">
                <a:latin typeface="Times New Roman" charset="0"/>
                <a:ea typeface="Aptos" charset="0"/>
              </a:rPr>
              <a:t>, G., McKinley, R.K. and Cooper, A. (2020) ‘Patient experiences with the </a:t>
            </a:r>
            <a:r>
              <a:rPr lang="en-GB" dirty="0" err="1">
                <a:latin typeface="Times New Roman" charset="0"/>
                <a:ea typeface="Aptos" charset="0"/>
              </a:rPr>
              <a:t>FreeStyle</a:t>
            </a:r>
            <a:r>
              <a:rPr lang="en-GB" dirty="0">
                <a:latin typeface="Times New Roman" charset="0"/>
                <a:ea typeface="Aptos" charset="0"/>
              </a:rPr>
              <a:t> </a:t>
            </a:r>
            <a:r>
              <a:rPr lang="en-GB" dirty="0" err="1">
                <a:latin typeface="Times New Roman" charset="0"/>
                <a:ea typeface="Aptos" charset="0"/>
              </a:rPr>
              <a:t>Libre</a:t>
            </a:r>
            <a:r>
              <a:rPr lang="en-GB" dirty="0">
                <a:latin typeface="Times New Roman" charset="0"/>
                <a:ea typeface="Aptos" charset="0"/>
              </a:rPr>
              <a:t> system in UK primary care: a qualitative study’, </a:t>
            </a:r>
            <a:r>
              <a:rPr lang="en-GB" i="1" dirty="0">
                <a:latin typeface="Times New Roman" charset="0"/>
                <a:ea typeface="Aptos" charset="0"/>
              </a:rPr>
              <a:t>Primary Care Diabetes</a:t>
            </a:r>
            <a:r>
              <a:rPr lang="en-GB" dirty="0">
                <a:latin typeface="Times New Roman" charset="0"/>
                <a:ea typeface="Aptos" charset="0"/>
              </a:rPr>
              <a:t>, 14(6), pp. 639–646</a:t>
            </a:r>
            <a:r>
              <a:rPr lang="en-GB" dirty="0" smtClean="0">
                <a:latin typeface="Times New Roman" charset="0"/>
                <a:ea typeface="Aptos" charset="0"/>
              </a:rPr>
              <a:t>.</a:t>
            </a:r>
          </a:p>
          <a:p>
            <a:endParaRPr lang="en-GB" dirty="0">
              <a:latin typeface="Times New Roman" charset="0"/>
              <a:ea typeface="Aptos" charset="0"/>
            </a:endParaRPr>
          </a:p>
          <a:p>
            <a:r>
              <a:rPr lang="en-GB" dirty="0"/>
              <a:t>https://</a:t>
            </a:r>
            <a:r>
              <a:rPr lang="en-GB" dirty="0" err="1"/>
              <a:t>www.shutterstock.com</a:t>
            </a:r>
            <a:r>
              <a:rPr lang="en-GB" dirty="0"/>
              <a:t>/image-photo/dresden-germany-19-january-2024-freestyle-2415011705 </a:t>
            </a:r>
            <a:r>
              <a:rPr lang="en-GB" dirty="0">
                <a:latin typeface="Times New Roman" charset="0"/>
                <a:ea typeface="Aptos" charset="0"/>
              </a:rPr>
              <a:t>(Accessed: 5 October 2025</a:t>
            </a:r>
            <a:r>
              <a:rPr lang="en-GB" dirty="0" smtClean="0">
                <a:latin typeface="Times New Roman" charset="0"/>
                <a:ea typeface="Aptos" charset="0"/>
              </a:rPr>
              <a:t>).</a:t>
            </a:r>
          </a:p>
          <a:p>
            <a:endParaRPr lang="en-GB" dirty="0">
              <a:latin typeface="Times New Roman" charset="0"/>
              <a:ea typeface="Aptos" charset="0"/>
            </a:endParaRPr>
          </a:p>
          <a:p>
            <a:r>
              <a:rPr lang="en-GB" dirty="0"/>
              <a:t>https://</a:t>
            </a:r>
            <a:r>
              <a:rPr lang="en-GB" dirty="0" err="1" smtClean="0"/>
              <a:t>www.google.com</a:t>
            </a:r>
            <a:r>
              <a:rPr lang="en-GB" dirty="0" smtClean="0"/>
              <a:t>/</a:t>
            </a:r>
            <a:r>
              <a:rPr lang="en-GB" dirty="0" err="1" smtClean="0"/>
              <a:t>search?q</a:t>
            </a:r>
            <a:r>
              <a:rPr lang="en-GB" dirty="0" smtClean="0"/>
              <a:t>=freestyle+libre+3+nhs+free+pictures</a:t>
            </a:r>
            <a:r>
              <a:rPr lang="en-GB" dirty="0">
                <a:latin typeface="Times New Roman" charset="0"/>
                <a:ea typeface="Aptos" charset="0"/>
              </a:rPr>
              <a:t>(Accessed: 5 October 2025).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2780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C4220D"/>
      </a:accent1>
      <a:accent2>
        <a:srgbClr val="EB7712"/>
      </a:accent2>
      <a:accent3>
        <a:srgbClr val="ECBD31"/>
      </a:accent3>
      <a:accent4>
        <a:srgbClr val="92CE4A"/>
      </a:accent4>
      <a:accent5>
        <a:srgbClr val="50CFB4"/>
      </a:accent5>
      <a:accent6>
        <a:srgbClr val="0D8EC5"/>
      </a:accent6>
      <a:hlink>
        <a:srgbClr val="EA5A0C"/>
      </a:hlink>
      <a:folHlink>
        <a:srgbClr val="F09D3A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FE1EB5C7-81A8-4CBA-AE6E-B3BF73DC389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6992</TotalTime>
  <Words>1080</Words>
  <Application>Microsoft Macintosh PowerPoint</Application>
  <PresentationFormat>Widescreen</PresentationFormat>
  <Paragraphs>146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8" baseType="lpstr">
      <vt:lpstr>-apple-system</vt:lpstr>
      <vt:lpstr>Aptos</vt:lpstr>
      <vt:lpstr>Calibri</vt:lpstr>
      <vt:lpstr>Century Gothic</vt:lpstr>
      <vt:lpstr>Haffer</vt:lpstr>
      <vt:lpstr>Noto Sans</vt:lpstr>
      <vt:lpstr>Open Sans</vt:lpstr>
      <vt:lpstr>Times New Roman</vt:lpstr>
      <vt:lpstr>Wingdings</vt:lpstr>
      <vt:lpstr>等线</vt:lpstr>
      <vt:lpstr>Arial</vt:lpstr>
      <vt:lpstr>Vapor Trail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69</cp:revision>
  <dcterms:created xsi:type="dcterms:W3CDTF">2025-10-28T20:43:02Z</dcterms:created>
  <dcterms:modified xsi:type="dcterms:W3CDTF">2025-11-07T20:42:33Z</dcterms:modified>
</cp:coreProperties>
</file>