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277" r:id="rId2"/>
    <p:sldId id="471" r:id="rId3"/>
    <p:sldId id="472" r:id="rId4"/>
    <p:sldId id="473" r:id="rId5"/>
    <p:sldId id="474" r:id="rId6"/>
    <p:sldId id="475" r:id="rId7"/>
    <p:sldId id="476" r:id="rId8"/>
    <p:sldId id="477" r:id="rId9"/>
    <p:sldId id="478" r:id="rId10"/>
    <p:sldId id="479" r:id="rId11"/>
    <p:sldId id="480" r:id="rId1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FE716D-8BA9-8C42-9618-D4F7B46BCBFF}" v="43" dt="2026-07-26T11:14:33.8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8052" autoAdjust="0"/>
    <p:restoredTop sz="94576" autoAdjust="0"/>
  </p:normalViewPr>
  <p:slideViewPr>
    <p:cSldViewPr>
      <p:cViewPr varScale="1">
        <p:scale>
          <a:sx n="106" d="100"/>
          <a:sy n="106" d="100"/>
        </p:scale>
        <p:origin x="216"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rina Lord (2114956)" userId="4cbac85a-2e46-4b05-90ce-e2ac1ed20340" providerId="ADAL" clId="{17576D3D-C11E-53B7-83B0-A4D027C0DBD2}"/>
    <pc:docChg chg="undo custSel modSld">
      <pc:chgData name="Sabrina Lord (2114956)" userId="4cbac85a-2e46-4b05-90ce-e2ac1ed20340" providerId="ADAL" clId="{17576D3D-C11E-53B7-83B0-A4D027C0DBD2}" dt="2026-07-26T11:15:21.709" v="817" actId="114"/>
      <pc:docMkLst>
        <pc:docMk/>
      </pc:docMkLst>
      <pc:sldChg chg="addSp delSp modSp modTransition modAnim">
        <pc:chgData name="Sabrina Lord (2114956)" userId="4cbac85a-2e46-4b05-90ce-e2ac1ed20340" providerId="ADAL" clId="{17576D3D-C11E-53B7-83B0-A4D027C0DBD2}" dt="2026-07-24T09:11:24.627" v="132"/>
        <pc:sldMkLst>
          <pc:docMk/>
          <pc:sldMk cId="0" sldId="277"/>
        </pc:sldMkLst>
        <pc:picChg chg="add mod">
          <ac:chgData name="Sabrina Lord (2114956)" userId="4cbac85a-2e46-4b05-90ce-e2ac1ed20340" providerId="ADAL" clId="{17576D3D-C11E-53B7-83B0-A4D027C0DBD2}" dt="2026-07-24T09:11:24.627" v="132"/>
          <ac:picMkLst>
            <pc:docMk/>
            <pc:sldMk cId="0" sldId="277"/>
            <ac:picMk id="2" creationId="{F9CB0050-654D-61CB-A0BD-AA2ACEE30824}"/>
          </ac:picMkLst>
        </pc:picChg>
        <pc:picChg chg="add mod">
          <ac:chgData name="Sabrina Lord (2114956)" userId="4cbac85a-2e46-4b05-90ce-e2ac1ed20340" providerId="ADAL" clId="{17576D3D-C11E-53B7-83B0-A4D027C0DBD2}" dt="2026-07-21T09:55:38.363" v="47"/>
          <ac:picMkLst>
            <pc:docMk/>
            <pc:sldMk cId="0" sldId="277"/>
            <ac:picMk id="11" creationId="{BCF991B9-6E30-E0F8-C496-8995364EA24E}"/>
          </ac:picMkLst>
        </pc:picChg>
      </pc:sldChg>
      <pc:sldChg chg="addSp delSp modSp mod modTransition modAnim">
        <pc:chgData name="Sabrina Lord (2114956)" userId="4cbac85a-2e46-4b05-90ce-e2ac1ed20340" providerId="ADAL" clId="{17576D3D-C11E-53B7-83B0-A4D027C0DBD2}" dt="2026-07-26T11:06:40.300" v="732" actId="255"/>
        <pc:sldMkLst>
          <pc:docMk/>
          <pc:sldMk cId="2528563295" sldId="471"/>
        </pc:sldMkLst>
        <pc:spChg chg="mod">
          <ac:chgData name="Sabrina Lord (2114956)" userId="4cbac85a-2e46-4b05-90ce-e2ac1ed20340" providerId="ADAL" clId="{17576D3D-C11E-53B7-83B0-A4D027C0DBD2}" dt="2026-07-26T11:06:40.300" v="732" actId="255"/>
          <ac:spMkLst>
            <pc:docMk/>
            <pc:sldMk cId="2528563295" sldId="471"/>
            <ac:spMk id="3" creationId="{0F63D4A8-101E-12D0-65B2-FF0482C77A7B}"/>
          </ac:spMkLst>
        </pc:spChg>
        <pc:picChg chg="add mod">
          <ac:chgData name="Sabrina Lord (2114956)" userId="4cbac85a-2e46-4b05-90ce-e2ac1ed20340" providerId="ADAL" clId="{17576D3D-C11E-53B7-83B0-A4D027C0DBD2}" dt="2026-07-24T09:17:15.201" v="140"/>
          <ac:picMkLst>
            <pc:docMk/>
            <pc:sldMk cId="2528563295" sldId="471"/>
            <ac:picMk id="21" creationId="{882CD106-48B2-F169-E04F-0C5B5559A5AC}"/>
          </ac:picMkLst>
        </pc:picChg>
      </pc:sldChg>
      <pc:sldChg chg="addSp delSp modSp mod modTransition modAnim modNotesTx">
        <pc:chgData name="Sabrina Lord (2114956)" userId="4cbac85a-2e46-4b05-90ce-e2ac1ed20340" providerId="ADAL" clId="{17576D3D-C11E-53B7-83B0-A4D027C0DBD2}" dt="2026-07-26T11:06:28.577" v="731" actId="255"/>
        <pc:sldMkLst>
          <pc:docMk/>
          <pc:sldMk cId="2323019882" sldId="472"/>
        </pc:sldMkLst>
        <pc:spChg chg="mod">
          <ac:chgData name="Sabrina Lord (2114956)" userId="4cbac85a-2e46-4b05-90ce-e2ac1ed20340" providerId="ADAL" clId="{17576D3D-C11E-53B7-83B0-A4D027C0DBD2}" dt="2026-07-26T11:06:28.577" v="731" actId="255"/>
          <ac:spMkLst>
            <pc:docMk/>
            <pc:sldMk cId="2323019882" sldId="472"/>
            <ac:spMk id="3" creationId="{53880F13-35A9-9D38-4535-EF0C49E1491E}"/>
          </ac:spMkLst>
        </pc:spChg>
        <pc:picChg chg="add mod">
          <ac:chgData name="Sabrina Lord (2114956)" userId="4cbac85a-2e46-4b05-90ce-e2ac1ed20340" providerId="ADAL" clId="{17576D3D-C11E-53B7-83B0-A4D027C0DBD2}" dt="2026-07-24T09:29:48.355" v="163"/>
          <ac:picMkLst>
            <pc:docMk/>
            <pc:sldMk cId="2323019882" sldId="472"/>
            <ac:picMk id="45" creationId="{4E38BD1B-A7C4-3348-615B-82DA1B4C8EFF}"/>
          </ac:picMkLst>
        </pc:picChg>
      </pc:sldChg>
      <pc:sldChg chg="addSp delSp modSp mod modTransition modAnim modNotesTx">
        <pc:chgData name="Sabrina Lord (2114956)" userId="4cbac85a-2e46-4b05-90ce-e2ac1ed20340" providerId="ADAL" clId="{17576D3D-C11E-53B7-83B0-A4D027C0DBD2}" dt="2026-07-26T11:05:23" v="721" actId="255"/>
        <pc:sldMkLst>
          <pc:docMk/>
          <pc:sldMk cId="1446427416" sldId="473"/>
        </pc:sldMkLst>
        <pc:spChg chg="mod">
          <ac:chgData name="Sabrina Lord (2114956)" userId="4cbac85a-2e46-4b05-90ce-e2ac1ed20340" providerId="ADAL" clId="{17576D3D-C11E-53B7-83B0-A4D027C0DBD2}" dt="2026-07-26T11:05:23" v="721" actId="255"/>
          <ac:spMkLst>
            <pc:docMk/>
            <pc:sldMk cId="1446427416" sldId="473"/>
            <ac:spMk id="2" creationId="{41C35443-F263-7B57-2247-B900E4E8B74E}"/>
          </ac:spMkLst>
        </pc:spChg>
        <pc:spChg chg="mod">
          <ac:chgData name="Sabrina Lord (2114956)" userId="4cbac85a-2e46-4b05-90ce-e2ac1ed20340" providerId="ADAL" clId="{17576D3D-C11E-53B7-83B0-A4D027C0DBD2}" dt="2026-07-26T10:56:44.428" v="693" actId="14100"/>
          <ac:spMkLst>
            <pc:docMk/>
            <pc:sldMk cId="1446427416" sldId="473"/>
            <ac:spMk id="3" creationId="{00000000-0000-0000-0000-000000000000}"/>
          </ac:spMkLst>
        </pc:spChg>
        <pc:spChg chg="add mod">
          <ac:chgData name="Sabrina Lord (2114956)" userId="4cbac85a-2e46-4b05-90ce-e2ac1ed20340" providerId="ADAL" clId="{17576D3D-C11E-53B7-83B0-A4D027C0DBD2}" dt="2026-07-26T10:59:41.641" v="704" actId="20577"/>
          <ac:spMkLst>
            <pc:docMk/>
            <pc:sldMk cId="1446427416" sldId="473"/>
            <ac:spMk id="9" creationId="{A114ECE5-E857-A1D8-170F-684BB6A1C553}"/>
          </ac:spMkLst>
        </pc:spChg>
        <pc:picChg chg="add mod">
          <ac:chgData name="Sabrina Lord (2114956)" userId="4cbac85a-2e46-4b05-90ce-e2ac1ed20340" providerId="ADAL" clId="{17576D3D-C11E-53B7-83B0-A4D027C0DBD2}" dt="2026-07-26T10:56:54.937" v="695" actId="14100"/>
          <ac:picMkLst>
            <pc:docMk/>
            <pc:sldMk cId="1446427416" sldId="473"/>
            <ac:picMk id="8" creationId="{6AF7BBB8-939A-5E4B-B5DB-62B9BE288994}"/>
          </ac:picMkLst>
        </pc:picChg>
        <pc:picChg chg="add mod">
          <ac:chgData name="Sabrina Lord (2114956)" userId="4cbac85a-2e46-4b05-90ce-e2ac1ed20340" providerId="ADAL" clId="{17576D3D-C11E-53B7-83B0-A4D027C0DBD2}" dt="2026-07-24T10:07:21.537" v="180"/>
          <ac:picMkLst>
            <pc:docMk/>
            <pc:sldMk cId="1446427416" sldId="473"/>
            <ac:picMk id="47" creationId="{485D1A10-135F-992A-B5A8-6F2255429570}"/>
          </ac:picMkLst>
        </pc:picChg>
        <pc:inkChg chg="add del">
          <ac:chgData name="Sabrina Lord (2114956)" userId="4cbac85a-2e46-4b05-90ce-e2ac1ed20340" providerId="ADAL" clId="{17576D3D-C11E-53B7-83B0-A4D027C0DBD2}" dt="2026-07-26T09:16:19.290" v="295" actId="9405"/>
          <ac:inkMkLst>
            <pc:docMk/>
            <pc:sldMk cId="1446427416" sldId="473"/>
            <ac:inkMk id="4" creationId="{AC531C89-D94C-786C-87A6-0D467D34966B}"/>
          </ac:inkMkLst>
        </pc:inkChg>
        <pc:inkChg chg="add del">
          <ac:chgData name="Sabrina Lord (2114956)" userId="4cbac85a-2e46-4b05-90ce-e2ac1ed20340" providerId="ADAL" clId="{17576D3D-C11E-53B7-83B0-A4D027C0DBD2}" dt="2026-07-26T09:18:21.545" v="299" actId="9405"/>
          <ac:inkMkLst>
            <pc:docMk/>
            <pc:sldMk cId="1446427416" sldId="473"/>
            <ac:inkMk id="5" creationId="{B2253C8F-3971-46E4-9216-FBF80A32950F}"/>
          </ac:inkMkLst>
        </pc:inkChg>
        <pc:inkChg chg="add del">
          <ac:chgData name="Sabrina Lord (2114956)" userId="4cbac85a-2e46-4b05-90ce-e2ac1ed20340" providerId="ADAL" clId="{17576D3D-C11E-53B7-83B0-A4D027C0DBD2}" dt="2026-07-26T09:17:11.263" v="298" actId="9405"/>
          <ac:inkMkLst>
            <pc:docMk/>
            <pc:sldMk cId="1446427416" sldId="473"/>
            <ac:inkMk id="6" creationId="{CFF04498-8C62-95DD-112B-7871EDF019F5}"/>
          </ac:inkMkLst>
        </pc:inkChg>
      </pc:sldChg>
      <pc:sldChg chg="addSp delSp modSp mod modTransition modAnim modNotesTx">
        <pc:chgData name="Sabrina Lord (2114956)" userId="4cbac85a-2e46-4b05-90ce-e2ac1ed20340" providerId="ADAL" clId="{17576D3D-C11E-53B7-83B0-A4D027C0DBD2}" dt="2026-07-26T11:05:06.452" v="720" actId="255"/>
        <pc:sldMkLst>
          <pc:docMk/>
          <pc:sldMk cId="1804203998" sldId="474"/>
        </pc:sldMkLst>
        <pc:spChg chg="mod">
          <ac:chgData name="Sabrina Lord (2114956)" userId="4cbac85a-2e46-4b05-90ce-e2ac1ed20340" providerId="ADAL" clId="{17576D3D-C11E-53B7-83B0-A4D027C0DBD2}" dt="2026-07-26T11:05:06.452" v="720" actId="255"/>
          <ac:spMkLst>
            <pc:docMk/>
            <pc:sldMk cId="1804203998" sldId="474"/>
            <ac:spMk id="3" creationId="{6434F549-6873-A292-8A34-6B47A514022A}"/>
          </ac:spMkLst>
        </pc:spChg>
        <pc:picChg chg="add mod">
          <ac:chgData name="Sabrina Lord (2114956)" userId="4cbac85a-2e46-4b05-90ce-e2ac1ed20340" providerId="ADAL" clId="{17576D3D-C11E-53B7-83B0-A4D027C0DBD2}" dt="2026-07-24T10:35:16.218" v="240"/>
          <ac:picMkLst>
            <pc:docMk/>
            <pc:sldMk cId="1804203998" sldId="474"/>
            <ac:picMk id="58" creationId="{8AB8F506-F462-D2E4-A9EA-C1630B6DB43F}"/>
          </ac:picMkLst>
        </pc:picChg>
      </pc:sldChg>
      <pc:sldChg chg="addSp delSp modSp mod modTransition modAnim modNotesTx">
        <pc:chgData name="Sabrina Lord (2114956)" userId="4cbac85a-2e46-4b05-90ce-e2ac1ed20340" providerId="ADAL" clId="{17576D3D-C11E-53B7-83B0-A4D027C0DBD2}" dt="2026-07-26T11:06:59.032" v="733" actId="255"/>
        <pc:sldMkLst>
          <pc:docMk/>
          <pc:sldMk cId="2773911049" sldId="475"/>
        </pc:sldMkLst>
        <pc:spChg chg="mod">
          <ac:chgData name="Sabrina Lord (2114956)" userId="4cbac85a-2e46-4b05-90ce-e2ac1ed20340" providerId="ADAL" clId="{17576D3D-C11E-53B7-83B0-A4D027C0DBD2}" dt="2026-07-26T11:06:59.032" v="733" actId="255"/>
          <ac:spMkLst>
            <pc:docMk/>
            <pc:sldMk cId="2773911049" sldId="475"/>
            <ac:spMk id="3" creationId="{D8D4FB70-B25A-602C-D334-08F645D206D5}"/>
          </ac:spMkLst>
        </pc:spChg>
        <pc:picChg chg="add mod">
          <ac:chgData name="Sabrina Lord (2114956)" userId="4cbac85a-2e46-4b05-90ce-e2ac1ed20340" providerId="ADAL" clId="{17576D3D-C11E-53B7-83B0-A4D027C0DBD2}" dt="2026-07-24T11:20:49.744" v="284" actId="14100"/>
          <ac:picMkLst>
            <pc:docMk/>
            <pc:sldMk cId="2773911049" sldId="475"/>
            <ac:picMk id="9" creationId="{4DE5AFF3-6F71-9939-9B04-060F4707E609}"/>
          </ac:picMkLst>
        </pc:picChg>
      </pc:sldChg>
      <pc:sldChg chg="addSp delSp modSp mod modTransition modAnim modNotesTx">
        <pc:chgData name="Sabrina Lord (2114956)" userId="4cbac85a-2e46-4b05-90ce-e2ac1ed20340" providerId="ADAL" clId="{17576D3D-C11E-53B7-83B0-A4D027C0DBD2}" dt="2026-07-26T11:07:07.774" v="734" actId="255"/>
        <pc:sldMkLst>
          <pc:docMk/>
          <pc:sldMk cId="180165127" sldId="476"/>
        </pc:sldMkLst>
        <pc:spChg chg="mod">
          <ac:chgData name="Sabrina Lord (2114956)" userId="4cbac85a-2e46-4b05-90ce-e2ac1ed20340" providerId="ADAL" clId="{17576D3D-C11E-53B7-83B0-A4D027C0DBD2}" dt="2026-07-26T11:07:07.774" v="734" actId="255"/>
          <ac:spMkLst>
            <pc:docMk/>
            <pc:sldMk cId="180165127" sldId="476"/>
            <ac:spMk id="3" creationId="{CB8DB334-A7AC-B263-B902-D885AE203F43}"/>
          </ac:spMkLst>
        </pc:spChg>
        <pc:picChg chg="add mod">
          <ac:chgData name="Sabrina Lord (2114956)" userId="4cbac85a-2e46-4b05-90ce-e2ac1ed20340" providerId="ADAL" clId="{17576D3D-C11E-53B7-83B0-A4D027C0DBD2}" dt="2026-07-24T11:21:41.008" v="286" actId="14100"/>
          <ac:picMkLst>
            <pc:docMk/>
            <pc:sldMk cId="180165127" sldId="476"/>
            <ac:picMk id="10" creationId="{0031B21F-6785-207C-31FB-923DE91F6FA0}"/>
          </ac:picMkLst>
        </pc:picChg>
      </pc:sldChg>
      <pc:sldChg chg="addSp delSp modSp mod modTransition modAnim modNotesTx">
        <pc:chgData name="Sabrina Lord (2114956)" userId="4cbac85a-2e46-4b05-90ce-e2ac1ed20340" providerId="ADAL" clId="{17576D3D-C11E-53B7-83B0-A4D027C0DBD2}" dt="2026-07-26T11:07:24.948" v="735" actId="255"/>
        <pc:sldMkLst>
          <pc:docMk/>
          <pc:sldMk cId="2642543611" sldId="477"/>
        </pc:sldMkLst>
        <pc:spChg chg="mod">
          <ac:chgData name="Sabrina Lord (2114956)" userId="4cbac85a-2e46-4b05-90ce-e2ac1ed20340" providerId="ADAL" clId="{17576D3D-C11E-53B7-83B0-A4D027C0DBD2}" dt="2026-07-26T11:07:24.948" v="735" actId="255"/>
          <ac:spMkLst>
            <pc:docMk/>
            <pc:sldMk cId="2642543611" sldId="477"/>
            <ac:spMk id="2" creationId="{B6307EA7-00DA-7750-8609-7051118EDC20}"/>
          </ac:spMkLst>
        </pc:spChg>
        <pc:picChg chg="add mod">
          <ac:chgData name="Sabrina Lord (2114956)" userId="4cbac85a-2e46-4b05-90ce-e2ac1ed20340" providerId="ADAL" clId="{17576D3D-C11E-53B7-83B0-A4D027C0DBD2}" dt="2026-07-24T11:22:47.825" v="287" actId="14100"/>
          <ac:picMkLst>
            <pc:docMk/>
            <pc:sldMk cId="2642543611" sldId="477"/>
            <ac:picMk id="14" creationId="{30836F5D-A764-4D34-513F-E01C15BFDFAE}"/>
          </ac:picMkLst>
        </pc:picChg>
      </pc:sldChg>
      <pc:sldChg chg="addSp delSp modSp mod modTransition modAnim modNotesTx">
        <pc:chgData name="Sabrina Lord (2114956)" userId="4cbac85a-2e46-4b05-90ce-e2ac1ed20340" providerId="ADAL" clId="{17576D3D-C11E-53B7-83B0-A4D027C0DBD2}" dt="2026-07-26T11:07:45.442" v="737" actId="14100"/>
        <pc:sldMkLst>
          <pc:docMk/>
          <pc:sldMk cId="1976972165" sldId="478"/>
        </pc:sldMkLst>
        <pc:spChg chg="mod">
          <ac:chgData name="Sabrina Lord (2114956)" userId="4cbac85a-2e46-4b05-90ce-e2ac1ed20340" providerId="ADAL" clId="{17576D3D-C11E-53B7-83B0-A4D027C0DBD2}" dt="2026-07-26T11:07:45.442" v="737" actId="14100"/>
          <ac:spMkLst>
            <pc:docMk/>
            <pc:sldMk cId="1976972165" sldId="478"/>
            <ac:spMk id="3" creationId="{7EB34A5C-AEA4-8C87-D5EF-1CD835079D1D}"/>
          </ac:spMkLst>
        </pc:spChg>
        <pc:picChg chg="add mod">
          <ac:chgData name="Sabrina Lord (2114956)" userId="4cbac85a-2e46-4b05-90ce-e2ac1ed20340" providerId="ADAL" clId="{17576D3D-C11E-53B7-83B0-A4D027C0DBD2}" dt="2026-07-24T11:01:14.691" v="261"/>
          <ac:picMkLst>
            <pc:docMk/>
            <pc:sldMk cId="1976972165" sldId="478"/>
            <ac:picMk id="8" creationId="{EFEFF9B8-3EB1-D2E6-B6C5-33D077E760C2}"/>
          </ac:picMkLst>
        </pc:picChg>
      </pc:sldChg>
      <pc:sldChg chg="addSp delSp modSp mod modTransition modAnim modNotesTx">
        <pc:chgData name="Sabrina Lord (2114956)" userId="4cbac85a-2e46-4b05-90ce-e2ac1ed20340" providerId="ADAL" clId="{17576D3D-C11E-53B7-83B0-A4D027C0DBD2}" dt="2026-07-26T11:07:57.972" v="738" actId="255"/>
        <pc:sldMkLst>
          <pc:docMk/>
          <pc:sldMk cId="2515865707" sldId="479"/>
        </pc:sldMkLst>
        <pc:spChg chg="mod">
          <ac:chgData name="Sabrina Lord (2114956)" userId="4cbac85a-2e46-4b05-90ce-e2ac1ed20340" providerId="ADAL" clId="{17576D3D-C11E-53B7-83B0-A4D027C0DBD2}" dt="2026-07-26T11:07:57.972" v="738" actId="255"/>
          <ac:spMkLst>
            <pc:docMk/>
            <pc:sldMk cId="2515865707" sldId="479"/>
            <ac:spMk id="6" creationId="{C68C4224-F958-CB66-7629-688D5AD53A53}"/>
          </ac:spMkLst>
        </pc:spChg>
        <pc:picChg chg="add mod">
          <ac:chgData name="Sabrina Lord (2114956)" userId="4cbac85a-2e46-4b05-90ce-e2ac1ed20340" providerId="ADAL" clId="{17576D3D-C11E-53B7-83B0-A4D027C0DBD2}" dt="2026-07-24T11:14:10.050" v="282"/>
          <ac:picMkLst>
            <pc:docMk/>
            <pc:sldMk cId="2515865707" sldId="479"/>
            <ac:picMk id="46" creationId="{F57D275A-FAAB-B493-7902-F99AEC742DEE}"/>
          </ac:picMkLst>
        </pc:picChg>
      </pc:sldChg>
      <pc:sldChg chg="addSp delSp modSp mod modTransition modAnim">
        <pc:chgData name="Sabrina Lord (2114956)" userId="4cbac85a-2e46-4b05-90ce-e2ac1ed20340" providerId="ADAL" clId="{17576D3D-C11E-53B7-83B0-A4D027C0DBD2}" dt="2026-07-26T11:15:21.709" v="817" actId="114"/>
        <pc:sldMkLst>
          <pc:docMk/>
          <pc:sldMk cId="2021817562" sldId="480"/>
        </pc:sldMkLst>
        <pc:spChg chg="mod">
          <ac:chgData name="Sabrina Lord (2114956)" userId="4cbac85a-2e46-4b05-90ce-e2ac1ed20340" providerId="ADAL" clId="{17576D3D-C11E-53B7-83B0-A4D027C0DBD2}" dt="2026-07-26T11:14:02.521" v="807" actId="1076"/>
          <ac:spMkLst>
            <pc:docMk/>
            <pc:sldMk cId="2021817562" sldId="480"/>
            <ac:spMk id="2" creationId="{00000000-0000-0000-0000-000000000000}"/>
          </ac:spMkLst>
        </pc:spChg>
        <pc:spChg chg="mod">
          <ac:chgData name="Sabrina Lord (2114956)" userId="4cbac85a-2e46-4b05-90ce-e2ac1ed20340" providerId="ADAL" clId="{17576D3D-C11E-53B7-83B0-A4D027C0DBD2}" dt="2026-07-26T11:15:21.709" v="817" actId="114"/>
          <ac:spMkLst>
            <pc:docMk/>
            <pc:sldMk cId="2021817562" sldId="480"/>
            <ac:spMk id="6" creationId="{A4085575-4426-A9AB-0F8A-7A51209EE3B6}"/>
          </ac:spMkLst>
        </pc:spChg>
      </pc:sldChg>
    </pc:docChg>
  </pc:docChgLst>
  <pc:docChgLst>
    <pc:chgData name="Sabrina Lord (2114956)" userId="S::2114956@student.uwtsd.ac.uk::4cbac85a-2e46-4b05-90ce-e2ac1ed20340" providerId="AD" clId="Web-{9910E296-047A-909B-E91B-86AAA0853629}"/>
    <pc:docChg chg="modSld">
      <pc:chgData name="Sabrina Lord (2114956)" userId="S::2114956@student.uwtsd.ac.uk::4cbac85a-2e46-4b05-90ce-e2ac1ed20340" providerId="AD" clId="Web-{9910E296-047A-909B-E91B-86AAA0853629}" dt="2026-07-19T20:31:40.475" v="108" actId="14100"/>
      <pc:docMkLst>
        <pc:docMk/>
      </pc:docMkLst>
      <pc:sldChg chg="modSp">
        <pc:chgData name="Sabrina Lord (2114956)" userId="S::2114956@student.uwtsd.ac.uk::4cbac85a-2e46-4b05-90ce-e2ac1ed20340" providerId="AD" clId="Web-{9910E296-047A-909B-E91B-86AAA0853629}" dt="2026-07-19T19:35:13.023" v="23" actId="20577"/>
        <pc:sldMkLst>
          <pc:docMk/>
          <pc:sldMk cId="0" sldId="277"/>
        </pc:sldMkLst>
        <pc:spChg chg="mod">
          <ac:chgData name="Sabrina Lord (2114956)" userId="S::2114956@student.uwtsd.ac.uk::4cbac85a-2e46-4b05-90ce-e2ac1ed20340" providerId="AD" clId="Web-{9910E296-047A-909B-E91B-86AAA0853629}" dt="2026-07-19T19:35:13.023" v="23" actId="20577"/>
          <ac:spMkLst>
            <pc:docMk/>
            <pc:sldMk cId="0" sldId="277"/>
            <ac:spMk id="6147" creationId="{00000000-0000-0000-0000-000000000000}"/>
          </ac:spMkLst>
        </pc:spChg>
      </pc:sldChg>
      <pc:sldChg chg="modSp">
        <pc:chgData name="Sabrina Lord (2114956)" userId="S::2114956@student.uwtsd.ac.uk::4cbac85a-2e46-4b05-90ce-e2ac1ed20340" providerId="AD" clId="Web-{9910E296-047A-909B-E91B-86AAA0853629}" dt="2026-07-19T19:54:18.073" v="55" actId="20577"/>
        <pc:sldMkLst>
          <pc:docMk/>
          <pc:sldMk cId="2528563295" sldId="471"/>
        </pc:sldMkLst>
        <pc:spChg chg="mod">
          <ac:chgData name="Sabrina Lord (2114956)" userId="S::2114956@student.uwtsd.ac.uk::4cbac85a-2e46-4b05-90ce-e2ac1ed20340" providerId="AD" clId="Web-{9910E296-047A-909B-E91B-86AAA0853629}" dt="2026-07-19T19:54:18.073" v="55" actId="20577"/>
          <ac:spMkLst>
            <pc:docMk/>
            <pc:sldMk cId="2528563295" sldId="471"/>
            <ac:spMk id="3" creationId="{0F63D4A8-101E-12D0-65B2-FF0482C77A7B}"/>
          </ac:spMkLst>
        </pc:spChg>
      </pc:sldChg>
      <pc:sldChg chg="modSp">
        <pc:chgData name="Sabrina Lord (2114956)" userId="S::2114956@student.uwtsd.ac.uk::4cbac85a-2e46-4b05-90ce-e2ac1ed20340" providerId="AD" clId="Web-{9910E296-047A-909B-E91B-86AAA0853629}" dt="2026-07-19T19:51:32.552" v="52" actId="14100"/>
        <pc:sldMkLst>
          <pc:docMk/>
          <pc:sldMk cId="2323019882" sldId="472"/>
        </pc:sldMkLst>
        <pc:spChg chg="mod">
          <ac:chgData name="Sabrina Lord (2114956)" userId="S::2114956@student.uwtsd.ac.uk::4cbac85a-2e46-4b05-90ce-e2ac1ed20340" providerId="AD" clId="Web-{9910E296-047A-909B-E91B-86AAA0853629}" dt="2026-07-19T19:51:32.552" v="52" actId="14100"/>
          <ac:spMkLst>
            <pc:docMk/>
            <pc:sldMk cId="2323019882" sldId="472"/>
            <ac:spMk id="3" creationId="{53880F13-35A9-9D38-4535-EF0C49E1491E}"/>
          </ac:spMkLst>
        </pc:spChg>
      </pc:sldChg>
      <pc:sldChg chg="modSp">
        <pc:chgData name="Sabrina Lord (2114956)" userId="S::2114956@student.uwtsd.ac.uk::4cbac85a-2e46-4b05-90ce-e2ac1ed20340" providerId="AD" clId="Web-{9910E296-047A-909B-E91B-86AAA0853629}" dt="2026-07-19T19:57:33.392" v="58" actId="20577"/>
        <pc:sldMkLst>
          <pc:docMk/>
          <pc:sldMk cId="1446427416" sldId="473"/>
        </pc:sldMkLst>
        <pc:spChg chg="mod">
          <ac:chgData name="Sabrina Lord (2114956)" userId="S::2114956@student.uwtsd.ac.uk::4cbac85a-2e46-4b05-90ce-e2ac1ed20340" providerId="AD" clId="Web-{9910E296-047A-909B-E91B-86AAA0853629}" dt="2026-07-19T19:57:33.392" v="58" actId="20577"/>
          <ac:spMkLst>
            <pc:docMk/>
            <pc:sldMk cId="1446427416" sldId="473"/>
            <ac:spMk id="2" creationId="{41C35443-F263-7B57-2247-B900E4E8B74E}"/>
          </ac:spMkLst>
        </pc:spChg>
      </pc:sldChg>
      <pc:sldChg chg="modSp">
        <pc:chgData name="Sabrina Lord (2114956)" userId="S::2114956@student.uwtsd.ac.uk::4cbac85a-2e46-4b05-90ce-e2ac1ed20340" providerId="AD" clId="Web-{9910E296-047A-909B-E91B-86AAA0853629}" dt="2026-07-19T20:31:40.475" v="108" actId="14100"/>
        <pc:sldMkLst>
          <pc:docMk/>
          <pc:sldMk cId="1804203998" sldId="474"/>
        </pc:sldMkLst>
        <pc:spChg chg="mod">
          <ac:chgData name="Sabrina Lord (2114956)" userId="S::2114956@student.uwtsd.ac.uk::4cbac85a-2e46-4b05-90ce-e2ac1ed20340" providerId="AD" clId="Web-{9910E296-047A-909B-E91B-86AAA0853629}" dt="2026-07-19T20:31:40.475" v="108" actId="14100"/>
          <ac:spMkLst>
            <pc:docMk/>
            <pc:sldMk cId="1804203998" sldId="474"/>
            <ac:spMk id="3" creationId="{6434F549-6873-A292-8A34-6B47A514022A}"/>
          </ac:spMkLst>
        </pc:spChg>
      </pc:sldChg>
      <pc:sldChg chg="modSp">
        <pc:chgData name="Sabrina Lord (2114956)" userId="S::2114956@student.uwtsd.ac.uk::4cbac85a-2e46-4b05-90ce-e2ac1ed20340" providerId="AD" clId="Web-{9910E296-047A-909B-E91B-86AAA0853629}" dt="2026-07-19T20:01:51.760" v="65" actId="20577"/>
        <pc:sldMkLst>
          <pc:docMk/>
          <pc:sldMk cId="2773911049" sldId="475"/>
        </pc:sldMkLst>
        <pc:spChg chg="mod">
          <ac:chgData name="Sabrina Lord (2114956)" userId="S::2114956@student.uwtsd.ac.uk::4cbac85a-2e46-4b05-90ce-e2ac1ed20340" providerId="AD" clId="Web-{9910E296-047A-909B-E91B-86AAA0853629}" dt="2026-07-19T20:01:51.760" v="65" actId="20577"/>
          <ac:spMkLst>
            <pc:docMk/>
            <pc:sldMk cId="2773911049" sldId="475"/>
            <ac:spMk id="3" creationId="{D8D4FB70-B25A-602C-D334-08F645D206D5}"/>
          </ac:spMkLst>
        </pc:spChg>
      </pc:sldChg>
      <pc:sldChg chg="modSp">
        <pc:chgData name="Sabrina Lord (2114956)" userId="S::2114956@student.uwtsd.ac.uk::4cbac85a-2e46-4b05-90ce-e2ac1ed20340" providerId="AD" clId="Web-{9910E296-047A-909B-E91B-86AAA0853629}" dt="2026-07-19T20:05:06.179" v="77" actId="14100"/>
        <pc:sldMkLst>
          <pc:docMk/>
          <pc:sldMk cId="180165127" sldId="476"/>
        </pc:sldMkLst>
        <pc:spChg chg="mod">
          <ac:chgData name="Sabrina Lord (2114956)" userId="S::2114956@student.uwtsd.ac.uk::4cbac85a-2e46-4b05-90ce-e2ac1ed20340" providerId="AD" clId="Web-{9910E296-047A-909B-E91B-86AAA0853629}" dt="2026-07-19T20:05:06.179" v="77" actId="14100"/>
          <ac:spMkLst>
            <pc:docMk/>
            <pc:sldMk cId="180165127" sldId="476"/>
            <ac:spMk id="3" creationId="{CB8DB334-A7AC-B263-B902-D885AE203F43}"/>
          </ac:spMkLst>
        </pc:spChg>
      </pc:sldChg>
      <pc:sldChg chg="modSp">
        <pc:chgData name="Sabrina Lord (2114956)" userId="S::2114956@student.uwtsd.ac.uk::4cbac85a-2e46-4b05-90ce-e2ac1ed20340" providerId="AD" clId="Web-{9910E296-047A-909B-E91B-86AAA0853629}" dt="2026-07-19T20:07:06.229" v="79" actId="20577"/>
        <pc:sldMkLst>
          <pc:docMk/>
          <pc:sldMk cId="2642543611" sldId="477"/>
        </pc:sldMkLst>
        <pc:spChg chg="mod">
          <ac:chgData name="Sabrina Lord (2114956)" userId="S::2114956@student.uwtsd.ac.uk::4cbac85a-2e46-4b05-90ce-e2ac1ed20340" providerId="AD" clId="Web-{9910E296-047A-909B-E91B-86AAA0853629}" dt="2026-07-19T20:07:06.229" v="79" actId="20577"/>
          <ac:spMkLst>
            <pc:docMk/>
            <pc:sldMk cId="2642543611" sldId="477"/>
            <ac:spMk id="2" creationId="{B6307EA7-00DA-7750-8609-7051118EDC20}"/>
          </ac:spMkLst>
        </pc:spChg>
      </pc:sldChg>
      <pc:sldChg chg="modSp">
        <pc:chgData name="Sabrina Lord (2114956)" userId="S::2114956@student.uwtsd.ac.uk::4cbac85a-2e46-4b05-90ce-e2ac1ed20340" providerId="AD" clId="Web-{9910E296-047A-909B-E91B-86AAA0853629}" dt="2026-07-19T20:25:48.978" v="87" actId="20577"/>
        <pc:sldMkLst>
          <pc:docMk/>
          <pc:sldMk cId="1976972165" sldId="478"/>
        </pc:sldMkLst>
        <pc:spChg chg="mod">
          <ac:chgData name="Sabrina Lord (2114956)" userId="S::2114956@student.uwtsd.ac.uk::4cbac85a-2e46-4b05-90ce-e2ac1ed20340" providerId="AD" clId="Web-{9910E296-047A-909B-E91B-86AAA0853629}" dt="2026-07-19T20:25:48.978" v="87" actId="20577"/>
          <ac:spMkLst>
            <pc:docMk/>
            <pc:sldMk cId="1976972165" sldId="478"/>
            <ac:spMk id="3" creationId="{7EB34A5C-AEA4-8C87-D5EF-1CD835079D1D}"/>
          </ac:spMkLst>
        </pc:spChg>
      </pc:sldChg>
      <pc:sldChg chg="modSp">
        <pc:chgData name="Sabrina Lord (2114956)" userId="S::2114956@student.uwtsd.ac.uk::4cbac85a-2e46-4b05-90ce-e2ac1ed20340" providerId="AD" clId="Web-{9910E296-047A-909B-E91B-86AAA0853629}" dt="2026-07-19T20:27:38.581" v="90" actId="20577"/>
        <pc:sldMkLst>
          <pc:docMk/>
          <pc:sldMk cId="2515865707" sldId="479"/>
        </pc:sldMkLst>
        <pc:spChg chg="mod">
          <ac:chgData name="Sabrina Lord (2114956)" userId="S::2114956@student.uwtsd.ac.uk::4cbac85a-2e46-4b05-90ce-e2ac1ed20340" providerId="AD" clId="Web-{9910E296-047A-909B-E91B-86AAA0853629}" dt="2026-07-19T20:27:38.581" v="90" actId="20577"/>
          <ac:spMkLst>
            <pc:docMk/>
            <pc:sldMk cId="2515865707" sldId="479"/>
            <ac:spMk id="6" creationId="{C68C4224-F958-CB66-7629-688D5AD53A53}"/>
          </ac:spMkLst>
        </pc:spChg>
      </pc:sldChg>
      <pc:sldChg chg="modSp">
        <pc:chgData name="Sabrina Lord (2114956)" userId="S::2114956@student.uwtsd.ac.uk::4cbac85a-2e46-4b05-90ce-e2ac1ed20340" providerId="AD" clId="Web-{9910E296-047A-909B-E91B-86AAA0853629}" dt="2026-07-19T20:29:04.634" v="104" actId="14100"/>
        <pc:sldMkLst>
          <pc:docMk/>
          <pc:sldMk cId="2021817562" sldId="480"/>
        </pc:sldMkLst>
        <pc:spChg chg="mod">
          <ac:chgData name="Sabrina Lord (2114956)" userId="S::2114956@student.uwtsd.ac.uk::4cbac85a-2e46-4b05-90ce-e2ac1ed20340" providerId="AD" clId="Web-{9910E296-047A-909B-E91B-86AAA0853629}" dt="2026-07-19T20:29:04.634" v="104" actId="14100"/>
          <ac:spMkLst>
            <pc:docMk/>
            <pc:sldMk cId="2021817562" sldId="480"/>
            <ac:spMk id="6" creationId="{A4085575-4426-A9AB-0F8A-7A51209EE3B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Hello everyone, my name is Sabrina Lord, and today I will be presenting my care plan on type two diabetes mellitus. </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26328492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Type 2 diabetes mellitus is a chronic condition caused by insulin… resistance and reduced insulin production, leading to high blood glucose levels. According to NICE 2022, it is one of the most common long-term health conditions in the UK and can cause serious complications affecting the heart, kidneys, eyes, and nerves. According to the NHS 2024, effective management includes healthy lifestyle changes, medication, regular monitoring, and person-centred care. In this presentation, I will explain the anatomy and physiology of diabetes and present an evidence-based care plan for a fictional patient. </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42265897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This presentation is based on a fictional patient called Mrs Sarah Ahmed, a 58-year-old office administrator in a sedentary role. She is married and lives with her husband. Sarah’s BMI is33, which is in the obese range, and she also has a family history of type 2 diabetes. Her lifestyle includes a diet high in processed foods and sugary drinks, with very little physical activity. Recently, she began experiencing increased thirst, frequent urination, fatigue, and blurred vision. After seeing her GP and having further assessment, she was diagnosed with type2 diabetes mellitus. Her case will be used throughout this presentation to explain the condition and develop an appropriate care plan. </a:t>
            </a:r>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28748614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This slide explains the normal anatomy and physiology involved in blood glucose control. The pancreas, part of the endocrine system, contains beta cells that produce insulin. Insulin allows glucose to move from the blood into body cells to be used for energy. The liver, muscles and fat tissue also store and use glucose. In type 2 diabetes, the cells become resistant to insulin and the pancreas cannot produce enough insulin. As a result, glucose builds up in the blood, leading to hyperglycaemia. </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30306396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this slide focus on Sarah’s lifestyle and health </a:t>
            </a:r>
            <a:r>
              <a:rPr lang="en-GB" dirty="0" err="1"/>
              <a:t>behavior</a:t>
            </a:r>
            <a:r>
              <a:rPr lang="en-GB" dirty="0"/>
              <a:t>. She works long hours at a desk and does very little physical activity. Her diet includes a lot of processed food and sugary drinks. Her BMI is 33, which is in the obese range. She has also smoked in the past and now drinks alcohol occasionally. Together, these factors increase insulin resistance and make it harder to control blood glucose. Evidence shows that healthier eating, regular activity, and gradual weight loss can improve control and reduce complications.</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3507056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This slide covers the second part of Sarah’s care plan. She should take metformin as prescribed and check her blood glucose regularly. A healthy, balanced diet with regular meals is important. She should aim to walk 30 minutes most days and stay active. Symptoms like fatigue or frequent urination may affect her daily routine and work. She will also need support from her GP, diabetes nurse, dietitian, and her family. Following this plan can improve blood glucose control and reduce long-term risks..</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12413669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This slide covers the final part of Sarah’s care plan. It is important to communicate clearly, respectfully, and without judgment, using language that she understands. Her family should be involved only with her permission, and shared decision making should be encouraged. Professionals must protect her consent, confidentiality, dignity, and autonomy, and respect her cultural needs and choices. Following NICE guidelines, person-cent care helps improve her outcomes</a:t>
            </a:r>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8150175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This slide explains Sarah’s risk factors for type two diabetes. She has modifiable risks like obesity with a BMI of 33, an unhealthy diet, low physical activity, and past smoking. There are also non-modifiable risks like her age, family history, and ethnic background. All these factors raise insulin resistance and the risk of poor blood glucose control. But the risk can be reduced through gradual weight loss, healthier eating, regular exercise, and avoiding smoking. This follows NICE guidelines and NHS recommendations.</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15709816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This slide presents the recommendations for managing Sarah’s type2 diabetes. She should monitor her HbA1c, blood pressure, kidney function, and eye and foot health regularly. It’s also important to take prescribed medication and attend regular reviews. She needs to improve her diet, increase physical activity, and manage her weight. And person-centred education and support will help her manage her condition. These recommendations follow NICE guidelines and NHS.</a:t>
            </a:r>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37571930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This slide concludes my presentation on type 2 diabetes. Type 2 diabetes develops because of insulin resistance and reduced insulin production, and can affect daily life and cause serious long-term complications if not well managed. Understanding how blood glucose is regulated helps healthcare professionals provide safe and effective care. Treatment includes medication, healthy lifestyle changes, regular monitoring, and person-</a:t>
            </a:r>
            <a:r>
              <a:rPr lang="en-GB" dirty="0" err="1"/>
              <a:t>centered</a:t>
            </a:r>
            <a:r>
              <a:rPr lang="en-GB" dirty="0"/>
              <a:t> support. Together, these approaches can improve health outcomes and quality of life. Thank you for listening. </a:t>
            </a:r>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11378065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36103225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26/07/2026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26/07/2026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26/07/2026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26/07/2026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26/07/2026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26/07/2026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26/07/2026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26/07/2026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26/07/2026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26/07/2026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26/07/2026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26/07/2026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sv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jp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4.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4.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4.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4.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hyperlink" Target="https://www.nhs.uk/conditions/type-2-diabete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2114956</a:t>
            </a:r>
          </a:p>
          <a:p>
            <a:pPr algn="l" eaLnBrk="1" hangingPunct="1"/>
            <a:r>
              <a:rPr lang="en-GB" altLang="en-US" sz="2800" b="1" dirty="0">
                <a:solidFill>
                  <a:schemeClr val="bg1"/>
                </a:solidFill>
              </a:rPr>
              <a:t>Student name: Sabrina Lord</a:t>
            </a:r>
          </a:p>
          <a:p>
            <a:pPr algn="l" eaLnBrk="1" hangingPunct="1"/>
            <a:r>
              <a:rPr lang="en-GB" altLang="en-US" sz="2800" b="1" dirty="0">
                <a:solidFill>
                  <a:schemeClr val="bg1"/>
                </a:solidFill>
              </a:rPr>
              <a:t>Lecturer Name: </a:t>
            </a:r>
            <a:r>
              <a:rPr lang="en-GB" sz="2400" b="1" dirty="0">
                <a:solidFill>
                  <a:schemeClr val="bg1"/>
                </a:solidFill>
                <a:latin typeface="Helvetica"/>
                <a:cs typeface="Helvetica"/>
              </a:rPr>
              <a:t>GF1 Dr Soban</a:t>
            </a:r>
            <a:r>
              <a:rPr lang="en-GB" sz="2400" dirty="0">
                <a:solidFill>
                  <a:srgbClr val="16191C"/>
                </a:solidFill>
                <a:latin typeface="Helvetica"/>
                <a:cs typeface="Helvetica"/>
              </a:rPr>
              <a:t> </a:t>
            </a:r>
            <a:r>
              <a:rPr lang="en-GB" sz="2400" b="1" dirty="0">
                <a:solidFill>
                  <a:schemeClr val="bg1"/>
                </a:solidFill>
                <a:latin typeface="Helvetica"/>
                <a:cs typeface="Helvetica"/>
              </a:rPr>
              <a:t>Sadiq</a:t>
            </a:r>
          </a:p>
          <a:p>
            <a:pPr algn="l"/>
            <a:endParaRPr lang="en-GB" altLang="en-US" sz="2800" b="1" dirty="0">
              <a:solidFill>
                <a:schemeClr val="bg1"/>
              </a:solidFill>
            </a:endParaRP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11" name="Video 10">
            <a:extLst>
              <a:ext uri="{FF2B5EF4-FFF2-40B4-BE49-F238E27FC236}">
                <a16:creationId xmlns:a16="http://schemas.microsoft.com/office/drawing/2014/main" id="{BCF991B9-6E30-E0F8-C496-8995364EA24E}"/>
              </a:ext>
            </a:extLst>
          </p:cNvPr>
          <p:cNvPicPr>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5"/>
              </a:ext>
            </a:extLst>
          </a:blip>
          <a:srcRect l="21875" r="21875"/>
          <a:stretch>
            <a:fillRect/>
          </a:stretch>
        </p:blipFill>
        <p:spPr>
          <a:xfrm>
            <a:off x="7004304" y="4718304"/>
            <a:ext cx="2057400" cy="2057400"/>
          </a:xfrm>
          <a:prstGeom prst="ellipse">
            <a:avLst/>
          </a:prstGeom>
        </p:spPr>
      </p:pic>
      <p:pic>
        <p:nvPicPr>
          <p:cNvPr id="2" name="Audio 1">
            <a:extLst>
              <a:ext uri="{FF2B5EF4-FFF2-40B4-BE49-F238E27FC236}">
                <a16:creationId xmlns:a16="http://schemas.microsoft.com/office/drawing/2014/main" id="{F9CB0050-654D-61CB-A0BD-AA2ACEE3082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104"/>
    </mc:Choice>
    <mc:Fallback xmlns="">
      <p:transition spd="slow" advTm="111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txBody>
          <a:bodyPr anchor="ctr" anchorCtr="0"/>
          <a:lstStyle/>
          <a:p>
            <a:pPr>
              <a:buFont typeface="Arial"/>
              <a:buChar char="•"/>
            </a:pPr>
            <a:r>
              <a:rPr lang="en-GB" sz="2000" b="1" dirty="0">
                <a:latin typeface="Arial" panose="020B0604020202020204" pitchFamily="34" charset="0"/>
                <a:ea typeface="+mn-lt"/>
                <a:cs typeface="Arial" panose="020B0604020202020204" pitchFamily="34" charset="0"/>
              </a:rPr>
              <a:t>Type 2 Diabetes Mellitus (T2DM)</a:t>
            </a:r>
            <a:r>
              <a:rPr lang="en-GB" sz="2000" dirty="0">
                <a:latin typeface="Arial" panose="020B0604020202020204" pitchFamily="34" charset="0"/>
                <a:ea typeface="+mn-lt"/>
                <a:cs typeface="Arial" panose="020B0604020202020204" pitchFamily="34" charset="0"/>
              </a:rPr>
              <a:t> is a chronic condition caused by insulin resistance and reduced insulin production, leading to high blood glucose levels (NICE, 2022).</a:t>
            </a:r>
            <a:endParaRPr lang="en-US" sz="2000" dirty="0">
              <a:latin typeface="Arial" panose="020B0604020202020204" pitchFamily="34" charset="0"/>
              <a:cs typeface="Arial" panose="020B0604020202020204" pitchFamily="34" charset="0"/>
            </a:endParaRPr>
          </a:p>
          <a:p>
            <a:pPr>
              <a:buFont typeface="Arial"/>
              <a:buChar char="•"/>
            </a:pPr>
            <a:r>
              <a:rPr lang="en-GB" sz="2000" dirty="0">
                <a:latin typeface="Arial" panose="020B0604020202020204" pitchFamily="34" charset="0"/>
                <a:ea typeface="+mn-lt"/>
                <a:cs typeface="Arial" panose="020B0604020202020204" pitchFamily="34" charset="0"/>
              </a:rPr>
              <a:t>It is one of the most common long-term health conditions in the UK and can cause serious complications affecting the heart, kidneys, eyes, and nerves (NHS, 2024).</a:t>
            </a:r>
            <a:endParaRPr lang="en-GB" sz="2000" dirty="0">
              <a:latin typeface="Arial" panose="020B0604020202020204" pitchFamily="34" charset="0"/>
              <a:cs typeface="Arial" panose="020B0604020202020204" pitchFamily="34" charset="0"/>
            </a:endParaRPr>
          </a:p>
          <a:p>
            <a:pPr>
              <a:buFont typeface="Arial"/>
              <a:buChar char="•"/>
            </a:pPr>
            <a:r>
              <a:rPr lang="en-GB" sz="2000" dirty="0">
                <a:latin typeface="Arial" panose="020B0604020202020204" pitchFamily="34" charset="0"/>
                <a:ea typeface="+mn-lt"/>
                <a:cs typeface="Arial" panose="020B0604020202020204" pitchFamily="34" charset="0"/>
              </a:rPr>
              <a:t>Effective management includes healthy lifestyle changes, medication, regular monitoring, and person-centred care.</a:t>
            </a:r>
            <a:endParaRPr lang="en-GB" sz="2000" dirty="0">
              <a:latin typeface="Arial" panose="020B0604020202020204" pitchFamily="34" charset="0"/>
              <a:cs typeface="Arial" panose="020B0604020202020204" pitchFamily="34" charset="0"/>
            </a:endParaRPr>
          </a:p>
          <a:p>
            <a:pPr>
              <a:buFont typeface="Arial"/>
              <a:buChar char="•"/>
            </a:pPr>
            <a:r>
              <a:rPr lang="en-GB" sz="2000" dirty="0">
                <a:latin typeface="Arial" panose="020B0604020202020204" pitchFamily="34" charset="0"/>
                <a:ea typeface="+mn-lt"/>
                <a:cs typeface="Arial" panose="020B0604020202020204" pitchFamily="34" charset="0"/>
              </a:rPr>
              <a:t>This presentation explores the anatomy and physiology of diabetes and presents an evidence-based care plan for a fictional patient.</a:t>
            </a:r>
            <a:endParaRPr lang="en-GB" sz="2000" dirty="0">
              <a:latin typeface="Arial" panose="020B0604020202020204" pitchFamily="34" charset="0"/>
              <a:cs typeface="Arial" panose="020B0604020202020204" pitchFamily="34" charset="0"/>
            </a:endParaRPr>
          </a:p>
          <a:p>
            <a:pPr>
              <a:buNone/>
            </a:pPr>
            <a:endParaRPr lang="en-GB" b="1" dirty="0"/>
          </a:p>
          <a:p>
            <a:pPr marL="0" indent="0">
              <a:spcBef>
                <a:spcPts val="1200"/>
              </a:spcBef>
              <a:buNone/>
            </a:pPr>
            <a:endParaRPr lang="en-GB" sz="2000" dirty="0">
              <a:solidFill>
                <a:srgbClr val="0070C0"/>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26/07/2026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21" name="Audio 20">
            <a:extLst>
              <a:ext uri="{FF2B5EF4-FFF2-40B4-BE49-F238E27FC236}">
                <a16:creationId xmlns:a16="http://schemas.microsoft.com/office/drawing/2014/main" id="{882CD106-48B2-F169-E04F-0C5B5559A5A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528563295"/>
      </p:ext>
    </p:extLst>
  </p:cSld>
  <p:clrMapOvr>
    <a:masterClrMapping/>
  </p:clrMapOvr>
  <mc:AlternateContent xmlns:mc="http://schemas.openxmlformats.org/markup-compatibility/2006" xmlns:p14="http://schemas.microsoft.com/office/powerpoint/2010/main">
    <mc:Choice Requires="p14">
      <p:transition spd="slow" p14:dur="2000" advTm="54967"/>
    </mc:Choice>
    <mc:Fallback xmlns="">
      <p:transition spd="slow" advTm="549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57200" y="1095318"/>
            <a:ext cx="8229600" cy="4421915"/>
          </a:xfrm>
        </p:spPr>
        <p:txBody>
          <a:bodyPr anchor="ctr" anchorCtr="0"/>
          <a:lstStyle/>
          <a:p>
            <a:pPr>
              <a:buNone/>
            </a:pPr>
            <a:r>
              <a:rPr lang="en-GB" sz="2000" b="1" dirty="0"/>
              <a:t>     Fictional Patient</a:t>
            </a:r>
            <a:endParaRPr lang="en-US" sz="2000" dirty="0"/>
          </a:p>
          <a:p>
            <a:pPr>
              <a:buNone/>
            </a:pPr>
            <a:r>
              <a:rPr lang="en-GB" sz="2000" b="1" dirty="0">
                <a:solidFill>
                  <a:srgbClr val="16191C">
                    <a:alpha val="94175"/>
                  </a:srgbClr>
                </a:solidFill>
                <a:ea typeface="+mn-lt"/>
                <a:cs typeface="+mn-lt"/>
              </a:rPr>
              <a:t>     </a:t>
            </a:r>
            <a:r>
              <a:rPr lang="en-GB" sz="2000" b="1" dirty="0">
                <a:solidFill>
                  <a:srgbClr val="16191C">
                    <a:alpha val="94175"/>
                  </a:srgbClr>
                </a:solidFill>
                <a:latin typeface="Arial" panose="020B0604020202020204" pitchFamily="34" charset="0"/>
                <a:ea typeface="+mn-lt"/>
                <a:cs typeface="Arial" panose="020B0604020202020204" pitchFamily="34" charset="0"/>
              </a:rPr>
              <a:t>Background:</a:t>
            </a:r>
            <a:br>
              <a:rPr lang="en-GB" sz="2000" b="1" dirty="0">
                <a:solidFill>
                  <a:schemeClr val="tx1">
                    <a:alpha val="94175"/>
                  </a:schemeClr>
                </a:solidFill>
                <a:latin typeface="Arial" panose="020B0604020202020204" pitchFamily="34" charset="0"/>
                <a:ea typeface="+mn-lt"/>
                <a:cs typeface="Arial" panose="020B0604020202020204" pitchFamily="34" charset="0"/>
              </a:rPr>
            </a:br>
            <a:r>
              <a:rPr lang="en-GB" sz="2000" b="1" dirty="0">
                <a:solidFill>
                  <a:srgbClr val="16191C">
                    <a:alpha val="94175"/>
                  </a:srgbClr>
                </a:solidFill>
                <a:latin typeface="Arial" panose="020B0604020202020204" pitchFamily="34" charset="0"/>
                <a:ea typeface="+mn-lt"/>
                <a:cs typeface="Arial" panose="020B0604020202020204" pitchFamily="34" charset="0"/>
              </a:rPr>
              <a:t>Sarah is a 58-year-old office administrator who works full-time in a sedentary role. She is married and lives with her husband. She has a body mass index (BMI) of 33 kg/m² and has a family history of Type 2 Diabetes Mellitus. Sarah has a diet high in processed foods and sugary drinks and does not engage in regular physical activity. She has recently experienced increased thirst, frequent urination, fatigue, and blurred vision. Following assessment by her GP, she was diagnosed with Type 2 Diabetes Mellitus</a:t>
            </a:r>
            <a:r>
              <a:rPr lang="en-GB" sz="2000" dirty="0">
                <a:solidFill>
                  <a:srgbClr val="16191C">
                    <a:alpha val="94175"/>
                  </a:srgbClr>
                </a:solidFill>
                <a:latin typeface="Arial" panose="020B0604020202020204" pitchFamily="34" charset="0"/>
                <a:ea typeface="+mn-lt"/>
                <a:cs typeface="Arial" panose="020B0604020202020204" pitchFamily="34" charset="0"/>
              </a:rPr>
              <a:t>.</a:t>
            </a:r>
            <a:endParaRPr lang="en-GB" sz="2000" dirty="0">
              <a:solidFill>
                <a:schemeClr val="tx1">
                  <a:alpha val="94175"/>
                </a:schemeClr>
              </a:solidFill>
              <a:latin typeface="Arial" panose="020B0604020202020204" pitchFamily="34" charset="0"/>
              <a:cs typeface="Arial" panose="020B0604020202020204" pitchFamily="34" charset="0"/>
            </a:endParaRPr>
          </a:p>
          <a:p>
            <a:pPr marL="0" indent="0">
              <a:spcBef>
                <a:spcPts val="1200"/>
              </a:spcBef>
              <a:buNone/>
            </a:pPr>
            <a:endParaRPr lang="en-GB" sz="800" dirty="0">
              <a:solidFill>
                <a:srgbClr val="16191C"/>
              </a:solidFill>
              <a:latin typeface="Helvetica"/>
              <a:cs typeface="Helvetica"/>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26/07/2026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45" name="Audio 44">
            <a:extLst>
              <a:ext uri="{FF2B5EF4-FFF2-40B4-BE49-F238E27FC236}">
                <a16:creationId xmlns:a16="http://schemas.microsoft.com/office/drawing/2014/main" id="{4E38BD1B-A7C4-3348-615B-82DA1B4C8EF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323019882"/>
      </p:ext>
    </p:extLst>
  </p:cSld>
  <p:clrMapOvr>
    <a:masterClrMapping/>
  </p:clrMapOvr>
  <mc:AlternateContent xmlns:mc="http://schemas.openxmlformats.org/markup-compatibility/2006" xmlns:p14="http://schemas.microsoft.com/office/powerpoint/2010/main">
    <mc:Choice Requires="p14">
      <p:transition spd="slow" p14:dur="2000" advTm="71456"/>
    </mc:Choice>
    <mc:Fallback xmlns="">
      <p:transition spd="slow" advTm="714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52536" y="-171400"/>
            <a:ext cx="9721080" cy="1359024"/>
          </a:xfrm>
        </p:spPr>
        <p:txBody>
          <a:bodyPr/>
          <a:lstStyle/>
          <a:p>
            <a:pPr algn="ctr"/>
            <a:r>
              <a:rPr lang="en-GB" sz="3600" b="1" dirty="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215900" y="980728"/>
            <a:ext cx="4356100" cy="5112568"/>
          </a:xfrm>
        </p:spPr>
        <p:txBody>
          <a:bodyPr anchor="ctr" anchorCtr="0"/>
          <a:lstStyle/>
          <a:p>
            <a:pPr marL="36000" indent="0">
              <a:spcAft>
                <a:spcPts val="0"/>
              </a:spcAft>
              <a:buNone/>
            </a:pPr>
            <a:r>
              <a:rPr lang="en-GB" sz="2000" b="1" dirty="0"/>
              <a:t>Anatomy and Physiology</a:t>
            </a:r>
            <a:endParaRPr lang="en-GB" sz="2000" dirty="0">
              <a:solidFill>
                <a:srgbClr val="0070C0"/>
              </a:solidFill>
            </a:endParaRPr>
          </a:p>
          <a:p>
            <a:pPr marL="36000" indent="0">
              <a:spcAft>
                <a:spcPts val="0"/>
              </a:spcAft>
              <a:buNone/>
            </a:pPr>
            <a:r>
              <a:rPr lang="en-GB" sz="2000" b="1" dirty="0"/>
              <a:t>Affected system:</a:t>
            </a:r>
            <a:r>
              <a:rPr lang="en-GB" sz="2000" dirty="0"/>
              <a:t> Endocrine system (pancreas).     </a:t>
            </a:r>
          </a:p>
          <a:p>
            <a:pPr marL="36000" indent="0">
              <a:spcAft>
                <a:spcPts val="0"/>
              </a:spcAft>
              <a:buNone/>
            </a:pPr>
            <a:r>
              <a:rPr lang="en-GB" sz="2000" b="1" dirty="0"/>
              <a:t>Pancreas:</a:t>
            </a:r>
            <a:r>
              <a:rPr lang="en-GB" sz="2000" dirty="0"/>
              <a:t> Produces insulin from beta cells.</a:t>
            </a:r>
          </a:p>
          <a:p>
            <a:pPr marL="36000" indent="0">
              <a:spcAft>
                <a:spcPts val="0"/>
              </a:spcAft>
              <a:buNone/>
            </a:pPr>
            <a:r>
              <a:rPr lang="en-GB" sz="2000" b="1" dirty="0"/>
              <a:t>Insulin:</a:t>
            </a:r>
            <a:r>
              <a:rPr lang="en-GB" sz="2000" dirty="0"/>
              <a:t> Helps glucose enter body cells for energy.</a:t>
            </a:r>
          </a:p>
          <a:p>
            <a:pPr marL="36000" indent="0">
              <a:spcAft>
                <a:spcPts val="0"/>
              </a:spcAft>
              <a:buNone/>
            </a:pPr>
            <a:r>
              <a:rPr lang="en-GB" sz="2000" b="1" dirty="0"/>
              <a:t>Liver, muscles, and fat tissue:</a:t>
            </a:r>
            <a:r>
              <a:rPr lang="en-GB" sz="2000" dirty="0"/>
              <a:t> Store and use glucose.</a:t>
            </a:r>
          </a:p>
          <a:p>
            <a:pPr marL="36000" indent="0">
              <a:spcAft>
                <a:spcPts val="0"/>
              </a:spcAft>
              <a:buNone/>
            </a:pPr>
            <a:r>
              <a:rPr lang="en-GB" sz="2000" b="1" dirty="0"/>
              <a:t>Type 2 Diabetes:</a:t>
            </a:r>
            <a:r>
              <a:rPr lang="en-GB" sz="2000" dirty="0"/>
              <a:t> Insulin resistance and reduced   insulin. production </a:t>
            </a:r>
          </a:p>
          <a:p>
            <a:pPr marL="36000" indent="0">
              <a:spcAft>
                <a:spcPts val="0"/>
              </a:spcAft>
              <a:buNone/>
            </a:pPr>
            <a:r>
              <a:rPr lang="en-GB" sz="2000" dirty="0"/>
              <a:t>cause high blood glucose  (hyperglycaemia).</a:t>
            </a:r>
          </a:p>
          <a:p>
            <a:pPr marL="36000" indent="0">
              <a:spcAft>
                <a:spcPts val="0"/>
              </a:spcAft>
              <a:buNone/>
            </a:pPr>
            <a:r>
              <a:rPr lang="en-GB" sz="2000" b="1" dirty="0"/>
              <a:t>Citation:</a:t>
            </a:r>
            <a:r>
              <a:rPr lang="en-GB" sz="2000" dirty="0"/>
              <a:t> </a:t>
            </a:r>
            <a:r>
              <a:rPr lang="en-GB" sz="2000" i="1" dirty="0"/>
              <a:t>(NICE, 2022; NHS, 2024)</a:t>
            </a:r>
            <a:endParaRPr lang="en-GB" sz="2000" dirty="0"/>
          </a:p>
          <a:p>
            <a:pPr marL="0" indent="0">
              <a:spcBef>
                <a:spcPts val="1200"/>
              </a:spcBef>
              <a:buNone/>
            </a:pPr>
            <a:endParaRPr lang="en-GB" sz="1900" dirty="0">
              <a:solidFill>
                <a:srgbClr val="0070C0"/>
              </a:solidFill>
            </a:endParaRPr>
          </a:p>
        </p:txBody>
      </p:sp>
      <p:pic>
        <p:nvPicPr>
          <p:cNvPr id="47" name="Audio 46">
            <a:extLst>
              <a:ext uri="{FF2B5EF4-FFF2-40B4-BE49-F238E27FC236}">
                <a16:creationId xmlns:a16="http://schemas.microsoft.com/office/drawing/2014/main" id="{485D1A10-135F-992A-B5A8-6F225542957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pic>
        <p:nvPicPr>
          <p:cNvPr id="8" name="Picture 7">
            <a:extLst>
              <a:ext uri="{FF2B5EF4-FFF2-40B4-BE49-F238E27FC236}">
                <a16:creationId xmlns:a16="http://schemas.microsoft.com/office/drawing/2014/main" id="{6AF7BBB8-939A-5E4B-B5DB-62B9BE28899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94793" y="764704"/>
            <a:ext cx="4572000" cy="4464496"/>
          </a:xfrm>
          <a:prstGeom prst="rect">
            <a:avLst/>
          </a:prstGeom>
        </p:spPr>
      </p:pic>
      <p:sp>
        <p:nvSpPr>
          <p:cNvPr id="9" name="TextBox 8">
            <a:extLst>
              <a:ext uri="{FF2B5EF4-FFF2-40B4-BE49-F238E27FC236}">
                <a16:creationId xmlns:a16="http://schemas.microsoft.com/office/drawing/2014/main" id="{A114ECE5-E857-A1D8-170F-684BB6A1C553}"/>
              </a:ext>
            </a:extLst>
          </p:cNvPr>
          <p:cNvSpPr txBox="1"/>
          <p:nvPr/>
        </p:nvSpPr>
        <p:spPr>
          <a:xfrm>
            <a:off x="4788024" y="5085184"/>
            <a:ext cx="4248472" cy="618631"/>
          </a:xfrm>
          <a:prstGeom prst="rect">
            <a:avLst/>
          </a:prstGeom>
          <a:noFill/>
        </p:spPr>
        <p:txBody>
          <a:bodyPr wrap="square" rtlCol="0">
            <a:spAutoFit/>
          </a:bodyPr>
          <a:lstStyle/>
          <a:p>
            <a:r>
              <a:rPr lang="en-GB" sz="1140" b="1" dirty="0">
                <a:latin typeface="+mn-lt"/>
              </a:rPr>
              <a:t>Figure . Anatomy and physiology of Type 2 Diabetes Mellitus (Author’s own illustration, adapted from NICE, 2022; NHS, 2024).</a:t>
            </a:r>
            <a:endParaRPr lang="en-GB" sz="1140" dirty="0">
              <a:latin typeface="+mn-lt"/>
            </a:endParaRPr>
          </a:p>
        </p:txBody>
      </p:sp>
    </p:spTree>
    <p:extLst>
      <p:ext uri="{BB962C8B-B14F-4D97-AF65-F5344CB8AC3E}">
        <p14:creationId xmlns:p14="http://schemas.microsoft.com/office/powerpoint/2010/main" val="1446427416"/>
      </p:ext>
    </p:extLst>
  </p:cSld>
  <p:clrMapOvr>
    <a:masterClrMapping/>
  </p:clrMapOvr>
  <mc:AlternateContent xmlns:mc="http://schemas.openxmlformats.org/markup-compatibility/2006" xmlns:p14="http://schemas.microsoft.com/office/powerpoint/2010/main">
    <mc:Choice Requires="p14">
      <p:transition spd="slow" p14:dur="2000" advTm="47100"/>
    </mc:Choice>
    <mc:Fallback xmlns="">
      <p:transition spd="slow" advTm="471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dirty="0"/>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457200" y="274638"/>
            <a:ext cx="8229600" cy="5957846"/>
          </a:xfrm>
        </p:spPr>
        <p:txBody>
          <a:bodyPr anchor="ctr" anchorCtr="0"/>
          <a:lstStyle/>
          <a:p>
            <a:pPr marL="0" indent="0">
              <a:buNone/>
            </a:pPr>
            <a:r>
              <a:rPr lang="en-GB" b="1" dirty="0"/>
              <a:t>  Lifestyle and Health Behaviour</a:t>
            </a:r>
            <a:endParaRPr lang="en-GB" sz="1600" i="1" dirty="0"/>
          </a:p>
          <a:p>
            <a:pPr>
              <a:buFont typeface="Arial"/>
              <a:buChar char="•"/>
            </a:pPr>
            <a:r>
              <a:rPr lang="en-GB" b="1" dirty="0"/>
              <a:t>Care Plan (1/3): Lifestyle</a:t>
            </a:r>
            <a:endParaRPr lang="en-GB" sz="1600" dirty="0"/>
          </a:p>
          <a:p>
            <a:pPr>
              <a:buFont typeface="Arial"/>
              <a:buChar char="•"/>
            </a:pPr>
            <a:r>
              <a:rPr lang="en-GB" sz="2000" dirty="0">
                <a:ea typeface="+mn-lt"/>
                <a:cs typeface="+mn-lt"/>
              </a:rPr>
              <a:t>Sedentary lifestyle with little exercise.</a:t>
            </a:r>
            <a:endParaRPr lang="en-GB" sz="2000" dirty="0"/>
          </a:p>
          <a:p>
            <a:pPr>
              <a:buFont typeface="Arial"/>
              <a:buChar char="•"/>
            </a:pPr>
            <a:r>
              <a:rPr lang="en-GB" sz="2000" dirty="0">
                <a:ea typeface="+mn-lt"/>
                <a:cs typeface="+mn-lt"/>
              </a:rPr>
              <a:t>Diet high in processed foods and sugary drinks.</a:t>
            </a:r>
            <a:endParaRPr lang="en-GB" sz="2000" dirty="0"/>
          </a:p>
          <a:p>
            <a:pPr>
              <a:buFont typeface="Arial"/>
              <a:buChar char="•"/>
            </a:pPr>
            <a:r>
              <a:rPr lang="en-GB" sz="2000" dirty="0">
                <a:ea typeface="+mn-lt"/>
                <a:cs typeface="+mn-lt"/>
              </a:rPr>
              <a:t>BMI of 33 kg/m², indicating obesity.</a:t>
            </a:r>
            <a:endParaRPr lang="en-GB" sz="2000" dirty="0"/>
          </a:p>
          <a:p>
            <a:pPr>
              <a:buFont typeface="Arial"/>
              <a:buChar char="•"/>
            </a:pPr>
            <a:r>
              <a:rPr lang="en-GB" sz="2000" dirty="0">
                <a:ea typeface="+mn-lt"/>
                <a:cs typeface="+mn-lt"/>
              </a:rPr>
              <a:t>These factors increase insulin resistance and poor glucose control.</a:t>
            </a:r>
            <a:endParaRPr lang="en-GB" sz="2000" dirty="0"/>
          </a:p>
          <a:p>
            <a:pPr>
              <a:buFont typeface="Arial"/>
              <a:buChar char="•"/>
            </a:pPr>
            <a:r>
              <a:rPr lang="en-GB" sz="2000" dirty="0">
                <a:ea typeface="+mn-lt"/>
                <a:cs typeface="+mn-lt"/>
              </a:rPr>
              <a:t>Healthy eating, exercise and weight loss can improve diabetes management.</a:t>
            </a:r>
            <a:endParaRPr lang="en-GB" sz="2000" dirty="0"/>
          </a:p>
          <a:p>
            <a:pPr>
              <a:buFont typeface="Arial"/>
              <a:buChar char="•"/>
            </a:pPr>
            <a:r>
              <a:rPr lang="en-GB" sz="2000" b="1" dirty="0">
                <a:ea typeface="+mn-lt"/>
                <a:cs typeface="+mn-lt"/>
              </a:rPr>
              <a:t>Citation:</a:t>
            </a:r>
            <a:r>
              <a:rPr lang="en-GB" sz="2000" dirty="0">
                <a:ea typeface="+mn-lt"/>
                <a:cs typeface="+mn-lt"/>
              </a:rPr>
              <a:t> </a:t>
            </a:r>
            <a:r>
              <a:rPr lang="en-GB" sz="2000" i="1" dirty="0">
                <a:ea typeface="+mn-lt"/>
                <a:cs typeface="+mn-lt"/>
              </a:rPr>
              <a:t>(NICE, 2022; NHS, 2024)</a:t>
            </a:r>
            <a:endParaRPr lang="en-GB" sz="2000" dirty="0"/>
          </a:p>
          <a:p>
            <a:pPr>
              <a:buFont typeface="Arial"/>
              <a:buChar char="•"/>
            </a:pPr>
            <a:endParaRPr lang="en-GB" sz="1600" dirty="0"/>
          </a:p>
          <a:p>
            <a:pPr>
              <a:spcBef>
                <a:spcPts val="1400"/>
              </a:spcBef>
              <a:buFont typeface="Arial"/>
              <a:buChar char="•"/>
            </a:pPr>
            <a:endParaRPr lang="en-GB" sz="1600" i="1" dirty="0"/>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26/07/2026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58" name="Audio 57">
            <a:extLst>
              <a:ext uri="{FF2B5EF4-FFF2-40B4-BE49-F238E27FC236}">
                <a16:creationId xmlns:a16="http://schemas.microsoft.com/office/drawing/2014/main" id="{8AB8F506-F462-D2E4-A9EA-C1630B6DB43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804203998"/>
      </p:ext>
    </p:extLst>
  </p:cSld>
  <p:clrMapOvr>
    <a:masterClrMapping/>
  </p:clrMapOvr>
  <mc:AlternateContent xmlns:mc="http://schemas.openxmlformats.org/markup-compatibility/2006" xmlns:p14="http://schemas.microsoft.com/office/powerpoint/2010/main">
    <mc:Choice Requires="p14">
      <p:transition spd="slow" p14:dur="2000" advTm="49623"/>
    </mc:Choice>
    <mc:Fallback xmlns="">
      <p:transition spd="slow" advTm="496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457200" y="1484784"/>
            <a:ext cx="8229600" cy="4032449"/>
          </a:xfrm>
        </p:spPr>
        <p:txBody>
          <a:bodyPr anchor="ctr" anchorCtr="0"/>
          <a:lstStyle/>
          <a:p>
            <a:pPr>
              <a:buFont typeface="Arial"/>
              <a:buChar char="•"/>
            </a:pPr>
            <a:r>
              <a:rPr lang="en-GB" sz="2000" dirty="0">
                <a:ea typeface="+mn-lt"/>
                <a:cs typeface="+mn-lt"/>
              </a:rPr>
              <a:t>Takes </a:t>
            </a:r>
            <a:r>
              <a:rPr lang="en-GB" sz="2000" b="1" dirty="0">
                <a:ea typeface="+mn-lt"/>
                <a:cs typeface="+mn-lt"/>
              </a:rPr>
              <a:t>metformin</a:t>
            </a:r>
            <a:r>
              <a:rPr lang="en-GB" sz="2000" dirty="0">
                <a:ea typeface="+mn-lt"/>
                <a:cs typeface="+mn-lt"/>
              </a:rPr>
              <a:t> as prescribed and monitors blood glucose regularly.</a:t>
            </a:r>
            <a:endParaRPr lang="en-GB" sz="2000" dirty="0"/>
          </a:p>
          <a:p>
            <a:pPr>
              <a:buFont typeface="Arial"/>
              <a:buChar char="•"/>
            </a:pPr>
            <a:r>
              <a:rPr lang="en-GB" sz="2000" dirty="0">
                <a:ea typeface="+mn-lt"/>
                <a:cs typeface="+mn-lt"/>
              </a:rPr>
              <a:t>Follows a healthy, balanced diet with regular meals.</a:t>
            </a:r>
            <a:endParaRPr lang="en-GB" sz="2000" dirty="0"/>
          </a:p>
          <a:p>
            <a:pPr>
              <a:buFont typeface="Arial"/>
              <a:buChar char="•"/>
            </a:pPr>
            <a:r>
              <a:rPr lang="en-GB" sz="2000" dirty="0">
                <a:ea typeface="+mn-lt"/>
                <a:cs typeface="+mn-lt"/>
              </a:rPr>
              <a:t>Walks for </a:t>
            </a:r>
            <a:r>
              <a:rPr lang="en-GB" sz="2000" b="1" dirty="0">
                <a:ea typeface="+mn-lt"/>
                <a:cs typeface="+mn-lt"/>
              </a:rPr>
              <a:t>30 minutes</a:t>
            </a:r>
            <a:r>
              <a:rPr lang="en-GB" sz="2000" dirty="0">
                <a:ea typeface="+mn-lt"/>
                <a:cs typeface="+mn-lt"/>
              </a:rPr>
              <a:t> most days and stays physically active.</a:t>
            </a:r>
            <a:endParaRPr lang="en-GB" sz="2000" dirty="0"/>
          </a:p>
          <a:p>
            <a:pPr>
              <a:buFont typeface="Arial"/>
              <a:buChar char="•"/>
            </a:pPr>
            <a:r>
              <a:rPr lang="en-GB" sz="2000" dirty="0">
                <a:ea typeface="+mn-lt"/>
                <a:cs typeface="+mn-lt"/>
              </a:rPr>
              <a:t>Fatigue and frequent urination may affect work and daily activities.</a:t>
            </a:r>
            <a:endParaRPr lang="en-GB" sz="2000" dirty="0"/>
          </a:p>
          <a:p>
            <a:pPr>
              <a:buFont typeface="Arial"/>
              <a:buChar char="•"/>
            </a:pPr>
            <a:r>
              <a:rPr lang="en-GB" sz="2000" dirty="0">
                <a:ea typeface="+mn-lt"/>
                <a:cs typeface="+mn-lt"/>
              </a:rPr>
              <a:t>Supported by the </a:t>
            </a:r>
            <a:r>
              <a:rPr lang="en-GB" sz="2000" b="1" dirty="0">
                <a:ea typeface="+mn-lt"/>
                <a:cs typeface="+mn-lt"/>
              </a:rPr>
              <a:t>GP, diabetes nurse, dietitian, and family</a:t>
            </a:r>
            <a:r>
              <a:rPr lang="en-GB" sz="2000" dirty="0">
                <a:ea typeface="+mn-lt"/>
                <a:cs typeface="+mn-lt"/>
              </a:rPr>
              <a:t> to manage her condition safely </a:t>
            </a:r>
            <a:r>
              <a:rPr lang="en-GB" sz="2000" i="1" dirty="0">
                <a:ea typeface="+mn-lt"/>
                <a:cs typeface="+mn-lt"/>
              </a:rPr>
              <a:t>(NICE, 2022; NHS, 2024).</a:t>
            </a:r>
            <a:endParaRPr lang="en-GB" sz="2000" dirty="0"/>
          </a:p>
          <a:p>
            <a:pPr>
              <a:spcBef>
                <a:spcPts val="1400"/>
              </a:spcBef>
              <a:buFont typeface="Arial"/>
              <a:buChar char="•"/>
            </a:pPr>
            <a:endParaRPr lang="en-GB" sz="2000" dirty="0">
              <a:solidFill>
                <a:srgbClr val="0070C0"/>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26/07/2026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9" name="Audio 8">
            <a:extLst>
              <a:ext uri="{FF2B5EF4-FFF2-40B4-BE49-F238E27FC236}">
                <a16:creationId xmlns:a16="http://schemas.microsoft.com/office/drawing/2014/main" id="{4DE5AFF3-6F71-9939-9B04-060F4707E60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299176" y="6165304"/>
            <a:ext cx="1628924" cy="476796"/>
          </a:xfrm>
          <a:prstGeom prst="rect">
            <a:avLst/>
          </a:prstGeom>
        </p:spPr>
      </p:pic>
    </p:spTree>
    <p:extLst>
      <p:ext uri="{BB962C8B-B14F-4D97-AF65-F5344CB8AC3E}">
        <p14:creationId xmlns:p14="http://schemas.microsoft.com/office/powerpoint/2010/main" val="2773911049"/>
      </p:ext>
    </p:extLst>
  </p:cSld>
  <p:clrMapOvr>
    <a:masterClrMapping/>
  </p:clrMapOvr>
  <mc:AlternateContent xmlns:mc="http://schemas.openxmlformats.org/markup-compatibility/2006" xmlns:p14="http://schemas.microsoft.com/office/powerpoint/2010/main">
    <mc:Choice Requires="p14">
      <p:transition spd="slow" p14:dur="2000" advTm="49315"/>
    </mc:Choice>
    <mc:Fallback xmlns="">
      <p:transition spd="slow" advTm="493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457200" y="1200502"/>
            <a:ext cx="8229600" cy="4316731"/>
          </a:xfrm>
        </p:spPr>
        <p:txBody>
          <a:bodyPr anchor="ctr" anchorCtr="0"/>
          <a:lstStyle/>
          <a:p>
            <a:pPr>
              <a:spcBef>
                <a:spcPts val="1400"/>
              </a:spcBef>
            </a:pPr>
            <a:r>
              <a:rPr lang="en-GB" sz="2000" dirty="0">
                <a:ea typeface="+mn-lt"/>
                <a:cs typeface="+mn-lt"/>
              </a:rPr>
              <a:t>  Communicate clearly, respectfully and without judgement, using language  Sarah understands.</a:t>
            </a:r>
            <a:endParaRPr lang="en-GB" sz="2000" dirty="0"/>
          </a:p>
          <a:p>
            <a:r>
              <a:rPr lang="en-GB" sz="2000" dirty="0">
                <a:ea typeface="+mn-lt"/>
                <a:cs typeface="+mn-lt"/>
              </a:rPr>
              <a:t>Involve her family only with her permission and encourage shared decision-making.</a:t>
            </a:r>
            <a:endParaRPr lang="en-GB" sz="2000" dirty="0"/>
          </a:p>
          <a:p>
            <a:r>
              <a:rPr lang="en-GB" sz="2000" dirty="0">
                <a:ea typeface="+mn-lt"/>
                <a:cs typeface="+mn-lt"/>
              </a:rPr>
              <a:t>Protect her </a:t>
            </a:r>
            <a:r>
              <a:rPr lang="en-GB" sz="2000" b="1" dirty="0">
                <a:ea typeface="+mn-lt"/>
                <a:cs typeface="+mn-lt"/>
              </a:rPr>
              <a:t>consent, confidentiality, dignity and autonomy</a:t>
            </a:r>
            <a:r>
              <a:rPr lang="en-GB" sz="2000" dirty="0">
                <a:ea typeface="+mn-lt"/>
                <a:cs typeface="+mn-lt"/>
              </a:rPr>
              <a:t>.</a:t>
            </a:r>
            <a:endParaRPr lang="en-GB" sz="2000" dirty="0"/>
          </a:p>
          <a:p>
            <a:r>
              <a:rPr lang="en-GB" sz="2000" dirty="0">
                <a:ea typeface="+mn-lt"/>
                <a:cs typeface="+mn-lt"/>
              </a:rPr>
              <a:t>Respect her cultural needs, preferences and right to make informed choices.</a:t>
            </a:r>
            <a:endParaRPr lang="en-GB" sz="2000" dirty="0"/>
          </a:p>
          <a:p>
            <a:r>
              <a:rPr lang="en-GB" sz="2000" dirty="0">
                <a:ea typeface="+mn-lt"/>
                <a:cs typeface="+mn-lt"/>
              </a:rPr>
              <a:t>NICE recommends individualised, person-centred diabetes care based on the patient’s circumstances and treatment preferences. </a:t>
            </a:r>
            <a:endParaRPr lang="en-GB" sz="2000" dirty="0"/>
          </a:p>
          <a:p>
            <a:r>
              <a:rPr lang="en-GB" sz="2000" b="1" dirty="0">
                <a:ea typeface="+mn-lt"/>
                <a:cs typeface="+mn-lt"/>
              </a:rPr>
              <a:t>Citation for the slide:</a:t>
            </a:r>
            <a:r>
              <a:rPr lang="en-GB" sz="2000" dirty="0">
                <a:ea typeface="+mn-lt"/>
                <a:cs typeface="+mn-lt"/>
              </a:rPr>
              <a:t> </a:t>
            </a:r>
            <a:r>
              <a:rPr lang="en-GB" sz="2000" i="1" dirty="0">
                <a:ea typeface="+mn-lt"/>
                <a:cs typeface="+mn-lt"/>
              </a:rPr>
              <a:t>(NICE, 2026; NHS England, 2023)</a:t>
            </a:r>
            <a:endParaRPr lang="en-GB" sz="2000" dirty="0"/>
          </a:p>
          <a:p>
            <a:pPr lvl="1">
              <a:spcBef>
                <a:spcPts val="1800"/>
              </a:spcBef>
            </a:pPr>
            <a:endParaRPr lang="en-GB" sz="1700" dirty="0"/>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26/07/2026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10" name="Audio 9">
            <a:extLst>
              <a:ext uri="{FF2B5EF4-FFF2-40B4-BE49-F238E27FC236}">
                <a16:creationId xmlns:a16="http://schemas.microsoft.com/office/drawing/2014/main" id="{0031B21F-6785-207C-31FB-923DE91F6FA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6237312"/>
            <a:ext cx="812800" cy="404787"/>
          </a:xfrm>
          <a:prstGeom prst="rect">
            <a:avLst/>
          </a:prstGeom>
        </p:spPr>
      </p:pic>
    </p:spTree>
    <p:extLst>
      <p:ext uri="{BB962C8B-B14F-4D97-AF65-F5344CB8AC3E}">
        <p14:creationId xmlns:p14="http://schemas.microsoft.com/office/powerpoint/2010/main" val="180165127"/>
      </p:ext>
    </p:extLst>
  </p:cSld>
  <p:clrMapOvr>
    <a:masterClrMapping/>
  </p:clrMapOvr>
  <mc:AlternateContent xmlns:mc="http://schemas.openxmlformats.org/markup-compatibility/2006" xmlns:p14="http://schemas.microsoft.com/office/powerpoint/2010/main">
    <mc:Choice Requires="p14">
      <p:transition spd="slow" p14:dur="2000" advTm="49753"/>
    </mc:Choice>
    <mc:Fallback xmlns="">
      <p:transition spd="slow" advTm="49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p:txBody>
          <a:bodyPr anchor="ctr" anchorCtr="0"/>
          <a:lstStyle/>
          <a:p>
            <a:pPr>
              <a:buFont typeface="Arial"/>
              <a:buChar char="•"/>
            </a:pPr>
            <a:r>
              <a:rPr lang="en-GB" sz="2000" b="1" dirty="0">
                <a:ea typeface="+mn-lt"/>
                <a:cs typeface="+mn-lt"/>
              </a:rPr>
              <a:t>Modifiable:</a:t>
            </a:r>
            <a:r>
              <a:rPr lang="en-GB" sz="2000" dirty="0">
                <a:ea typeface="+mn-lt"/>
                <a:cs typeface="+mn-lt"/>
              </a:rPr>
              <a:t> obesity (BMI 33), unhealthy diet, physical inactivity and previous smoking.</a:t>
            </a:r>
            <a:endParaRPr lang="en-GB" sz="2000" dirty="0"/>
          </a:p>
          <a:p>
            <a:pPr>
              <a:buFont typeface="Arial"/>
              <a:buChar char="•"/>
            </a:pPr>
            <a:r>
              <a:rPr lang="en-GB" sz="2000" b="1" dirty="0">
                <a:ea typeface="+mn-lt"/>
                <a:cs typeface="+mn-lt"/>
              </a:rPr>
              <a:t>Non-modifiable:</a:t>
            </a:r>
            <a:r>
              <a:rPr lang="en-GB" sz="2000" dirty="0">
                <a:ea typeface="+mn-lt"/>
                <a:cs typeface="+mn-lt"/>
              </a:rPr>
              <a:t> age, family history and ethnic background.</a:t>
            </a:r>
            <a:endParaRPr lang="en-GB" sz="2000" dirty="0"/>
          </a:p>
          <a:p>
            <a:pPr>
              <a:buFont typeface="Arial"/>
              <a:buChar char="•"/>
            </a:pPr>
            <a:r>
              <a:rPr lang="en-GB" sz="2000" dirty="0">
                <a:ea typeface="+mn-lt"/>
                <a:cs typeface="+mn-lt"/>
              </a:rPr>
              <a:t>These factors increase insulin resistance and the risk of poor glucose control and complications.</a:t>
            </a:r>
            <a:endParaRPr lang="en-GB" sz="2000" dirty="0"/>
          </a:p>
          <a:p>
            <a:pPr>
              <a:buFont typeface="Arial"/>
              <a:buChar char="•"/>
            </a:pPr>
            <a:r>
              <a:rPr lang="en-GB" sz="2000" dirty="0">
                <a:ea typeface="+mn-lt"/>
                <a:cs typeface="+mn-lt"/>
              </a:rPr>
              <a:t>Risk can be reduced through weight loss, healthier eating, regular exercise and smoking avoidance. </a:t>
            </a:r>
            <a:endParaRPr lang="en-GB" sz="2000" dirty="0"/>
          </a:p>
          <a:p>
            <a:pPr>
              <a:buFont typeface="Arial"/>
              <a:buChar char="•"/>
            </a:pPr>
            <a:r>
              <a:rPr lang="en-GB" sz="2000" b="1" dirty="0">
                <a:ea typeface="+mn-lt"/>
                <a:cs typeface="+mn-lt"/>
              </a:rPr>
              <a:t>Slide citation:</a:t>
            </a:r>
            <a:r>
              <a:rPr lang="en-GB" sz="2000" dirty="0">
                <a:ea typeface="+mn-lt"/>
                <a:cs typeface="+mn-lt"/>
              </a:rPr>
              <a:t> </a:t>
            </a:r>
            <a:r>
              <a:rPr lang="en-GB" sz="2000" i="1" dirty="0">
                <a:ea typeface="+mn-lt"/>
                <a:cs typeface="+mn-lt"/>
              </a:rPr>
              <a:t>(NICE, 2022; NHS, 2025)</a:t>
            </a:r>
            <a:endParaRPr lang="en-GB" sz="2000" dirty="0"/>
          </a:p>
          <a:p>
            <a:pPr>
              <a:spcBef>
                <a:spcPts val="1400"/>
              </a:spcBef>
              <a:buFont typeface="Arial"/>
              <a:buChar char="•"/>
            </a:pPr>
            <a:endParaRPr lang="en-GB" sz="1800" dirty="0">
              <a:solidFill>
                <a:srgbClr val="0070C0"/>
              </a:solidFill>
            </a:endParaRPr>
          </a:p>
        </p:txBody>
      </p:sp>
      <p:pic>
        <p:nvPicPr>
          <p:cNvPr id="14" name="Audio 13">
            <a:extLst>
              <a:ext uri="{FF2B5EF4-FFF2-40B4-BE49-F238E27FC236}">
                <a16:creationId xmlns:a16="http://schemas.microsoft.com/office/drawing/2014/main" id="{30836F5D-A764-4D34-513F-E01C15BFDFA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6237312"/>
            <a:ext cx="812800" cy="404788"/>
          </a:xfrm>
          <a:prstGeom prst="rect">
            <a:avLst/>
          </a:prstGeom>
        </p:spPr>
      </p:pic>
    </p:spTree>
    <p:extLst>
      <p:ext uri="{BB962C8B-B14F-4D97-AF65-F5344CB8AC3E}">
        <p14:creationId xmlns:p14="http://schemas.microsoft.com/office/powerpoint/2010/main" val="2642543611"/>
      </p:ext>
    </p:extLst>
  </p:cSld>
  <p:clrMapOvr>
    <a:masterClrMapping/>
  </p:clrMapOvr>
  <mc:AlternateContent xmlns:mc="http://schemas.openxmlformats.org/markup-compatibility/2006" xmlns:p14="http://schemas.microsoft.com/office/powerpoint/2010/main">
    <mc:Choice Requires="p14">
      <p:transition spd="slow" p14:dur="2000" advTm="52950"/>
    </mc:Choice>
    <mc:Fallback xmlns="">
      <p:transition spd="slow" advTm="529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1124744"/>
            <a:ext cx="8229600" cy="4392489"/>
          </a:xfrm>
        </p:spPr>
        <p:txBody>
          <a:bodyPr anchor="ctr" anchorCtr="0"/>
          <a:lstStyle/>
          <a:p>
            <a:pPr>
              <a:buFont typeface="Arial"/>
              <a:buChar char="•"/>
            </a:pPr>
            <a:r>
              <a:rPr lang="en-GB" sz="2000" dirty="0">
                <a:ea typeface="+mn-lt"/>
                <a:cs typeface="+mn-lt"/>
              </a:rPr>
              <a:t>Monitor </a:t>
            </a:r>
            <a:r>
              <a:rPr lang="en-GB" sz="2000" b="1" dirty="0">
                <a:ea typeface="+mn-lt"/>
                <a:cs typeface="+mn-lt"/>
              </a:rPr>
              <a:t>HbA1c, blood pressure, kidney health, eyes and feet</a:t>
            </a:r>
            <a:r>
              <a:rPr lang="en-GB" sz="2000" dirty="0">
                <a:ea typeface="+mn-lt"/>
                <a:cs typeface="+mn-lt"/>
              </a:rPr>
              <a:t> regularly.</a:t>
            </a:r>
            <a:endParaRPr lang="en-GB" sz="2000" dirty="0"/>
          </a:p>
          <a:p>
            <a:pPr>
              <a:buFont typeface="Arial"/>
              <a:buChar char="•"/>
            </a:pPr>
            <a:endParaRPr lang="en-GB" sz="2000" dirty="0">
              <a:ea typeface="+mn-lt"/>
              <a:cs typeface="+mn-lt"/>
            </a:endParaRPr>
          </a:p>
          <a:p>
            <a:pPr>
              <a:buFont typeface="Arial"/>
              <a:buChar char="•"/>
            </a:pPr>
            <a:r>
              <a:rPr lang="en-GB" sz="2000" dirty="0">
                <a:ea typeface="+mn-lt"/>
                <a:cs typeface="+mn-lt"/>
              </a:rPr>
              <a:t>Take prescribed medication and attend treatment reviews.</a:t>
            </a:r>
            <a:endParaRPr lang="en-GB" sz="2000" dirty="0"/>
          </a:p>
          <a:p>
            <a:pPr>
              <a:buFont typeface="Arial"/>
              <a:buChar char="•"/>
            </a:pPr>
            <a:endParaRPr lang="en-GB" sz="2000" dirty="0">
              <a:ea typeface="+mn-lt"/>
              <a:cs typeface="+mn-lt"/>
            </a:endParaRPr>
          </a:p>
          <a:p>
            <a:pPr>
              <a:buFont typeface="Arial"/>
              <a:buChar char="•"/>
            </a:pPr>
            <a:r>
              <a:rPr lang="en-GB" sz="2000" dirty="0">
                <a:ea typeface="+mn-lt"/>
                <a:cs typeface="+mn-lt"/>
              </a:rPr>
              <a:t>Improve diet, increase physical activity and manage weight.</a:t>
            </a:r>
            <a:endParaRPr lang="en-GB" sz="2000" dirty="0"/>
          </a:p>
          <a:p>
            <a:pPr>
              <a:buFont typeface="Arial"/>
              <a:buChar char="•"/>
            </a:pPr>
            <a:endParaRPr lang="en-GB" sz="2000" dirty="0">
              <a:ea typeface="+mn-lt"/>
              <a:cs typeface="+mn-lt"/>
            </a:endParaRPr>
          </a:p>
          <a:p>
            <a:pPr>
              <a:buFont typeface="Arial"/>
              <a:buChar char="•"/>
            </a:pPr>
            <a:r>
              <a:rPr lang="en-GB" sz="2000" dirty="0">
                <a:ea typeface="+mn-lt"/>
                <a:cs typeface="+mn-lt"/>
              </a:rPr>
              <a:t>Provide diabetes education and person-centred support.</a:t>
            </a:r>
            <a:endParaRPr lang="en-GB" sz="2000" dirty="0"/>
          </a:p>
          <a:p>
            <a:pPr>
              <a:buFont typeface="Arial"/>
              <a:buChar char="•"/>
            </a:pPr>
            <a:endParaRPr lang="en-GB" sz="2000" dirty="0">
              <a:ea typeface="+mn-lt"/>
              <a:cs typeface="+mn-lt"/>
            </a:endParaRPr>
          </a:p>
          <a:p>
            <a:pPr>
              <a:buFont typeface="Arial"/>
              <a:buChar char="•"/>
            </a:pPr>
            <a:r>
              <a:rPr lang="en-GB" sz="2000" b="1" dirty="0">
                <a:ea typeface="+mn-lt"/>
                <a:cs typeface="+mn-lt"/>
              </a:rPr>
              <a:t>Citation:</a:t>
            </a:r>
            <a:r>
              <a:rPr lang="en-GB" sz="2000" dirty="0">
                <a:ea typeface="+mn-lt"/>
                <a:cs typeface="+mn-lt"/>
              </a:rPr>
              <a:t> </a:t>
            </a:r>
            <a:r>
              <a:rPr lang="en-GB" sz="2000" i="1" dirty="0">
                <a:ea typeface="+mn-lt"/>
                <a:cs typeface="+mn-lt"/>
              </a:rPr>
              <a:t>(NICE, 2026; NHS, 2025)</a:t>
            </a:r>
            <a:endParaRPr lang="en-GB" sz="2000" dirty="0"/>
          </a:p>
          <a:p>
            <a:pPr>
              <a:spcBef>
                <a:spcPts val="1000"/>
              </a:spcBef>
              <a:buFont typeface="Arial"/>
              <a:buChar char="•"/>
            </a:pPr>
            <a:endParaRPr lang="en-GB" sz="1700" dirty="0">
              <a:solidFill>
                <a:srgbClr val="0070C0"/>
              </a:solidFill>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26/07/2026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8" name="Audio 7">
            <a:extLst>
              <a:ext uri="{FF2B5EF4-FFF2-40B4-BE49-F238E27FC236}">
                <a16:creationId xmlns:a16="http://schemas.microsoft.com/office/drawing/2014/main" id="{EFEFF9B8-3EB1-D2E6-B6C5-33D077E760C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976972165"/>
      </p:ext>
    </p:extLst>
  </p:cSld>
  <p:clrMapOvr>
    <a:masterClrMapping/>
  </p:clrMapOvr>
  <mc:AlternateContent xmlns:mc="http://schemas.openxmlformats.org/markup-compatibility/2006" xmlns:p14="http://schemas.microsoft.com/office/powerpoint/2010/main">
    <mc:Choice Requires="p14">
      <p:transition spd="slow" p14:dur="2000" advTm="46892"/>
    </mc:Choice>
    <mc:Fallback xmlns="">
      <p:transition spd="slow" advTm="468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nchor="ctr" anchorCtr="0"/>
          <a:lstStyle/>
          <a:p>
            <a:r>
              <a:rPr lang="en-GB" sz="2000" dirty="0">
                <a:ea typeface="+mn-lt"/>
                <a:cs typeface="+mn-lt"/>
              </a:rPr>
              <a:t>Type 2 diabetes develops through </a:t>
            </a:r>
            <a:r>
              <a:rPr lang="en-GB" sz="2000" b="1" dirty="0">
                <a:ea typeface="+mn-lt"/>
                <a:cs typeface="+mn-lt"/>
              </a:rPr>
              <a:t>insulin resistance and reduced insulin production</a:t>
            </a:r>
            <a:r>
              <a:rPr lang="en-GB" sz="2000" dirty="0">
                <a:ea typeface="+mn-lt"/>
                <a:cs typeface="+mn-lt"/>
              </a:rPr>
              <a:t>.</a:t>
            </a:r>
            <a:endParaRPr lang="en-GB" sz="2000" dirty="0"/>
          </a:p>
          <a:p>
            <a:r>
              <a:rPr lang="en-GB" sz="2000" dirty="0">
                <a:ea typeface="+mn-lt"/>
                <a:cs typeface="+mn-lt"/>
              </a:rPr>
              <a:t>It can affect daily life and cause serious long-term complications.</a:t>
            </a:r>
            <a:endParaRPr lang="en-GB" sz="2000" dirty="0"/>
          </a:p>
          <a:p>
            <a:r>
              <a:rPr lang="en-GB" sz="2000" dirty="0">
                <a:ea typeface="+mn-lt"/>
                <a:cs typeface="+mn-lt"/>
              </a:rPr>
              <a:t>Understanding glucose regulation supports safe and effective care planning.</a:t>
            </a:r>
            <a:endParaRPr lang="en-GB" sz="2000" dirty="0"/>
          </a:p>
          <a:p>
            <a:r>
              <a:rPr lang="en-GB" sz="2000" dirty="0">
                <a:ea typeface="+mn-lt"/>
                <a:cs typeface="+mn-lt"/>
              </a:rPr>
              <a:t>Medication, healthy lifestyle changes, regular monitoring and person-centred support can improve health outcomes.</a:t>
            </a:r>
            <a:endParaRPr lang="en-GB" sz="2000" dirty="0"/>
          </a:p>
          <a:p>
            <a:r>
              <a:rPr lang="en-GB" sz="2000" b="1" dirty="0">
                <a:ea typeface="+mn-lt"/>
                <a:cs typeface="+mn-lt"/>
              </a:rPr>
              <a:t>Citation:</a:t>
            </a:r>
            <a:r>
              <a:rPr lang="en-GB" sz="2000" dirty="0">
                <a:ea typeface="+mn-lt"/>
                <a:cs typeface="+mn-lt"/>
              </a:rPr>
              <a:t> </a:t>
            </a:r>
            <a:r>
              <a:rPr lang="en-GB" sz="2000" i="1" dirty="0">
                <a:ea typeface="+mn-lt"/>
                <a:cs typeface="+mn-lt"/>
              </a:rPr>
              <a:t>(NICE, 2026; NHS, 2025)</a:t>
            </a:r>
            <a:endParaRPr lang="en-GB" sz="2000" dirty="0"/>
          </a:p>
          <a:p>
            <a:pPr lvl="1">
              <a:spcBef>
                <a:spcPts val="1800"/>
              </a:spcBef>
            </a:pPr>
            <a:endParaRPr lang="en-GB" sz="1700" dirty="0"/>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26/07/2026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46" name="Audio 45">
            <a:extLst>
              <a:ext uri="{FF2B5EF4-FFF2-40B4-BE49-F238E27FC236}">
                <a16:creationId xmlns:a16="http://schemas.microsoft.com/office/drawing/2014/main" id="{F57D275A-FAAB-B493-7902-F99AEC742DE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515865707"/>
      </p:ext>
    </p:extLst>
  </p:cSld>
  <p:clrMapOvr>
    <a:masterClrMapping/>
  </p:clrMapOvr>
  <mc:AlternateContent xmlns:mc="http://schemas.openxmlformats.org/markup-compatibility/2006" xmlns:p14="http://schemas.microsoft.com/office/powerpoint/2010/main">
    <mc:Choice Requires="p14">
      <p:transition spd="slow" p14:dur="2000" advTm="50673"/>
    </mc:Choice>
    <mc:Fallback xmlns="">
      <p:transition spd="slow" advTm="506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74638"/>
            <a:ext cx="8229600" cy="850106"/>
          </a:xfrm>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1" y="1340768"/>
            <a:ext cx="9036496" cy="4392488"/>
          </a:xfrm>
        </p:spPr>
        <p:txBody>
          <a:bodyPr anchor="ctr" anchorCtr="0"/>
          <a:lstStyle/>
          <a:p>
            <a:pPr marL="0" indent="0">
              <a:buNone/>
            </a:pPr>
            <a:endParaRPr lang="en-GB" sz="1100" b="1" dirty="0"/>
          </a:p>
          <a:p>
            <a:pPr marL="457200" lvl="1" indent="0">
              <a:buNone/>
            </a:pPr>
            <a:r>
              <a:rPr lang="en-GB" sz="1100" dirty="0">
                <a:ea typeface="+mn-lt"/>
                <a:cs typeface="+mn-lt"/>
              </a:rPr>
              <a:t>American Diabetes Association Professional Practice Committee (2026) ‘Standards of Care in Diabetes—2026’, </a:t>
            </a:r>
            <a:r>
              <a:rPr lang="en-GB" sz="1100" i="1" dirty="0">
                <a:ea typeface="+mn-lt"/>
                <a:cs typeface="+mn-lt"/>
              </a:rPr>
              <a:t>Diabetes Care</a:t>
            </a:r>
            <a:r>
              <a:rPr lang="en-GB" sz="1100" dirty="0">
                <a:ea typeface="+mn-lt"/>
                <a:cs typeface="+mn-lt"/>
              </a:rPr>
              <a:t>, </a:t>
            </a:r>
          </a:p>
          <a:p>
            <a:pPr marL="457200" lvl="1" indent="0">
              <a:buNone/>
            </a:pPr>
            <a:r>
              <a:rPr lang="en-GB" sz="1100" dirty="0">
                <a:ea typeface="+mn-lt"/>
                <a:cs typeface="+mn-lt"/>
              </a:rPr>
              <a:t>49(Supplement 1). </a:t>
            </a:r>
            <a:endParaRPr lang="en-GB" sz="1100" dirty="0"/>
          </a:p>
          <a:p>
            <a:pPr marL="457200" lvl="1" indent="0">
              <a:buNone/>
            </a:pPr>
            <a:r>
              <a:rPr lang="en-GB" sz="1100" dirty="0">
                <a:ea typeface="+mn-lt"/>
                <a:cs typeface="+mn-lt"/>
              </a:rPr>
              <a:t>Diabetes UK (2026) </a:t>
            </a:r>
            <a:r>
              <a:rPr lang="en-GB" sz="1100" i="1" dirty="0">
                <a:ea typeface="+mn-lt"/>
                <a:cs typeface="+mn-lt"/>
              </a:rPr>
              <a:t>Type 2 diabetes risk factors</a:t>
            </a:r>
            <a:r>
              <a:rPr lang="en-GB" sz="1100" dirty="0">
                <a:ea typeface="+mn-lt"/>
                <a:cs typeface="+mn-lt"/>
              </a:rPr>
              <a:t>. Available at: Diabetes UK website (Accessed: 19 July 2026). </a:t>
            </a:r>
            <a:endParaRPr lang="en-GB" sz="1100" dirty="0"/>
          </a:p>
          <a:p>
            <a:pPr marL="457200" lvl="1" indent="0">
              <a:buNone/>
            </a:pPr>
            <a:r>
              <a:rPr lang="en-GB" sz="1100" dirty="0">
                <a:ea typeface="+mn-lt"/>
                <a:cs typeface="+mn-lt"/>
              </a:rPr>
              <a:t>Diabetes UK (2026) </a:t>
            </a:r>
            <a:r>
              <a:rPr lang="en-GB" sz="1100" i="1" dirty="0">
                <a:ea typeface="+mn-lt"/>
                <a:cs typeface="+mn-lt"/>
              </a:rPr>
              <a:t>What causes type 2 diabetes?</a:t>
            </a:r>
            <a:r>
              <a:rPr lang="en-GB" sz="1100" dirty="0">
                <a:ea typeface="+mn-lt"/>
                <a:cs typeface="+mn-lt"/>
              </a:rPr>
              <a:t> Available at: Diabetes UK website (Accessed: 19 July 2026). </a:t>
            </a:r>
            <a:endParaRPr lang="en-GB" sz="1100" dirty="0"/>
          </a:p>
          <a:p>
            <a:pPr marL="457200" lvl="1" indent="0">
              <a:buNone/>
            </a:pPr>
            <a:r>
              <a:rPr lang="en-GB" sz="1100" dirty="0">
                <a:ea typeface="+mn-lt"/>
                <a:cs typeface="+mn-lt"/>
              </a:rPr>
              <a:t>National Institute for Health and Care Excellence (NICE) (2026) </a:t>
            </a:r>
            <a:r>
              <a:rPr lang="en-GB" sz="1100" i="1" dirty="0">
                <a:ea typeface="+mn-lt"/>
                <a:cs typeface="+mn-lt"/>
              </a:rPr>
              <a:t>Type 2 diabetes in adults: management (NG28)</a:t>
            </a:r>
            <a:r>
              <a:rPr lang="en-GB" sz="1100" dirty="0">
                <a:ea typeface="+mn-lt"/>
                <a:cs typeface="+mn-lt"/>
              </a:rPr>
              <a:t>. London: NICE. </a:t>
            </a:r>
            <a:endParaRPr lang="en-GB" sz="1100" dirty="0"/>
          </a:p>
          <a:p>
            <a:pPr marL="457200" lvl="1" indent="0">
              <a:buNone/>
            </a:pPr>
            <a:r>
              <a:rPr lang="en-GB" sz="1100" dirty="0">
                <a:ea typeface="+mn-lt"/>
                <a:cs typeface="+mn-lt"/>
              </a:rPr>
              <a:t>National Institute for Health and Care Excellence (NICE) (2026) </a:t>
            </a:r>
            <a:r>
              <a:rPr lang="en-GB" sz="1100" i="1" dirty="0">
                <a:ea typeface="+mn-lt"/>
                <a:cs typeface="+mn-lt"/>
              </a:rPr>
              <a:t>Type 2 diabetes in adults: dietary advice and interventions</a:t>
            </a:r>
            <a:r>
              <a:rPr lang="en-GB" sz="1100" dirty="0">
                <a:ea typeface="+mn-lt"/>
                <a:cs typeface="+mn-lt"/>
              </a:rPr>
              <a:t>. </a:t>
            </a:r>
          </a:p>
          <a:p>
            <a:pPr marL="457200" lvl="1" indent="0">
              <a:buNone/>
            </a:pPr>
            <a:r>
              <a:rPr lang="en-GB" sz="1100" dirty="0">
                <a:ea typeface="+mn-lt"/>
                <a:cs typeface="+mn-lt"/>
              </a:rPr>
              <a:t>London: NICE. </a:t>
            </a:r>
          </a:p>
          <a:p>
            <a:pPr marL="0" indent="0">
              <a:buNone/>
            </a:pPr>
            <a:r>
              <a:rPr lang="en-GB" sz="1100" dirty="0"/>
              <a:t>             National Institute for Health and Care Excellence (NICE) (2022) </a:t>
            </a:r>
            <a:r>
              <a:rPr lang="en-GB" sz="1100" i="1" dirty="0"/>
              <a:t>Type 2 diabetes in adults: management (NG28).</a:t>
            </a:r>
            <a:r>
              <a:rPr lang="en-GB" sz="1100" dirty="0"/>
              <a:t> London:  NICE.</a:t>
            </a:r>
          </a:p>
          <a:p>
            <a:pPr marL="0" indent="0">
              <a:buNone/>
            </a:pPr>
            <a:r>
              <a:rPr lang="en-GB" sz="1100" dirty="0"/>
              <a:t>             NHS (2024) </a:t>
            </a:r>
            <a:r>
              <a:rPr lang="en-GB" sz="1100" i="1" dirty="0"/>
              <a:t>Type 2 diabetes.</a:t>
            </a:r>
            <a:r>
              <a:rPr lang="en-GB" sz="1100" dirty="0"/>
              <a:t> Available at: </a:t>
            </a:r>
            <a:r>
              <a:rPr lang="en-GB" sz="1100" dirty="0">
                <a:hlinkClick r:id="rId3"/>
              </a:rPr>
              <a:t>https://www.nhs.uk/conditions/type-2-diabetes/</a:t>
            </a:r>
            <a:r>
              <a:rPr lang="en-GB" sz="1100" dirty="0"/>
              <a:t> (Accessed: 26 July 2026).</a:t>
            </a:r>
          </a:p>
          <a:p>
            <a:pPr marL="457200" lvl="1" indent="0">
              <a:buNone/>
            </a:pPr>
            <a:r>
              <a:rPr lang="en-GB" sz="1100" dirty="0">
                <a:ea typeface="+mn-lt"/>
                <a:cs typeface="+mn-lt"/>
              </a:rPr>
              <a:t>NHS (2025) </a:t>
            </a:r>
            <a:r>
              <a:rPr lang="en-GB" sz="1100" i="1" dirty="0">
                <a:ea typeface="+mn-lt"/>
                <a:cs typeface="+mn-lt"/>
              </a:rPr>
              <a:t>What is type 2 diabetes?</a:t>
            </a:r>
            <a:r>
              <a:rPr lang="en-GB" sz="1100" dirty="0">
                <a:ea typeface="+mn-lt"/>
                <a:cs typeface="+mn-lt"/>
              </a:rPr>
              <a:t> Available at: NHS website (Accessed: 19 July 2026). </a:t>
            </a:r>
            <a:endParaRPr lang="en-GB" sz="1100" dirty="0"/>
          </a:p>
          <a:p>
            <a:pPr marL="457200" lvl="1" indent="0">
              <a:buNone/>
            </a:pPr>
            <a:r>
              <a:rPr lang="en-GB" sz="1100" dirty="0">
                <a:ea typeface="+mn-lt"/>
                <a:cs typeface="+mn-lt"/>
              </a:rPr>
              <a:t>NHS England (2026) </a:t>
            </a:r>
            <a:r>
              <a:rPr lang="en-GB" sz="1100" i="1" dirty="0">
                <a:ea typeface="+mn-lt"/>
                <a:cs typeface="+mn-lt"/>
              </a:rPr>
              <a:t>Diabetes high-impact interventions</a:t>
            </a:r>
            <a:r>
              <a:rPr lang="en-GB" sz="1100" dirty="0">
                <a:ea typeface="+mn-lt"/>
                <a:cs typeface="+mn-lt"/>
              </a:rPr>
              <a:t>. London: NHS England. </a:t>
            </a:r>
            <a:endParaRPr lang="en-GB" sz="1100" dirty="0"/>
          </a:p>
          <a:p>
            <a:pPr marL="457200" lvl="1" indent="0">
              <a:buNone/>
            </a:pPr>
            <a:r>
              <a:rPr lang="en-GB" sz="1100" dirty="0">
                <a:ea typeface="+mn-lt"/>
                <a:cs typeface="+mn-lt"/>
              </a:rPr>
              <a:t>Shah, R. and Mulla, S. (2023) ‘Physiology, pancreas’, </a:t>
            </a:r>
            <a:r>
              <a:rPr lang="en-GB" sz="1100" i="1" dirty="0" err="1">
                <a:ea typeface="+mn-lt"/>
                <a:cs typeface="+mn-lt"/>
              </a:rPr>
              <a:t>StatPearls</a:t>
            </a:r>
            <a:r>
              <a:rPr lang="en-GB" sz="1100" dirty="0">
                <a:ea typeface="+mn-lt"/>
                <a:cs typeface="+mn-lt"/>
              </a:rPr>
              <a:t>. Treasure Island, FL: </a:t>
            </a:r>
            <a:r>
              <a:rPr lang="en-GB" sz="1100" dirty="0" err="1">
                <a:ea typeface="+mn-lt"/>
                <a:cs typeface="+mn-lt"/>
              </a:rPr>
              <a:t>StatPearls</a:t>
            </a:r>
            <a:r>
              <a:rPr lang="en-GB" sz="1100" dirty="0">
                <a:ea typeface="+mn-lt"/>
                <a:cs typeface="+mn-lt"/>
              </a:rPr>
              <a:t> Publishing. </a:t>
            </a:r>
            <a:endParaRPr lang="en-GB" sz="1100" dirty="0"/>
          </a:p>
          <a:p>
            <a:pPr marL="457200" lvl="1" indent="0">
              <a:buNone/>
            </a:pPr>
            <a:r>
              <a:rPr lang="en-GB" sz="1100" dirty="0">
                <a:ea typeface="+mn-lt"/>
                <a:cs typeface="+mn-lt"/>
              </a:rPr>
              <a:t>World Health Organization (2024) </a:t>
            </a:r>
            <a:r>
              <a:rPr lang="en-GB" sz="1100" i="1" dirty="0">
                <a:ea typeface="+mn-lt"/>
                <a:cs typeface="+mn-lt"/>
              </a:rPr>
              <a:t>Diabetes</a:t>
            </a:r>
            <a:r>
              <a:rPr lang="en-GB" sz="1100" dirty="0">
                <a:ea typeface="+mn-lt"/>
                <a:cs typeface="+mn-lt"/>
              </a:rPr>
              <a:t>. Geneva: World Health Organization. </a:t>
            </a:r>
            <a:endParaRPr lang="en-GB" sz="1100" dirty="0"/>
          </a:p>
          <a:p>
            <a:pPr marL="457200" lvl="1" indent="0">
              <a:buNone/>
            </a:pPr>
            <a:r>
              <a:rPr lang="en-GB" sz="1100" dirty="0">
                <a:ea typeface="+mn-lt"/>
                <a:cs typeface="+mn-lt"/>
              </a:rPr>
              <a:t>Use small in-text citations across your slides, such as:</a:t>
            </a:r>
            <a:endParaRPr lang="en-GB" sz="1100" dirty="0"/>
          </a:p>
          <a:p>
            <a:pPr marL="457200" lvl="1" indent="0">
              <a:buNone/>
            </a:pPr>
            <a:r>
              <a:rPr lang="en-GB" sz="1200" dirty="0">
                <a:ea typeface="+mn-lt"/>
                <a:cs typeface="+mn-lt"/>
              </a:rPr>
              <a:t>(NICE, 2026), (NHS, 2025), (Diabetes UK, 2026) and (American Diabetes Association, 2026).</a:t>
            </a:r>
          </a:p>
          <a:p>
            <a:pPr lvl="1">
              <a:spcBef>
                <a:spcPts val="2000"/>
              </a:spcBef>
            </a:pPr>
            <a:endParaRPr lang="en-GB" sz="17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26/07/2026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02181756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A845005-2D0A-7340-9158-F7C2EED21ECD}">
  <we:reference id="wa200010001" version="1.0.0.1" store="en-GB" storeType="OMEX"/>
  <we:alternateReferences>
    <we:reference id="WA200010001" version="1.0.0.1" store="WA200010001" storeType="OMEX"/>
  </we:alternateReferences>
  <we:properties>
    <we:property name="claude.fileId" value="&quot;75df47eb-6b36-49c2-aa41-49fbd7b0be1f&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PPT template</Template>
  <TotalTime>3216</TotalTime>
  <Words>1958</Words>
  <Application>Microsoft Macintosh PowerPoint</Application>
  <PresentationFormat>On-screen Show (4:3)</PresentationFormat>
  <Paragraphs>124</Paragraphs>
  <Slides>11</Slides>
  <Notes>11</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Helvetica</vt:lpstr>
      <vt:lpstr>Myriad Pro</vt:lpstr>
      <vt:lpstr>Verdana</vt:lpstr>
      <vt:lpstr>20140311PresentationUWTSDTemplate</vt:lpstr>
      <vt:lpstr>PowerPoint Presentation</vt:lpstr>
      <vt:lpstr>Introduction</vt:lpstr>
      <vt:lpstr>Information about the person</vt:lpstr>
      <vt:lpstr>Anatomy and Physiology</vt:lpstr>
      <vt:lpstr>Care Plan (1/3)</vt:lpstr>
      <vt:lpstr>Care Plan (2/3)</vt:lpstr>
      <vt:lpstr>Care Plan (3/3)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Sabrina Lord (2114956)</cp:lastModifiedBy>
  <cp:revision>304</cp:revision>
  <cp:lastPrinted>2018-07-09T15:27:01Z</cp:lastPrinted>
  <dcterms:created xsi:type="dcterms:W3CDTF">2002-10-07T19:43:58Z</dcterms:created>
  <dcterms:modified xsi:type="dcterms:W3CDTF">2026-07-26T11:15:27Z</dcterms:modified>
</cp:coreProperties>
</file>