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49" r:id="rId2"/>
  </p:sldMasterIdLst>
  <p:notesMasterIdLst>
    <p:notesMasterId r:id="rId44"/>
  </p:notesMasterIdLst>
  <p:sldIdLst>
    <p:sldId id="257" r:id="rId3"/>
    <p:sldId id="259" r:id="rId4"/>
    <p:sldId id="261" r:id="rId5"/>
    <p:sldId id="302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303" r:id="rId24"/>
    <p:sldId id="281" r:id="rId25"/>
    <p:sldId id="282" r:id="rId26"/>
    <p:sldId id="283" r:id="rId27"/>
    <p:sldId id="284" r:id="rId28"/>
    <p:sldId id="285" r:id="rId29"/>
    <p:sldId id="286" r:id="rId30"/>
    <p:sldId id="304" r:id="rId31"/>
    <p:sldId id="288" r:id="rId32"/>
    <p:sldId id="289" r:id="rId33"/>
    <p:sldId id="290" r:id="rId34"/>
    <p:sldId id="292" r:id="rId35"/>
    <p:sldId id="305" r:id="rId36"/>
    <p:sldId id="293" r:id="rId37"/>
    <p:sldId id="296" r:id="rId38"/>
    <p:sldId id="298" r:id="rId39"/>
    <p:sldId id="306" r:id="rId40"/>
    <p:sldId id="300" r:id="rId41"/>
    <p:sldId id="295" r:id="rId42"/>
    <p:sldId id="301" r:id="rId43"/>
  </p:sldIdLst>
  <p:sldSz cx="9144000" cy="6858000" type="screen4x3"/>
  <p:notesSz cx="6858000" cy="9144000"/>
  <p:custDataLst>
    <p:tags r:id="rId45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orient="horz" pos="1174">
          <p15:clr>
            <a:srgbClr val="A4A3A4"/>
          </p15:clr>
        </p15:guide>
        <p15:guide id="3" orient="horz" pos="960">
          <p15:clr>
            <a:srgbClr val="A4A3A4"/>
          </p15:clr>
        </p15:guide>
        <p15:guide id="4" orient="horz" pos="2160">
          <p15:clr>
            <a:srgbClr val="A4A3A4"/>
          </p15:clr>
        </p15:guide>
        <p15:guide id="5" orient="horz" pos="4156">
          <p15:clr>
            <a:srgbClr val="A4A3A4"/>
          </p15:clr>
        </p15:guide>
        <p15:guide id="6" orient="horz" pos="3884">
          <p15:clr>
            <a:srgbClr val="A4A3A4"/>
          </p15:clr>
        </p15:guide>
        <p15:guide id="7" orient="horz" pos="781">
          <p15:clr>
            <a:srgbClr val="A4A3A4"/>
          </p15:clr>
        </p15:guide>
        <p15:guide id="8" pos="357">
          <p15:clr>
            <a:srgbClr val="A4A3A4"/>
          </p15:clr>
        </p15:guide>
        <p15:guide id="9" pos="2880">
          <p15:clr>
            <a:srgbClr val="A4A3A4"/>
          </p15:clr>
        </p15:guide>
        <p15:guide id="10" pos="573">
          <p15:clr>
            <a:srgbClr val="A4A3A4"/>
          </p15:clr>
        </p15:guide>
        <p15:guide id="11" pos="5556">
          <p15:clr>
            <a:srgbClr val="A4A3A4"/>
          </p15:clr>
        </p15:guide>
        <p15:guide id="12" pos="249">
          <p15:clr>
            <a:srgbClr val="A4A3A4"/>
          </p15:clr>
        </p15:guide>
        <p15:guide id="13">
          <p15:clr>
            <a:srgbClr val="A4A3A4"/>
          </p15:clr>
        </p15:guide>
        <p15:guide id="14" pos="78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14" autoAdjust="0"/>
  </p:normalViewPr>
  <p:slideViewPr>
    <p:cSldViewPr>
      <p:cViewPr varScale="1">
        <p:scale>
          <a:sx n="107" d="100"/>
          <a:sy n="107" d="100"/>
        </p:scale>
        <p:origin x="912" y="68"/>
      </p:cViewPr>
      <p:guideLst>
        <p:guide orient="horz"/>
        <p:guide orient="horz" pos="1174"/>
        <p:guide orient="horz" pos="960"/>
        <p:guide orient="horz" pos="2160"/>
        <p:guide orient="horz" pos="4156"/>
        <p:guide orient="horz" pos="3884"/>
        <p:guide orient="horz" pos="781"/>
        <p:guide pos="357"/>
        <p:guide pos="2880"/>
        <p:guide pos="573"/>
        <p:guide pos="5556"/>
        <p:guide pos="249"/>
        <p:guide/>
        <p:guide pos="789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27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gs" Target="tags/tag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895868-D6B6-4ED6-AB6B-64CF106EC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7049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B948F49-D46A-4076-A7C7-9A60F7C808B3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1464E7-324C-46EC-ADD7-474614E7CB6A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EAAEDA-9FE2-4B48-BF10-D5ADD9D000EF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78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1C12BF-64FC-4617-845B-A196BBDBCDFC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99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BA5016-6D2B-4971-898B-09ECA5C1C748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19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92AA4D-D037-4039-A465-B7A331358757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40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40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DB0845-B9BF-4279-BDE2-0A92576F9B4E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60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60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318C1C0-B502-40C4-BD28-A88B98FCEE34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38D12E-0503-4411-9C33-A1CEFDFE8ECA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01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01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A2BC8C-289F-41AE-8CFC-3EDC717E9157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22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CA35FA-A811-47F4-BB27-96688306382E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B7B99C-B747-42F1-B78F-BCD69141BA78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EBE827-4BBA-4874-ADA3-872BE23B7BE6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246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246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F61B480-468D-4FEA-B642-61E76DFD124E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45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45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C1525B-FB66-44FD-822F-B2A3CB07734D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65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DD2861-2B71-4E80-BF1B-3740090A75E4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86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842E67-B38E-4656-9F2E-8E371F448BAE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DAB51E2-2CE6-460B-A0F3-938615F0B81C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270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270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EA257C-F26B-4E03-B27C-6D4506CCAE16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32BEE3-918C-4408-A21B-90CC6D46174E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57D493-7A7A-4E09-BDCA-6A6DFA64F7DE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FE87080-2752-43CA-B62C-1BFE8D332748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F75C57-971C-4444-BDC7-BCB4CA364DC8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294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0F682C-040C-4B27-8666-5D524AF01CB9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499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499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35A6F1-6ADF-4406-A418-1192303F70F4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986268-CFD3-4820-96C3-DDC6B74022B4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FB79D5-891D-44A9-A28C-E1AE257FDF6D}" type="slidenum">
              <a:rPr lang="en-GB" smtClean="0"/>
              <a:pPr/>
              <a:t>30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AF1270D-DFFF-408D-BA5A-DD0827B30D4D}" type="slidenum">
              <a:rPr lang="en-GB" smtClean="0"/>
              <a:pPr/>
              <a:t>31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52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52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BFC6DA-FAC9-4802-838B-3A2984DFE08A}" type="slidenum">
              <a:rPr lang="en-GB" smtClean="0"/>
              <a:pPr/>
              <a:t>32</a:t>
            </a:fld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93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93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FD7D5C-BADE-42F6-8C9D-4020583080F5}" type="slidenum">
              <a:rPr lang="en-GB" smtClean="0"/>
              <a:pPr/>
              <a:t>33</a:t>
            </a:fld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13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8CC5E2-02DA-491A-9F86-5ABD7D26D114}" type="slidenum">
              <a:rPr lang="en-GB" smtClean="0"/>
              <a:pPr/>
              <a:t>35</a:t>
            </a:fld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75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575AE3-CFE9-4879-B96B-F35C06A508B9}" type="slidenum">
              <a:rPr lang="en-GB" smtClean="0"/>
              <a:pPr/>
              <a:t>36</a:t>
            </a:fld>
            <a:endParaRPr lang="en-GB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116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16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27133C-7415-4F0D-81FC-085907FE2C51}" type="slidenum">
              <a:rPr lang="en-GB" smtClean="0"/>
              <a:pPr/>
              <a:t>37</a:t>
            </a:fld>
            <a:endParaRPr lang="en-GB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157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57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15A8DD-4309-46CB-A8F4-9A1CF99A20A7}" type="slidenum">
              <a:rPr lang="en-GB" smtClean="0"/>
              <a:pPr/>
              <a:t>39</a:t>
            </a:fld>
            <a:endParaRPr lang="en-GB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54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54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89D89E-8F81-4236-94CB-0F02D581B2E2}" type="slidenum">
              <a:rPr lang="en-GB" smtClean="0"/>
              <a:pPr/>
              <a:t>40</a:t>
            </a:fld>
            <a:endParaRPr lang="en-GB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177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77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3AF062-BEC7-49F8-B4B6-8824D1645F5E}" type="slidenum">
              <a:rPr lang="en-GB" smtClean="0"/>
              <a:pPr/>
              <a:t>41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79B72-27D8-4E51-9E6F-8AD47DFC65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CC60B-B175-4881-ABA8-FDF5144E7C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8CD4F-4B4F-439B-8435-37112D1736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BA454-C0B7-4A8A-9C9B-651EEF9D189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C9C8E-36A4-4BED-B16F-43A4DDD92A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03FBA3-A617-44B3-A81A-77CB3C9AF4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9BFB8-4983-435E-831D-970AD58CC0C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B246E-75B1-4116-BBFD-AD0F23180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443A1-C5D3-4FC6-A7D7-EDFBA4B0E7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E36A-C4BF-408C-AED9-AB66F9BF1A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3C3E7-1012-47BD-88F8-9BE40123E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3D8E8-6ED0-4840-BBC5-A622CF047D5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2B96C-7105-4121-B2F5-8FECD027FC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E3C8A-5B13-4969-8C67-E4A6EFA86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1E973-566C-47D3-990C-F76150D4C0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A1A8D-C6C0-4E79-A3E2-0FD45C43DB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F66DB-B6DC-4A34-81C1-F78A8D1F4A3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F95039-9F21-4AE0-BE2E-91CF718E9FC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86365-344D-41E1-99F1-3790278D5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DAE8-AB9D-4E28-A2DB-7F5352FD83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E40AF-D3FF-4CBD-8675-BAC9D36CEF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9.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9.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8928"/>
            <a:ext cx="7772400" cy="1863970"/>
          </a:xfrm>
        </p:spPr>
        <p:txBody>
          <a:bodyPr/>
          <a:lstStyle/>
          <a:p>
            <a:pPr lvl="0" eaLnBrk="1" hangingPunct="1">
              <a:spcBef>
                <a:spcPct val="20000"/>
              </a:spcBef>
            </a:pPr>
            <a:r>
              <a:rPr lang="en-GB" dirty="0" smtClean="0"/>
              <a:t>Chapter 9</a:t>
            </a:r>
            <a:br>
              <a:rPr lang="en-GB" dirty="0" smtClean="0"/>
            </a:br>
            <a:r>
              <a:rPr lang="en-GB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Leadership in </a:t>
            </a:r>
            <a:br>
              <a:rPr lang="en-GB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organisations</a:t>
            </a:r>
            <a:endParaRPr lang="en-GB" sz="3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The significance of leadership 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5480" y="1775189"/>
            <a:ext cx="7632848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Management is moving away from getting results by close control of the workforce.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Increasingly, management is about developing an environment of teamwork, coaching, support and empowerment.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The leader–follower relationship is reciprocal.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Leadership is related to motivation and interpersonal behaviour.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>
          <a:xfrm>
            <a:off x="457200" y="17383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Leadership and management: </a:t>
            </a:r>
            <a:r>
              <a:rPr lang="en-GB" b="1" dirty="0" err="1" smtClean="0"/>
              <a:t>Zaleznik</a:t>
            </a:r>
            <a:endParaRPr lang="en-GB" b="1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48408" y="1733553"/>
            <a:ext cx="4038600" cy="4525963"/>
          </a:xfrm>
        </p:spPr>
        <p:txBody>
          <a:bodyPr>
            <a:normAutofit fontScale="92500"/>
          </a:bodyPr>
          <a:lstStyle/>
          <a:p>
            <a:pPr algn="ctr" eaLnBrk="1" hangingPunct="1">
              <a:buFontTx/>
              <a:buNone/>
              <a:defRPr/>
            </a:pPr>
            <a:r>
              <a:rPr lang="en-GB" dirty="0" smtClean="0"/>
              <a:t>Managers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Adopt a passive attitude towards goals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Co-ordinate and balance conflicting values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Show low levels of emotional involvement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Identify with existing order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594583" y="1733553"/>
            <a:ext cx="4038600" cy="4525963"/>
          </a:xfrm>
        </p:spPr>
        <p:txBody>
          <a:bodyPr>
            <a:normAutofit fontScale="92500"/>
          </a:bodyPr>
          <a:lstStyle/>
          <a:p>
            <a:pPr algn="ctr" eaLnBrk="1" hangingPunct="1">
              <a:buFontTx/>
              <a:buNone/>
              <a:defRPr/>
            </a:pPr>
            <a:r>
              <a:rPr lang="en-GB" sz="2600" dirty="0" smtClean="0"/>
              <a:t>Leaders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Adopt an active attitude towards goals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Create excitement in work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Show empathy with others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Do not depend on work roles for a sense of identity</a:t>
            </a:r>
            <a:endParaRPr lang="en-GB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r>
              <a:rPr lang="en-GB" b="1" dirty="0" smtClean="0"/>
              <a:t>Managers and leaders: Kent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1168" y="1711568"/>
            <a:ext cx="8229600" cy="4525963"/>
          </a:xfrm>
        </p:spPr>
        <p:txBody>
          <a:bodyPr/>
          <a:lstStyle/>
          <a:p>
            <a:r>
              <a:rPr lang="en-GB" dirty="0" smtClean="0"/>
              <a:t>Managers do things right; leaders do the right things.</a:t>
            </a:r>
          </a:p>
          <a:p>
            <a:r>
              <a:rPr lang="en-GB" dirty="0" smtClean="0"/>
              <a:t>Managing is an authority relationship; leading is an influence relationship.</a:t>
            </a:r>
          </a:p>
          <a:p>
            <a:r>
              <a:rPr lang="en-GB" dirty="0" smtClean="0"/>
              <a:t>Managing creates stability; leading creates change.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167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b="1" dirty="0" smtClean="0"/>
              <a:t>Approaches to leadership</a:t>
            </a:r>
            <a:endParaRPr lang="en-GB" sz="4000" b="1" dirty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224"/>
            <a:ext cx="8229600" cy="4525963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sz="2800" dirty="0" smtClean="0"/>
              <a:t>Seven different approaches can be identified in </a:t>
            </a:r>
            <a:br>
              <a:rPr lang="en-GB" sz="2800" dirty="0" smtClean="0"/>
            </a:br>
            <a:r>
              <a:rPr lang="en-GB" sz="2800" dirty="0" smtClean="0"/>
              <a:t>the study of managerial leadership:</a:t>
            </a:r>
          </a:p>
          <a:p>
            <a:pPr marL="360363" lvl="1" indent="-342900" eaLnBrk="1" hangingPunct="1"/>
            <a:r>
              <a:rPr lang="en-GB" dirty="0" smtClean="0"/>
              <a:t>Qualities or traits approach</a:t>
            </a:r>
          </a:p>
          <a:p>
            <a:pPr marL="360363" lvl="1" indent="-342900" eaLnBrk="1" hangingPunct="1"/>
            <a:r>
              <a:rPr lang="en-GB" dirty="0" smtClean="0"/>
              <a:t>The functional or group approach</a:t>
            </a:r>
          </a:p>
          <a:p>
            <a:pPr marL="360363" lvl="1" indent="-342900" eaLnBrk="1" hangingPunct="1"/>
            <a:r>
              <a:rPr lang="en-GB" dirty="0" smtClean="0"/>
              <a:t>Styles of leadership</a:t>
            </a:r>
          </a:p>
          <a:p>
            <a:pPr marL="360363" lvl="1" indent="-342900" eaLnBrk="1" hangingPunct="1"/>
            <a:r>
              <a:rPr lang="en-GB" dirty="0" smtClean="0"/>
              <a:t>Contingency theories</a:t>
            </a:r>
          </a:p>
          <a:p>
            <a:pPr marL="360363" lvl="1" indent="-342900" eaLnBrk="1" hangingPunct="1"/>
            <a:r>
              <a:rPr lang="en-GB" dirty="0" smtClean="0"/>
              <a:t>Transitional or transformational leadership</a:t>
            </a:r>
          </a:p>
          <a:p>
            <a:pPr marL="360363" lvl="1" indent="-342900" eaLnBrk="1" hangingPunct="1"/>
            <a:r>
              <a:rPr lang="en-GB" dirty="0" smtClean="0"/>
              <a:t>Inspirational or visionary leadership</a:t>
            </a:r>
          </a:p>
          <a:p>
            <a:pPr marL="360363" lvl="1" indent="-342900" eaLnBrk="1" hangingPunct="1"/>
            <a:r>
              <a:rPr lang="en-GB" dirty="0" smtClean="0"/>
              <a:t>Servant leadership</a:t>
            </a: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9.1 </a:t>
            </a:r>
            <a:r>
              <a:rPr lang="en-GB" dirty="0" smtClean="0"/>
              <a:t> </a:t>
            </a:r>
            <a:r>
              <a:rPr lang="en-US" dirty="0" smtClean="0"/>
              <a:t>Framework for study of managerial leadership</a:t>
            </a:r>
          </a:p>
        </p:txBody>
      </p:sp>
      <p:pic>
        <p:nvPicPr>
          <p:cNvPr id="1026" name="Picture 2" descr="V:\Powerpoint\PE_UK\PE501-MULLINS\Final Files\GIf\ch09\M09NF001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9062" y="1532965"/>
            <a:ext cx="4245876" cy="4249228"/>
          </a:xfrm>
          <a:prstGeom prst="rect">
            <a:avLst/>
          </a:prstGeom>
          <a:noFill/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9343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800" b="1" dirty="0" smtClean="0"/>
              <a:t>A framework for the study of managerial leadership: 1</a:t>
            </a:r>
            <a:endParaRPr lang="en-GB" sz="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343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800" b="1" dirty="0" smtClean="0"/>
              <a:t>A framework for the study of managerial leadership: 2</a:t>
            </a:r>
            <a:endParaRPr lang="en-GB" sz="3800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9.1 </a:t>
            </a:r>
            <a:r>
              <a:rPr lang="en-GB" dirty="0" smtClean="0"/>
              <a:t> </a:t>
            </a:r>
            <a:r>
              <a:rPr lang="en-US" dirty="0" smtClean="0"/>
              <a:t>Framework for study of managerial leadership (Continued)</a:t>
            </a:r>
          </a:p>
        </p:txBody>
      </p:sp>
      <p:pic>
        <p:nvPicPr>
          <p:cNvPr id="7" name="Picture 2" descr="V:\Powerpoint\PE_UK\PE501-MULLINS\Final Files\GIf\ch09\M09NF001B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70784" y="1534460"/>
            <a:ext cx="4202432" cy="42157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The qualities or traits approach</a:t>
            </a:r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7820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Assumes that leaders are born and not made.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Inherited personality traits distinguish leaders from followers.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Leadership cannot be created or promoted.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Identifies some common traits, for instance: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self-confidence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initiative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intelligence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self belief.</a:t>
            </a:r>
            <a:endParaRPr lang="en-GB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/>
              <a:t>The </a:t>
            </a:r>
            <a:r>
              <a:rPr lang="en-GB" sz="4000" b="1" dirty="0" smtClean="0"/>
              <a:t>functional (or group) approach: Adair’s action-centred leadership</a:t>
            </a:r>
            <a:endParaRPr lang="en-GB" sz="4000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9.2 </a:t>
            </a:r>
            <a:r>
              <a:rPr lang="en-GB" dirty="0" smtClean="0"/>
              <a:t> </a:t>
            </a:r>
            <a:r>
              <a:rPr lang="en-US" dirty="0" smtClean="0"/>
              <a:t>Interaction of needs within the group</a:t>
            </a:r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 Adair, J. </a:t>
            </a:r>
            <a:r>
              <a:rPr lang="en-US" sz="800" i="1" dirty="0" smtClean="0"/>
              <a:t>Action-</a:t>
            </a:r>
            <a:r>
              <a:rPr lang="en-US" sz="800" i="1" dirty="0" err="1" smtClean="0"/>
              <a:t>Centred</a:t>
            </a:r>
            <a:r>
              <a:rPr lang="en-US" sz="800" i="1" dirty="0" smtClean="0"/>
              <a:t> Leadership</a:t>
            </a:r>
            <a:r>
              <a:rPr lang="en-US" sz="800" dirty="0" smtClean="0"/>
              <a:t>, Gower Press (1979), p. 10. Reproduced with permission from John Adair.</a:t>
            </a:r>
          </a:p>
          <a:p>
            <a:endParaRPr lang="en-US" dirty="0" smtClean="0"/>
          </a:p>
        </p:txBody>
      </p:sp>
      <p:pic>
        <p:nvPicPr>
          <p:cNvPr id="3074" name="Picture 2" descr="V:\Powerpoint\PE_UK\PE501-MULLINS\Final Files\GIf\ch09\M09NF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80051" y="1539754"/>
            <a:ext cx="4383898" cy="4140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Action-centred leadership</a:t>
            </a:r>
            <a:br>
              <a:rPr lang="en-GB" sz="4000" b="1" dirty="0" smtClean="0"/>
            </a:br>
            <a:r>
              <a:rPr lang="en-GB" sz="4000" b="1" dirty="0" smtClean="0"/>
              <a:t>task needs</a:t>
            </a:r>
          </a:p>
        </p:txBody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224"/>
            <a:ext cx="8229600" cy="3701872"/>
          </a:xfrm>
        </p:spPr>
        <p:txBody>
          <a:bodyPr/>
          <a:lstStyle/>
          <a:p>
            <a:pPr eaLnBrk="1" hangingPunct="1"/>
            <a:r>
              <a:rPr lang="en-GB" sz="2800" dirty="0" smtClean="0"/>
              <a:t>Achieving the objectives of the work group</a:t>
            </a:r>
          </a:p>
          <a:p>
            <a:pPr eaLnBrk="1" hangingPunct="1"/>
            <a:r>
              <a:rPr lang="en-GB" sz="2800" dirty="0" smtClean="0"/>
              <a:t>Defining group tasks</a:t>
            </a:r>
          </a:p>
          <a:p>
            <a:pPr eaLnBrk="1" hangingPunct="1"/>
            <a:r>
              <a:rPr lang="en-GB" sz="2800" dirty="0" smtClean="0"/>
              <a:t>Organising the work, duties and responsibilities</a:t>
            </a:r>
          </a:p>
          <a:p>
            <a:pPr eaLnBrk="1" hangingPunct="1"/>
            <a:r>
              <a:rPr lang="en-GB" sz="2800" dirty="0" smtClean="0"/>
              <a:t>Controlling quality and checking performance</a:t>
            </a:r>
          </a:p>
          <a:p>
            <a:pPr marL="0" indent="0" eaLnBrk="1" hangingPunct="1">
              <a:buNone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Action-centred leadership</a:t>
            </a:r>
            <a:br>
              <a:rPr lang="en-GB" sz="4000" b="1" dirty="0" smtClean="0"/>
            </a:br>
            <a:r>
              <a:rPr lang="en-GB" sz="4000" b="1" dirty="0" smtClean="0"/>
              <a:t>team maintenance needs</a:t>
            </a:r>
          </a:p>
        </p:txBody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168" y="1732088"/>
            <a:ext cx="8229600" cy="4160815"/>
          </a:xfrm>
        </p:spPr>
        <p:txBody>
          <a:bodyPr/>
          <a:lstStyle/>
          <a:p>
            <a:pPr eaLnBrk="1" hangingPunct="1"/>
            <a:r>
              <a:rPr lang="en-GB" sz="2800" dirty="0" smtClean="0"/>
              <a:t>Maintaining morale and building team spirit</a:t>
            </a:r>
          </a:p>
          <a:p>
            <a:pPr eaLnBrk="1" hangingPunct="1"/>
            <a:r>
              <a:rPr lang="en-GB" sz="2800" dirty="0" smtClean="0"/>
              <a:t>Maintaining standards and discipline</a:t>
            </a:r>
          </a:p>
          <a:p>
            <a:pPr eaLnBrk="1" hangingPunct="1"/>
            <a:r>
              <a:rPr lang="en-GB" sz="2800" dirty="0" smtClean="0"/>
              <a:t>Training the group</a:t>
            </a:r>
          </a:p>
          <a:p>
            <a:pPr eaLnBrk="1" hangingPunct="1"/>
            <a:r>
              <a:rPr lang="en-GB" sz="2800" dirty="0" smtClean="0"/>
              <a:t>Systems of communication within the group</a:t>
            </a:r>
            <a:br>
              <a:rPr lang="en-GB" sz="2800" dirty="0" smtClean="0"/>
            </a:br>
            <a:endParaRPr lang="en-GB" sz="2800" dirty="0" smtClean="0"/>
          </a:p>
          <a:p>
            <a:pPr eaLnBrk="1" hangingPunct="1"/>
            <a:endParaRPr lang="en-GB" sz="2400" dirty="0" smtClean="0"/>
          </a:p>
          <a:p>
            <a:pPr eaLnBrk="1" hangingPunct="1"/>
            <a:endParaRPr lang="en-GB" sz="24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4120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Action-centred leadership</a:t>
            </a:r>
            <a:br>
              <a:rPr lang="en-GB" sz="4000" b="1" dirty="0" smtClean="0"/>
            </a:br>
            <a:r>
              <a:rPr lang="en-GB" sz="4000" b="1" dirty="0" smtClean="0"/>
              <a:t>individual needs</a:t>
            </a:r>
          </a:p>
        </p:txBody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32088"/>
            <a:ext cx="8229600" cy="4241788"/>
          </a:xfrm>
        </p:spPr>
        <p:txBody>
          <a:bodyPr/>
          <a:lstStyle/>
          <a:p>
            <a:pPr eaLnBrk="1" hangingPunct="1"/>
            <a:r>
              <a:rPr lang="en-GB" sz="2800" dirty="0" smtClean="0"/>
              <a:t>Meeting the needs of the individual members of the group </a:t>
            </a:r>
          </a:p>
          <a:p>
            <a:pPr eaLnBrk="1" hangingPunct="1"/>
            <a:r>
              <a:rPr lang="en-GB" sz="2800" dirty="0"/>
              <a:t>A</a:t>
            </a:r>
            <a:r>
              <a:rPr lang="en-GB" sz="2800" dirty="0" smtClean="0"/>
              <a:t>ttending to personal problems</a:t>
            </a:r>
          </a:p>
          <a:p>
            <a:pPr eaLnBrk="1" hangingPunct="1"/>
            <a:r>
              <a:rPr lang="en-GB" sz="2800" dirty="0"/>
              <a:t>G</a:t>
            </a:r>
            <a:r>
              <a:rPr lang="en-GB" sz="2800" dirty="0" smtClean="0"/>
              <a:t>iving praise and status</a:t>
            </a:r>
          </a:p>
          <a:p>
            <a:pPr eaLnBrk="1" hangingPunct="1"/>
            <a:r>
              <a:rPr lang="en-GB" sz="2800" dirty="0"/>
              <a:t>R</a:t>
            </a:r>
            <a:r>
              <a:rPr lang="en-GB" sz="2800" dirty="0" smtClean="0"/>
              <a:t>econciling conflicts between group needs and needs of the individual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Styles of leadership </a:t>
            </a:r>
          </a:p>
        </p:txBody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235" y="1769176"/>
            <a:ext cx="8229600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Leadership style is the way in which the functions of leadership are carried out, the way in which the manager typically behaves towards members of the group.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Classifications of leadership style include:</a:t>
            </a:r>
          </a:p>
          <a:p>
            <a:pPr marL="360363" lvl="1" indent="-342900" eaLnBrk="1" hangingPunct="1">
              <a:lnSpc>
                <a:spcPct val="90000"/>
              </a:lnSpc>
            </a:pPr>
            <a:r>
              <a:rPr lang="en-GB" dirty="0" smtClean="0"/>
              <a:t>Authoritarian (or autocratic) style</a:t>
            </a:r>
          </a:p>
          <a:p>
            <a:pPr marL="360363" lvl="1" indent="-342900" eaLnBrk="1" hangingPunct="1">
              <a:lnSpc>
                <a:spcPct val="90000"/>
              </a:lnSpc>
            </a:pPr>
            <a:r>
              <a:rPr lang="en-GB" dirty="0" smtClean="0"/>
              <a:t>Democratic style</a:t>
            </a:r>
          </a:p>
          <a:p>
            <a:pPr marL="360363" lvl="1" indent="-342900" eaLnBrk="1" hangingPunct="1">
              <a:lnSpc>
                <a:spcPct val="90000"/>
              </a:lnSpc>
            </a:pPr>
            <a:r>
              <a:rPr lang="en-GB" dirty="0" smtClean="0"/>
              <a:t>Laissez-faire (genuine) style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Continuum of leadership behaviour</a:t>
            </a:r>
          </a:p>
        </p:txBody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25710"/>
            <a:ext cx="8229600" cy="4525963"/>
          </a:xfrm>
        </p:spPr>
        <p:txBody>
          <a:bodyPr/>
          <a:lstStyle/>
          <a:p>
            <a:pPr eaLnBrk="1" hangingPunct="1"/>
            <a:r>
              <a:rPr lang="en-GB" sz="2600" dirty="0" err="1" smtClean="0"/>
              <a:t>Tannenbaum</a:t>
            </a:r>
            <a:r>
              <a:rPr lang="en-GB" sz="2600" dirty="0" smtClean="0"/>
              <a:t> and Schmidt identify a continuum of leadership styles in decision-making, based on:</a:t>
            </a:r>
          </a:p>
          <a:p>
            <a:pPr marL="695325" lvl="1" indent="-342900" eaLnBrk="1" hangingPunct="1"/>
            <a:r>
              <a:rPr lang="en-GB" sz="2400" dirty="0" smtClean="0"/>
              <a:t>the degree of authority used by the manager;</a:t>
            </a:r>
          </a:p>
          <a:p>
            <a:pPr marL="695325" lvl="1" indent="-342900" eaLnBrk="1" hangingPunct="1"/>
            <a:r>
              <a:rPr lang="en-GB" sz="2400" dirty="0" smtClean="0"/>
              <a:t>the area of freedom available to the non-manager.</a:t>
            </a:r>
          </a:p>
          <a:p>
            <a:pPr eaLnBrk="1" hangingPunct="1"/>
            <a:r>
              <a:rPr lang="en-GB" sz="2600" dirty="0" smtClean="0"/>
              <a:t>The four main styles are when a manager:</a:t>
            </a:r>
          </a:p>
          <a:p>
            <a:pPr marL="695325" lvl="1" indent="-342900" eaLnBrk="1" hangingPunct="1"/>
            <a:r>
              <a:rPr lang="en-GB" sz="2400" dirty="0" smtClean="0"/>
              <a:t>Tells</a:t>
            </a:r>
          </a:p>
          <a:p>
            <a:pPr marL="695325" lvl="1" indent="-342900" eaLnBrk="1" hangingPunct="1"/>
            <a:r>
              <a:rPr lang="en-GB" sz="2400" dirty="0" smtClean="0"/>
              <a:t>Sells</a:t>
            </a:r>
          </a:p>
          <a:p>
            <a:pPr marL="695325" lvl="1" indent="-342900" eaLnBrk="1" hangingPunct="1"/>
            <a:r>
              <a:rPr lang="en-GB" sz="2400" dirty="0" smtClean="0"/>
              <a:t>Consults</a:t>
            </a:r>
          </a:p>
          <a:p>
            <a:pPr marL="695325" lvl="1" indent="-342900" eaLnBrk="1" hangingPunct="1"/>
            <a:r>
              <a:rPr lang="en-GB" sz="2400" dirty="0" smtClean="0"/>
              <a:t>Joins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Continuum of </a:t>
            </a:r>
            <a:r>
              <a:rPr lang="en-GB" b="1" dirty="0" smtClean="0"/>
              <a:t>manager–</a:t>
            </a:r>
            <a:br>
              <a:rPr lang="en-GB" b="1" dirty="0" smtClean="0"/>
            </a:br>
            <a:r>
              <a:rPr lang="en-GB" b="1" dirty="0" smtClean="0"/>
              <a:t>non-manager behaviour</a:t>
            </a:r>
            <a:endParaRPr lang="en-GB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9.3 </a:t>
            </a:r>
            <a:r>
              <a:rPr lang="en-GB" dirty="0" smtClean="0"/>
              <a:t> </a:t>
            </a:r>
            <a:r>
              <a:rPr lang="en-US" dirty="0" smtClean="0"/>
              <a:t>Continuum of manager–non-manager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 From </a:t>
            </a:r>
            <a:r>
              <a:rPr lang="en-US" sz="800" dirty="0" err="1" smtClean="0"/>
              <a:t>Tannenbaum</a:t>
            </a:r>
            <a:r>
              <a:rPr lang="en-US" sz="800" dirty="0" smtClean="0"/>
              <a:t>, R. and Schmidt, W. H. ‘How to Choose a Leadership Pattern’, </a:t>
            </a:r>
            <a:r>
              <a:rPr lang="en-US" sz="800" i="1" dirty="0" smtClean="0"/>
              <a:t>Harvard Business Review</a:t>
            </a:r>
            <a:r>
              <a:rPr lang="en-US" sz="800" dirty="0" smtClean="0"/>
              <a:t>, May/June 1973, p. 167. Copyright © 1973 by Harvard Business School Publishing Corporation; all rights reserved. </a:t>
            </a:r>
            <a:r>
              <a:rPr lang="en-IN" sz="800" dirty="0"/>
              <a:t>Reprinted by permission of Harvard Business Review.</a:t>
            </a:r>
            <a:endParaRPr lang="en-IN" dirty="0" smtClean="0"/>
          </a:p>
        </p:txBody>
      </p:sp>
      <p:pic>
        <p:nvPicPr>
          <p:cNvPr id="4098" name="Picture 2" descr="V:\Powerpoint\PE_UK\PE501-MULLINS\Final Files\GIf\ch09\M09NF003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2111" y="1521069"/>
            <a:ext cx="6299779" cy="4158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Leadership style decisions</a:t>
            </a:r>
          </a:p>
        </p:txBody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61397"/>
            <a:ext cx="8229600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The choice of style is influenced by three main forces: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Forces in the manager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dirty="0" smtClean="0"/>
              <a:t>Including personality, background and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Forces in the subordinate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dirty="0" smtClean="0"/>
              <a:t>Including personality and expectations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Forces in the situation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dirty="0" smtClean="0"/>
              <a:t>Including the environment and pressures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Forces in the manager</a:t>
            </a:r>
          </a:p>
        </p:txBody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16" y="1716399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Value systems</a:t>
            </a:r>
          </a:p>
          <a:p>
            <a:pPr eaLnBrk="1" hangingPunct="1"/>
            <a:r>
              <a:rPr lang="en-GB" dirty="0" smtClean="0"/>
              <a:t>Confidence in subordinates</a:t>
            </a:r>
          </a:p>
          <a:p>
            <a:pPr eaLnBrk="1" hangingPunct="1"/>
            <a:r>
              <a:rPr lang="en-GB" dirty="0" smtClean="0"/>
              <a:t>Leadership inclinations</a:t>
            </a:r>
          </a:p>
          <a:p>
            <a:pPr eaLnBrk="1" hangingPunct="1"/>
            <a:r>
              <a:rPr lang="en-GB" dirty="0" smtClean="0"/>
              <a:t>Feelings of security in an uncertain situation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Forces in the subordinate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676" y="1804864"/>
            <a:ext cx="8229600" cy="482453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Strength of the needs for independence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Readiness to assume responsibility for decision-making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Degree of tolerance for ambiguity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Interest in the problem and feelings as to its importance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Understanding and identification with the goals of the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Necessary knowledge and experience to deal with the problem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The extent of learning to expect to share in decision- making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Forces in the situation</a:t>
            </a:r>
          </a:p>
        </p:txBody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63469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Type of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Group effectiveness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Nature of the problem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Pressure of time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Contingency theories </a:t>
            </a:r>
            <a:br>
              <a:rPr lang="en-GB" b="1" dirty="0" smtClean="0"/>
            </a:br>
            <a:r>
              <a:rPr lang="en-GB" b="1" dirty="0" smtClean="0"/>
              <a:t>of leadership</a:t>
            </a:r>
          </a:p>
        </p:txBody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168" y="1732696"/>
            <a:ext cx="8229600" cy="472085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 smtClean="0"/>
              <a:t>Major contingency theories of leadership include:</a:t>
            </a:r>
          </a:p>
          <a:p>
            <a:pPr eaLnBrk="1" hangingPunct="1"/>
            <a:r>
              <a:rPr lang="en-GB" sz="2800" dirty="0" smtClean="0"/>
              <a:t>Fiedler’s model: favourability of leadership situation</a:t>
            </a:r>
          </a:p>
          <a:p>
            <a:pPr eaLnBrk="1" hangingPunct="1"/>
            <a:r>
              <a:rPr lang="en-GB" sz="2800" dirty="0" smtClean="0"/>
              <a:t>Vroom and </a:t>
            </a:r>
            <a:r>
              <a:rPr lang="en-GB" sz="2800" dirty="0" err="1" smtClean="0"/>
              <a:t>Yetton’s</a:t>
            </a:r>
            <a:r>
              <a:rPr lang="en-GB" sz="2800" dirty="0" smtClean="0"/>
              <a:t> model: quality and acceptance of leader’s decision </a:t>
            </a:r>
          </a:p>
          <a:p>
            <a:pPr eaLnBrk="1" hangingPunct="1"/>
            <a:r>
              <a:rPr lang="en-GB" sz="2800" dirty="0" smtClean="0"/>
              <a:t>Path–goal theory: House and </a:t>
            </a:r>
            <a:r>
              <a:rPr lang="en-GB" sz="2800" dirty="0" err="1" smtClean="0"/>
              <a:t>Dessler</a:t>
            </a:r>
            <a:endParaRPr lang="en-GB" sz="2800" dirty="0" smtClean="0"/>
          </a:p>
          <a:p>
            <a:pPr eaLnBrk="1" hangingPunct="1"/>
            <a:r>
              <a:rPr lang="en-GB" sz="2800" dirty="0" smtClean="0"/>
              <a:t>Readiness of followers: Hersey and Blanchard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Fiedler’s contingency model</a:t>
            </a:r>
          </a:p>
        </p:txBody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16" y="1722437"/>
            <a:ext cx="8229600" cy="4525963"/>
          </a:xfrm>
        </p:spPr>
        <p:txBody>
          <a:bodyPr/>
          <a:lstStyle/>
          <a:p>
            <a:pPr eaLnBrk="1" hangingPunct="1"/>
            <a:r>
              <a:rPr lang="en-GB" sz="3000" dirty="0" smtClean="0"/>
              <a:t>It is based on measurement of the leader’s attitudes to co-workers.</a:t>
            </a:r>
          </a:p>
          <a:p>
            <a:pPr eaLnBrk="1" hangingPunct="1"/>
            <a:r>
              <a:rPr lang="en-GB" sz="3000" dirty="0" smtClean="0"/>
              <a:t>It identifies three major variables affecting the leader’s role and influence:</a:t>
            </a:r>
          </a:p>
          <a:p>
            <a:pPr marL="703263" lvl="1" indent="-333375" eaLnBrk="1" hangingPunct="1"/>
            <a:r>
              <a:rPr lang="en-GB" dirty="0" smtClean="0"/>
              <a:t>Leader</a:t>
            </a:r>
            <a:r>
              <a:rPr lang="en-GB" dirty="0" smtClean="0">
                <a:cs typeface="Times New Roman" pitchFamily="18" charset="0"/>
              </a:rPr>
              <a:t>–</a:t>
            </a:r>
            <a:r>
              <a:rPr lang="en-GB" dirty="0" smtClean="0"/>
              <a:t>member relations</a:t>
            </a:r>
          </a:p>
          <a:p>
            <a:pPr marL="703263" lvl="1" indent="-333375" eaLnBrk="1" hangingPunct="1"/>
            <a:r>
              <a:rPr lang="en-GB" dirty="0" smtClean="0"/>
              <a:t>Task structure</a:t>
            </a:r>
          </a:p>
          <a:p>
            <a:pPr marL="703263" lvl="1" indent="-333375" eaLnBrk="1" hangingPunct="1"/>
            <a:r>
              <a:rPr lang="en-GB" dirty="0" smtClean="0"/>
              <a:t>Position power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Leadership LPC score related </a:t>
            </a:r>
            <a:br>
              <a:rPr lang="en-GB" b="1" dirty="0" smtClean="0"/>
            </a:br>
            <a:r>
              <a:rPr lang="en-GB" b="1" dirty="0" smtClean="0"/>
              <a:t>to group effectiveness</a:t>
            </a:r>
            <a:endParaRPr lang="en-GB" b="1" dirty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9.4 </a:t>
            </a:r>
            <a:r>
              <a:rPr lang="en-GB" dirty="0" smtClean="0"/>
              <a:t> </a:t>
            </a:r>
            <a:r>
              <a:rPr lang="en-IN" dirty="0" smtClean="0"/>
              <a:t>Correlations between leader’s LPC scores and group effectiveness</a:t>
            </a:r>
            <a:br>
              <a:rPr lang="en-IN" dirty="0" smtClean="0"/>
            </a:br>
            <a:r>
              <a:rPr lang="en-IN" sz="800" i="1" dirty="0" smtClean="0"/>
              <a:t>Source</a:t>
            </a:r>
            <a:r>
              <a:rPr lang="en-IN" sz="800" dirty="0" smtClean="0"/>
              <a:t>: Adapted from Fiedler, F. E. A</a:t>
            </a:r>
            <a:r>
              <a:rPr lang="en-IN" sz="800" i="1" dirty="0" smtClean="0"/>
              <a:t> Theory of Leadership Effectiveness</a:t>
            </a:r>
            <a:r>
              <a:rPr lang="en-IN" sz="800" dirty="0" smtClean="0"/>
              <a:t>, McGraw-Hill (1967), p. 146. Reproduced with permission from Fred E. Fiedler.</a:t>
            </a:r>
          </a:p>
        </p:txBody>
      </p:sp>
      <p:pic>
        <p:nvPicPr>
          <p:cNvPr id="8" name="Picture 2" descr="V:\Powerpoint\PE_UK\PE501-MULLINS\Final Files\GIf\ch09\M09NF00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5316" y="1509068"/>
            <a:ext cx="6273369" cy="42059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32458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Vroom and </a:t>
            </a:r>
            <a:r>
              <a:rPr lang="en-GB" b="1" dirty="0" err="1"/>
              <a:t>Yetton</a:t>
            </a:r>
            <a:r>
              <a:rPr lang="en-GB" b="1" dirty="0"/>
              <a:t>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contingency model </a:t>
            </a:r>
            <a:endParaRPr lang="en-GB" b="1" dirty="0"/>
          </a:p>
        </p:txBody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224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800" dirty="0" smtClean="0"/>
              <a:t>Uses two main aspects of a leader’s decision:</a:t>
            </a:r>
          </a:p>
          <a:p>
            <a:pPr eaLnBrk="1" hangingPunct="1"/>
            <a:r>
              <a:rPr lang="en-GB" sz="2800" dirty="0" smtClean="0"/>
              <a:t>Decision quality or rationality</a:t>
            </a:r>
          </a:p>
          <a:p>
            <a:pPr marL="703263" lvl="1" indent="-342900" eaLnBrk="1" hangingPunct="1"/>
            <a:r>
              <a:rPr lang="en-GB" sz="2600" dirty="0" smtClean="0"/>
              <a:t>The effect that the decision has on group performance.</a:t>
            </a:r>
          </a:p>
          <a:p>
            <a:pPr eaLnBrk="1" hangingPunct="1"/>
            <a:r>
              <a:rPr lang="en-GB" sz="2800" dirty="0" smtClean="0"/>
              <a:t>Decision acceptance </a:t>
            </a:r>
          </a:p>
          <a:p>
            <a:pPr marL="703263" lvl="1" indent="-342900" eaLnBrk="1" hangingPunct="1"/>
            <a:r>
              <a:rPr lang="en-GB" sz="2600" dirty="0" smtClean="0"/>
              <a:t>The motivation and commitment of group members in implementing the decision.</a:t>
            </a:r>
          </a:p>
          <a:p>
            <a:pPr marL="352425" indent="-352425" eaLnBrk="1" hangingPunct="1"/>
            <a:r>
              <a:rPr lang="en-GB" sz="2800" dirty="0" smtClean="0"/>
              <a:t>Together with amount of </a:t>
            </a:r>
            <a:r>
              <a:rPr lang="en-GB" sz="2800" b="1" i="1" dirty="0" smtClean="0"/>
              <a:t>time required</a:t>
            </a:r>
            <a:r>
              <a:rPr lang="en-GB" sz="2800" dirty="0" smtClean="0"/>
              <a:t> to make the decision.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Vroom and </a:t>
            </a:r>
            <a:r>
              <a:rPr lang="en-GB" b="1" dirty="0" err="1"/>
              <a:t>Yetton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five main decision styles </a:t>
            </a:r>
            <a:endParaRPr lang="en-GB" b="1" dirty="0"/>
          </a:p>
        </p:txBody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9960" y="1807984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Autocratic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Leader solves the problem alone.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Leader obtains information then decides alone.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Consultative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The problem is shared with relevant individuals; the leader decides possibly reflecting influence of subordinates.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The problem is shared with the group; the leader decides possibly reflecting the decision of subordinates.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Group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400" dirty="0" smtClean="0"/>
              <a:t>The problem is shared; the leader chairs a group </a:t>
            </a:r>
            <a:br>
              <a:rPr lang="en-GB" sz="2400" dirty="0" smtClean="0"/>
            </a:br>
            <a:r>
              <a:rPr lang="en-GB" sz="2400" dirty="0" smtClean="0"/>
              <a:t>decision-making process and a consensus is attempted.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Path</a:t>
            </a:r>
            <a:r>
              <a:rPr lang="en-GB" b="1" smtClean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b="1" smtClean="0"/>
              <a:t>goal theory: House</a:t>
            </a:r>
          </a:p>
        </p:txBody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6699" y="1770535"/>
            <a:ext cx="84963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This is based on expectancy theories of motivation.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Identifies four main types of leadership behaviour: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Directive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Supportive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Participative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Achievement-oriented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All four types of behaviour can be used by the same person at different times and in different situations.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3944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smtClean="0"/>
              <a:t>Representation of the path</a:t>
            </a:r>
            <a:r>
              <a:rPr lang="en-GB" sz="3600" b="1" smtClean="0">
                <a:cs typeface="Times New Roman" pitchFamily="18" charset="0"/>
              </a:rPr>
              <a:t>–</a:t>
            </a:r>
            <a:r>
              <a:rPr lang="en-GB" sz="3600" b="1" smtClean="0"/>
              <a:t>goal theory of leadership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9.5 </a:t>
            </a:r>
            <a:r>
              <a:rPr lang="en-GB" dirty="0" smtClean="0"/>
              <a:t> </a:t>
            </a:r>
            <a:r>
              <a:rPr lang="en-US" dirty="0" smtClean="0"/>
              <a:t>Representation of the path–goal theory of leadership</a:t>
            </a:r>
            <a:endParaRPr lang="en-IN" dirty="0" smtClean="0"/>
          </a:p>
        </p:txBody>
      </p:sp>
      <p:pic>
        <p:nvPicPr>
          <p:cNvPr id="6146" name="Picture 2" descr="V:\Powerpoint\PE_UK\PE501-MULLINS\Final Files\GIf\ch09\M09NF00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6135" y="1936147"/>
            <a:ext cx="8432550" cy="28456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/>
              <a:t>Situational </a:t>
            </a:r>
            <a:r>
              <a:rPr lang="en-GB" sz="4000" b="1" dirty="0" smtClean="0"/>
              <a:t>leadership</a:t>
            </a:r>
            <a:r>
              <a:rPr lang="en-GB" sz="4000" b="1" dirty="0"/>
              <a:t>: </a:t>
            </a:r>
            <a:r>
              <a:rPr lang="en-GB" sz="4000" b="1" dirty="0" smtClean="0"/>
              <a:t>Hersey </a:t>
            </a:r>
            <a:r>
              <a:rPr lang="en-GB" sz="4000" b="1" dirty="0"/>
              <a:t>and Blanchard</a:t>
            </a:r>
          </a:p>
        </p:txBody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5364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000" dirty="0" smtClean="0"/>
              <a:t>The readiness of followers to attempt a task should influence leader behaviour.</a:t>
            </a:r>
          </a:p>
          <a:p>
            <a:pPr eaLnBrk="1" hangingPunct="1">
              <a:buFontTx/>
              <a:buNone/>
            </a:pPr>
            <a:r>
              <a:rPr lang="en-GB" sz="3000" dirty="0" smtClean="0"/>
              <a:t>Four levels of follower ‘readiness’:</a:t>
            </a:r>
          </a:p>
          <a:p>
            <a:pPr marL="333375" indent="-333375" eaLnBrk="1" hangingPunct="1"/>
            <a:r>
              <a:rPr lang="en-GB" sz="3000" dirty="0" smtClean="0"/>
              <a:t>R1 – low follower readiness</a:t>
            </a:r>
          </a:p>
          <a:p>
            <a:pPr marL="333375" indent="-333375" eaLnBrk="1" hangingPunct="1"/>
            <a:r>
              <a:rPr lang="en-GB" sz="3000" dirty="0" smtClean="0"/>
              <a:t>R2 – low to moderate follower readiness</a:t>
            </a:r>
          </a:p>
          <a:p>
            <a:pPr marL="333375" indent="-333375" eaLnBrk="1" hangingPunct="1"/>
            <a:r>
              <a:rPr lang="en-GB" sz="3000" dirty="0" smtClean="0"/>
              <a:t>R3 – moderate to high follower readiness</a:t>
            </a:r>
          </a:p>
          <a:p>
            <a:pPr marL="333375" indent="-333375" eaLnBrk="1" hangingPunct="1"/>
            <a:r>
              <a:rPr lang="en-GB" sz="3000" dirty="0" smtClean="0"/>
              <a:t>R4 – high follower readiness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smtClean="0"/>
              <a:t>Situational leadership: Hersey and Blanchard (Continued)</a:t>
            </a:r>
          </a:p>
        </p:txBody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5364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000" dirty="0" smtClean="0"/>
              <a:t>The balance of a leader’s </a:t>
            </a:r>
            <a:r>
              <a:rPr lang="en-GB" sz="3000" i="1" dirty="0" smtClean="0"/>
              <a:t>task</a:t>
            </a:r>
            <a:r>
              <a:rPr lang="en-GB" sz="3000" dirty="0" smtClean="0"/>
              <a:t> behaviour and </a:t>
            </a:r>
            <a:r>
              <a:rPr lang="en-GB" sz="3000" i="1" dirty="0" smtClean="0"/>
              <a:t>relationship</a:t>
            </a:r>
            <a:r>
              <a:rPr lang="en-GB" sz="3000" dirty="0" smtClean="0"/>
              <a:t> behaviour should vary according to follower readiness.</a:t>
            </a:r>
          </a:p>
          <a:p>
            <a:pPr eaLnBrk="1" hangingPunct="1">
              <a:buFontTx/>
              <a:buNone/>
            </a:pPr>
            <a:r>
              <a:rPr lang="en-GB" sz="3000" dirty="0" smtClean="0"/>
              <a:t>Four matching styles of leadership:</a:t>
            </a:r>
          </a:p>
          <a:p>
            <a:pPr eaLnBrk="1" hangingPunct="1"/>
            <a:r>
              <a:rPr lang="en-GB" sz="3000" dirty="0" smtClean="0"/>
              <a:t>R1 requires S1 – telling</a:t>
            </a:r>
          </a:p>
          <a:p>
            <a:pPr eaLnBrk="1" hangingPunct="1"/>
            <a:r>
              <a:rPr lang="en-GB" sz="3000" dirty="0" smtClean="0"/>
              <a:t>R2 requires S2 – selling</a:t>
            </a:r>
          </a:p>
          <a:p>
            <a:pPr eaLnBrk="1" hangingPunct="1"/>
            <a:r>
              <a:rPr lang="en-GB" sz="3000" dirty="0" smtClean="0"/>
              <a:t>R3 requires S3 – participating</a:t>
            </a:r>
          </a:p>
          <a:p>
            <a:pPr eaLnBrk="1" hangingPunct="1"/>
            <a:r>
              <a:rPr lang="en-GB" sz="3000" dirty="0" smtClean="0"/>
              <a:t>R4 requires S4 – delegating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9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Transactional and transformational (creative) leadership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2416" y="1737093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Transactional leadership</a:t>
            </a:r>
          </a:p>
          <a:p>
            <a:pPr marL="342900" lvl="1" indent="-342900"/>
            <a:r>
              <a:rPr lang="en-GB" dirty="0" smtClean="0"/>
              <a:t>Based on legitimate authority</a:t>
            </a:r>
          </a:p>
          <a:p>
            <a:pPr marL="342900" lvl="1" indent="-342900"/>
            <a:r>
              <a:rPr lang="en-GB" dirty="0" smtClean="0"/>
              <a:t>Emphasis on clarification of goals, outcomes, rewards and punishments</a:t>
            </a:r>
          </a:p>
          <a:p>
            <a:pPr marL="342900" lvl="1" indent="-342900"/>
            <a:r>
              <a:rPr lang="en-GB" dirty="0" smtClean="0"/>
              <a:t>Appeals to the self-interest of followers</a:t>
            </a:r>
          </a:p>
          <a:p>
            <a:pPr marL="342900" lvl="1" indent="-342900"/>
            <a:r>
              <a:rPr lang="en-GB" dirty="0" smtClean="0"/>
              <a:t>Mutual dependence and exchange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737093"/>
            <a:ext cx="432048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Transformational leadership</a:t>
            </a:r>
          </a:p>
          <a:p>
            <a:pPr marL="342900" lvl="1" indent="-342900"/>
            <a:r>
              <a:rPr lang="en-GB" dirty="0" smtClean="0"/>
              <a:t>A process of engendering high motivation and commitment</a:t>
            </a:r>
          </a:p>
          <a:p>
            <a:pPr marL="342900" lvl="1" indent="-342900"/>
            <a:r>
              <a:rPr lang="en-GB" dirty="0" smtClean="0"/>
              <a:t>Generating a vision for the organisation</a:t>
            </a:r>
          </a:p>
          <a:p>
            <a:pPr marL="342900" lvl="1" indent="-342900"/>
            <a:r>
              <a:rPr lang="en-GB" dirty="0" smtClean="0"/>
              <a:t>Appeals to higher ideals and values of followers</a:t>
            </a:r>
          </a:p>
          <a:p>
            <a:pPr marL="342900" lvl="1" indent="-342900"/>
            <a:r>
              <a:rPr lang="en-GB" dirty="0" smtClean="0"/>
              <a:t>Creates feelings of justice, loyalty and 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3984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Components of </a:t>
            </a:r>
            <a:r>
              <a:rPr lang="en-GB" b="1" dirty="0" smtClean="0"/>
              <a:t>transformational leadership</a:t>
            </a:r>
            <a:r>
              <a:rPr lang="en-GB" b="1" dirty="0"/>
              <a:t>: Bass</a:t>
            </a:r>
          </a:p>
        </p:txBody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16" y="1708640"/>
            <a:ext cx="8229600" cy="4103687"/>
          </a:xfrm>
        </p:spPr>
        <p:txBody>
          <a:bodyPr/>
          <a:lstStyle/>
          <a:p>
            <a:pPr eaLnBrk="1" hangingPunct="1"/>
            <a:r>
              <a:rPr lang="en-GB" dirty="0" smtClean="0"/>
              <a:t>Idealised influence</a:t>
            </a:r>
            <a:br>
              <a:rPr lang="en-GB" dirty="0" smtClean="0"/>
            </a:br>
            <a:endParaRPr lang="en-GB" dirty="0" smtClean="0"/>
          </a:p>
          <a:p>
            <a:pPr eaLnBrk="1" hangingPunct="1"/>
            <a:r>
              <a:rPr lang="en-GB" dirty="0" smtClean="0"/>
              <a:t>Inspirational motivation</a:t>
            </a:r>
            <a:br>
              <a:rPr lang="en-GB" dirty="0" smtClean="0"/>
            </a:br>
            <a:endParaRPr lang="en-GB" dirty="0" smtClean="0"/>
          </a:p>
          <a:p>
            <a:pPr eaLnBrk="1" hangingPunct="1"/>
            <a:r>
              <a:rPr lang="en-GB" dirty="0" smtClean="0"/>
              <a:t>Intellectual stimulation</a:t>
            </a:r>
            <a:br>
              <a:rPr lang="en-GB" dirty="0" smtClean="0"/>
            </a:br>
            <a:endParaRPr lang="en-GB" dirty="0" smtClean="0"/>
          </a:p>
          <a:p>
            <a:pPr eaLnBrk="1" hangingPunct="1"/>
            <a:r>
              <a:rPr lang="en-GB" dirty="0" smtClean="0"/>
              <a:t>Individualised consideration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smtClean="0"/>
              <a:t>Guidelines for transformational leadership: Yukl</a:t>
            </a:r>
          </a:p>
        </p:txBody>
      </p:sp>
      <p:sp>
        <p:nvSpPr>
          <p:cNvPr id="92164" name="Rectangle 4"/>
          <p:cNvSpPr>
            <a:spLocks noGrp="1" noChangeArrowheads="1"/>
          </p:cNvSpPr>
          <p:nvPr>
            <p:ph idx="1"/>
          </p:nvPr>
        </p:nvSpPr>
        <p:spPr>
          <a:xfrm>
            <a:off x="448408" y="1726224"/>
            <a:ext cx="8229600" cy="3989040"/>
          </a:xfrm>
        </p:spPr>
        <p:txBody>
          <a:bodyPr/>
          <a:lstStyle/>
          <a:p>
            <a:pPr eaLnBrk="1" hangingPunct="1"/>
            <a:r>
              <a:rPr lang="en-GB" sz="2800" dirty="0" smtClean="0"/>
              <a:t>Articulate a clear and appealing vision</a:t>
            </a:r>
          </a:p>
          <a:p>
            <a:pPr eaLnBrk="1" hangingPunct="1"/>
            <a:r>
              <a:rPr lang="en-GB" sz="2800" dirty="0" smtClean="0"/>
              <a:t>Explain how the vision can be attained</a:t>
            </a:r>
          </a:p>
          <a:p>
            <a:pPr eaLnBrk="1" hangingPunct="1"/>
            <a:r>
              <a:rPr lang="en-GB" sz="2800" dirty="0" smtClean="0"/>
              <a:t>Act confident and optimistic</a:t>
            </a:r>
          </a:p>
          <a:p>
            <a:pPr eaLnBrk="1" hangingPunct="1"/>
            <a:r>
              <a:rPr lang="en-GB" sz="2800" dirty="0" smtClean="0"/>
              <a:t>Express confidence in followers</a:t>
            </a:r>
          </a:p>
          <a:p>
            <a:pPr eaLnBrk="1" hangingPunct="1"/>
            <a:r>
              <a:rPr lang="en-GB" sz="2800" dirty="0" smtClean="0"/>
              <a:t>Use </a:t>
            </a:r>
            <a:r>
              <a:rPr lang="en-GB" sz="2800" dirty="0"/>
              <a:t>dramatic symbolic actions to emphasise key values</a:t>
            </a:r>
          </a:p>
          <a:p>
            <a:pPr eaLnBrk="1" hangingPunct="1"/>
            <a:r>
              <a:rPr lang="en-GB" sz="2800" dirty="0"/>
              <a:t>Lead by example</a:t>
            </a:r>
          </a:p>
          <a:p>
            <a:pPr eaLnBrk="1" hangingPunct="1"/>
            <a:endParaRPr lang="en-GB" sz="2400" dirty="0" smtClean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smtClean="0"/>
              <a:t>Inspirational, visionary or charismatic leadership</a:t>
            </a:r>
          </a:p>
        </p:txBody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3583" y="1713642"/>
            <a:ext cx="8229600" cy="4137025"/>
          </a:xfrm>
        </p:spPr>
        <p:txBody>
          <a:bodyPr/>
          <a:lstStyle/>
          <a:p>
            <a:pPr marL="387350" indent="-387350" eaLnBrk="1" hangingPunct="1">
              <a:buFontTx/>
              <a:buNone/>
            </a:pPr>
            <a:r>
              <a:rPr lang="en-GB" i="1" dirty="0" smtClean="0"/>
              <a:t>‘Charismatic leaders transform followers by creating changes in their goals, values, needs, beliefs and aspirations. They accomplish this transformation by appealing to followers’ self-concepts – namely their values and personal identity’.</a:t>
            </a:r>
          </a:p>
          <a:p>
            <a:pPr eaLnBrk="1" hangingPunct="1">
              <a:buFontTx/>
              <a:buNone/>
            </a:pPr>
            <a:endParaRPr lang="en-GB" i="1" dirty="0" smtClean="0"/>
          </a:p>
          <a:p>
            <a:pPr eaLnBrk="1" hangingPunct="1">
              <a:buFontTx/>
              <a:buNone/>
            </a:pPr>
            <a:r>
              <a:rPr lang="en-GB" sz="2400" dirty="0" smtClean="0"/>
              <a:t>							</a:t>
            </a:r>
            <a:r>
              <a:rPr lang="en-GB" sz="2400" dirty="0" err="1" smtClean="0"/>
              <a:t>Kreitner</a:t>
            </a:r>
            <a:r>
              <a:rPr lang="en-GB" sz="2400" dirty="0" smtClean="0"/>
              <a:t> </a:t>
            </a:r>
            <a:r>
              <a:rPr lang="en-GB" sz="2400" i="1" dirty="0" smtClean="0"/>
              <a:t>et al</a:t>
            </a:r>
            <a:r>
              <a:rPr lang="en-GB" sz="2400" dirty="0" smtClean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Title 1"/>
          <p:cNvSpPr>
            <a:spLocks noGrp="1"/>
          </p:cNvSpPr>
          <p:nvPr>
            <p:ph type="title"/>
          </p:nvPr>
        </p:nvSpPr>
        <p:spPr>
          <a:xfrm>
            <a:off x="167054" y="483576"/>
            <a:ext cx="8809892" cy="11430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Servant leadership: ten characteristics</a:t>
            </a:r>
          </a:p>
        </p:txBody>
      </p:sp>
      <p:sp>
        <p:nvSpPr>
          <p:cNvPr id="98306" name="Content Placeholder 5"/>
          <p:cNvSpPr>
            <a:spLocks noGrp="1"/>
          </p:cNvSpPr>
          <p:nvPr>
            <p:ph sz="half" idx="1"/>
          </p:nvPr>
        </p:nvSpPr>
        <p:spPr>
          <a:xfrm>
            <a:off x="448408" y="1733771"/>
            <a:ext cx="4038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Active listening</a:t>
            </a:r>
          </a:p>
          <a:p>
            <a:pPr eaLnBrk="1" hangingPunct="1"/>
            <a:r>
              <a:rPr lang="en-GB" dirty="0" smtClean="0"/>
              <a:t>Empathy</a:t>
            </a:r>
          </a:p>
          <a:p>
            <a:pPr eaLnBrk="1" hangingPunct="1"/>
            <a:r>
              <a:rPr lang="en-GB" dirty="0" smtClean="0"/>
              <a:t>Ability to heal self and others</a:t>
            </a:r>
          </a:p>
          <a:p>
            <a:pPr eaLnBrk="1" hangingPunct="1"/>
            <a:r>
              <a:rPr lang="en-GB" dirty="0" smtClean="0"/>
              <a:t>Self-awareness</a:t>
            </a:r>
          </a:p>
          <a:p>
            <a:pPr eaLnBrk="1" hangingPunct="1"/>
            <a:r>
              <a:rPr lang="en-GB" dirty="0" smtClean="0"/>
              <a:t>Use of persuasion not status</a:t>
            </a:r>
          </a:p>
          <a:p>
            <a:pPr eaLnBrk="1" hangingPunct="1"/>
            <a:r>
              <a:rPr lang="en-GB" dirty="0" smtClean="0"/>
              <a:t>Ability </a:t>
            </a:r>
            <a:r>
              <a:rPr lang="en-GB" dirty="0"/>
              <a:t>to </a:t>
            </a:r>
            <a:r>
              <a:rPr lang="en-GB" dirty="0" smtClean="0"/>
              <a:t>conceptualise</a:t>
            </a:r>
          </a:p>
        </p:txBody>
      </p:sp>
      <p:sp>
        <p:nvSpPr>
          <p:cNvPr id="98307" name="Content Placeholder 6"/>
          <p:cNvSpPr>
            <a:spLocks noGrp="1"/>
          </p:cNvSpPr>
          <p:nvPr>
            <p:ph sz="half" idx="2"/>
          </p:nvPr>
        </p:nvSpPr>
        <p:spPr>
          <a:xfrm>
            <a:off x="4460632" y="1733771"/>
            <a:ext cx="4038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Foresight</a:t>
            </a:r>
          </a:p>
          <a:p>
            <a:pPr eaLnBrk="1" hangingPunct="1"/>
            <a:r>
              <a:rPr lang="en-GB" dirty="0" smtClean="0"/>
              <a:t>Stewardship</a:t>
            </a:r>
          </a:p>
          <a:p>
            <a:pPr eaLnBrk="1" hangingPunct="1"/>
            <a:r>
              <a:rPr lang="en-GB" dirty="0" smtClean="0"/>
              <a:t>Commitment to spiritual growth of self and others</a:t>
            </a:r>
          </a:p>
          <a:p>
            <a:pPr eaLnBrk="1" hangingPunct="1"/>
            <a:r>
              <a:rPr lang="en-GB" dirty="0" smtClean="0"/>
              <a:t>Ability to build a strong organisational community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Seven key values of servant leadership: </a:t>
            </a:r>
            <a:r>
              <a:rPr lang="en-GB" b="1" dirty="0" err="1" smtClean="0"/>
              <a:t>Yukl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48408" y="1726224"/>
            <a:ext cx="4038600" cy="4176464"/>
          </a:xfrm>
        </p:spPr>
        <p:txBody>
          <a:bodyPr/>
          <a:lstStyle/>
          <a:p>
            <a:r>
              <a:rPr lang="en-GB" dirty="0" smtClean="0"/>
              <a:t>Integrity</a:t>
            </a:r>
          </a:p>
          <a:p>
            <a:endParaRPr lang="en-GB" dirty="0" smtClean="0"/>
          </a:p>
          <a:p>
            <a:r>
              <a:rPr lang="en-GB" dirty="0" smtClean="0"/>
              <a:t>Altruism</a:t>
            </a:r>
          </a:p>
          <a:p>
            <a:endParaRPr lang="en-GB" dirty="0" smtClean="0"/>
          </a:p>
          <a:p>
            <a:r>
              <a:rPr lang="en-GB" dirty="0" smtClean="0"/>
              <a:t>Humility</a:t>
            </a:r>
          </a:p>
          <a:p>
            <a:endParaRPr lang="en-GB" dirty="0" smtClean="0"/>
          </a:p>
          <a:p>
            <a:r>
              <a:rPr lang="en-GB" dirty="0" smtClean="0"/>
              <a:t>Empathy and healing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460632" y="1726224"/>
            <a:ext cx="4038600" cy="4176464"/>
          </a:xfrm>
        </p:spPr>
        <p:txBody>
          <a:bodyPr/>
          <a:lstStyle/>
          <a:p>
            <a:r>
              <a:rPr lang="en-GB" dirty="0" smtClean="0"/>
              <a:t>Personal growth</a:t>
            </a:r>
          </a:p>
          <a:p>
            <a:endParaRPr lang="en-GB" dirty="0" smtClean="0"/>
          </a:p>
          <a:p>
            <a:r>
              <a:rPr lang="en-GB" dirty="0" smtClean="0"/>
              <a:t>Fairness and justice</a:t>
            </a:r>
          </a:p>
          <a:p>
            <a:endParaRPr lang="en-GB" dirty="0" smtClean="0"/>
          </a:p>
          <a:p>
            <a:r>
              <a:rPr lang="en-GB" dirty="0" smtClean="0"/>
              <a:t>Empowerment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7438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5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11016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Power and leadership influence:</a:t>
            </a:r>
            <a:br>
              <a:rPr lang="en-GB" sz="3600" b="1" dirty="0" smtClean="0"/>
            </a:br>
            <a:r>
              <a:rPr lang="en-GB" sz="3600" b="1" dirty="0" smtClean="0"/>
              <a:t>French and Raven</a:t>
            </a:r>
          </a:p>
        </p:txBody>
      </p:sp>
      <p:sp>
        <p:nvSpPr>
          <p:cNvPr id="10035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33868" y="1708640"/>
            <a:ext cx="4038600" cy="2836863"/>
          </a:xfrm>
        </p:spPr>
        <p:txBody>
          <a:bodyPr/>
          <a:lstStyle/>
          <a:p>
            <a:pPr eaLnBrk="1" hangingPunct="1"/>
            <a:r>
              <a:rPr lang="en-GB" sz="3200" dirty="0" smtClean="0"/>
              <a:t>Reward power</a:t>
            </a:r>
            <a:br>
              <a:rPr lang="en-GB" sz="3200" dirty="0" smtClean="0"/>
            </a:br>
            <a:endParaRPr lang="en-GB" sz="3200" dirty="0" smtClean="0"/>
          </a:p>
          <a:p>
            <a:pPr eaLnBrk="1" hangingPunct="1"/>
            <a:r>
              <a:rPr lang="en-GB" sz="3200" dirty="0" smtClean="0"/>
              <a:t>Coercive power</a:t>
            </a:r>
            <a:br>
              <a:rPr lang="en-GB" sz="3200" dirty="0" smtClean="0"/>
            </a:br>
            <a:endParaRPr lang="en-GB" sz="3200" dirty="0" smtClean="0"/>
          </a:p>
          <a:p>
            <a:pPr eaLnBrk="1" hangingPunct="1"/>
            <a:r>
              <a:rPr lang="en-GB" sz="3200" dirty="0" smtClean="0"/>
              <a:t>Legitimate power</a:t>
            </a:r>
            <a:br>
              <a:rPr lang="en-GB" sz="3200" dirty="0" smtClean="0"/>
            </a:br>
            <a:endParaRPr lang="en-GB" sz="3200" dirty="0" smtClean="0"/>
          </a:p>
        </p:txBody>
      </p:sp>
      <p:sp>
        <p:nvSpPr>
          <p:cNvPr id="10035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445568" y="1708640"/>
            <a:ext cx="4038600" cy="2836863"/>
          </a:xfrm>
        </p:spPr>
        <p:txBody>
          <a:bodyPr/>
          <a:lstStyle/>
          <a:p>
            <a:pPr eaLnBrk="1" hangingPunct="1"/>
            <a:r>
              <a:rPr lang="en-GB" sz="3200" smtClean="0"/>
              <a:t>Referent power</a:t>
            </a:r>
            <a:br>
              <a:rPr lang="en-GB" sz="3200" smtClean="0"/>
            </a:br>
            <a:endParaRPr lang="en-GB" sz="3200" smtClean="0"/>
          </a:p>
          <a:p>
            <a:pPr eaLnBrk="1" hangingPunct="1"/>
            <a:r>
              <a:rPr lang="en-GB" sz="3200" smtClean="0"/>
              <a:t>Expert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Title 1"/>
          <p:cNvSpPr>
            <a:spLocks noGrp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Culture as a contingent factor?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355" y="1761658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Leadership style may be affected by cultural background of leaders and group.</a:t>
            </a:r>
          </a:p>
          <a:p>
            <a:pPr eaLnBrk="1" hangingPunct="1">
              <a:defRPr/>
            </a:pPr>
            <a:r>
              <a:rPr lang="en-GB" dirty="0" smtClean="0"/>
              <a:t>The choice of leadership style may need to take group national culture into account.</a:t>
            </a:r>
          </a:p>
          <a:p>
            <a:pPr eaLnBrk="1" hangingPunct="1">
              <a:defRPr/>
            </a:pPr>
            <a:r>
              <a:rPr lang="en-GB" dirty="0" smtClean="0"/>
              <a:t>Contingency approaches may be needed in transnational organisations.</a:t>
            </a:r>
          </a:p>
          <a:p>
            <a:pPr eaLnBrk="1" hangingPunct="1">
              <a:defRPr/>
            </a:pPr>
            <a:r>
              <a:rPr lang="en-GB" dirty="0" smtClean="0"/>
              <a:t>Project GLOBE emphasises findings about the significance of culture for leadership styles.</a:t>
            </a: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 smtClean="0"/>
              <a:t>No one best form of leadership: variables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42833" y="1811216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Characteristics of the manager</a:t>
            </a:r>
          </a:p>
          <a:p>
            <a:pPr eaLnBrk="1" hangingPunct="1">
              <a:defRPr/>
            </a:pPr>
            <a:r>
              <a:rPr lang="en-GB" dirty="0" smtClean="0"/>
              <a:t>Type of power of the manager</a:t>
            </a:r>
          </a:p>
          <a:p>
            <a:pPr eaLnBrk="1" hangingPunct="1">
              <a:defRPr/>
            </a:pPr>
            <a:r>
              <a:rPr lang="en-GB" dirty="0" smtClean="0"/>
              <a:t>Characteristics of the followers</a:t>
            </a:r>
          </a:p>
          <a:p>
            <a:pPr eaLnBrk="1" hangingPunct="1">
              <a:defRPr/>
            </a:pPr>
            <a:r>
              <a:rPr lang="en-GB" dirty="0" smtClean="0"/>
              <a:t>Relationship between manager and group</a:t>
            </a:r>
          </a:p>
          <a:p>
            <a:pPr eaLnBrk="1" hangingPunct="1">
              <a:defRPr/>
            </a:pPr>
            <a:r>
              <a:rPr lang="en-GB" dirty="0" smtClean="0"/>
              <a:t>Type and nature of the organisation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454360" y="1811216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Nature of tasks to be achieved</a:t>
            </a:r>
          </a:p>
          <a:p>
            <a:pPr eaLnBrk="1" hangingPunct="1">
              <a:defRPr/>
            </a:pPr>
            <a:r>
              <a:rPr lang="en-GB" dirty="0" smtClean="0"/>
              <a:t>Organisation technology, communications and work</a:t>
            </a:r>
          </a:p>
          <a:p>
            <a:pPr eaLnBrk="1" hangingPunct="1">
              <a:defRPr/>
            </a:pPr>
            <a:r>
              <a:rPr lang="en-GB" dirty="0" smtClean="0"/>
              <a:t>Informal organisation and psychological contract</a:t>
            </a:r>
          </a:p>
          <a:p>
            <a:pPr eaLnBrk="1" hangingPunct="1">
              <a:defRPr/>
            </a:pPr>
            <a:r>
              <a:rPr lang="en-GB" dirty="0" smtClean="0"/>
              <a:t>Influence of external environment and national culture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r>
              <a:rPr lang="en-GB" b="1" dirty="0" smtClean="0"/>
              <a:t>Alternative views of leadership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408" y="1731229"/>
            <a:ext cx="4186808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Shared (distributed) leadership</a:t>
            </a:r>
          </a:p>
          <a:p>
            <a:pPr marL="0" indent="0">
              <a:buNone/>
            </a:pPr>
            <a:r>
              <a:rPr lang="en-GB" dirty="0" smtClean="0"/>
              <a:t>There are multiple leaders throughout an organisation. Decision making is shared among staff at all levels and positions.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3208" y="1731229"/>
            <a:ext cx="4104456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Responsible leadership</a:t>
            </a:r>
          </a:p>
          <a:p>
            <a:pPr marL="0" indent="0">
              <a:buNone/>
            </a:pPr>
            <a:r>
              <a:rPr lang="en-GB" dirty="0" smtClean="0"/>
              <a:t>Business leaders must be seen to act and demonstrate their commitment to creating a fairer society and a more sustainable future.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3092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smtClean="0"/>
              <a:t>The leadership ‘jigsaw’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9.8  </a:t>
            </a:r>
            <a:r>
              <a:rPr lang="en-US" dirty="0" smtClean="0"/>
              <a:t>The leadership ‘jigsaw’</a:t>
            </a:r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 Cutler, A. ‘A Good Fit Is Essential’, </a:t>
            </a:r>
            <a:r>
              <a:rPr lang="en-US" sz="800" i="1" dirty="0" smtClean="0"/>
              <a:t>Professional Manager</a:t>
            </a:r>
            <a:r>
              <a:rPr lang="en-US" sz="800" dirty="0" smtClean="0"/>
              <a:t>, vol. 15, no. 3, May 2005, p. 38. Reproduced with permission from Chartered Management Institute and Alan Cutler.</a:t>
            </a:r>
          </a:p>
        </p:txBody>
      </p:sp>
      <p:pic>
        <p:nvPicPr>
          <p:cNvPr id="7170" name="Picture 2" descr="V:\Powerpoint\PE_UK\PE501-MULLINS\Final Files\GIf\ch09\M09NF00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6441" y="1510202"/>
            <a:ext cx="4171119" cy="41872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 smtClean="0"/>
              <a:t>Seven principles for developing leaders: Adair</a:t>
            </a:r>
          </a:p>
        </p:txBody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70708"/>
            <a:ext cx="8229600" cy="4525963"/>
          </a:xfrm>
        </p:spPr>
        <p:txBody>
          <a:bodyPr/>
          <a:lstStyle/>
          <a:p>
            <a:pPr marL="334963" indent="-334963" eaLnBrk="1" hangingPunct="1">
              <a:lnSpc>
                <a:spcPct val="90000"/>
              </a:lnSpc>
            </a:pPr>
            <a:r>
              <a:rPr lang="en-GB" sz="2400" dirty="0" smtClean="0"/>
              <a:t>Seven key principles for organisational leader development</a:t>
            </a:r>
          </a:p>
          <a:p>
            <a:pPr marL="344488" indent="-344488" eaLnBrk="1" hangingPunct="1">
              <a:lnSpc>
                <a:spcPct val="90000"/>
              </a:lnSpc>
            </a:pPr>
            <a:r>
              <a:rPr lang="en-GB" sz="2400" dirty="0" smtClean="0"/>
              <a:t>Based around action-centred leadership model:</a:t>
            </a:r>
            <a:endParaRPr lang="en-GB" sz="2000" dirty="0" smtClean="0"/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A strategy for leadership development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Selection of those with leader potential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Training for leadership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Career development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Line managers as leadership developers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Corporate culture to encourage self-development of leaders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A chief executive who leads from the front and grows other leaders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Assignment</a:t>
            </a:r>
          </a:p>
        </p:txBody>
      </p:sp>
      <p:pic>
        <p:nvPicPr>
          <p:cNvPr id="5" name="Picture 2" descr="V:\Powerpoint\PE_UK\PE501-MULLINS\Final Files\GIf\ch09\M09U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983" y="2362200"/>
            <a:ext cx="8444034" cy="20423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4"/>
  <p:tag name="MMPROD_UIDATA" val="&lt;database version=&quot;6.0&quot;&gt;&lt;object type=&quot;1&quot; unique_id=&quot;10001&quot;&gt;&lt;object type=&quot;8&quot; unique_id=&quot;358230&quot;&gt;&lt;/object&gt;&lt;object type=&quot;2&quot; unique_id=&quot;358231&quot;&gt;&lt;object type=&quot;3&quot; unique_id=&quot;363677&quot;&gt;&lt;property id=&quot;20148&quot; value=&quot;5&quot;/&gt;&lt;property id=&quot;20300&quot; value=&quot;Slide 1 - &amp;quot;Chapter 9&amp;#x0D;&amp;#x0A;Leadership in &amp;#x0D;&amp;#x0A;organisations&amp;quot;&quot;/&gt;&lt;property id=&quot;20307&quot; value=&quot;257&quot;/&gt;&lt;/object&gt;&lt;object type=&quot;3&quot; unique_id=&quot;363679&quot;&gt;&lt;property id=&quot;20148&quot; value=&quot;5&quot;/&gt;&lt;property id=&quot;20300&quot; value=&quot;Slide 2 - &amp;quot;The significance of leadership &amp;quot;&quot;/&gt;&lt;property id=&quot;20307&quot; value=&quot;259&quot;/&gt;&lt;/object&gt;&lt;object type=&quot;3&quot; unique_id=&quot;363681&quot;&gt;&lt;property id=&quot;20148&quot; value=&quot;5&quot;/&gt;&lt;property id=&quot;20300&quot; value=&quot;Slide 3 - &amp;quot;Leadership and management: Zaleznik&amp;quot;&quot;/&gt;&lt;property id=&quot;20307&quot; value=&quot;261&quot;/&gt;&lt;/object&gt;&lt;object type=&quot;3&quot; unique_id=&quot;363682&quot;&gt;&lt;property id=&quot;20148&quot; value=&quot;5&quot;/&gt;&lt;property id=&quot;20300&quot; value=&quot;Slide 5 - &amp;quot;Approaches to leadership&amp;quot;&quot;/&gt;&lt;property id=&quot;20307&quot; value=&quot;262&quot;/&gt;&lt;/object&gt;&lt;object type=&quot;3&quot; unique_id=&quot;363683&quot;&gt;&lt;property id=&quot;20148&quot; value=&quot;5&quot;/&gt;&lt;property id=&quot;20300&quot; value=&quot;Slide 6 - &amp;quot;A framework for the study of managerial leadership: 1&amp;quot;&quot;/&gt;&lt;property id=&quot;20307&quot; value=&quot;263&quot;/&gt;&lt;/object&gt;&lt;object type=&quot;3&quot; unique_id=&quot;363684&quot;&gt;&lt;property id=&quot;20148&quot; value=&quot;5&quot;/&gt;&lt;property id=&quot;20300&quot; value=&quot;Slide 7 - &amp;quot;A framework for the study of managerial leadership: 2&amp;quot;&quot;/&gt;&lt;property id=&quot;20307&quot; value=&quot;264&quot;/&gt;&lt;/object&gt;&lt;object type=&quot;3&quot; unique_id=&quot;363685&quot;&gt;&lt;property id=&quot;20148&quot; value=&quot;5&quot;/&gt;&lt;property id=&quot;20300&quot; value=&quot;Slide 8 - &amp;quot;The qualities or traits approach&amp;quot;&quot;/&gt;&lt;property id=&quot;20307&quot; value=&quot;265&quot;/&gt;&lt;/object&gt;&lt;object type=&quot;3&quot; unique_id=&quot;363686&quot;&gt;&lt;property id=&quot;20148&quot; value=&quot;5&quot;/&gt;&lt;property id=&quot;20300&quot; value=&quot;Slide 9 - &amp;quot;The functional (or group) approach: Adair’s action-centred leadership&amp;quot;&quot;/&gt;&lt;property id=&quot;20307&quot; value=&quot;266&quot;/&gt;&lt;/object&gt;&lt;object type=&quot;3&quot; unique_id=&quot;363687&quot;&gt;&lt;property id=&quot;20148&quot; value=&quot;5&quot;/&gt;&lt;property id=&quot;20300&quot; value=&quot;Slide 10 - &amp;quot;Action-centred leadership&amp;#x0D;&amp;#x0A;task needs&amp;quot;&quot;/&gt;&lt;property id=&quot;20307&quot; value=&quot;267&quot;/&gt;&lt;/object&gt;&lt;object type=&quot;3&quot; unique_id=&quot;363688&quot;&gt;&lt;property id=&quot;20148&quot; value=&quot;5&quot;/&gt;&lt;property id=&quot;20300&quot; value=&quot;Slide 11 - &amp;quot;Action-centred leadership&amp;#x0D;&amp;#x0A;team maintenance needs&amp;quot;&quot;/&gt;&lt;property id=&quot;20307&quot; value=&quot;268&quot;/&gt;&lt;/object&gt;&lt;object type=&quot;3&quot; unique_id=&quot;363689&quot;&gt;&lt;property id=&quot;20148&quot; value=&quot;5&quot;/&gt;&lt;property id=&quot;20300&quot; value=&quot;Slide 12 - &amp;quot;Action-centred leadership&amp;#x0D;&amp;#x0A;individual needs&amp;quot;&quot;/&gt;&lt;property id=&quot;20307&quot; value=&quot;269&quot;/&gt;&lt;/object&gt;&lt;object type=&quot;3&quot; unique_id=&quot;363692&quot;&gt;&lt;property id=&quot;20148&quot; value=&quot;5&quot;/&gt;&lt;property id=&quot;20300&quot; value=&quot;Slide 13 - &amp;quot;Styles of leadership &amp;quot;&quot;/&gt;&lt;property id=&quot;20307&quot; value=&quot;272&quot;/&gt;&lt;/object&gt;&lt;object type=&quot;3&quot; unique_id=&quot;363693&quot;&gt;&lt;property id=&quot;20148&quot; value=&quot;5&quot;/&gt;&lt;property id=&quot;20300&quot; value=&quot;Slide 14 - &amp;quot;Continuum of leadership behaviour&amp;quot;&quot;/&gt;&lt;property id=&quot;20307&quot; value=&quot;273&quot;/&gt;&lt;/object&gt;&lt;object type=&quot;3&quot; unique_id=&quot;363694&quot;&gt;&lt;property id=&quot;20148&quot; value=&quot;5&quot;/&gt;&lt;property id=&quot;20300&quot; value=&quot;Slide 15 - &amp;quot;Continuum of manager–&amp;#x0D;&amp;#x0A;non-manager behaviour&amp;quot;&quot;/&gt;&lt;property id=&quot;20307&quot; value=&quot;274&quot;/&gt;&lt;/object&gt;&lt;object type=&quot;3&quot; unique_id=&quot;363695&quot;&gt;&lt;property id=&quot;20148&quot; value=&quot;5&quot;/&gt;&lt;property id=&quot;20300&quot; value=&quot;Slide 16 - &amp;quot;Leadership style decisions&amp;quot;&quot;/&gt;&lt;property id=&quot;20307&quot; value=&quot;275&quot;/&gt;&lt;/object&gt;&lt;object type=&quot;3&quot; unique_id=&quot;363696&quot;&gt;&lt;property id=&quot;20148&quot; value=&quot;5&quot;/&gt;&lt;property id=&quot;20300&quot; value=&quot;Slide 17 - &amp;quot;Forces in the manager&amp;quot;&quot;/&gt;&lt;property id=&quot;20307&quot; value=&quot;276&quot;/&gt;&lt;/object&gt;&lt;object type=&quot;3&quot; unique_id=&quot;363697&quot;&gt;&lt;property id=&quot;20148&quot; value=&quot;5&quot;/&gt;&lt;property id=&quot;20300&quot; value=&quot;Slide 18 - &amp;quot;Forces in the subordinate&amp;quot;&quot;/&gt;&lt;property id=&quot;20307&quot; value=&quot;277&quot;/&gt;&lt;/object&gt;&lt;object type=&quot;3&quot; unique_id=&quot;363698&quot;&gt;&lt;property id=&quot;20148&quot; value=&quot;5&quot;/&gt;&lt;property id=&quot;20300&quot; value=&quot;Slide 19 - &amp;quot;Forces in the situation&amp;quot;&quot;/&gt;&lt;property id=&quot;20307&quot; value=&quot;278&quot;/&gt;&lt;/object&gt;&lt;object type=&quot;3&quot; unique_id=&quot;363699&quot;&gt;&lt;property id=&quot;20148&quot; value=&quot;5&quot;/&gt;&lt;property id=&quot;20300&quot; value=&quot;Slide 20 - &amp;quot;Contingency theories &amp;#x0D;&amp;#x0A;of leadership&amp;quot;&quot;/&gt;&lt;property id=&quot;20307&quot; value=&quot;279&quot;/&gt;&lt;/object&gt;&lt;object type=&quot;3&quot; unique_id=&quot;363700&quot;&gt;&lt;property id=&quot;20148&quot; value=&quot;5&quot;/&gt;&lt;property id=&quot;20300&quot; value=&quot;Slide 21 - &amp;quot;Fiedler’s contingency model&amp;quot;&quot;/&gt;&lt;property id=&quot;20307&quot; value=&quot;280&quot;/&gt;&lt;/object&gt;&lt;object type=&quot;3&quot; unique_id=&quot;363701&quot;&gt;&lt;property id=&quot;20148&quot; value=&quot;5&quot;/&gt;&lt;property id=&quot;20300&quot; value=&quot;Slide 23 - &amp;quot;Vroom and Yetton &amp;#x0D;&amp;#x0A;contingency model &amp;quot;&quot;/&gt;&lt;property id=&quot;20307&quot; value=&quot;281&quot;/&gt;&lt;/object&gt;&lt;object type=&quot;3&quot; unique_id=&quot;363702&quot;&gt;&lt;property id=&quot;20148&quot; value=&quot;5&quot;/&gt;&lt;property id=&quot;20300&quot; value=&quot;Slide 24 - &amp;quot;Vroom and Yetton&amp;#x0D;&amp;#x0A;five main decision styles &amp;quot;&quot;/&gt;&lt;property id=&quot;20307&quot; value=&quot;282&quot;/&gt;&lt;/object&gt;&lt;object type=&quot;3&quot; unique_id=&quot;363703&quot;&gt;&lt;property id=&quot;20148&quot; value=&quot;5&quot;/&gt;&lt;property id=&quot;20300&quot; value=&quot;Slide 25 - &amp;quot;Path–goal theory: House&amp;quot;&quot;/&gt;&lt;property id=&quot;20307&quot; value=&quot;283&quot;/&gt;&lt;/object&gt;&lt;object type=&quot;3&quot; unique_id=&quot;363704&quot;&gt;&lt;property id=&quot;20148&quot; value=&quot;5&quot;/&gt;&lt;property id=&quot;20300&quot; value=&quot;Slide 26 - &amp;quot;Representation of the path–goal theory of leadership&amp;quot;&quot;/&gt;&lt;property id=&quot;20307&quot; value=&quot;284&quot;/&gt;&lt;/object&gt;&lt;object type=&quot;3&quot; unique_id=&quot;363705&quot;&gt;&lt;property id=&quot;20148&quot; value=&quot;5&quot;/&gt;&lt;property id=&quot;20300&quot; value=&quot;Slide 27 - &amp;quot;Situational leadership: Hersey and Blanchard&amp;quot;&quot;/&gt;&lt;property id=&quot;20307&quot; value=&quot;285&quot;/&gt;&lt;/object&gt;&lt;object type=&quot;3&quot; unique_id=&quot;363706&quot;&gt;&lt;property id=&quot;20148&quot; value=&quot;5&quot;/&gt;&lt;property id=&quot;20300&quot; value=&quot;Slide 28 - &amp;quot;Situational leadership: Hersey and Blanchard (Continued)&amp;quot;&quot;/&gt;&lt;property id=&quot;20307&quot; value=&quot;286&quot;/&gt;&lt;/object&gt;&lt;object type=&quot;3&quot; unique_id=&quot;363708&quot;&gt;&lt;property id=&quot;20148&quot; value=&quot;5&quot;/&gt;&lt;property id=&quot;20300&quot; value=&quot;Slide 30 - &amp;quot;Components of transformational leadership: Bass&amp;quot;&quot;/&gt;&lt;property id=&quot;20307&quot; value=&quot;288&quot;/&gt;&lt;/object&gt;&lt;object type=&quot;3&quot; unique_id=&quot;363709&quot;&gt;&lt;property id=&quot;20148&quot; value=&quot;5&quot;/&gt;&lt;property id=&quot;20300&quot; value=&quot;Slide 31 - &amp;quot;Guidelines for transformational leadership: Yukl&amp;quot;&quot;/&gt;&lt;property id=&quot;20307&quot; value=&quot;289&quot;/&gt;&lt;/object&gt;&lt;object type=&quot;3&quot; unique_id=&quot;363710&quot;&gt;&lt;property id=&quot;20148&quot; value=&quot;5&quot;/&gt;&lt;property id=&quot;20300&quot; value=&quot;Slide 32 - &amp;quot;Inspirational, visionary or charismatic leadership&amp;quot;&quot;/&gt;&lt;property id=&quot;20307&quot; value=&quot;290&quot;/&gt;&lt;/object&gt;&lt;object type=&quot;3&quot; unique_id=&quot;363712&quot;&gt;&lt;property id=&quot;20148&quot; value=&quot;5&quot;/&gt;&lt;property id=&quot;20300&quot; value=&quot;Slide 33 - &amp;quot;Servant leadership: ten characteristics&amp;quot;&quot;/&gt;&lt;property id=&quot;20307&quot; value=&quot;292&quot;/&gt;&lt;/object&gt;&lt;object type=&quot;3&quot; unique_id=&quot;363713&quot;&gt;&lt;property id=&quot;20148&quot; value=&quot;5&quot;/&gt;&lt;property id=&quot;20300&quot; value=&quot;Slide 35 - &amp;quot;Power and leadership influence:&amp;#x0D;&amp;#x0A;French and Raven&amp;quot;&quot;/&gt;&lt;property id=&quot;20307&quot; value=&quot;293&quot;/&gt;&lt;/object&gt;&lt;object type=&quot;3&quot; unique_id=&quot;363715&quot;&gt;&lt;property id=&quot;20148&quot; value=&quot;5&quot;/&gt;&lt;property id=&quot;20300&quot; value=&quot;Slide 40 - &amp;quot;Seven principles for developing leaders: Adair&amp;quot;&quot;/&gt;&lt;property id=&quot;20307&quot; value=&quot;295&quot;/&gt;&lt;/object&gt;&lt;object type=&quot;3&quot; unique_id=&quot;363716&quot;&gt;&lt;property id=&quot;20148&quot; value=&quot;5&quot;/&gt;&lt;property id=&quot;20300&quot; value=&quot;Slide 36 - &amp;quot;Culture as a contingent factor?&amp;quot;&quot;/&gt;&lt;property id=&quot;20307&quot; value=&quot;296&quot;/&gt;&lt;/object&gt;&lt;object type=&quot;3&quot; unique_id=&quot;363718&quot;&gt;&lt;property id=&quot;20148&quot; value=&quot;5&quot;/&gt;&lt;property id=&quot;20300&quot; value=&quot;Slide 37 - &amp;quot;No one best form of leadership: variables&amp;quot;&quot;/&gt;&lt;property id=&quot;20307&quot; value=&quot;298&quot;/&gt;&lt;/object&gt;&lt;object type=&quot;3&quot; unique_id=&quot;363720&quot;&gt;&lt;property id=&quot;20148&quot; value=&quot;5&quot;/&gt;&lt;property id=&quot;20300&quot; value=&quot;Slide 39 - &amp;quot;The leadership ‘jigsaw’&amp;quot;&quot;/&gt;&lt;property id=&quot;20307&quot; value=&quot;300&quot;/&gt;&lt;/object&gt;&lt;object type=&quot;3&quot; unique_id=&quot;363721&quot;&gt;&lt;property id=&quot;20148&quot; value=&quot;5&quot;/&gt;&lt;property id=&quot;20300&quot; value=&quot;Slide 41 - &amp;quot;Assignment&amp;quot;&quot;/&gt;&lt;property id=&quot;20307&quot; value=&quot;301&quot;/&gt;&lt;/object&gt;&lt;object type=&quot;3&quot; unique_id=&quot;366141&quot;&gt;&lt;property id=&quot;20148&quot; value=&quot;5&quot;/&gt;&lt;property id=&quot;20300&quot; value=&quot;Slide 4 - &amp;quot;Managers and leaders: Kent&amp;quot;&quot;/&gt;&lt;property id=&quot;20307&quot; value=&quot;302&quot;/&gt;&lt;/object&gt;&lt;object type=&quot;3&quot; unique_id=&quot;366142&quot;&gt;&lt;property id=&quot;20148&quot; value=&quot;5&quot;/&gt;&lt;property id=&quot;20300&quot; value=&quot;Slide 22 - &amp;quot;Leadership LPC score related &amp;#x0D;&amp;#x0A;to group effectiveness&amp;quot;&quot;/&gt;&lt;property id=&quot;20307&quot; value=&quot;303&quot;/&gt;&lt;/object&gt;&lt;object type=&quot;3&quot; unique_id=&quot;366143&quot;&gt;&lt;property id=&quot;20148&quot; value=&quot;5&quot;/&gt;&lt;property id=&quot;20300&quot; value=&quot;Slide 29 - &amp;quot;Transactional and transformational (creative) leadership&amp;quot;&quot;/&gt;&lt;property id=&quot;20307&quot; value=&quot;304&quot;/&gt;&lt;/object&gt;&lt;object type=&quot;3&quot; unique_id=&quot;366144&quot;&gt;&lt;property id=&quot;20148&quot; value=&quot;5&quot;/&gt;&lt;property id=&quot;20300&quot; value=&quot;Slide 34 - &amp;quot;Seven key values of servant leadership: Yukl&amp;quot;&quot;/&gt;&lt;property id=&quot;20307&quot; value=&quot;305&quot;/&gt;&lt;/object&gt;&lt;object type=&quot;3&quot; unique_id=&quot;366145&quot;&gt;&lt;property id=&quot;20148&quot; value=&quot;5&quot;/&gt;&lt;property id=&quot;20300&quot; value=&quot;Slide 38 - &amp;quot;Alternative views of leadership&amp;quot;&quot;/&gt;&lt;property id=&quot;20307&quot; value=&quot;306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</TotalTime>
  <Words>1701</Words>
  <Application>Microsoft Office PowerPoint</Application>
  <PresentationFormat>On-screen Show (4:3)</PresentationFormat>
  <Paragraphs>286</Paragraphs>
  <Slides>41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Times New Roman</vt:lpstr>
      <vt:lpstr>Default Design</vt:lpstr>
      <vt:lpstr>Custom Design</vt:lpstr>
      <vt:lpstr>Chapter 9 Leadership in  organisations</vt:lpstr>
      <vt:lpstr>The significance of leadership </vt:lpstr>
      <vt:lpstr>Leadership and management: Zaleznik</vt:lpstr>
      <vt:lpstr>Managers and leaders: Kent</vt:lpstr>
      <vt:lpstr>Approaches to leadership</vt:lpstr>
      <vt:lpstr>A framework for the study of managerial leadership: 1</vt:lpstr>
      <vt:lpstr>A framework for the study of managerial leadership: 2</vt:lpstr>
      <vt:lpstr>The qualities or traits approach</vt:lpstr>
      <vt:lpstr>The functional (or group) approach: Adair’s action-centred leadership</vt:lpstr>
      <vt:lpstr>Action-centred leadership task needs</vt:lpstr>
      <vt:lpstr>Action-centred leadership team maintenance needs</vt:lpstr>
      <vt:lpstr>Action-centred leadership individual needs</vt:lpstr>
      <vt:lpstr>Styles of leadership </vt:lpstr>
      <vt:lpstr>Continuum of leadership behaviour</vt:lpstr>
      <vt:lpstr>Continuum of manager– non-manager behaviour</vt:lpstr>
      <vt:lpstr>Leadership style decisions</vt:lpstr>
      <vt:lpstr>Forces in the manager</vt:lpstr>
      <vt:lpstr>Forces in the subordinate</vt:lpstr>
      <vt:lpstr>Forces in the situation</vt:lpstr>
      <vt:lpstr>Contingency theories  of leadership</vt:lpstr>
      <vt:lpstr>Fiedler’s contingency model</vt:lpstr>
      <vt:lpstr>Leadership LPC score related  to group effectiveness</vt:lpstr>
      <vt:lpstr>Vroom and Yetton  contingency model </vt:lpstr>
      <vt:lpstr>Vroom and Yetton five main decision styles </vt:lpstr>
      <vt:lpstr>Path–goal theory: House</vt:lpstr>
      <vt:lpstr>Representation of the path–goal theory of leadership</vt:lpstr>
      <vt:lpstr>Situational leadership: Hersey and Blanchard</vt:lpstr>
      <vt:lpstr>Situational leadership: Hersey and Blanchard (Continued)</vt:lpstr>
      <vt:lpstr>Transactional and transformational (creative) leadership</vt:lpstr>
      <vt:lpstr>Components of transformational leadership: Bass</vt:lpstr>
      <vt:lpstr>Guidelines for transformational leadership: Yukl</vt:lpstr>
      <vt:lpstr>Inspirational, visionary or charismatic leadership</vt:lpstr>
      <vt:lpstr>Servant leadership: ten characteristics</vt:lpstr>
      <vt:lpstr>Seven key values of servant leadership: Yukl</vt:lpstr>
      <vt:lpstr>Power and leadership influence: French and Raven</vt:lpstr>
      <vt:lpstr>Culture as a contingent factor?</vt:lpstr>
      <vt:lpstr>No one best form of leadership: variables</vt:lpstr>
      <vt:lpstr>Alternative views of leadership</vt:lpstr>
      <vt:lpstr>The leadership ‘jigsaw’</vt:lpstr>
      <vt:lpstr>Seven principles for developing leaders: Adair</vt:lpstr>
      <vt:lpstr>Assignment</vt:lpstr>
    </vt:vector>
  </TitlesOfParts>
  <Company>Christy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Irina Neaga</cp:lastModifiedBy>
  <cp:revision>142</cp:revision>
  <dcterms:created xsi:type="dcterms:W3CDTF">2007-02-22T15:17:11Z</dcterms:created>
  <dcterms:modified xsi:type="dcterms:W3CDTF">2020-03-05T18:08:32Z</dcterms:modified>
</cp:coreProperties>
</file>