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2" r:id="rId1"/>
  </p:sldMasterIdLst>
  <p:notesMasterIdLst>
    <p:notesMasterId r:id="rId31"/>
  </p:notesMasterIdLst>
  <p:handoutMasterIdLst>
    <p:handoutMasterId r:id="rId32"/>
  </p:handoutMasterIdLst>
  <p:sldIdLst>
    <p:sldId id="484" r:id="rId2"/>
    <p:sldId id="485" r:id="rId3"/>
    <p:sldId id="415" r:id="rId4"/>
    <p:sldId id="416" r:id="rId5"/>
    <p:sldId id="420" r:id="rId6"/>
    <p:sldId id="421" r:id="rId7"/>
    <p:sldId id="422" r:id="rId8"/>
    <p:sldId id="423" r:id="rId9"/>
    <p:sldId id="424" r:id="rId10"/>
    <p:sldId id="425" r:id="rId11"/>
    <p:sldId id="426" r:id="rId12"/>
    <p:sldId id="428" r:id="rId13"/>
    <p:sldId id="429" r:id="rId14"/>
    <p:sldId id="472" r:id="rId15"/>
    <p:sldId id="431" r:id="rId16"/>
    <p:sldId id="432" r:id="rId17"/>
    <p:sldId id="433" r:id="rId18"/>
    <p:sldId id="434" r:id="rId19"/>
    <p:sldId id="435" r:id="rId20"/>
    <p:sldId id="436" r:id="rId21"/>
    <p:sldId id="473" r:id="rId22"/>
    <p:sldId id="437" r:id="rId23"/>
    <p:sldId id="440" r:id="rId24"/>
    <p:sldId id="439" r:id="rId25"/>
    <p:sldId id="443" r:id="rId26"/>
    <p:sldId id="444" r:id="rId27"/>
    <p:sldId id="445" r:id="rId28"/>
    <p:sldId id="446" r:id="rId29"/>
    <p:sldId id="486" r:id="rId30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5pPr>
    <a:lvl6pPr marL="2286000" algn="l" defTabSz="914400" rtl="0" eaLnBrk="1" latinLnBrk="0" hangingPunct="1"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6pPr>
    <a:lvl7pPr marL="2743200" algn="l" defTabSz="914400" rtl="0" eaLnBrk="1" latinLnBrk="0" hangingPunct="1"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7pPr>
    <a:lvl8pPr marL="3200400" algn="l" defTabSz="914400" rtl="0" eaLnBrk="1" latinLnBrk="0" hangingPunct="1"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8pPr>
    <a:lvl9pPr marL="3657600" algn="l" defTabSz="914400" rtl="0" eaLnBrk="1" latinLnBrk="0" hangingPunct="1"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F85E08"/>
    <a:srgbClr val="FF3300"/>
    <a:srgbClr val="CC3300"/>
    <a:srgbClr val="FFA827"/>
    <a:srgbClr val="BE6A0E"/>
    <a:srgbClr val="EE8512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671" autoAdjust="0"/>
    <p:restoredTop sz="90844" autoAdjust="0"/>
  </p:normalViewPr>
  <p:slideViewPr>
    <p:cSldViewPr>
      <p:cViewPr varScale="1">
        <p:scale>
          <a:sx n="103" d="100"/>
          <a:sy n="103" d="100"/>
        </p:scale>
        <p:origin x="2310" y="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image" Target="../media/image11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l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b" anchorCtr="0" compatLnSpc="1">
            <a:prstTxWarp prst="textNoShape">
              <a:avLst/>
            </a:prstTxWarp>
          </a:bodyPr>
          <a:lstStyle>
            <a:lvl1pPr algn="l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fld id="{2F6D3E4A-37A3-4652-979D-D59837553EF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55398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>
            <a:lvl1pPr algn="l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4588" y="687388"/>
            <a:ext cx="4568825" cy="3425825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>
            <a:lvl1pPr algn="l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fld id="{F9535BD6-FAB7-4BE8-B3CD-462CB56F63A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802974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9535BD6-FAB7-4BE8-B3CD-462CB56F63AE}" type="slidenum">
              <a:rPr lang="en-US" smtClean="0"/>
              <a:pPr>
                <a:defRPr/>
              </a:pPr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65334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6758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96424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98289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04413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63307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44875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79116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60594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565055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178512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434777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3830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372088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67403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12061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369964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948484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14583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97256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83541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211162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68720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526789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01219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026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1027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1028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en-US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cs"/>
                </a:endParaRPr>
              </a:p>
            </p:txBody>
          </p:sp>
          <p:sp>
            <p:nvSpPr>
              <p:cNvPr id="13" name="Rectangle 1029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en-US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cs"/>
                </a:endParaRPr>
              </a:p>
            </p:txBody>
          </p:sp>
        </p:grpSp>
        <p:grpSp>
          <p:nvGrpSpPr>
            <p:cNvPr id="6" name="Group 1030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1031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en-US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cs"/>
                </a:endParaRPr>
              </a:p>
            </p:txBody>
          </p:sp>
          <p:sp>
            <p:nvSpPr>
              <p:cNvPr id="11" name="Rectangle 1032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en-US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cs"/>
                </a:endParaRPr>
              </a:p>
            </p:txBody>
          </p:sp>
        </p:grpSp>
        <p:sp>
          <p:nvSpPr>
            <p:cNvPr id="7" name="Rectangle 1033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endParaRPr>
            </a:p>
          </p:txBody>
        </p:sp>
        <p:sp>
          <p:nvSpPr>
            <p:cNvPr id="8" name="Rectangle 1034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rgbClr val="F85E08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endParaRPr>
            </a:p>
          </p:txBody>
        </p:sp>
        <p:sp>
          <p:nvSpPr>
            <p:cNvPr id="9" name="Rectangle 1035"/>
            <p:cNvSpPr>
              <a:spLocks noChangeArrowheads="1"/>
            </p:cNvSpPr>
            <p:nvPr/>
          </p:nvSpPr>
          <p:spPr bwMode="auto">
            <a:xfrm flipV="1">
              <a:off x="199" y="2060"/>
              <a:ext cx="5476" cy="29"/>
            </a:xfrm>
            <a:prstGeom prst="rect">
              <a:avLst/>
            </a:prstGeom>
            <a:solidFill>
              <a:srgbClr val="F85E08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endParaRPr>
            </a:p>
          </p:txBody>
        </p:sp>
      </p:grpSp>
      <p:sp>
        <p:nvSpPr>
          <p:cNvPr id="93197" name="Rectangle 1037"/>
          <p:cNvSpPr>
            <a:spLocks noGrp="1" noChangeArrowheads="1"/>
          </p:cNvSpPr>
          <p:nvPr>
            <p:ph type="subTitle" idx="1" hasCustomPrompt="1"/>
          </p:nvPr>
        </p:nvSpPr>
        <p:spPr>
          <a:xfrm>
            <a:off x="677497" y="3886200"/>
            <a:ext cx="7780703" cy="22860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4000" b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en-US" dirty="0"/>
              <a:t>Chapter 1</a:t>
            </a:r>
          </a:p>
          <a:p>
            <a:r>
              <a:rPr lang="en-US" dirty="0"/>
              <a:t>Some Title ….</a:t>
            </a:r>
          </a:p>
        </p:txBody>
      </p:sp>
      <p:sp>
        <p:nvSpPr>
          <p:cNvPr id="14" name="Rectangle 13"/>
          <p:cNvSpPr>
            <a:spLocks noGrp="1" noChangeArrowheads="1"/>
          </p:cNvSpPr>
          <p:nvPr userDrawn="1"/>
        </p:nvSpPr>
        <p:spPr bwMode="auto">
          <a:xfrm>
            <a:off x="0" y="685800"/>
            <a:ext cx="91440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9pPr>
          </a:lstStyle>
          <a:p>
            <a:pPr>
              <a:spcBef>
                <a:spcPts val="1200"/>
              </a:spcBef>
              <a:defRPr/>
            </a:pPr>
            <a:br>
              <a:rPr lang="en-US" dirty="0">
                <a:solidFill>
                  <a:srgbClr val="F85E08"/>
                </a:solidFill>
              </a:rPr>
            </a:br>
            <a:br>
              <a:rPr lang="en-US" dirty="0">
                <a:solidFill>
                  <a:srgbClr val="F85E08"/>
                </a:solidFill>
              </a:rPr>
            </a:br>
            <a:br>
              <a:rPr lang="en-US" dirty="0">
                <a:solidFill>
                  <a:srgbClr val="F85E08"/>
                </a:solidFill>
              </a:rPr>
            </a:br>
            <a:r>
              <a:rPr lang="en-US" sz="4000" b="0" dirty="0">
                <a:solidFill>
                  <a:srgbClr val="F85E08"/>
                </a:solidFill>
              </a:rPr>
              <a:t>Business Intelligence and Analytics: Systems for Decision Support </a:t>
            </a:r>
          </a:p>
          <a:p>
            <a:pPr>
              <a:spcBef>
                <a:spcPts val="1200"/>
              </a:spcBef>
              <a:defRPr/>
            </a:pPr>
            <a:r>
              <a:rPr lang="en-US" sz="4000" b="0" dirty="0">
                <a:solidFill>
                  <a:srgbClr val="F85E08"/>
                </a:solidFill>
              </a:rPr>
              <a:t>Global Edition</a:t>
            </a:r>
          </a:p>
          <a:p>
            <a:pPr>
              <a:spcBef>
                <a:spcPts val="1200"/>
              </a:spcBef>
              <a:defRPr/>
            </a:pPr>
            <a:r>
              <a:rPr lang="en-US" sz="4000" b="0" dirty="0">
                <a:solidFill>
                  <a:srgbClr val="F85E08"/>
                </a:solidFill>
              </a:rPr>
              <a:t>(10</a:t>
            </a:r>
            <a:r>
              <a:rPr lang="en-US" sz="4000" b="0" baseline="30000" dirty="0">
                <a:solidFill>
                  <a:srgbClr val="F85E08"/>
                </a:solidFill>
              </a:rPr>
              <a:t>th</a:t>
            </a:r>
            <a:r>
              <a:rPr lang="en-US" sz="4000" b="0" dirty="0">
                <a:solidFill>
                  <a:srgbClr val="F85E08"/>
                </a:solidFill>
              </a:rPr>
              <a:t> Edition)</a:t>
            </a:r>
          </a:p>
        </p:txBody>
      </p:sp>
      <p:pic>
        <p:nvPicPr>
          <p:cNvPr id="16" name="Picture 2" descr="C:\Users\ubanepa\Desktop\Final\Turban and Sharda Final\Sharda _10_fullcover.jpg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34441" y="2149823"/>
            <a:ext cx="1831975" cy="2345977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524000"/>
            <a:ext cx="8193088" cy="48006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1524000"/>
            <a:ext cx="3810000" cy="46085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1524000"/>
            <a:ext cx="3810000" cy="46085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4050" y="250825"/>
            <a:ext cx="1951038" cy="588168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0938" y="250825"/>
            <a:ext cx="5700712" cy="588168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9" name="Text Box 19"/>
          <p:cNvSpPr txBox="1">
            <a:spLocks noChangeArrowheads="1"/>
          </p:cNvSpPr>
          <p:nvPr/>
        </p:nvSpPr>
        <p:spPr bwMode="auto">
          <a:xfrm>
            <a:off x="990600" y="6431578"/>
            <a:ext cx="731520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anchor="b">
            <a:spAutoFit/>
          </a:bodyPr>
          <a:lstStyle/>
          <a:p>
            <a:pPr algn="ctr">
              <a:spcBef>
                <a:spcPts val="600"/>
              </a:spcBef>
              <a:buClr>
                <a:schemeClr val="hlink"/>
              </a:buClr>
              <a:buSzPct val="110000"/>
              <a:buFont typeface="Wingdings" pitchFamily="2" charset="2"/>
              <a:buNone/>
              <a:defRPr/>
            </a:pPr>
            <a:r>
              <a:rPr lang="en-US" sz="1200" b="0" i="1" dirty="0">
                <a:solidFill>
                  <a:schemeClr val="tx1"/>
                </a:solidFill>
                <a:latin typeface="Arial" charset="0"/>
                <a:cs typeface="+mn-cs"/>
              </a:rPr>
              <a:t> </a:t>
            </a:r>
            <a:r>
              <a:rPr lang="en-US" sz="1200" b="1" kern="1200" dirty="0">
                <a:solidFill>
                  <a:srgbClr val="151FEB"/>
                </a:solidFill>
                <a:latin typeface="Tahoma" pitchFamily="34" charset="0"/>
                <a:ea typeface="+mn-ea"/>
                <a:cs typeface="Arial" charset="0"/>
              </a:rPr>
              <a:t>© Pearson Education Limited 2014</a:t>
            </a:r>
            <a:endParaRPr lang="en-US" sz="1200" b="0" dirty="0">
              <a:solidFill>
                <a:srgbClr val="0000CC"/>
              </a:solidFill>
              <a:latin typeface="Arial" charset="0"/>
              <a:cs typeface="+mn-cs"/>
            </a:endParaRPr>
          </a:p>
        </p:txBody>
      </p:sp>
      <p:sp>
        <p:nvSpPr>
          <p:cNvPr id="92162" name="Rectangle 2"/>
          <p:cNvSpPr>
            <a:spLocks noChangeArrowheads="1"/>
          </p:cNvSpPr>
          <p:nvPr/>
        </p:nvSpPr>
        <p:spPr bwMode="ltGray">
          <a:xfrm>
            <a:off x="417513" y="731838"/>
            <a:ext cx="438150" cy="474662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3" name="Rectangle 3"/>
          <p:cNvSpPr>
            <a:spLocks noChangeArrowheads="1"/>
          </p:cNvSpPr>
          <p:nvPr/>
        </p:nvSpPr>
        <p:spPr bwMode="ltGray">
          <a:xfrm>
            <a:off x="800100" y="731838"/>
            <a:ext cx="328613" cy="474662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4" name="Rectangle 4"/>
          <p:cNvSpPr>
            <a:spLocks noChangeArrowheads="1"/>
          </p:cNvSpPr>
          <p:nvPr/>
        </p:nvSpPr>
        <p:spPr bwMode="ltGray">
          <a:xfrm>
            <a:off x="541338" y="1154113"/>
            <a:ext cx="422275" cy="474662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5" name="Rectangle 5"/>
          <p:cNvSpPr>
            <a:spLocks noChangeArrowheads="1"/>
          </p:cNvSpPr>
          <p:nvPr/>
        </p:nvSpPr>
        <p:spPr bwMode="ltGray">
          <a:xfrm>
            <a:off x="911225" y="1154113"/>
            <a:ext cx="368300" cy="474662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6" name="Rectangle 6"/>
          <p:cNvSpPr>
            <a:spLocks noChangeArrowheads="1"/>
          </p:cNvSpPr>
          <p:nvPr/>
        </p:nvSpPr>
        <p:spPr bwMode="ltGray">
          <a:xfrm>
            <a:off x="127000" y="1081088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7" name="Rectangle 7"/>
          <p:cNvSpPr>
            <a:spLocks noChangeArrowheads="1"/>
          </p:cNvSpPr>
          <p:nvPr/>
        </p:nvSpPr>
        <p:spPr bwMode="gray">
          <a:xfrm>
            <a:off x="762000" y="623888"/>
            <a:ext cx="31750" cy="1052512"/>
          </a:xfrm>
          <a:prstGeom prst="rect">
            <a:avLst/>
          </a:prstGeom>
          <a:solidFill>
            <a:srgbClr val="EE841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8" name="Rectangle 8"/>
          <p:cNvSpPr>
            <a:spLocks noChangeArrowheads="1"/>
          </p:cNvSpPr>
          <p:nvPr/>
        </p:nvSpPr>
        <p:spPr bwMode="gray">
          <a:xfrm>
            <a:off x="442913" y="1414463"/>
            <a:ext cx="8226425" cy="31750"/>
          </a:xfrm>
          <a:prstGeom prst="rect">
            <a:avLst/>
          </a:prstGeom>
          <a:solidFill>
            <a:srgbClr val="EE841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9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231776"/>
            <a:ext cx="7793037" cy="11398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777875" y="1524000"/>
            <a:ext cx="8177213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2180" name="Text Box 20"/>
          <p:cNvSpPr txBox="1">
            <a:spLocks noChangeArrowheads="1"/>
          </p:cNvSpPr>
          <p:nvPr/>
        </p:nvSpPr>
        <p:spPr bwMode="auto">
          <a:xfrm>
            <a:off x="76200" y="6430962"/>
            <a:ext cx="6016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sz="1200" dirty="0">
                <a:solidFill>
                  <a:srgbClr val="EE8411"/>
                </a:solidFill>
                <a:cs typeface="+mn-cs"/>
              </a:rPr>
              <a:t>5-</a:t>
            </a:r>
            <a:fld id="{930D3EF6-C8D8-4409-A7BA-DC47BF803ED5}" type="slidenum">
              <a:rPr lang="en-US" sz="1200" smtClean="0">
                <a:solidFill>
                  <a:srgbClr val="EE8411"/>
                </a:solidFill>
                <a:cs typeface="+mn-cs"/>
              </a:rPr>
              <a:pPr>
                <a:defRPr/>
              </a:pPr>
              <a:t>‹#›</a:t>
            </a:fld>
            <a:endParaRPr lang="en-US" sz="1200" dirty="0">
              <a:solidFill>
                <a:srgbClr val="EE8411"/>
              </a:solidFill>
              <a:cs typeface="+mn-cs"/>
            </a:endParaRPr>
          </a:p>
        </p:txBody>
      </p:sp>
      <p:sp>
        <p:nvSpPr>
          <p:cNvPr id="20" name="Rectangle 8"/>
          <p:cNvSpPr>
            <a:spLocks noChangeArrowheads="1"/>
          </p:cNvSpPr>
          <p:nvPr userDrawn="1"/>
        </p:nvSpPr>
        <p:spPr bwMode="gray">
          <a:xfrm>
            <a:off x="548265" y="6445250"/>
            <a:ext cx="8226425" cy="31750"/>
          </a:xfrm>
          <a:prstGeom prst="rect">
            <a:avLst/>
          </a:prstGeom>
          <a:solidFill>
            <a:srgbClr val="EE841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21" name="Rectangle 8"/>
          <p:cNvSpPr>
            <a:spLocks noChangeArrowheads="1"/>
          </p:cNvSpPr>
          <p:nvPr userDrawn="1"/>
        </p:nvSpPr>
        <p:spPr bwMode="gray">
          <a:xfrm>
            <a:off x="541337" y="6705600"/>
            <a:ext cx="8226425" cy="31750"/>
          </a:xfrm>
          <a:prstGeom prst="rect">
            <a:avLst/>
          </a:prstGeom>
          <a:solidFill>
            <a:srgbClr val="EE841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22" name="Rectangle 8"/>
          <p:cNvSpPr>
            <a:spLocks noChangeArrowheads="1"/>
          </p:cNvSpPr>
          <p:nvPr userDrawn="1"/>
        </p:nvSpPr>
        <p:spPr bwMode="gray">
          <a:xfrm>
            <a:off x="685800" y="6477000"/>
            <a:ext cx="428048" cy="228600"/>
          </a:xfrm>
          <a:prstGeom prst="rect">
            <a:avLst/>
          </a:prstGeom>
          <a:solidFill>
            <a:srgbClr val="EE841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24" name="Rectangle 8"/>
          <p:cNvSpPr>
            <a:spLocks noChangeArrowheads="1"/>
          </p:cNvSpPr>
          <p:nvPr userDrawn="1"/>
        </p:nvSpPr>
        <p:spPr bwMode="gray">
          <a:xfrm>
            <a:off x="8182552" y="6477000"/>
            <a:ext cx="428048" cy="228600"/>
          </a:xfrm>
          <a:prstGeom prst="rect">
            <a:avLst/>
          </a:prstGeom>
          <a:solidFill>
            <a:srgbClr val="EE841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3" r:id="rId2"/>
    <p:sldLayoutId id="2147483662" r:id="rId3"/>
    <p:sldLayoutId id="2147483661" r:id="rId4"/>
    <p:sldLayoutId id="2147483660" r:id="rId5"/>
    <p:sldLayoutId id="2147483659" r:id="rId6"/>
    <p:sldLayoutId id="2147483658" r:id="rId7"/>
    <p:sldLayoutId id="2147483657" r:id="rId8"/>
    <p:sldLayoutId id="2147483656" r:id="rId9"/>
    <p:sldLayoutId id="2147483655" r:id="rId10"/>
    <p:sldLayoutId id="2147483654" r:id="rId11"/>
  </p:sldLayoutIdLst>
  <p:txStyles>
    <p:titleStyle>
      <a:lvl1pPr algn="l" rtl="0" eaLnBrk="0" fontAlgn="base" hangingPunct="0">
        <a:lnSpc>
          <a:spcPts val="4000"/>
        </a:lnSpc>
        <a:spcBef>
          <a:spcPct val="0"/>
        </a:spcBef>
        <a:spcAft>
          <a:spcPct val="0"/>
        </a:spcAft>
        <a:defRPr sz="4000">
          <a:solidFill>
            <a:srgbClr val="F85E08"/>
          </a:solidFill>
          <a:effectLst>
            <a:outerShdw blurRad="38100" dist="38100" dir="2700000" algn="tl">
              <a:srgbClr val="C0C0C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folHlink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folHlink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folHlink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folHlink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folHlink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folHlink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folHlink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folHlink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folHlink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13" Type="http://schemas.openxmlformats.org/officeDocument/2006/relationships/oleObject" Target="../embeddings/oleObject5.bin"/><Relationship Id="rId3" Type="http://schemas.openxmlformats.org/officeDocument/2006/relationships/notesSlide" Target="../notesSlides/notesSlide21.xml"/><Relationship Id="rId7" Type="http://schemas.openxmlformats.org/officeDocument/2006/relationships/oleObject" Target="../embeddings/oleObject2.bin"/><Relationship Id="rId12" Type="http://schemas.openxmlformats.org/officeDocument/2006/relationships/image" Target="../media/image14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1.wmf"/><Relationship Id="rId11" Type="http://schemas.openxmlformats.org/officeDocument/2006/relationships/oleObject" Target="../embeddings/oleObject4.bin"/><Relationship Id="rId5" Type="http://schemas.openxmlformats.org/officeDocument/2006/relationships/oleObject" Target="../embeddings/oleObject1.bin"/><Relationship Id="rId10" Type="http://schemas.openxmlformats.org/officeDocument/2006/relationships/image" Target="../media/image13.wmf"/><Relationship Id="rId4" Type="http://schemas.openxmlformats.org/officeDocument/2006/relationships/image" Target="../media/image16.emf"/><Relationship Id="rId9" Type="http://schemas.openxmlformats.org/officeDocument/2006/relationships/oleObject" Target="../embeddings/oleObject3.bin"/><Relationship Id="rId14" Type="http://schemas.openxmlformats.org/officeDocument/2006/relationships/image" Target="../media/image15.w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50963" y="1905000"/>
            <a:ext cx="7793037" cy="1139824"/>
          </a:xfrm>
        </p:spPr>
        <p:txBody>
          <a:bodyPr/>
          <a:lstStyle/>
          <a:p>
            <a:r>
              <a:rPr lang="en-GB" dirty="0"/>
              <a:t>SBUS5105 </a:t>
            </a:r>
            <a:br>
              <a:rPr lang="en-GB" dirty="0"/>
            </a:br>
            <a:r>
              <a:rPr lang="en-GB" dirty="0"/>
              <a:t>	Data Handling and Business 	Intelligence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9649" y="3165043"/>
            <a:ext cx="3595577" cy="24737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8"/>
          <p:cNvSpPr txBox="1">
            <a:spLocks noChangeArrowheads="1"/>
          </p:cNvSpPr>
          <p:nvPr/>
        </p:nvSpPr>
        <p:spPr bwMode="auto">
          <a:xfrm>
            <a:off x="5486400" y="3505200"/>
            <a:ext cx="31242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folHlink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folHlink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folHlink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folHlink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folHlink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folHlink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folHlink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folHlink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folHlink"/>
                </a:solidFill>
                <a:latin typeface="+mn-lt"/>
              </a:defRPr>
            </a:lvl9pPr>
          </a:lstStyle>
          <a:p>
            <a:pPr marL="0" indent="0" eaLnBrk="1" hangingPunct="1">
              <a:buNone/>
              <a:defRPr/>
            </a:pPr>
            <a:r>
              <a:rPr lang="en-US" b="0" kern="0" dirty="0"/>
              <a:t>Lecture 13 </a:t>
            </a:r>
          </a:p>
          <a:p>
            <a:pPr marL="0" indent="0" eaLnBrk="1" hangingPunct="1">
              <a:buNone/>
              <a:defRPr/>
            </a:pPr>
            <a:r>
              <a:rPr lang="en-US" b="0" kern="0" dirty="0"/>
              <a:t>Data Mining</a:t>
            </a:r>
          </a:p>
          <a:p>
            <a:pPr eaLnBrk="1" hangingPunct="1">
              <a:defRPr/>
            </a:pPr>
            <a:endParaRPr lang="en-US" b="0" kern="0" dirty="0"/>
          </a:p>
        </p:txBody>
      </p:sp>
    </p:spTree>
    <p:extLst>
      <p:ext uri="{BB962C8B-B14F-4D97-AF65-F5344CB8AC3E}">
        <p14:creationId xmlns:p14="http://schemas.microsoft.com/office/powerpoint/2010/main" val="17726270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Lecture Data Mining</a:t>
            </a:r>
          </a:p>
          <a:p>
            <a:r>
              <a:rPr lang="en-GB" dirty="0"/>
              <a:t>Seminar Case</a:t>
            </a:r>
          </a:p>
          <a:p>
            <a:r>
              <a:rPr lang="en-GB" dirty="0"/>
              <a:t>Seminar DM Process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Practical Weka</a:t>
            </a:r>
          </a:p>
          <a:p>
            <a:r>
              <a:rPr lang="en-GB" dirty="0"/>
              <a:t>Practical Weka and spreadsheet</a:t>
            </a:r>
          </a:p>
        </p:txBody>
      </p:sp>
    </p:spTree>
    <p:extLst>
      <p:ext uri="{BB962C8B-B14F-4D97-AF65-F5344CB8AC3E}">
        <p14:creationId xmlns:p14="http://schemas.microsoft.com/office/powerpoint/2010/main" val="6841951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Learn the standardized data mining processes</a:t>
            </a:r>
          </a:p>
          <a:p>
            <a:pPr lvl="1"/>
            <a:r>
              <a:rPr lang="en-US" sz="2400" dirty="0"/>
              <a:t>CRISP-DM</a:t>
            </a:r>
          </a:p>
          <a:p>
            <a:pPr lvl="1"/>
            <a:r>
              <a:rPr lang="en-US" sz="2400" dirty="0"/>
              <a:t>SEMMA</a:t>
            </a:r>
          </a:p>
          <a:p>
            <a:pPr lvl="1"/>
            <a:r>
              <a:rPr lang="en-US" sz="2400" dirty="0"/>
              <a:t>KDD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676603" y="6019800"/>
            <a:ext cx="20563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0" i="1" dirty="0">
                <a:solidFill>
                  <a:srgbClr val="F85E08"/>
                </a:solidFill>
              </a:rPr>
              <a:t>(Continued…)</a:t>
            </a:r>
          </a:p>
        </p:txBody>
      </p:sp>
    </p:spTree>
    <p:extLst>
      <p:ext uri="{BB962C8B-B14F-4D97-AF65-F5344CB8AC3E}">
        <p14:creationId xmlns:p14="http://schemas.microsoft.com/office/powerpoint/2010/main" val="42320269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Understand the steps involved in data preprocessing for data mining </a:t>
            </a:r>
          </a:p>
          <a:p>
            <a:r>
              <a:rPr lang="en-US" sz="2800" dirty="0"/>
              <a:t>Learn different methods and algorithms of data mining </a:t>
            </a:r>
          </a:p>
          <a:p>
            <a:r>
              <a:rPr lang="en-US" sz="2800" dirty="0"/>
              <a:t>Build awareness of the existing data mining software tools </a:t>
            </a:r>
          </a:p>
          <a:p>
            <a:pPr lvl="1"/>
            <a:r>
              <a:rPr lang="en-US" sz="2400" dirty="0"/>
              <a:t>Commercial versus free/open source</a:t>
            </a:r>
          </a:p>
          <a:p>
            <a:r>
              <a:rPr lang="en-US" sz="2800" dirty="0"/>
              <a:t>Understand the pitfalls and myths of data mining</a:t>
            </a:r>
          </a:p>
        </p:txBody>
      </p:sp>
    </p:spTree>
    <p:extLst>
      <p:ext uri="{BB962C8B-B14F-4D97-AF65-F5344CB8AC3E}">
        <p14:creationId xmlns:p14="http://schemas.microsoft.com/office/powerpoint/2010/main" val="7918095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Definition of Data Mining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2688" y="1524000"/>
            <a:ext cx="7961312" cy="4800600"/>
          </a:xfrm>
        </p:spPr>
        <p:txBody>
          <a:bodyPr/>
          <a:lstStyle/>
          <a:p>
            <a:r>
              <a:rPr lang="en-US" sz="2800" dirty="0"/>
              <a:t>The nontrivial process of identifying valid, novel, potentially useful, and ultimately understandable patterns in data stored in structured databases.</a:t>
            </a:r>
            <a:r>
              <a:rPr lang="en-US" sz="2800" i="1" dirty="0"/>
              <a:t>           </a:t>
            </a:r>
            <a:r>
              <a:rPr lang="en-US" sz="2000" i="1" dirty="0"/>
              <a:t>- Fayyad et al., (1996)</a:t>
            </a:r>
            <a:endParaRPr lang="en-US" sz="1600" dirty="0"/>
          </a:p>
          <a:p>
            <a:pPr marL="0" indent="0">
              <a:buNone/>
            </a:pPr>
            <a:r>
              <a:rPr lang="en-US" sz="2800" dirty="0"/>
              <a:t> </a:t>
            </a:r>
          </a:p>
          <a:p>
            <a:r>
              <a:rPr lang="en-US" sz="2800" dirty="0"/>
              <a:t>Data mining: found any other good definitions?</a:t>
            </a:r>
          </a:p>
          <a:p>
            <a:pPr marL="0" indent="0">
              <a:buNone/>
            </a:pPr>
            <a:endParaRPr lang="en-US" sz="2800" dirty="0"/>
          </a:p>
          <a:p>
            <a:r>
              <a:rPr lang="en-US" sz="2800" dirty="0"/>
              <a:t>Other names: knowledge extraction, pattern analysis, knowledge discovery, information harvesting, pattern searching, data dredging,…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8285243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5000" y="1524000"/>
            <a:ext cx="5410200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 Mining is at the Intersection of Many Disciplines</a:t>
            </a:r>
          </a:p>
        </p:txBody>
      </p:sp>
    </p:spTree>
    <p:extLst>
      <p:ext uri="{BB962C8B-B14F-4D97-AF65-F5344CB8AC3E}">
        <p14:creationId xmlns:p14="http://schemas.microsoft.com/office/powerpoint/2010/main" val="13351752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8382000" cy="4800600"/>
          </a:xfrm>
        </p:spPr>
        <p:txBody>
          <a:bodyPr/>
          <a:lstStyle/>
          <a:p>
            <a:r>
              <a:rPr lang="en-US" sz="2800" dirty="0"/>
              <a:t>DM environment is usually a client-server or a Web-based information systems architecture. </a:t>
            </a:r>
          </a:p>
          <a:p>
            <a:pPr lvl="1"/>
            <a:r>
              <a:rPr lang="en-US" sz="2400" dirty="0"/>
              <a:t>Source of data for DM is often a consolidated data warehouse (not always!).</a:t>
            </a:r>
          </a:p>
          <a:p>
            <a:r>
              <a:rPr lang="en-US" sz="2800" dirty="0"/>
              <a:t>Data is the most critical ingredient for DM which may include soft/unstructured data.</a:t>
            </a:r>
          </a:p>
          <a:p>
            <a:r>
              <a:rPr lang="en-US" sz="2800" dirty="0"/>
              <a:t>The miner is often an end user.</a:t>
            </a:r>
          </a:p>
          <a:p>
            <a:pPr lvl="1"/>
            <a:r>
              <a:rPr lang="en-US" sz="2400" dirty="0"/>
              <a:t>Striking it rich requires creative thinking.</a:t>
            </a:r>
          </a:p>
          <a:p>
            <a:r>
              <a:rPr lang="en-US" sz="2800" dirty="0"/>
              <a:t>Data mining tools’ capabilities and ease of use are essential.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 Mining Characteristics/Objectives</a:t>
            </a:r>
          </a:p>
        </p:txBody>
      </p:sp>
    </p:spTree>
    <p:extLst>
      <p:ext uri="{BB962C8B-B14F-4D97-AF65-F5344CB8AC3E}">
        <p14:creationId xmlns:p14="http://schemas.microsoft.com/office/powerpoint/2010/main" val="35077003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 in Data Mining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762000" y="1524000"/>
            <a:ext cx="8382000" cy="2286000"/>
          </a:xfrm>
        </p:spPr>
        <p:txBody>
          <a:bodyPr/>
          <a:lstStyle/>
          <a:p>
            <a:r>
              <a:rPr lang="en-US" sz="2400" dirty="0"/>
              <a:t>Data: a collection of facts usually obtained as the result of experiences, observations, or experiments.</a:t>
            </a:r>
          </a:p>
          <a:p>
            <a:r>
              <a:rPr lang="en-US" sz="2400" dirty="0"/>
              <a:t>Data may consist of numbers, words, images, …</a:t>
            </a:r>
          </a:p>
          <a:p>
            <a:r>
              <a:rPr lang="en-US" sz="2400" dirty="0"/>
              <a:t>Data: lowest level of abstraction (from which information and knowledge are derived).</a:t>
            </a: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3651250"/>
            <a:ext cx="6683375" cy="267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ounded Rectangle 2"/>
          <p:cNvSpPr/>
          <p:nvPr/>
        </p:nvSpPr>
        <p:spPr bwMode="auto">
          <a:xfrm>
            <a:off x="1295400" y="4114800"/>
            <a:ext cx="3886200" cy="22860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 w="9525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2075" tIns="46038" rIns="92075" bIns="46038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800" b="1" i="0" u="none" strike="noStrike" cap="none" normalizeH="0" baseline="0" dirty="0">
              <a:ln>
                <a:noFill/>
              </a:ln>
              <a:solidFill>
                <a:srgbClr val="CC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62884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DM extracts patterns from data</a:t>
            </a:r>
          </a:p>
          <a:p>
            <a:pPr lvl="1"/>
            <a:r>
              <a:rPr lang="en-US" dirty="0"/>
              <a:t>Pattern? A mathematical (numeric and/or symbolic) relationship among data items</a:t>
            </a:r>
          </a:p>
          <a:p>
            <a:pPr lvl="4"/>
            <a:endParaRPr lang="en-US" dirty="0"/>
          </a:p>
          <a:p>
            <a:r>
              <a:rPr lang="en-US" dirty="0"/>
              <a:t>Types of patterns</a:t>
            </a:r>
          </a:p>
          <a:p>
            <a:pPr lvl="1"/>
            <a:r>
              <a:rPr lang="en-US" dirty="0"/>
              <a:t>Association</a:t>
            </a:r>
          </a:p>
          <a:p>
            <a:pPr lvl="1"/>
            <a:r>
              <a:rPr lang="en-US" dirty="0"/>
              <a:t>Prediction</a:t>
            </a:r>
          </a:p>
          <a:p>
            <a:pPr lvl="1"/>
            <a:r>
              <a:rPr lang="en-US" dirty="0"/>
              <a:t>Cluster (segmentation)</a:t>
            </a:r>
          </a:p>
          <a:p>
            <a:pPr lvl="1"/>
            <a:r>
              <a:rPr lang="en-US" dirty="0"/>
              <a:t>Sequential (or time series) relationships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Does DM Do? </a:t>
            </a:r>
            <a:br>
              <a:rPr lang="en-US" dirty="0"/>
            </a:br>
            <a:r>
              <a:rPr lang="en-US" dirty="0"/>
              <a:t>How Does it Work?</a:t>
            </a:r>
          </a:p>
        </p:txBody>
      </p:sp>
    </p:spTree>
    <p:extLst>
      <p:ext uri="{BB962C8B-B14F-4D97-AF65-F5344CB8AC3E}">
        <p14:creationId xmlns:p14="http://schemas.microsoft.com/office/powerpoint/2010/main" val="14653464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228600"/>
            <a:ext cx="7772400" cy="1139824"/>
          </a:xfrm>
        </p:spPr>
        <p:txBody>
          <a:bodyPr/>
          <a:lstStyle/>
          <a:p>
            <a:r>
              <a:rPr lang="en-US" dirty="0"/>
              <a:t>A Taxonomy for </a:t>
            </a:r>
            <a:br>
              <a:rPr lang="en-US" dirty="0"/>
            </a:br>
            <a:r>
              <a:rPr lang="en-US" dirty="0"/>
              <a:t>Data Mining Tasks</a:t>
            </a:r>
          </a:p>
        </p:txBody>
      </p:sp>
      <p:pic>
        <p:nvPicPr>
          <p:cNvPr id="4" name="Picture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76400" y="1524000"/>
            <a:ext cx="5867400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Straight Arrow Connector 4"/>
          <p:cNvCxnSpPr/>
          <p:nvPr/>
        </p:nvCxnSpPr>
        <p:spPr bwMode="auto">
          <a:xfrm>
            <a:off x="457200" y="3352800"/>
            <a:ext cx="1752600" cy="0"/>
          </a:xfrm>
          <a:prstGeom prst="straightConnector1">
            <a:avLst/>
          </a:prstGeom>
          <a:ln w="57150">
            <a:headEnd type="none" w="med" len="me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85644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 Mining Tasks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Time-series forecasting</a:t>
            </a:r>
          </a:p>
          <a:p>
            <a:pPr lvl="1"/>
            <a:r>
              <a:rPr lang="en-US" dirty="0"/>
              <a:t>Part of sequence or link analysis?</a:t>
            </a:r>
          </a:p>
          <a:p>
            <a:r>
              <a:rPr lang="en-US" dirty="0"/>
              <a:t>Visualization</a:t>
            </a:r>
          </a:p>
          <a:p>
            <a:pPr lvl="1"/>
            <a:r>
              <a:rPr lang="en-US" dirty="0"/>
              <a:t>Another data mining task?</a:t>
            </a:r>
          </a:p>
          <a:p>
            <a:pPr lvl="4"/>
            <a:endParaRPr lang="en-US" dirty="0"/>
          </a:p>
          <a:p>
            <a:r>
              <a:rPr lang="en-US" dirty="0"/>
              <a:t>Types of DM</a:t>
            </a:r>
          </a:p>
          <a:p>
            <a:pPr lvl="1"/>
            <a:r>
              <a:rPr lang="en-US" dirty="0"/>
              <a:t>Hypothesis-driven data mining</a:t>
            </a:r>
          </a:p>
          <a:p>
            <a:pPr lvl="1"/>
            <a:r>
              <a:rPr lang="en-US" dirty="0">
                <a:solidFill>
                  <a:srgbClr val="FF0000"/>
                </a:solidFill>
              </a:rPr>
              <a:t>Discovery-driven data mining</a:t>
            </a:r>
          </a:p>
        </p:txBody>
      </p:sp>
    </p:spTree>
    <p:extLst>
      <p:ext uri="{BB962C8B-B14F-4D97-AF65-F5344CB8AC3E}">
        <p14:creationId xmlns:p14="http://schemas.microsoft.com/office/powerpoint/2010/main" val="20269736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 Mining Applications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Retailing and Logistics</a:t>
            </a:r>
          </a:p>
          <a:p>
            <a:pPr lvl="1"/>
            <a:r>
              <a:rPr lang="en-US" sz="2400" dirty="0"/>
              <a:t>Optimize inventory levels at different locations</a:t>
            </a:r>
          </a:p>
          <a:p>
            <a:pPr lvl="1"/>
            <a:r>
              <a:rPr lang="en-US" sz="2400" dirty="0"/>
              <a:t>Improve the store layout and sales promotions</a:t>
            </a:r>
          </a:p>
          <a:p>
            <a:pPr lvl="1"/>
            <a:r>
              <a:rPr lang="en-US" sz="2400" dirty="0"/>
              <a:t>Optimize logistics by predicting seasonal effects</a:t>
            </a:r>
          </a:p>
          <a:p>
            <a:pPr lvl="1"/>
            <a:r>
              <a:rPr lang="en-US" sz="2400" dirty="0"/>
              <a:t>Minimize losses due to limited shelf life</a:t>
            </a:r>
          </a:p>
          <a:p>
            <a:pPr lvl="1"/>
            <a:endParaRPr lang="en-US" sz="1100" dirty="0"/>
          </a:p>
          <a:p>
            <a:r>
              <a:rPr lang="en-US" sz="2800" dirty="0"/>
              <a:t>Manufacturing and Maintenance</a:t>
            </a:r>
          </a:p>
          <a:p>
            <a:pPr lvl="1"/>
            <a:r>
              <a:rPr lang="en-US" sz="2400" dirty="0"/>
              <a:t>Predict/prevent machinery failures </a:t>
            </a:r>
          </a:p>
          <a:p>
            <a:pPr lvl="1"/>
            <a:r>
              <a:rPr lang="en-US" sz="2400" dirty="0"/>
              <a:t>Identify anomalies in production systems to optimize the use manufacturing capacity</a:t>
            </a:r>
          </a:p>
          <a:p>
            <a:pPr lvl="1"/>
            <a:r>
              <a:rPr lang="en-US" sz="2400" dirty="0"/>
              <a:t>Discover novel patterns to improve product quality</a:t>
            </a:r>
          </a:p>
          <a:p>
            <a:pPr lvl="1"/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7560989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 Mining Applications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8229600" cy="4800600"/>
          </a:xfrm>
        </p:spPr>
        <p:txBody>
          <a:bodyPr/>
          <a:lstStyle/>
          <a:p>
            <a:r>
              <a:rPr lang="en-US" sz="2800" dirty="0"/>
              <a:t>Brokerage and Securities Trading</a:t>
            </a:r>
          </a:p>
          <a:p>
            <a:pPr lvl="1"/>
            <a:r>
              <a:rPr lang="en-US" sz="2400" dirty="0"/>
              <a:t>Predict changes on certain bond prices </a:t>
            </a:r>
          </a:p>
          <a:p>
            <a:pPr lvl="1"/>
            <a:r>
              <a:rPr lang="en-US" sz="2400" dirty="0"/>
              <a:t>Forecast the direction of stock fluctuations</a:t>
            </a:r>
          </a:p>
          <a:p>
            <a:pPr lvl="1"/>
            <a:r>
              <a:rPr lang="en-US" sz="2400" dirty="0"/>
              <a:t>Assess the effect of events on market movements</a:t>
            </a:r>
          </a:p>
          <a:p>
            <a:pPr lvl="1"/>
            <a:r>
              <a:rPr lang="en-US" sz="2400" dirty="0"/>
              <a:t>Identify and prevent fraudulent activities in trading</a:t>
            </a:r>
          </a:p>
          <a:p>
            <a:pPr lvl="1"/>
            <a:endParaRPr lang="en-US" sz="1100" dirty="0"/>
          </a:p>
          <a:p>
            <a:r>
              <a:rPr lang="en-US" sz="2800" dirty="0"/>
              <a:t>Insurance</a:t>
            </a:r>
          </a:p>
          <a:p>
            <a:pPr lvl="1"/>
            <a:r>
              <a:rPr lang="en-US" sz="2400" dirty="0"/>
              <a:t>Forecast claim costs for better business planning</a:t>
            </a:r>
          </a:p>
          <a:p>
            <a:pPr lvl="1"/>
            <a:r>
              <a:rPr lang="en-US" sz="2400" dirty="0"/>
              <a:t>Determine optimal rate plans </a:t>
            </a:r>
          </a:p>
          <a:p>
            <a:pPr lvl="1"/>
            <a:r>
              <a:rPr lang="en-US" sz="2400" dirty="0"/>
              <a:t>Optimize marketing to specific customers </a:t>
            </a:r>
          </a:p>
          <a:p>
            <a:pPr lvl="1"/>
            <a:r>
              <a:rPr lang="en-US" sz="2400" dirty="0"/>
              <a:t>Identify and prevent fraudulent claim activities</a:t>
            </a:r>
          </a:p>
          <a:p>
            <a:pPr lvl="1"/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5197109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Seminar Case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8153400" cy="48768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3900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Mine on Terrorist Funding</a:t>
            </a:r>
          </a:p>
          <a:p>
            <a:pPr marL="0" indent="0">
              <a:buNone/>
            </a:pPr>
            <a:endParaRPr lang="en-US" sz="2200" dirty="0">
              <a:solidFill>
                <a:srgbClr val="00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en-US" u="sng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Questions for Discussion</a:t>
            </a:r>
          </a:p>
          <a:p>
            <a:pPr marL="461963" indent="-461963">
              <a:buClr>
                <a:srgbClr val="F85E08"/>
              </a:buClr>
              <a:buSzPct val="80000"/>
              <a:buFont typeface="+mj-lt"/>
              <a:buAutoNum type="arabicPeriod"/>
            </a:pPr>
            <a:r>
              <a:rPr lang="en-US" dirty="0"/>
              <a:t>How can data mining be used to fight terrorism? Comment on what else can be done beyond what is covered in this short application case.</a:t>
            </a:r>
          </a:p>
          <a:p>
            <a:pPr marL="461963" indent="-461963">
              <a:buClr>
                <a:srgbClr val="F85E08"/>
              </a:buClr>
              <a:buSzPct val="80000"/>
              <a:buFont typeface="+mj-lt"/>
              <a:buAutoNum type="arabicPeriod"/>
            </a:pPr>
            <a:r>
              <a:rPr lang="en-US" dirty="0"/>
              <a:t>Do you think data mining, while essential for fighting terrorist cells, also jeopardizes individuals’ rights of privacy?</a:t>
            </a:r>
          </a:p>
        </p:txBody>
      </p:sp>
    </p:spTree>
    <p:extLst>
      <p:ext uri="{BB962C8B-B14F-4D97-AF65-F5344CB8AC3E}">
        <p14:creationId xmlns:p14="http://schemas.microsoft.com/office/powerpoint/2010/main" val="22085635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 Mining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8382000" cy="4800600"/>
          </a:xfrm>
        </p:spPr>
        <p:txBody>
          <a:bodyPr>
            <a:normAutofit/>
          </a:bodyPr>
          <a:lstStyle/>
          <a:p>
            <a:r>
              <a:rPr lang="en-US" dirty="0"/>
              <a:t>A manifestation of best practices</a:t>
            </a:r>
          </a:p>
          <a:p>
            <a:r>
              <a:rPr lang="en-US" dirty="0"/>
              <a:t>A systematic way to conduct DM projects</a:t>
            </a:r>
          </a:p>
          <a:p>
            <a:r>
              <a:rPr lang="en-US" dirty="0"/>
              <a:t>Different groups have different versions</a:t>
            </a:r>
          </a:p>
          <a:p>
            <a:r>
              <a:rPr lang="en-US" dirty="0"/>
              <a:t>Most common standard processes:</a:t>
            </a:r>
          </a:p>
          <a:p>
            <a:pPr lvl="1"/>
            <a:r>
              <a:rPr lang="en-US" dirty="0"/>
              <a:t>CRISP-DM (Cross-Industry Standard Process for Data Mining)</a:t>
            </a:r>
          </a:p>
          <a:p>
            <a:pPr lvl="1"/>
            <a:r>
              <a:rPr lang="en-US" dirty="0"/>
              <a:t>SEMMA (Sample, Explore, Modify, Model, and Assess)</a:t>
            </a:r>
          </a:p>
          <a:p>
            <a:pPr lvl="1"/>
            <a:r>
              <a:rPr lang="en-US" dirty="0"/>
              <a:t>KDD (Knowledge Discovery in Databases)</a:t>
            </a:r>
          </a:p>
        </p:txBody>
      </p:sp>
    </p:spTree>
    <p:extLst>
      <p:ext uri="{BB962C8B-B14F-4D97-AF65-F5344CB8AC3E}">
        <p14:creationId xmlns:p14="http://schemas.microsoft.com/office/powerpoint/2010/main" val="20450264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 Mining Process</a:t>
            </a:r>
          </a:p>
        </p:txBody>
      </p:sp>
      <p:pic>
        <p:nvPicPr>
          <p:cNvPr id="4" name="Picture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66800" y="1676400"/>
            <a:ext cx="71628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5825783" y="6138446"/>
            <a:ext cx="238334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0" i="1" dirty="0">
                <a:effectLst/>
              </a:rPr>
              <a:t>Source: KDNuggets.com</a:t>
            </a:r>
          </a:p>
        </p:txBody>
      </p:sp>
    </p:spTree>
    <p:extLst>
      <p:ext uri="{BB962C8B-B14F-4D97-AF65-F5344CB8AC3E}">
        <p14:creationId xmlns:p14="http://schemas.microsoft.com/office/powerpoint/2010/main" val="20231638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 Mining Process: CRISP-DM</a:t>
            </a:r>
          </a:p>
        </p:txBody>
      </p:sp>
      <p:pic>
        <p:nvPicPr>
          <p:cNvPr id="4" name="Picture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81200" y="1668145"/>
            <a:ext cx="5202238" cy="47326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809694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 Mining Process: CRISP-DM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8153400" cy="48006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dirty="0">
                <a:solidFill>
                  <a:srgbClr val="FF0000"/>
                </a:solidFill>
              </a:rPr>
              <a:t>Step 1:</a:t>
            </a:r>
            <a:r>
              <a:rPr lang="en-US" dirty="0"/>
              <a:t> Business Understanding</a:t>
            </a:r>
          </a:p>
          <a:p>
            <a:pPr>
              <a:buNone/>
            </a:pPr>
            <a:r>
              <a:rPr lang="en-US" dirty="0">
                <a:solidFill>
                  <a:srgbClr val="FF0000"/>
                </a:solidFill>
              </a:rPr>
              <a:t>Step 2:</a:t>
            </a:r>
            <a:r>
              <a:rPr lang="en-US" dirty="0"/>
              <a:t> Data Understanding</a:t>
            </a:r>
          </a:p>
          <a:p>
            <a:pPr>
              <a:buNone/>
            </a:pPr>
            <a:r>
              <a:rPr lang="en-US" dirty="0">
                <a:solidFill>
                  <a:srgbClr val="FF0000"/>
                </a:solidFill>
              </a:rPr>
              <a:t>Step 3:</a:t>
            </a:r>
            <a:r>
              <a:rPr lang="en-US" dirty="0"/>
              <a:t> Data Preparation (!)</a:t>
            </a:r>
          </a:p>
          <a:p>
            <a:pPr>
              <a:buNone/>
            </a:pPr>
            <a:r>
              <a:rPr lang="en-US" dirty="0">
                <a:solidFill>
                  <a:srgbClr val="FF0000"/>
                </a:solidFill>
              </a:rPr>
              <a:t>Step 4:</a:t>
            </a:r>
            <a:r>
              <a:rPr lang="en-US" dirty="0"/>
              <a:t> Model Building</a:t>
            </a:r>
          </a:p>
          <a:p>
            <a:pPr>
              <a:buNone/>
            </a:pPr>
            <a:r>
              <a:rPr lang="en-US" dirty="0">
                <a:solidFill>
                  <a:srgbClr val="FF0000"/>
                </a:solidFill>
              </a:rPr>
              <a:t>Step 5:</a:t>
            </a:r>
            <a:r>
              <a:rPr lang="en-US" dirty="0"/>
              <a:t> Testing and Evaluation</a:t>
            </a:r>
          </a:p>
          <a:p>
            <a:pPr>
              <a:buNone/>
            </a:pPr>
            <a:r>
              <a:rPr lang="en-US" dirty="0">
                <a:solidFill>
                  <a:srgbClr val="FF0000"/>
                </a:solidFill>
              </a:rPr>
              <a:t>Step 6:</a:t>
            </a:r>
            <a:r>
              <a:rPr lang="en-US" dirty="0"/>
              <a:t> Deployment</a:t>
            </a:r>
          </a:p>
          <a:p>
            <a:pPr>
              <a:buNone/>
            </a:pPr>
            <a:endParaRPr lang="en-US" sz="700" dirty="0"/>
          </a:p>
          <a:p>
            <a:r>
              <a:rPr lang="en-US" dirty="0"/>
              <a:t>The process is highly repetitive and experimental (DM: art versus science?)</a:t>
            </a:r>
          </a:p>
        </p:txBody>
      </p:sp>
      <p:sp>
        <p:nvSpPr>
          <p:cNvPr id="4" name="Right Brace 3"/>
          <p:cNvSpPr/>
          <p:nvPr/>
        </p:nvSpPr>
        <p:spPr bwMode="auto">
          <a:xfrm>
            <a:off x="6553200" y="1600200"/>
            <a:ext cx="381000" cy="1447800"/>
          </a:xfrm>
          <a:prstGeom prst="rightBrace">
            <a:avLst/>
          </a:prstGeom>
          <a:noFill/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2075" tIns="46038" rIns="92075" bIns="46038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800" b="1" i="0" u="none" strike="noStrike" cap="none" normalizeH="0" baseline="0" dirty="0">
              <a:ln>
                <a:noFill/>
              </a:ln>
              <a:solidFill>
                <a:srgbClr val="CC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781800" y="1803737"/>
            <a:ext cx="20574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0" dirty="0">
                <a:solidFill>
                  <a:srgbClr val="FF0000"/>
                </a:solidFill>
                <a:effectLst/>
              </a:rPr>
              <a:t>Accounts for ~85% of total project time</a:t>
            </a:r>
          </a:p>
        </p:txBody>
      </p:sp>
    </p:spTree>
    <p:extLst>
      <p:ext uri="{BB962C8B-B14F-4D97-AF65-F5344CB8AC3E}">
        <p14:creationId xmlns:p14="http://schemas.microsoft.com/office/powerpoint/2010/main" val="2063885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 Preparation – A Critical DM Task</a:t>
            </a:r>
          </a:p>
        </p:txBody>
      </p:sp>
      <p:pic>
        <p:nvPicPr>
          <p:cNvPr id="4" name="Picture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03525" y="1624965"/>
            <a:ext cx="3597275" cy="47758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203956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 Mining Process: SEMMA</a:t>
            </a:r>
          </a:p>
        </p:txBody>
      </p:sp>
      <p:pic>
        <p:nvPicPr>
          <p:cNvPr id="4" name="Picture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76400" y="1676400"/>
            <a:ext cx="6096000" cy="45694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653308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Seminar Case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0"/>
            <a:ext cx="8458200" cy="4876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900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Data Mining in Cancer Research</a:t>
            </a:r>
          </a:p>
          <a:p>
            <a:pPr marL="0" indent="0">
              <a:buNone/>
            </a:pPr>
            <a:endParaRPr lang="en-US" sz="2200" dirty="0">
              <a:solidFill>
                <a:srgbClr val="F85E0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en-US" u="sng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Questions for Discussion</a:t>
            </a:r>
          </a:p>
          <a:p>
            <a:pPr marL="461963" indent="-461963">
              <a:buClr>
                <a:srgbClr val="F85E08"/>
              </a:buClr>
              <a:buSzPct val="80000"/>
              <a:buFont typeface="+mj-lt"/>
              <a:buAutoNum type="arabicPeriod"/>
            </a:pPr>
            <a:r>
              <a:rPr lang="en-US" sz="3200" dirty="0"/>
              <a:t>How can data mining be used for ultimately curing illnesses like cancer?</a:t>
            </a:r>
          </a:p>
          <a:p>
            <a:pPr marL="461963" indent="-461963">
              <a:buClr>
                <a:srgbClr val="F85E08"/>
              </a:buClr>
              <a:buSzPct val="80000"/>
              <a:buFont typeface="+mj-lt"/>
              <a:buAutoNum type="arabicPeriod"/>
            </a:pPr>
            <a:r>
              <a:rPr lang="en-US" sz="3200" dirty="0"/>
              <a:t>What do you think are the promises and major challenges for data miners in contributing to medical and biological research endeavors?</a:t>
            </a:r>
          </a:p>
        </p:txBody>
      </p:sp>
    </p:spTree>
    <p:extLst>
      <p:ext uri="{BB962C8B-B14F-4D97-AF65-F5344CB8AC3E}">
        <p14:creationId xmlns:p14="http://schemas.microsoft.com/office/powerpoint/2010/main" val="16104546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 Mining Methods: Classification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8305800" cy="4800600"/>
          </a:xfrm>
        </p:spPr>
        <p:txBody>
          <a:bodyPr>
            <a:normAutofit/>
          </a:bodyPr>
          <a:lstStyle/>
          <a:p>
            <a:r>
              <a:rPr lang="en-US" dirty="0"/>
              <a:t>Most frequently used DM method</a:t>
            </a:r>
          </a:p>
          <a:p>
            <a:r>
              <a:rPr lang="en-US" dirty="0"/>
              <a:t>Part of the machine-learning family </a:t>
            </a:r>
          </a:p>
          <a:p>
            <a:r>
              <a:rPr lang="en-US" dirty="0"/>
              <a:t>Employ supervised learning</a:t>
            </a:r>
          </a:p>
          <a:p>
            <a:r>
              <a:rPr lang="en-US" dirty="0"/>
              <a:t>Learn from past data, classify new data</a:t>
            </a:r>
          </a:p>
          <a:p>
            <a:r>
              <a:rPr lang="en-US" dirty="0"/>
              <a:t>The output variable is categorical (nominal or ordinal) in nature</a:t>
            </a:r>
            <a:r>
              <a:rPr lang="en-US" dirty="0">
                <a:solidFill>
                  <a:srgbClr val="FF33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2177945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Estimation Methodologies for Classification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8229600" cy="4800600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FF3300"/>
                </a:solidFill>
              </a:rPr>
              <a:t>Simple split </a:t>
            </a:r>
            <a:r>
              <a:rPr lang="en-US" sz="2800" dirty="0"/>
              <a:t>(or holdout or test sample estimation) </a:t>
            </a:r>
          </a:p>
          <a:p>
            <a:pPr lvl="1"/>
            <a:r>
              <a:rPr lang="en-US" sz="2400" dirty="0"/>
              <a:t>Split the data into 2 mutually exclusive sets training (~70%) and testing (30%)</a:t>
            </a:r>
          </a:p>
          <a:p>
            <a:pPr lvl="1"/>
            <a:endParaRPr lang="en-US" dirty="0"/>
          </a:p>
          <a:p>
            <a:pPr lvl="1"/>
            <a:endParaRPr lang="en-US" sz="2400" dirty="0"/>
          </a:p>
          <a:p>
            <a:pPr lvl="1"/>
            <a:endParaRPr lang="en-US" sz="2400" dirty="0"/>
          </a:p>
          <a:p>
            <a:pPr lvl="1"/>
            <a:endParaRPr lang="en-US" sz="2400" dirty="0"/>
          </a:p>
          <a:p>
            <a:pPr lvl="1"/>
            <a:endParaRPr lang="en-US" sz="2400" dirty="0"/>
          </a:p>
          <a:p>
            <a:pPr lvl="1"/>
            <a:r>
              <a:rPr lang="en-US" sz="2400" dirty="0"/>
              <a:t>For ANN, the data is split into three sub-sets </a:t>
            </a:r>
            <a:r>
              <a:rPr lang="en-US" sz="2000" dirty="0"/>
              <a:t>(training [~60%], validation [~20%], testing [~20%])</a:t>
            </a:r>
            <a:endParaRPr lang="en-US" sz="2400" dirty="0"/>
          </a:p>
        </p:txBody>
      </p:sp>
      <p:pic>
        <p:nvPicPr>
          <p:cNvPr id="4" name="Picture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00200" y="3429000"/>
            <a:ext cx="6400800" cy="213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3558505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Accuracy of Classification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8382000" cy="1066800"/>
          </a:xfrm>
        </p:spPr>
        <p:txBody>
          <a:bodyPr/>
          <a:lstStyle/>
          <a:p>
            <a:r>
              <a:rPr lang="en-US" sz="2800" dirty="0"/>
              <a:t>In classification problems, the primary source for </a:t>
            </a:r>
            <a:r>
              <a:rPr lang="en-US" sz="2800" dirty="0">
                <a:solidFill>
                  <a:srgbClr val="FF0000"/>
                </a:solidFill>
              </a:rPr>
              <a:t>accuracy estimation </a:t>
            </a:r>
            <a:r>
              <a:rPr lang="en-US" sz="2800" dirty="0"/>
              <a:t>is the </a:t>
            </a:r>
            <a:r>
              <a:rPr lang="en-US" sz="2800" dirty="0">
                <a:solidFill>
                  <a:srgbClr val="FF3300"/>
                </a:solidFill>
              </a:rPr>
              <a:t>confusion matrix </a:t>
            </a:r>
          </a:p>
        </p:txBody>
      </p:sp>
      <p:pic>
        <p:nvPicPr>
          <p:cNvPr id="4" name="Picture 3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43000" y="2743200"/>
            <a:ext cx="3429000" cy="335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</p:txBody>
      </p:sp>
      <p:graphicFrame>
        <p:nvGraphicFramePr>
          <p:cNvPr id="30721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03401644"/>
              </p:ext>
            </p:extLst>
          </p:nvPr>
        </p:nvGraphicFramePr>
        <p:xfrm>
          <a:off x="4946984" y="3657600"/>
          <a:ext cx="2977816" cy="685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96" name="Equation" r:id="rId5" imgW="1574800" imgH="355600" progId="Equation.3">
                  <p:embed/>
                </p:oleObj>
              </mc:Choice>
              <mc:Fallback>
                <p:oleObj name="Equation" r:id="rId5" imgW="1574800" imgH="355600" progId="Equation.3">
                  <p:embed/>
                  <p:pic>
                    <p:nvPicPr>
                      <p:cNvPr id="0" name="Picture 2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46984" y="3657600"/>
                        <a:ext cx="2977816" cy="685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</p:txBody>
      </p:sp>
      <p:graphicFrame>
        <p:nvGraphicFramePr>
          <p:cNvPr id="30723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56405257"/>
              </p:ext>
            </p:extLst>
          </p:nvPr>
        </p:nvGraphicFramePr>
        <p:xfrm>
          <a:off x="4953000" y="4495800"/>
          <a:ext cx="3086099" cy="685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97" name="Equation" r:id="rId7" imgW="1625600" imgH="355600" progId="Equation.3">
                  <p:embed/>
                </p:oleObj>
              </mc:Choice>
              <mc:Fallback>
                <p:oleObj name="Equation" r:id="rId7" imgW="1625600" imgH="355600" progId="Equation.3">
                  <p:embed/>
                  <p:pic>
                    <p:nvPicPr>
                      <p:cNvPr id="0" name="Picture 2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53000" y="4495800"/>
                        <a:ext cx="3086099" cy="685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26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</p:txBody>
      </p:sp>
      <p:graphicFrame>
        <p:nvGraphicFramePr>
          <p:cNvPr id="30725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08491050"/>
              </p:ext>
            </p:extLst>
          </p:nvPr>
        </p:nvGraphicFramePr>
        <p:xfrm>
          <a:off x="4953000" y="2819400"/>
          <a:ext cx="3194384" cy="685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98" name="Equation" r:id="rId9" imgW="1688367" imgH="355446" progId="Equation.3">
                  <p:embed/>
                </p:oleObj>
              </mc:Choice>
              <mc:Fallback>
                <p:oleObj name="Equation" r:id="rId9" imgW="1688367" imgH="355446" progId="Equation.3">
                  <p:embed/>
                  <p:pic>
                    <p:nvPicPr>
                      <p:cNvPr id="0" name="Picture 2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53000" y="2819400"/>
                        <a:ext cx="3194384" cy="685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28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</p:txBody>
      </p:sp>
      <p:graphicFrame>
        <p:nvGraphicFramePr>
          <p:cNvPr id="30727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00536190"/>
              </p:ext>
            </p:extLst>
          </p:nvPr>
        </p:nvGraphicFramePr>
        <p:xfrm>
          <a:off x="4848325" y="5562600"/>
          <a:ext cx="1783080" cy="533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99" name="Equation" r:id="rId11" imgW="1117600" imgH="330200" progId="Equation.3">
                  <p:embed/>
                </p:oleObj>
              </mc:Choice>
              <mc:Fallback>
                <p:oleObj name="Equation" r:id="rId11" imgW="1117600" imgH="330200" progId="Equation.3">
                  <p:embed/>
                  <p:pic>
                    <p:nvPicPr>
                      <p:cNvPr id="0" name="Picture 3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48325" y="5562600"/>
                        <a:ext cx="1783080" cy="533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30" name="Rectangle 10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</p:txBody>
      </p:sp>
      <p:graphicFrame>
        <p:nvGraphicFramePr>
          <p:cNvPr id="30729" name="Objec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59054772"/>
              </p:ext>
            </p:extLst>
          </p:nvPr>
        </p:nvGraphicFramePr>
        <p:xfrm>
          <a:off x="7088605" y="5562600"/>
          <a:ext cx="1445795" cy="533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00" name="Equation" r:id="rId13" imgW="977900" imgH="355600" progId="Equation.3">
                  <p:embed/>
                </p:oleObj>
              </mc:Choice>
              <mc:Fallback>
                <p:oleObj name="Equation" r:id="rId13" imgW="977900" imgH="355600" progId="Equation.3">
                  <p:embed/>
                  <p:pic>
                    <p:nvPicPr>
                      <p:cNvPr id="0" name="Picture 3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88605" y="5562600"/>
                        <a:ext cx="1445795" cy="533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9671711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Classification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Decision tree analysis</a:t>
            </a:r>
          </a:p>
          <a:p>
            <a:r>
              <a:rPr lang="en-US" dirty="0"/>
              <a:t>Statistical analysis</a:t>
            </a:r>
          </a:p>
          <a:p>
            <a:r>
              <a:rPr lang="en-US" dirty="0"/>
              <a:t>Neural networks</a:t>
            </a:r>
          </a:p>
          <a:p>
            <a:r>
              <a:rPr lang="en-US" dirty="0"/>
              <a:t>Support vector machines</a:t>
            </a:r>
          </a:p>
          <a:p>
            <a:r>
              <a:rPr lang="en-US" dirty="0"/>
              <a:t>Case-based reasoning</a:t>
            </a:r>
          </a:p>
          <a:p>
            <a:r>
              <a:rPr lang="en-US" dirty="0"/>
              <a:t>Bayesian classifiers</a:t>
            </a:r>
          </a:p>
          <a:p>
            <a:r>
              <a:rPr lang="en-US" dirty="0"/>
              <a:t>Genetic algorithms</a:t>
            </a:r>
          </a:p>
          <a:p>
            <a:r>
              <a:rPr lang="en-US" dirty="0"/>
              <a:t>Rough sets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1803" y="4038600"/>
            <a:ext cx="2871197" cy="20679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4050" y="1588990"/>
            <a:ext cx="2876550" cy="22210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976460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Decision Trees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0" y="3124200"/>
            <a:ext cx="7696200" cy="3352800"/>
          </a:xfrm>
        </p:spPr>
        <p:txBody>
          <a:bodyPr>
            <a:normAutofit/>
          </a:bodyPr>
          <a:lstStyle/>
          <a:p>
            <a:pPr marL="795338" lvl="1" indent="-338138">
              <a:buSzPct val="75000"/>
              <a:buFont typeface="+mj-lt"/>
              <a:buAutoNum type="arabicPeriod"/>
            </a:pPr>
            <a:r>
              <a:rPr lang="en-US" sz="2400" dirty="0"/>
              <a:t>Create a root node and assign all of the training data to it. </a:t>
            </a:r>
          </a:p>
          <a:p>
            <a:pPr marL="795338" lvl="1" indent="-338138">
              <a:buSzPct val="75000"/>
              <a:buFont typeface="+mj-lt"/>
              <a:buAutoNum type="arabicPeriod"/>
            </a:pPr>
            <a:r>
              <a:rPr lang="en-US" sz="2400" dirty="0"/>
              <a:t>Select the best splitting attribute.</a:t>
            </a:r>
          </a:p>
          <a:p>
            <a:pPr marL="795338" lvl="1" indent="-338138">
              <a:buSzPct val="75000"/>
              <a:buFont typeface="+mj-lt"/>
              <a:buAutoNum type="arabicPeriod"/>
            </a:pPr>
            <a:r>
              <a:rPr lang="en-US" sz="2400" dirty="0"/>
              <a:t>Add a branch to the root node for each value of the split. Split the data into mutually exclusive subsets along the lines of the specific split.</a:t>
            </a:r>
          </a:p>
          <a:p>
            <a:pPr marL="795338" lvl="1" indent="-338138">
              <a:buSzPct val="75000"/>
              <a:buFont typeface="+mj-lt"/>
              <a:buAutoNum type="arabicPeriod"/>
            </a:pPr>
            <a:r>
              <a:rPr lang="en-US" sz="2400" dirty="0"/>
              <a:t>Repeat steps 2 and 3 for each and every leaf node until the stopping criteria is reached.</a:t>
            </a:r>
            <a:endParaRPr lang="en-US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152400" y="3330476"/>
            <a:ext cx="1524000" cy="230832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l"/>
            <a:r>
              <a:rPr lang="en-US" sz="2400" b="0" dirty="0">
                <a:solidFill>
                  <a:srgbClr val="C00000"/>
                </a:solidFill>
                <a:effectLst/>
              </a:rPr>
              <a:t>A general algorithm for decision tree building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685800" y="1600200"/>
            <a:ext cx="8153400" cy="15016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88925" indent="-288925" algn="l" defTabSz="914400" rtl="0" eaLnBrk="1" latinLnBrk="0" hangingPunct="1">
              <a:spcBef>
                <a:spcPct val="20000"/>
              </a:spcBef>
              <a:buClr>
                <a:srgbClr val="F85E08"/>
              </a:buClr>
              <a:buSzPct val="85000"/>
              <a:buFont typeface="Wingdings" panose="05000000000000000000" pitchFamily="2" charset="2"/>
              <a:buChar char="§"/>
              <a:defRPr sz="3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69913" indent="-295275" algn="l" defTabSz="914400" rtl="0" eaLnBrk="1" latinLnBrk="0" hangingPunct="1">
              <a:spcBef>
                <a:spcPct val="20000"/>
              </a:spcBef>
              <a:buClr>
                <a:srgbClr val="F85E08"/>
              </a:buClr>
              <a:buSzPct val="85000"/>
              <a:buFont typeface="Wingdings" panose="05000000000000000000" pitchFamily="2" charset="2"/>
              <a:buChar char="§"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60425" indent="-312738" algn="l" defTabSz="914400" rtl="0" eaLnBrk="1" latinLnBrk="0" hangingPunct="1">
              <a:spcBef>
                <a:spcPct val="20000"/>
              </a:spcBef>
              <a:buClr>
                <a:srgbClr val="F85E08"/>
              </a:buClr>
              <a:buSzPct val="90000"/>
              <a:buFont typeface="Wingdings" panose="05000000000000000000" pitchFamily="2" charset="2"/>
              <a:buChar char="§"/>
              <a:defRPr sz="2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41413" indent="-319088" algn="l" defTabSz="914400" rtl="0" eaLnBrk="1" latinLnBrk="0" hangingPunct="1">
              <a:spcBef>
                <a:spcPct val="20000"/>
              </a:spcBef>
              <a:buClr>
                <a:srgbClr val="F85E08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12863" indent="-261938" algn="l" defTabSz="914400" rtl="0" eaLnBrk="1" latinLnBrk="0" hangingPunct="1">
              <a:spcBef>
                <a:spcPct val="20000"/>
              </a:spcBef>
              <a:buClr>
                <a:srgbClr val="F85E08"/>
              </a:buClr>
              <a:buSzPct val="100000"/>
              <a:buFont typeface="Wingdings" panose="05000000000000000000" pitchFamily="2" charset="2"/>
              <a:buChar char="§"/>
              <a:defRPr sz="2000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US" sz="2800" b="0" dirty="0">
                <a:solidFill>
                  <a:srgbClr val="0000CC"/>
                </a:solidFill>
                <a:effectLst/>
              </a:rPr>
              <a:t>Employs the divide and conquer method</a:t>
            </a:r>
          </a:p>
          <a:p>
            <a:pPr fontAlgn="auto">
              <a:spcAft>
                <a:spcPts val="0"/>
              </a:spcAft>
            </a:pPr>
            <a:r>
              <a:rPr lang="en-US" sz="2800" b="0" dirty="0">
                <a:solidFill>
                  <a:srgbClr val="0000CC"/>
                </a:solidFill>
                <a:effectLst/>
              </a:rPr>
              <a:t>Recursively divides a training set until each division consists of examples from one class</a:t>
            </a:r>
          </a:p>
        </p:txBody>
      </p:sp>
    </p:spTree>
    <p:extLst>
      <p:ext uri="{BB962C8B-B14F-4D97-AF65-F5344CB8AC3E}">
        <p14:creationId xmlns:p14="http://schemas.microsoft.com/office/powerpoint/2010/main" val="300487266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Decision Trees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DT algorithms mainly differ on</a:t>
            </a:r>
          </a:p>
          <a:p>
            <a:pPr marL="731838" lvl="1" indent="-457200">
              <a:buFont typeface="+mj-lt"/>
              <a:buAutoNum type="arabicPeriod"/>
            </a:pPr>
            <a:r>
              <a:rPr lang="en-US" sz="2800" dirty="0"/>
              <a:t>Splitting criteria</a:t>
            </a:r>
          </a:p>
          <a:p>
            <a:pPr lvl="2"/>
            <a:r>
              <a:rPr lang="en-US" sz="2400" dirty="0"/>
              <a:t>Which variable, what value, etc.</a:t>
            </a:r>
          </a:p>
          <a:p>
            <a:pPr marL="731838" lvl="1" indent="-457200">
              <a:buFont typeface="+mj-lt"/>
              <a:buAutoNum type="arabicPeriod"/>
            </a:pPr>
            <a:r>
              <a:rPr lang="en-US" sz="2800" dirty="0"/>
              <a:t>Stopping criteria</a:t>
            </a:r>
          </a:p>
          <a:p>
            <a:pPr lvl="2"/>
            <a:r>
              <a:rPr lang="en-US" sz="2400" dirty="0"/>
              <a:t>When to stop building the tree </a:t>
            </a:r>
          </a:p>
          <a:p>
            <a:pPr marL="731838" lvl="1" indent="-457200">
              <a:buFont typeface="+mj-lt"/>
              <a:buAutoNum type="arabicPeriod"/>
            </a:pPr>
            <a:r>
              <a:rPr lang="en-US" sz="2800" dirty="0"/>
              <a:t>Pruning (generalization method)</a:t>
            </a:r>
          </a:p>
          <a:p>
            <a:pPr lvl="2"/>
            <a:r>
              <a:rPr lang="en-US" sz="2400" dirty="0"/>
              <a:t>Pre-pruning versus post-pruning</a:t>
            </a:r>
          </a:p>
          <a:p>
            <a:r>
              <a:rPr lang="en-US" sz="3200" dirty="0"/>
              <a:t>Most popular DT algorithms include</a:t>
            </a:r>
          </a:p>
          <a:p>
            <a:pPr lvl="1"/>
            <a:r>
              <a:rPr lang="en-US" sz="2800" dirty="0"/>
              <a:t>ID3, J48 C4.5, C5; CART; CHAID; M5……</a:t>
            </a:r>
          </a:p>
        </p:txBody>
      </p:sp>
    </p:spTree>
    <p:extLst>
      <p:ext uri="{BB962C8B-B14F-4D97-AF65-F5344CB8AC3E}">
        <p14:creationId xmlns:p14="http://schemas.microsoft.com/office/powerpoint/2010/main" val="357939462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Decision Trees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1989" y="1402702"/>
            <a:ext cx="8193088" cy="4953000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Terms – Instead of accuracy</a:t>
            </a:r>
          </a:p>
          <a:p>
            <a:r>
              <a:rPr lang="en-US" dirty="0"/>
              <a:t>Alternative splitting criteria may be -</a:t>
            </a:r>
          </a:p>
          <a:p>
            <a:pPr lvl="1"/>
            <a:r>
              <a:rPr lang="en-US" dirty="0">
                <a:solidFill>
                  <a:srgbClr val="FF3300"/>
                </a:solidFill>
              </a:rPr>
              <a:t>Gini index </a:t>
            </a:r>
            <a:r>
              <a:rPr lang="en-US" dirty="0"/>
              <a:t>determines the purity of a specific class as a result of a decision to branch along a particular attribute/value</a:t>
            </a:r>
          </a:p>
          <a:p>
            <a:pPr lvl="2"/>
            <a:r>
              <a:rPr lang="en-US" dirty="0"/>
              <a:t>Used in CART</a:t>
            </a:r>
          </a:p>
          <a:p>
            <a:pPr lvl="1"/>
            <a:r>
              <a:rPr lang="en-US" dirty="0">
                <a:solidFill>
                  <a:srgbClr val="FF3300"/>
                </a:solidFill>
              </a:rPr>
              <a:t>Information gain </a:t>
            </a:r>
            <a:r>
              <a:rPr lang="en-US" dirty="0"/>
              <a:t>uses entropy to measure the extent of uncertainty or randomness of a particular attribute/value split</a:t>
            </a:r>
          </a:p>
          <a:p>
            <a:pPr lvl="2"/>
            <a:r>
              <a:rPr lang="en-US" dirty="0"/>
              <a:t>Used in ID3, C4.5, C5</a:t>
            </a:r>
          </a:p>
          <a:p>
            <a:pPr lvl="1"/>
            <a:r>
              <a:rPr lang="en-US" dirty="0">
                <a:solidFill>
                  <a:srgbClr val="FF3300"/>
                </a:solidFill>
              </a:rPr>
              <a:t>Chi-square statistics </a:t>
            </a:r>
            <a:r>
              <a:rPr lang="en-US" dirty="0"/>
              <a:t>(used in CHAID)</a:t>
            </a:r>
          </a:p>
        </p:txBody>
      </p:sp>
    </p:spTree>
    <p:extLst>
      <p:ext uri="{BB962C8B-B14F-4D97-AF65-F5344CB8AC3E}">
        <p14:creationId xmlns:p14="http://schemas.microsoft.com/office/powerpoint/2010/main" val="204714111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2895600"/>
            <a:ext cx="8193088" cy="762000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672899711"/>
      </p:ext>
    </p:extLst>
  </p:cSld>
  <p:clrMapOvr>
    <a:masterClrMapping/>
  </p:clrMapOvr>
</p:sld>
</file>

<file path=ppt/theme/theme1.xml><?xml version="1.0" encoding="utf-8"?>
<a:theme xmlns:a="http://schemas.openxmlformats.org/drawingml/2006/main" name="OSU_PPTemplate">
  <a:themeElements>
    <a:clrScheme name="OSU_PPTemplate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OSU_PPTemplate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2075" tIns="46038" rIns="92075" bIns="46038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1" i="0" u="none" strike="noStrike" cap="none" normalizeH="0" baseline="0" smtClean="0">
            <a:ln>
              <a:noFill/>
            </a:ln>
            <a:solidFill>
              <a:srgbClr val="CC33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2075" tIns="46038" rIns="92075" bIns="46038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1" i="0" u="none" strike="noStrike" cap="none" normalizeH="0" baseline="0" smtClean="0">
            <a:ln>
              <a:noFill/>
            </a:ln>
            <a:solidFill>
              <a:srgbClr val="CC33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</a:defRPr>
        </a:defPPr>
      </a:lstStyle>
    </a:lnDef>
  </a:objectDefaults>
  <a:extraClrSchemeLst>
    <a:extraClrScheme>
      <a:clrScheme name="OSU_PPTemplat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U_PPTemplate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U_PPTemplate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U_PPTemplate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U_PPTemplat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U_PPTemplat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U_PPTemplate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C:\User\Teaching\MSIS5633 - Fall2002\Class Presentations\OSU_PPTemplate.pot</Template>
  <TotalTime>4585</TotalTime>
  <Words>1080</Words>
  <Application>Microsoft Office PowerPoint</Application>
  <PresentationFormat>On-screen Show (4:3)</PresentationFormat>
  <Paragraphs>195</Paragraphs>
  <Slides>29</Slides>
  <Notes>25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5" baseType="lpstr">
      <vt:lpstr>Arial</vt:lpstr>
      <vt:lpstr>Tahoma</vt:lpstr>
      <vt:lpstr>Times New Roman</vt:lpstr>
      <vt:lpstr>Wingdings</vt:lpstr>
      <vt:lpstr>OSU_PPTemplate</vt:lpstr>
      <vt:lpstr>Equation</vt:lpstr>
      <vt:lpstr>SBUS5105   Data Handling and Business  Intelligence</vt:lpstr>
      <vt:lpstr>Lesson Plan</vt:lpstr>
      <vt:lpstr>Learning Objectives</vt:lpstr>
      <vt:lpstr>Learning Objectives</vt:lpstr>
      <vt:lpstr>Definition of Data Mining</vt:lpstr>
      <vt:lpstr>Data Mining is at the Intersection of Many Disciplines</vt:lpstr>
      <vt:lpstr>Data Mining Characteristics/Objectives</vt:lpstr>
      <vt:lpstr>Data in Data Mining</vt:lpstr>
      <vt:lpstr>What Does DM Do?  How Does it Work?</vt:lpstr>
      <vt:lpstr>A Taxonomy for  Data Mining Tasks</vt:lpstr>
      <vt:lpstr>Data Mining Tasks  </vt:lpstr>
      <vt:lpstr>Data Mining Applications </vt:lpstr>
      <vt:lpstr>Data Mining Applications </vt:lpstr>
      <vt:lpstr>Seminar Case</vt:lpstr>
      <vt:lpstr>Data Mining Process</vt:lpstr>
      <vt:lpstr>Data Mining Process</vt:lpstr>
      <vt:lpstr>Data Mining Process: CRISP-DM</vt:lpstr>
      <vt:lpstr>Data Mining Process: CRISP-DM</vt:lpstr>
      <vt:lpstr>Data Preparation – A Critical DM Task</vt:lpstr>
      <vt:lpstr>Data Mining Process: SEMMA</vt:lpstr>
      <vt:lpstr>Seminar Case</vt:lpstr>
      <vt:lpstr>Data Mining Methods: Classification</vt:lpstr>
      <vt:lpstr>Estimation Methodologies for Classification</vt:lpstr>
      <vt:lpstr>Accuracy of Classification Models</vt:lpstr>
      <vt:lpstr>Classification Techniques</vt:lpstr>
      <vt:lpstr>Decision Trees</vt:lpstr>
      <vt:lpstr>Decision Trees </vt:lpstr>
      <vt:lpstr>Decision Trees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DSS Chapter 1</dc:title>
  <dc:creator>Dursun Delen</dc:creator>
  <cp:lastModifiedBy>Roisin Mullins</cp:lastModifiedBy>
  <cp:revision>219</cp:revision>
  <cp:lastPrinted>2000-12-01T14:01:59Z</cp:lastPrinted>
  <dcterms:created xsi:type="dcterms:W3CDTF">1998-03-18T21:58:50Z</dcterms:created>
  <dcterms:modified xsi:type="dcterms:W3CDTF">2017-11-17T13:26:01Z</dcterms:modified>
</cp:coreProperties>
</file>