
<file path=[Content_Types].xml><?xml version="1.0" encoding="utf-8"?>
<Types xmlns="http://schemas.openxmlformats.org/package/2006/content-types">
  <Default ContentType="application/xml" Extension="xml"/>
  <Default ContentType="image/png" Extension="png"/>
  <Default ContentType="image/jpeg" Extension="jpeg"/>
  <Default ContentType="application/vnd.openxmlformats-officedocument.obfuscatedFont" Extension="odttf"/>
  <Default ContentType="application/vnd.openxmlformats-package.relationships+xml" Extension="rels"/>
  <Override ContentType="application/vnd.openxmlformats-officedocument.presentationml.tableStyles+xml" PartName="/ppt/tableStyles1.xml"/>
  <Override ContentType="application/vnd.openxmlformats-officedocument.drawingml.diagramData+xml" PartName="/ppt/diagrams/data3.xml"/>
  <Override ContentType="application/vnd.openxmlformats-officedocument.drawingml.diagramData+xml" PartName="/ppt/diagrams/data2.xml"/>
  <Override ContentType="application/vnd.openxmlformats-officedocument.drawingml.diagramData+xml" PartName="/ppt/diagrams/data1.xml"/>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presentation.main+xml" PartName="/ppt/presentation.xml"/>
  <Override ContentType="application/vnd.ms-office.drawingml.diagramDrawing+xml" PartName="/ppt/diagrams/drawing2.xml"/>
  <Override ContentType="application/vnd.ms-office.drawingml.diagramDrawing+xml" PartName="/ppt/diagrams/drawing1.xml"/>
  <Override ContentType="application/vnd.ms-office.drawingml.diagramDrawing+xml" PartName="/ppt/diagrams/drawing3.xml"/>
  <Override ContentType="application/vnd.openxmlformats-officedocument.theme+xml" PartName="/ppt/theme/theme1.xml"/>
  <Override ContentType="application/vnd.openxmlformats-officedocument.theme+xml" PartName="/ppt/theme/theme2.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33.xml"/>
  <Override ContentType="application/vnd.openxmlformats-officedocument.presentationml.notesSlide+xml" PartName="/ppt/notesSlides/notesSlide28.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31.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drawingml.diagramLayout+xml" PartName="/ppt/diagrams/layout3.xml"/>
  <Override ContentType="application/vnd.openxmlformats-officedocument.drawingml.diagramLayout+xml" PartName="/ppt/diagrams/layout1.xml"/>
  <Override ContentType="application/vnd.openxmlformats-officedocument.drawingml.diagramLayout+xml" PartName="/ppt/diagrams/layout2.xml"/>
  <Override ContentType="application/vnd.openxmlformats-officedocument.drawingml.diagramStyle+xml" PartName="/ppt/diagrams/quickStyle2.xml"/>
  <Override ContentType="application/vnd.openxmlformats-officedocument.drawingml.diagramStyle+xml" PartName="/ppt/diagrams/quickStyle1.xml"/>
  <Override ContentType="application/vnd.openxmlformats-officedocument.drawingml.diagramStyle+xml" PartName="/ppt/diagrams/quickStyle3.xml"/>
  <Override ContentType="application/vnd.openxmlformats-officedocument.presentationml.notesMaster+xml" PartName="/ppt/notesMasters/notesMaster1.xml"/>
  <Override ContentType="application/vnd.openxmlformats-officedocument.presentationml.presProps+xml" PartName="/ppt/presProps1.xml"/>
  <Override ContentType="application/vnd.openxmlformats-officedocument.drawingml.diagramColors+xml" PartName="/ppt/diagrams/colors3.xml"/>
  <Override ContentType="application/vnd.openxmlformats-officedocument.drawingml.diagramColors+xml" PartName="/ppt/diagrams/colors2.xml"/>
  <Override ContentType="application/vnd.openxmlformats-officedocument.drawingml.diagramColors+xml" PartName="/ppt/diagrams/colors1.xml"/>
  <Override ContentType="application/vnd.openxmlformats-officedocument.presentationml.viewProps+xml" PartName="/ppt/viewProps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Lst>
  <p:sldSz cy="6858000" cx="12192000"/>
  <p:notesSz cx="6858000" cy="9144000"/>
  <p:defaultTextStyle>
    <a:defPPr lvl="0">
      <a:defRPr lang="en-US"/>
    </a:defPPr>
    <a:lvl1pPr defTabSz="457200" eaLnBrk="1" hangingPunct="1" latinLnBrk="0" lvl="0" marL="0" rtl="0" algn="l">
      <a:defRPr kern="1200" sz="1800">
        <a:solidFill>
          <a:schemeClr val="tx1"/>
        </a:solidFill>
        <a:latin typeface="+mn-lt"/>
        <a:ea typeface="+mn-ea"/>
        <a:cs typeface="+mn-cs"/>
      </a:defRPr>
    </a:lvl1pPr>
    <a:lvl2pPr defTabSz="457200" eaLnBrk="1" hangingPunct="1" latinLnBrk="0" lvl="1" marL="457200" rtl="0" algn="l">
      <a:defRPr kern="1200" sz="1800">
        <a:solidFill>
          <a:schemeClr val="tx1"/>
        </a:solidFill>
        <a:latin typeface="+mn-lt"/>
        <a:ea typeface="+mn-ea"/>
        <a:cs typeface="+mn-cs"/>
      </a:defRPr>
    </a:lvl2pPr>
    <a:lvl3pPr defTabSz="457200" eaLnBrk="1" hangingPunct="1" latinLnBrk="0" lvl="2" marL="914400" rtl="0" algn="l">
      <a:defRPr kern="1200" sz="1800">
        <a:solidFill>
          <a:schemeClr val="tx1"/>
        </a:solidFill>
        <a:latin typeface="+mn-lt"/>
        <a:ea typeface="+mn-ea"/>
        <a:cs typeface="+mn-cs"/>
      </a:defRPr>
    </a:lvl3pPr>
    <a:lvl4pPr defTabSz="457200" eaLnBrk="1" hangingPunct="1" latinLnBrk="0" lvl="3" marL="1371600" rtl="0" algn="l">
      <a:defRPr kern="1200" sz="1800">
        <a:solidFill>
          <a:schemeClr val="tx1"/>
        </a:solidFill>
        <a:latin typeface="+mn-lt"/>
        <a:ea typeface="+mn-ea"/>
        <a:cs typeface="+mn-cs"/>
      </a:defRPr>
    </a:lvl4pPr>
    <a:lvl5pPr defTabSz="457200" eaLnBrk="1" hangingPunct="1" latinLnBrk="0" lvl="4" marL="1828800" rtl="0" algn="l">
      <a:defRPr kern="1200" sz="1800">
        <a:solidFill>
          <a:schemeClr val="tx1"/>
        </a:solidFill>
        <a:latin typeface="+mn-lt"/>
        <a:ea typeface="+mn-ea"/>
        <a:cs typeface="+mn-cs"/>
      </a:defRPr>
    </a:lvl5pPr>
    <a:lvl6pPr defTabSz="457200" eaLnBrk="1" hangingPunct="1" latinLnBrk="0" lvl="5" marL="2286000" rtl="0" algn="l">
      <a:defRPr kern="1200" sz="1800">
        <a:solidFill>
          <a:schemeClr val="tx1"/>
        </a:solidFill>
        <a:latin typeface="+mn-lt"/>
        <a:ea typeface="+mn-ea"/>
        <a:cs typeface="+mn-cs"/>
      </a:defRPr>
    </a:lvl6pPr>
    <a:lvl7pPr defTabSz="457200" eaLnBrk="1" hangingPunct="1" latinLnBrk="0" lvl="6" marL="2743200" rtl="0" algn="l">
      <a:defRPr kern="1200" sz="1800">
        <a:solidFill>
          <a:schemeClr val="tx1"/>
        </a:solidFill>
        <a:latin typeface="+mn-lt"/>
        <a:ea typeface="+mn-ea"/>
        <a:cs typeface="+mn-cs"/>
      </a:defRPr>
    </a:lvl7pPr>
    <a:lvl8pPr defTabSz="457200" eaLnBrk="1" hangingPunct="1" latinLnBrk="0" lvl="7" marL="3200400" rtl="0" algn="l">
      <a:defRPr kern="1200" sz="1800">
        <a:solidFill>
          <a:schemeClr val="tx1"/>
        </a:solidFill>
        <a:latin typeface="+mn-lt"/>
        <a:ea typeface="+mn-ea"/>
        <a:cs typeface="+mn-cs"/>
      </a:defRPr>
    </a:lvl8pPr>
    <a:lvl9pPr defTabSz="457200" eaLnBrk="1" hangingPunct="1" latinLnBrk="0" lvl="8" marL="3657600" rtl="0" algn="l">
      <a:defRPr kern="1200" sz="1800">
        <a:solidFill>
          <a:schemeClr val="tx1"/>
        </a:solidFill>
        <a:latin typeface="+mn-lt"/>
        <a:ea typeface="+mn-ea"/>
        <a:cs typeface="+mn-cs"/>
      </a:defRPr>
    </a:lvl9pPr>
  </p:defaultTextStyle>
  <p:extLst>
    <p:ext uri="{EFAFB233-063F-42B5-8137-9DF3F51BA10A}">
      <p15:sldGuideLst>
        <p15:guide id="1" orient="horz" pos="2160">
          <p15:clr>
            <a:srgbClr val="A4A3A4"/>
          </p15:clr>
        </p15:guide>
        <p15:guide id="2" pos="3840">
          <p15:clr>
            <a:srgbClr val="A4A3A4"/>
          </p15:clr>
        </p15:guide>
      </p15:sldGuideLst>
    </p:ext>
  </p:extLst>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1.xml><?xml version="1.0" encoding="utf-8"?>
<a:tblStyleLst xmlns:a="http://schemas.openxmlformats.org/drawingml/2006/main" xmlns:r="http://schemas.openxmlformats.org/officeDocument/2006/relationships" def="{90651C3A-4460-11DB-9652-00E08161165F}">
  <a:tblStyle styleId="{0505E3EF-67EA-436B-97B2-0124C06EBD24}" styleName="Medium Style 4 - Accent 3">
    <a:wholeTbl>
      <a:tcTxStyle>
        <a:fontRef idx="minor">
          <a:scrgbClr b="0" g="0" r="0"/>
        </a:fontRef>
        <a:schemeClr val="dk1"/>
      </a:tcTxStyle>
      <a:tcStyle>
        <a:tcBdr>
          <a:left>
            <a:ln cmpd="sng" w="12700">
              <a:solidFill>
                <a:schemeClr val="accent3"/>
              </a:solidFill>
            </a:ln>
          </a:left>
          <a:right>
            <a:ln cmpd="sng" w="12700">
              <a:solidFill>
                <a:schemeClr val="accent3"/>
              </a:solidFill>
            </a:ln>
          </a:right>
          <a:top>
            <a:ln cmpd="sng" w="12700">
              <a:solidFill>
                <a:schemeClr val="accent3"/>
              </a:solidFill>
            </a:ln>
          </a:top>
          <a:bottom>
            <a:ln cmpd="sng" w="12700">
              <a:solidFill>
                <a:schemeClr val="accent3"/>
              </a:solidFill>
            </a:ln>
          </a:bottom>
          <a:insideH>
            <a:ln cmpd="sng" w="12700">
              <a:solidFill>
                <a:schemeClr val="accent3"/>
              </a:solidFill>
            </a:ln>
          </a:insideH>
          <a:insideV>
            <a:ln cmpd="sng" w="12700">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cmpd="sng" w="25400">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b="0" g="0" r="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b="0" g="0" r="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1.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4.xml"/><Relationship Id="rId42" Type="http://schemas.openxmlformats.org/officeDocument/2006/relationships/slide" Target="slides/slide36.xml"/><Relationship Id="rId41" Type="http://schemas.openxmlformats.org/officeDocument/2006/relationships/slide" Target="slides/slide35.xml"/><Relationship Id="rId44" Type="http://schemas.openxmlformats.org/officeDocument/2006/relationships/slide" Target="slides/slide38.xml"/><Relationship Id="rId43" Type="http://schemas.openxmlformats.org/officeDocument/2006/relationships/slide" Target="slides/slide37.xml"/><Relationship Id="rId46" Type="http://schemas.openxmlformats.org/officeDocument/2006/relationships/slide" Target="slides/slide40.xml"/><Relationship Id="rId45" Type="http://schemas.openxmlformats.org/officeDocument/2006/relationships/slide" Target="slides/slide39.xml"/><Relationship Id="rId1" Type="http://schemas.openxmlformats.org/officeDocument/2006/relationships/theme" Target="theme/theme1.xml"/><Relationship Id="rId2" Type="http://schemas.openxmlformats.org/officeDocument/2006/relationships/viewProps" Target="viewProps1.xml"/><Relationship Id="rId3" Type="http://schemas.openxmlformats.org/officeDocument/2006/relationships/presProps" Target="presProps1.xml"/><Relationship Id="rId4" Type="http://schemas.openxmlformats.org/officeDocument/2006/relationships/tableStyles" Target="tableStyles1.xml"/><Relationship Id="rId9" Type="http://schemas.openxmlformats.org/officeDocument/2006/relationships/slide" Target="slides/slide3.xml"/><Relationship Id="rId48" Type="http://schemas.openxmlformats.org/officeDocument/2006/relationships/slide" Target="slides/slide42.xml"/><Relationship Id="rId47" Type="http://schemas.openxmlformats.org/officeDocument/2006/relationships/slide" Target="slides/slide41.xml"/><Relationship Id="rId49" Type="http://schemas.openxmlformats.org/officeDocument/2006/relationships/slide" Target="slides/slide43.xml"/><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slide" Target="slides/slide25.xml"/><Relationship Id="rId30" Type="http://schemas.openxmlformats.org/officeDocument/2006/relationships/slide" Target="slides/slide24.xml"/><Relationship Id="rId33" Type="http://schemas.openxmlformats.org/officeDocument/2006/relationships/slide" Target="slides/slide27.xml"/><Relationship Id="rId32" Type="http://schemas.openxmlformats.org/officeDocument/2006/relationships/slide" Target="slides/slide26.xml"/><Relationship Id="rId35" Type="http://schemas.openxmlformats.org/officeDocument/2006/relationships/slide" Target="slides/slide29.xml"/><Relationship Id="rId34" Type="http://schemas.openxmlformats.org/officeDocument/2006/relationships/slide" Target="slides/slide28.xml"/><Relationship Id="rId37" Type="http://schemas.openxmlformats.org/officeDocument/2006/relationships/slide" Target="slides/slide31.xml"/><Relationship Id="rId36" Type="http://schemas.openxmlformats.org/officeDocument/2006/relationships/slide" Target="slides/slide30.xml"/><Relationship Id="rId39" Type="http://schemas.openxmlformats.org/officeDocument/2006/relationships/slide" Target="slides/slide33.xml"/><Relationship Id="rId38" Type="http://schemas.openxmlformats.org/officeDocument/2006/relationships/slide" Target="slides/slide32.xml"/><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26" Type="http://schemas.openxmlformats.org/officeDocument/2006/relationships/slide" Target="slides/slide20.xml"/><Relationship Id="rId25" Type="http://schemas.openxmlformats.org/officeDocument/2006/relationships/slide" Target="slides/slide19.xml"/><Relationship Id="rId28" Type="http://schemas.openxmlformats.org/officeDocument/2006/relationships/slide" Target="slides/slide22.xml"/><Relationship Id="rId27" Type="http://schemas.openxmlformats.org/officeDocument/2006/relationships/slide" Target="slides/slide21.xml"/><Relationship Id="rId29" Type="http://schemas.openxmlformats.org/officeDocument/2006/relationships/slide" Target="slides/slide23.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1DC790-7695-43D2-BD3E-1194A7D72F98}" type="doc">
      <dgm:prSet loTypeId="urn:microsoft.com/office/officeart/2005/8/layout/orgChart1" loCatId="hierarchy" qsTypeId="urn:microsoft.com/office/officeart/2005/8/quickstyle/simple1" qsCatId="simple" csTypeId="urn:microsoft.com/office/officeart/2005/8/colors/accent3_2" csCatId="accent3" phldr="1"/>
      <dgm:spPr/>
      <dgm:t>
        <a:bodyPr/>
        <a:lstStyle/>
        <a:p>
          <a:endParaRPr lang="en-US"/>
        </a:p>
      </dgm:t>
    </dgm:pt>
    <dgm:pt modelId="{C8AB067D-F661-4C0E-9CAC-6889C63F6FDD}">
      <dgm:prSet phldrT="[Text]" custT="1"/>
      <dgm:spPr/>
      <dgm:t>
        <a:bodyPr/>
        <a:lstStyle/>
        <a:p>
          <a:r>
            <a:rPr lang="en-GB" sz="3200" b="1" dirty="0">
              <a:solidFill>
                <a:schemeClr val="tx1"/>
              </a:solidFill>
              <a:latin typeface="Times New Roman" pitchFamily="18" charset="0"/>
              <a:cs typeface="Times New Roman" pitchFamily="18" charset="0"/>
            </a:rPr>
            <a:t>Political Impact</a:t>
          </a:r>
          <a:endParaRPr lang="en-US" sz="3200" b="1" dirty="0">
            <a:solidFill>
              <a:schemeClr val="tx1"/>
            </a:solidFill>
            <a:latin typeface="Times New Roman" pitchFamily="18" charset="0"/>
            <a:cs typeface="Times New Roman" pitchFamily="18" charset="0"/>
          </a:endParaRPr>
        </a:p>
      </dgm:t>
    </dgm:pt>
    <dgm:pt modelId="{C31A32AD-BF84-49FE-9C55-41BBFBFC6214}" type="parTrans" cxnId="{F32D43DD-B668-4C75-A6F5-BC439E4521CE}">
      <dgm:prSet/>
      <dgm:spPr/>
      <dgm:t>
        <a:bodyPr/>
        <a:lstStyle/>
        <a:p>
          <a:endParaRPr lang="en-US"/>
        </a:p>
      </dgm:t>
    </dgm:pt>
    <dgm:pt modelId="{B57B24CA-00EF-4C36-9F88-FF943BD3451E}" type="sibTrans" cxnId="{F32D43DD-B668-4C75-A6F5-BC439E4521CE}">
      <dgm:prSet/>
      <dgm:spPr/>
      <dgm:t>
        <a:bodyPr/>
        <a:lstStyle/>
        <a:p>
          <a:endParaRPr lang="en-US"/>
        </a:p>
      </dgm:t>
    </dgm:pt>
    <dgm:pt modelId="{52FCB46C-673F-4AA0-9386-D74F5C7D2178}" type="asst">
      <dgm:prSet phldrT="[Text]" custT="1"/>
      <dgm:spPr/>
      <dgm:t>
        <a:bodyPr/>
        <a:lstStyle/>
        <a:p>
          <a:pPr algn="just"/>
          <a:r>
            <a:rPr lang="en-GB" sz="2400" u="none" dirty="0">
              <a:solidFill>
                <a:schemeClr val="tx1"/>
              </a:solidFill>
              <a:latin typeface="Times New Roman" pitchFamily="18" charset="0"/>
              <a:cs typeface="Times New Roman" pitchFamily="18" charset="0"/>
            </a:rPr>
            <a:t>The political instability in the global business environment due to changes in regulatory framework such as DEI initiatives in the US and conflict between neighbouring countries are impacting International HRM.</a:t>
          </a:r>
          <a:endParaRPr lang="en-US" sz="2400" dirty="0">
            <a:solidFill>
              <a:schemeClr val="tx1"/>
            </a:solidFill>
            <a:latin typeface="Times New Roman" pitchFamily="18" charset="0"/>
            <a:cs typeface="Times New Roman" pitchFamily="18" charset="0"/>
          </a:endParaRPr>
        </a:p>
      </dgm:t>
    </dgm:pt>
    <dgm:pt modelId="{0E5733DF-E6D2-43EC-B80D-945DC5475E52}" type="parTrans" cxnId="{FAFA4266-DB6E-42FF-A925-07885679029C}">
      <dgm:prSet/>
      <dgm:spPr/>
      <dgm:t>
        <a:bodyPr/>
        <a:lstStyle/>
        <a:p>
          <a:endParaRPr lang="en-US" dirty="0"/>
        </a:p>
      </dgm:t>
    </dgm:pt>
    <dgm:pt modelId="{12C74E11-2AA9-4DF2-BC31-9930A172D523}" type="sibTrans" cxnId="{FAFA4266-DB6E-42FF-A925-07885679029C}">
      <dgm:prSet/>
      <dgm:spPr/>
      <dgm:t>
        <a:bodyPr/>
        <a:lstStyle/>
        <a:p>
          <a:endParaRPr lang="en-US"/>
        </a:p>
      </dgm:t>
    </dgm:pt>
    <dgm:pt modelId="{3FF97F30-DE6A-41C3-8087-468CA86752AF}" type="asst">
      <dgm:prSet custT="1"/>
      <dgm:spPr/>
      <dgm:t>
        <a:bodyPr/>
        <a:lstStyle/>
        <a:p>
          <a:pPr algn="just"/>
          <a:r>
            <a:rPr lang="en-GB" sz="2400" u="none" dirty="0">
              <a:solidFill>
                <a:schemeClr val="tx1"/>
              </a:solidFill>
              <a:latin typeface="Times New Roman" pitchFamily="18" charset="0"/>
              <a:cs typeface="Times New Roman" pitchFamily="18" charset="0"/>
            </a:rPr>
            <a:t>As per the recent industry report, around 10.4% employees in global business are impacted by conflicts between nations, and political instability due to DEI policy changes in the US (ILO, 2025). </a:t>
          </a:r>
          <a:endParaRPr lang="en-US" sz="2400" dirty="0">
            <a:solidFill>
              <a:schemeClr val="tx1"/>
            </a:solidFill>
            <a:latin typeface="Times New Roman" pitchFamily="18" charset="0"/>
            <a:cs typeface="Times New Roman" pitchFamily="18" charset="0"/>
          </a:endParaRPr>
        </a:p>
      </dgm:t>
    </dgm:pt>
    <dgm:pt modelId="{67B01894-45F7-46D7-86BA-5F4A5152FB4C}" type="parTrans" cxnId="{4C5CE6C7-DA42-4FD1-8525-6744F4169030}">
      <dgm:prSet/>
      <dgm:spPr/>
      <dgm:t>
        <a:bodyPr/>
        <a:lstStyle/>
        <a:p>
          <a:endParaRPr lang="en-US" dirty="0"/>
        </a:p>
      </dgm:t>
    </dgm:pt>
    <dgm:pt modelId="{881E58D1-2F7E-48C2-8857-4F29ED227E6A}" type="sibTrans" cxnId="{4C5CE6C7-DA42-4FD1-8525-6744F4169030}">
      <dgm:prSet/>
      <dgm:spPr/>
      <dgm:t>
        <a:bodyPr/>
        <a:lstStyle/>
        <a:p>
          <a:endParaRPr lang="en-US"/>
        </a:p>
      </dgm:t>
    </dgm:pt>
    <dgm:pt modelId="{75273BF0-0C39-4F50-9811-07AC870507A5}" type="pres">
      <dgm:prSet presAssocID="{251DC790-7695-43D2-BD3E-1194A7D72F98}" presName="hierChild1" presStyleCnt="0">
        <dgm:presLayoutVars>
          <dgm:orgChart val="1"/>
          <dgm:chPref val="1"/>
          <dgm:dir/>
          <dgm:animOne val="branch"/>
          <dgm:animLvl val="lvl"/>
          <dgm:resizeHandles/>
        </dgm:presLayoutVars>
      </dgm:prSet>
      <dgm:spPr/>
    </dgm:pt>
    <dgm:pt modelId="{B2939C8C-20F2-4A7C-BA8F-A9E638C23FDF}" type="pres">
      <dgm:prSet presAssocID="{C8AB067D-F661-4C0E-9CAC-6889C63F6FDD}" presName="hierRoot1" presStyleCnt="0">
        <dgm:presLayoutVars>
          <dgm:hierBranch val="init"/>
        </dgm:presLayoutVars>
      </dgm:prSet>
      <dgm:spPr/>
    </dgm:pt>
    <dgm:pt modelId="{EDA7BED2-411B-43D1-9AA5-046E16E4D7D6}" type="pres">
      <dgm:prSet presAssocID="{C8AB067D-F661-4C0E-9CAC-6889C63F6FDD}" presName="rootComposite1" presStyleCnt="0"/>
      <dgm:spPr/>
    </dgm:pt>
    <dgm:pt modelId="{5ABAF08B-BE02-461B-BCE3-6F12C2974EA1}" type="pres">
      <dgm:prSet presAssocID="{C8AB067D-F661-4C0E-9CAC-6889C63F6FDD}" presName="rootText1" presStyleLbl="node0" presStyleIdx="0" presStyleCnt="1" custScaleY="47775">
        <dgm:presLayoutVars>
          <dgm:chPref val="3"/>
        </dgm:presLayoutVars>
      </dgm:prSet>
      <dgm:spPr/>
    </dgm:pt>
    <dgm:pt modelId="{9C4783D7-A183-41FB-86BB-E633A74C1665}" type="pres">
      <dgm:prSet presAssocID="{C8AB067D-F661-4C0E-9CAC-6889C63F6FDD}" presName="rootConnector1" presStyleLbl="node1" presStyleIdx="0" presStyleCnt="0"/>
      <dgm:spPr/>
    </dgm:pt>
    <dgm:pt modelId="{99EE2DF0-2C95-484A-92B3-2A2036084978}" type="pres">
      <dgm:prSet presAssocID="{C8AB067D-F661-4C0E-9CAC-6889C63F6FDD}" presName="hierChild2" presStyleCnt="0"/>
      <dgm:spPr/>
    </dgm:pt>
    <dgm:pt modelId="{B056F639-76E9-421D-AEA4-7F5C3C6F6950}" type="pres">
      <dgm:prSet presAssocID="{C8AB067D-F661-4C0E-9CAC-6889C63F6FDD}" presName="hierChild3" presStyleCnt="0"/>
      <dgm:spPr/>
    </dgm:pt>
    <dgm:pt modelId="{235E5707-9BB9-4916-9961-846FBA90B6B2}" type="pres">
      <dgm:prSet presAssocID="{0E5733DF-E6D2-43EC-B80D-945DC5475E52}" presName="Name111" presStyleLbl="parChTrans1D2" presStyleIdx="0" presStyleCnt="2"/>
      <dgm:spPr/>
    </dgm:pt>
    <dgm:pt modelId="{DB06F403-7DCB-4223-B32F-A2AC8EBD3CE5}" type="pres">
      <dgm:prSet presAssocID="{52FCB46C-673F-4AA0-9386-D74F5C7D2178}" presName="hierRoot3" presStyleCnt="0">
        <dgm:presLayoutVars>
          <dgm:hierBranch val="init"/>
        </dgm:presLayoutVars>
      </dgm:prSet>
      <dgm:spPr/>
    </dgm:pt>
    <dgm:pt modelId="{00D04FCB-72CF-456F-B5B5-5C3A04CBF140}" type="pres">
      <dgm:prSet presAssocID="{52FCB46C-673F-4AA0-9386-D74F5C7D2178}" presName="rootComposite3" presStyleCnt="0"/>
      <dgm:spPr/>
    </dgm:pt>
    <dgm:pt modelId="{484F3823-2AAA-4731-AEB1-962A0C3F92E9}" type="pres">
      <dgm:prSet presAssocID="{52FCB46C-673F-4AA0-9386-D74F5C7D2178}" presName="rootText3" presStyleLbl="asst1" presStyleIdx="0" presStyleCnt="2" custScaleY="118540">
        <dgm:presLayoutVars>
          <dgm:chPref val="3"/>
        </dgm:presLayoutVars>
      </dgm:prSet>
      <dgm:spPr/>
    </dgm:pt>
    <dgm:pt modelId="{D02A2652-167D-4303-BCB7-07804FDDE458}" type="pres">
      <dgm:prSet presAssocID="{52FCB46C-673F-4AA0-9386-D74F5C7D2178}" presName="rootConnector3" presStyleLbl="asst1" presStyleIdx="0" presStyleCnt="2"/>
      <dgm:spPr/>
    </dgm:pt>
    <dgm:pt modelId="{5DC324EC-1942-4C53-AF76-1EB5DA92605C}" type="pres">
      <dgm:prSet presAssocID="{52FCB46C-673F-4AA0-9386-D74F5C7D2178}" presName="hierChild6" presStyleCnt="0"/>
      <dgm:spPr/>
    </dgm:pt>
    <dgm:pt modelId="{E330ECAF-0F9B-4872-B745-900A70CF6986}" type="pres">
      <dgm:prSet presAssocID="{52FCB46C-673F-4AA0-9386-D74F5C7D2178}" presName="hierChild7" presStyleCnt="0"/>
      <dgm:spPr/>
    </dgm:pt>
    <dgm:pt modelId="{12607A06-B7F6-4275-BBB6-C3683523EEC5}" type="pres">
      <dgm:prSet presAssocID="{67B01894-45F7-46D7-86BA-5F4A5152FB4C}" presName="Name111" presStyleLbl="parChTrans1D2" presStyleIdx="1" presStyleCnt="2"/>
      <dgm:spPr/>
    </dgm:pt>
    <dgm:pt modelId="{0C24FC72-E23A-4257-84B0-69D649AF4EF5}" type="pres">
      <dgm:prSet presAssocID="{3FF97F30-DE6A-41C3-8087-468CA86752AF}" presName="hierRoot3" presStyleCnt="0">
        <dgm:presLayoutVars>
          <dgm:hierBranch val="init"/>
        </dgm:presLayoutVars>
      </dgm:prSet>
      <dgm:spPr/>
    </dgm:pt>
    <dgm:pt modelId="{83EA2E05-35A8-4F26-827F-7EE9906744A1}" type="pres">
      <dgm:prSet presAssocID="{3FF97F30-DE6A-41C3-8087-468CA86752AF}" presName="rootComposite3" presStyleCnt="0"/>
      <dgm:spPr/>
    </dgm:pt>
    <dgm:pt modelId="{3CEC574C-849E-4135-B5A9-A1EFDEE135CE}" type="pres">
      <dgm:prSet presAssocID="{3FF97F30-DE6A-41C3-8087-468CA86752AF}" presName="rootText3" presStyleLbl="asst1" presStyleIdx="1" presStyleCnt="2" custScaleY="118540">
        <dgm:presLayoutVars>
          <dgm:chPref val="3"/>
        </dgm:presLayoutVars>
      </dgm:prSet>
      <dgm:spPr/>
    </dgm:pt>
    <dgm:pt modelId="{412F6E1D-984D-4A73-8844-8B33B79DF9C4}" type="pres">
      <dgm:prSet presAssocID="{3FF97F30-DE6A-41C3-8087-468CA86752AF}" presName="rootConnector3" presStyleLbl="asst1" presStyleIdx="1" presStyleCnt="2"/>
      <dgm:spPr/>
    </dgm:pt>
    <dgm:pt modelId="{1A7F0524-27CC-4E66-8A4C-311A1961B28E}" type="pres">
      <dgm:prSet presAssocID="{3FF97F30-DE6A-41C3-8087-468CA86752AF}" presName="hierChild6" presStyleCnt="0"/>
      <dgm:spPr/>
    </dgm:pt>
    <dgm:pt modelId="{ADA6033E-2E47-44E9-8D17-02D390540977}" type="pres">
      <dgm:prSet presAssocID="{3FF97F30-DE6A-41C3-8087-468CA86752AF}" presName="hierChild7" presStyleCnt="0"/>
      <dgm:spPr/>
    </dgm:pt>
  </dgm:ptLst>
  <dgm:cxnLst>
    <dgm:cxn modelId="{0E31235F-2F44-4726-9846-533EAF4BD1EF}" type="presOf" srcId="{67B01894-45F7-46D7-86BA-5F4A5152FB4C}" destId="{12607A06-B7F6-4275-BBB6-C3683523EEC5}" srcOrd="0" destOrd="0" presId="urn:microsoft.com/office/officeart/2005/8/layout/orgChart1"/>
    <dgm:cxn modelId="{10248B61-4815-422E-B624-CF96B8AABEF0}" type="presOf" srcId="{52FCB46C-673F-4AA0-9386-D74F5C7D2178}" destId="{484F3823-2AAA-4731-AEB1-962A0C3F92E9}" srcOrd="0" destOrd="0" presId="urn:microsoft.com/office/officeart/2005/8/layout/orgChart1"/>
    <dgm:cxn modelId="{FAFA4266-DB6E-42FF-A925-07885679029C}" srcId="{C8AB067D-F661-4C0E-9CAC-6889C63F6FDD}" destId="{52FCB46C-673F-4AA0-9386-D74F5C7D2178}" srcOrd="0" destOrd="0" parTransId="{0E5733DF-E6D2-43EC-B80D-945DC5475E52}" sibTransId="{12C74E11-2AA9-4DF2-BC31-9930A172D523}"/>
    <dgm:cxn modelId="{33B58E85-F77A-43A4-A4FA-2C111448DCFB}" type="presOf" srcId="{3FF97F30-DE6A-41C3-8087-468CA86752AF}" destId="{3CEC574C-849E-4135-B5A9-A1EFDEE135CE}" srcOrd="0" destOrd="0" presId="urn:microsoft.com/office/officeart/2005/8/layout/orgChart1"/>
    <dgm:cxn modelId="{C3E4F989-9636-4993-AB4B-3A241E8B8222}" type="presOf" srcId="{0E5733DF-E6D2-43EC-B80D-945DC5475E52}" destId="{235E5707-9BB9-4916-9961-846FBA90B6B2}" srcOrd="0" destOrd="0" presId="urn:microsoft.com/office/officeart/2005/8/layout/orgChart1"/>
    <dgm:cxn modelId="{AD7ABE8F-01FA-4DF3-81D4-0D432209698C}" type="presOf" srcId="{251DC790-7695-43D2-BD3E-1194A7D72F98}" destId="{75273BF0-0C39-4F50-9811-07AC870507A5}" srcOrd="0" destOrd="0" presId="urn:microsoft.com/office/officeart/2005/8/layout/orgChart1"/>
    <dgm:cxn modelId="{4F30F190-960D-4C4F-ADD1-8DF647D618E4}" type="presOf" srcId="{52FCB46C-673F-4AA0-9386-D74F5C7D2178}" destId="{D02A2652-167D-4303-BCB7-07804FDDE458}" srcOrd="1" destOrd="0" presId="urn:microsoft.com/office/officeart/2005/8/layout/orgChart1"/>
    <dgm:cxn modelId="{922E1396-CBC3-47DD-9619-5D5922485172}" type="presOf" srcId="{3FF97F30-DE6A-41C3-8087-468CA86752AF}" destId="{412F6E1D-984D-4A73-8844-8B33B79DF9C4}" srcOrd="1" destOrd="0" presId="urn:microsoft.com/office/officeart/2005/8/layout/orgChart1"/>
    <dgm:cxn modelId="{4C5CE6C7-DA42-4FD1-8525-6744F4169030}" srcId="{C8AB067D-F661-4C0E-9CAC-6889C63F6FDD}" destId="{3FF97F30-DE6A-41C3-8087-468CA86752AF}" srcOrd="1" destOrd="0" parTransId="{67B01894-45F7-46D7-86BA-5F4A5152FB4C}" sibTransId="{881E58D1-2F7E-48C2-8857-4F29ED227E6A}"/>
    <dgm:cxn modelId="{A4CEC1D5-12F3-4299-95A8-C8263E1197D6}" type="presOf" srcId="{C8AB067D-F661-4C0E-9CAC-6889C63F6FDD}" destId="{9C4783D7-A183-41FB-86BB-E633A74C1665}" srcOrd="1" destOrd="0" presId="urn:microsoft.com/office/officeart/2005/8/layout/orgChart1"/>
    <dgm:cxn modelId="{F32D43DD-B668-4C75-A6F5-BC439E4521CE}" srcId="{251DC790-7695-43D2-BD3E-1194A7D72F98}" destId="{C8AB067D-F661-4C0E-9CAC-6889C63F6FDD}" srcOrd="0" destOrd="0" parTransId="{C31A32AD-BF84-49FE-9C55-41BBFBFC6214}" sibTransId="{B57B24CA-00EF-4C36-9F88-FF943BD3451E}"/>
    <dgm:cxn modelId="{6E731AEA-6EB6-493B-B52D-2ADA8AFB18D1}" type="presOf" srcId="{C8AB067D-F661-4C0E-9CAC-6889C63F6FDD}" destId="{5ABAF08B-BE02-461B-BCE3-6F12C2974EA1}" srcOrd="0" destOrd="0" presId="urn:microsoft.com/office/officeart/2005/8/layout/orgChart1"/>
    <dgm:cxn modelId="{B81B0DBD-9D70-424C-A05F-E063CD801060}" type="presParOf" srcId="{75273BF0-0C39-4F50-9811-07AC870507A5}" destId="{B2939C8C-20F2-4A7C-BA8F-A9E638C23FDF}" srcOrd="0" destOrd="0" presId="urn:microsoft.com/office/officeart/2005/8/layout/orgChart1"/>
    <dgm:cxn modelId="{11244540-B9C7-4D63-8F3E-A8B67F0CC323}" type="presParOf" srcId="{B2939C8C-20F2-4A7C-BA8F-A9E638C23FDF}" destId="{EDA7BED2-411B-43D1-9AA5-046E16E4D7D6}" srcOrd="0" destOrd="0" presId="urn:microsoft.com/office/officeart/2005/8/layout/orgChart1"/>
    <dgm:cxn modelId="{C5C2A877-BC5D-43FD-A367-37B164DD143F}" type="presParOf" srcId="{EDA7BED2-411B-43D1-9AA5-046E16E4D7D6}" destId="{5ABAF08B-BE02-461B-BCE3-6F12C2974EA1}" srcOrd="0" destOrd="0" presId="urn:microsoft.com/office/officeart/2005/8/layout/orgChart1"/>
    <dgm:cxn modelId="{5814DE59-4FE4-44C8-913A-39F4EE86680B}" type="presParOf" srcId="{EDA7BED2-411B-43D1-9AA5-046E16E4D7D6}" destId="{9C4783D7-A183-41FB-86BB-E633A74C1665}" srcOrd="1" destOrd="0" presId="urn:microsoft.com/office/officeart/2005/8/layout/orgChart1"/>
    <dgm:cxn modelId="{8BCFA000-2663-4104-9C55-86769FC2D057}" type="presParOf" srcId="{B2939C8C-20F2-4A7C-BA8F-A9E638C23FDF}" destId="{99EE2DF0-2C95-484A-92B3-2A2036084978}" srcOrd="1" destOrd="0" presId="urn:microsoft.com/office/officeart/2005/8/layout/orgChart1"/>
    <dgm:cxn modelId="{F23B9174-9ABB-4ED6-806E-2FF364F2B570}" type="presParOf" srcId="{B2939C8C-20F2-4A7C-BA8F-A9E638C23FDF}" destId="{B056F639-76E9-421D-AEA4-7F5C3C6F6950}" srcOrd="2" destOrd="0" presId="urn:microsoft.com/office/officeart/2005/8/layout/orgChart1"/>
    <dgm:cxn modelId="{DC5279F3-89D1-4DC7-A137-2D4683094D72}" type="presParOf" srcId="{B056F639-76E9-421D-AEA4-7F5C3C6F6950}" destId="{235E5707-9BB9-4916-9961-846FBA90B6B2}" srcOrd="0" destOrd="0" presId="urn:microsoft.com/office/officeart/2005/8/layout/orgChart1"/>
    <dgm:cxn modelId="{32BB00CA-565C-4DDA-9278-C2ECF02F3BC1}" type="presParOf" srcId="{B056F639-76E9-421D-AEA4-7F5C3C6F6950}" destId="{DB06F403-7DCB-4223-B32F-A2AC8EBD3CE5}" srcOrd="1" destOrd="0" presId="urn:microsoft.com/office/officeart/2005/8/layout/orgChart1"/>
    <dgm:cxn modelId="{FBFA5155-1FF7-40C3-AE23-92FAC273821A}" type="presParOf" srcId="{DB06F403-7DCB-4223-B32F-A2AC8EBD3CE5}" destId="{00D04FCB-72CF-456F-B5B5-5C3A04CBF140}" srcOrd="0" destOrd="0" presId="urn:microsoft.com/office/officeart/2005/8/layout/orgChart1"/>
    <dgm:cxn modelId="{7CD6CC10-34FE-4F69-9D20-82F8D9310307}" type="presParOf" srcId="{00D04FCB-72CF-456F-B5B5-5C3A04CBF140}" destId="{484F3823-2AAA-4731-AEB1-962A0C3F92E9}" srcOrd="0" destOrd="0" presId="urn:microsoft.com/office/officeart/2005/8/layout/orgChart1"/>
    <dgm:cxn modelId="{65BD76CC-E2CB-4E2C-AE24-33D7576DD87D}" type="presParOf" srcId="{00D04FCB-72CF-456F-B5B5-5C3A04CBF140}" destId="{D02A2652-167D-4303-BCB7-07804FDDE458}" srcOrd="1" destOrd="0" presId="urn:microsoft.com/office/officeart/2005/8/layout/orgChart1"/>
    <dgm:cxn modelId="{9FB16238-7C96-4B70-90B5-5E0155BE175C}" type="presParOf" srcId="{DB06F403-7DCB-4223-B32F-A2AC8EBD3CE5}" destId="{5DC324EC-1942-4C53-AF76-1EB5DA92605C}" srcOrd="1" destOrd="0" presId="urn:microsoft.com/office/officeart/2005/8/layout/orgChart1"/>
    <dgm:cxn modelId="{77A40EA8-D7C0-4506-BEFA-5B061598A3CB}" type="presParOf" srcId="{DB06F403-7DCB-4223-B32F-A2AC8EBD3CE5}" destId="{E330ECAF-0F9B-4872-B745-900A70CF6986}" srcOrd="2" destOrd="0" presId="urn:microsoft.com/office/officeart/2005/8/layout/orgChart1"/>
    <dgm:cxn modelId="{35F2F4C4-7D1E-47CE-B4B3-673A6FF78547}" type="presParOf" srcId="{B056F639-76E9-421D-AEA4-7F5C3C6F6950}" destId="{12607A06-B7F6-4275-BBB6-C3683523EEC5}" srcOrd="2" destOrd="0" presId="urn:microsoft.com/office/officeart/2005/8/layout/orgChart1"/>
    <dgm:cxn modelId="{F78B7446-7A53-4698-9180-5BF604B10358}" type="presParOf" srcId="{B056F639-76E9-421D-AEA4-7F5C3C6F6950}" destId="{0C24FC72-E23A-4257-84B0-69D649AF4EF5}" srcOrd="3" destOrd="0" presId="urn:microsoft.com/office/officeart/2005/8/layout/orgChart1"/>
    <dgm:cxn modelId="{027024EC-51E6-43D7-9889-C3C960D3742D}" type="presParOf" srcId="{0C24FC72-E23A-4257-84B0-69D649AF4EF5}" destId="{83EA2E05-35A8-4F26-827F-7EE9906744A1}" srcOrd="0" destOrd="0" presId="urn:microsoft.com/office/officeart/2005/8/layout/orgChart1"/>
    <dgm:cxn modelId="{A2277CE2-B86C-4544-99AD-473B93CA427A}" type="presParOf" srcId="{83EA2E05-35A8-4F26-827F-7EE9906744A1}" destId="{3CEC574C-849E-4135-B5A9-A1EFDEE135CE}" srcOrd="0" destOrd="0" presId="urn:microsoft.com/office/officeart/2005/8/layout/orgChart1"/>
    <dgm:cxn modelId="{C96DF29F-AEE9-4AA1-934E-9BAE3A59BA6A}" type="presParOf" srcId="{83EA2E05-35A8-4F26-827F-7EE9906744A1}" destId="{412F6E1D-984D-4A73-8844-8B33B79DF9C4}" srcOrd="1" destOrd="0" presId="urn:microsoft.com/office/officeart/2005/8/layout/orgChart1"/>
    <dgm:cxn modelId="{2A4E4C46-49A5-4A93-A108-F79D5E310283}" type="presParOf" srcId="{0C24FC72-E23A-4257-84B0-69D649AF4EF5}" destId="{1A7F0524-27CC-4E66-8A4C-311A1961B28E}" srcOrd="1" destOrd="0" presId="urn:microsoft.com/office/officeart/2005/8/layout/orgChart1"/>
    <dgm:cxn modelId="{5D0153BA-5383-4B21-BBFC-4EC980CB1C86}" type="presParOf" srcId="{0C24FC72-E23A-4257-84B0-69D649AF4EF5}" destId="{ADA6033E-2E47-44E9-8D17-02D390540977}"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755200-E961-4662-966C-4D181B11F580}" type="doc">
      <dgm:prSet loTypeId="urn:microsoft.com/office/officeart/2005/8/layout/cycle7" loCatId="cycle" qsTypeId="urn:microsoft.com/office/officeart/2005/8/quickstyle/3d1" qsCatId="3D" csTypeId="urn:microsoft.com/office/officeart/2005/8/colors/colorful4" csCatId="colorful" phldr="1"/>
      <dgm:spPr/>
      <dgm:t>
        <a:bodyPr/>
        <a:lstStyle/>
        <a:p>
          <a:endParaRPr lang="en-IN"/>
        </a:p>
      </dgm:t>
    </dgm:pt>
    <dgm:pt modelId="{8111C3B0-F7E5-43CA-97DF-D22149045C5D}">
      <dgm:prSet phldrT="[Text]"/>
      <dgm:spPr/>
      <dgm:t>
        <a:bodyPr/>
        <a:lstStyle/>
        <a:p>
          <a:r>
            <a:rPr lang="en-IN" b="1" dirty="0">
              <a:solidFill>
                <a:schemeClr val="tx1"/>
              </a:solidFill>
              <a:latin typeface="Times New Roman" panose="02020603050405020304" pitchFamily="18" charset="0"/>
              <a:cs typeface="Times New Roman" panose="02020603050405020304" pitchFamily="18" charset="0"/>
            </a:rPr>
            <a:t>\Challenges</a:t>
          </a:r>
        </a:p>
      </dgm:t>
    </dgm:pt>
    <dgm:pt modelId="{B10B2308-1164-4D24-BB76-0A5A5D720D29}" type="parTrans" cxnId="{BC0BFB3E-E223-4AB9-BCC4-F617B21381DC}">
      <dgm:prSet/>
      <dgm:spPr/>
      <dgm:t>
        <a:bodyPr/>
        <a:lstStyle/>
        <a:p>
          <a:endParaRPr lang="en-IN" b="1">
            <a:solidFill>
              <a:schemeClr val="tx1"/>
            </a:solidFill>
            <a:latin typeface="Times New Roman" panose="02020603050405020304" pitchFamily="18" charset="0"/>
            <a:cs typeface="Times New Roman" panose="02020603050405020304" pitchFamily="18" charset="0"/>
          </a:endParaRPr>
        </a:p>
      </dgm:t>
    </dgm:pt>
    <dgm:pt modelId="{39A85F53-2FF5-414E-80F7-C49BA8981376}" type="sibTrans" cxnId="{BC0BFB3E-E223-4AB9-BCC4-F617B21381DC}">
      <dgm:prSet/>
      <dgm:spPr/>
      <dgm:t>
        <a:bodyPr/>
        <a:lstStyle/>
        <a:p>
          <a:endParaRPr lang="en-IN" b="1" dirty="0">
            <a:solidFill>
              <a:schemeClr val="tx1"/>
            </a:solidFill>
            <a:latin typeface="Times New Roman" panose="02020603050405020304" pitchFamily="18" charset="0"/>
            <a:cs typeface="Times New Roman" panose="02020603050405020304" pitchFamily="18" charset="0"/>
          </a:endParaRPr>
        </a:p>
      </dgm:t>
    </dgm:pt>
    <dgm:pt modelId="{AC7FD381-AB57-4955-B968-614EC6BB955F}">
      <dgm:prSet phldrT="[Text]"/>
      <dgm:spPr/>
      <dgm:t>
        <a:bodyPr/>
        <a:lstStyle/>
        <a:p>
          <a:r>
            <a:rPr lang="en-IN" b="1" dirty="0">
              <a:solidFill>
                <a:schemeClr val="tx1"/>
              </a:solidFill>
              <a:latin typeface="Times New Roman" panose="02020603050405020304" pitchFamily="18" charset="0"/>
              <a:cs typeface="Times New Roman" panose="02020603050405020304" pitchFamily="18" charset="0"/>
            </a:rPr>
            <a:t>Employee resistance</a:t>
          </a:r>
        </a:p>
      </dgm:t>
    </dgm:pt>
    <dgm:pt modelId="{9975BBEA-2967-489F-BCB9-9CB660676A1D}" type="parTrans" cxnId="{0EDDEA60-356C-4ED9-8340-D612C1154BF7}">
      <dgm:prSet/>
      <dgm:spPr/>
      <dgm:t>
        <a:bodyPr/>
        <a:lstStyle/>
        <a:p>
          <a:endParaRPr lang="en-IN" b="1">
            <a:solidFill>
              <a:schemeClr val="tx1"/>
            </a:solidFill>
            <a:latin typeface="Times New Roman" panose="02020603050405020304" pitchFamily="18" charset="0"/>
            <a:cs typeface="Times New Roman" panose="02020603050405020304" pitchFamily="18" charset="0"/>
          </a:endParaRPr>
        </a:p>
      </dgm:t>
    </dgm:pt>
    <dgm:pt modelId="{680B962E-4A08-4D91-956A-547FC2C2A4EE}" type="sibTrans" cxnId="{0EDDEA60-356C-4ED9-8340-D612C1154BF7}">
      <dgm:prSet/>
      <dgm:spPr/>
      <dgm:t>
        <a:bodyPr/>
        <a:lstStyle/>
        <a:p>
          <a:endParaRPr lang="en-IN" b="1" dirty="0">
            <a:solidFill>
              <a:schemeClr val="tx1"/>
            </a:solidFill>
            <a:latin typeface="Times New Roman" panose="02020603050405020304" pitchFamily="18" charset="0"/>
            <a:cs typeface="Times New Roman" panose="02020603050405020304" pitchFamily="18" charset="0"/>
          </a:endParaRPr>
        </a:p>
      </dgm:t>
    </dgm:pt>
    <dgm:pt modelId="{CEE7FB7D-5F2C-414F-9E48-37D1C43B8CC2}">
      <dgm:prSet phldrT="[Text]"/>
      <dgm:spPr/>
      <dgm:t>
        <a:bodyPr/>
        <a:lstStyle/>
        <a:p>
          <a:r>
            <a:rPr lang="en-IN" b="1" dirty="0">
              <a:solidFill>
                <a:schemeClr val="tx1"/>
              </a:solidFill>
              <a:latin typeface="Times New Roman" panose="02020603050405020304" pitchFamily="18" charset="0"/>
              <a:cs typeface="Times New Roman" panose="02020603050405020304" pitchFamily="18" charset="0"/>
            </a:rPr>
            <a:t>Labour exploitation</a:t>
          </a:r>
        </a:p>
      </dgm:t>
    </dgm:pt>
    <dgm:pt modelId="{A0150248-6593-4EB0-8D7D-9D937F23F1DE}" type="parTrans" cxnId="{36A73F47-C228-49B8-ABFD-A83ED36ADEAE}">
      <dgm:prSet/>
      <dgm:spPr/>
      <dgm:t>
        <a:bodyPr/>
        <a:lstStyle/>
        <a:p>
          <a:endParaRPr lang="en-IN" b="1">
            <a:solidFill>
              <a:schemeClr val="tx1"/>
            </a:solidFill>
            <a:latin typeface="Times New Roman" panose="02020603050405020304" pitchFamily="18" charset="0"/>
            <a:cs typeface="Times New Roman" panose="02020603050405020304" pitchFamily="18" charset="0"/>
          </a:endParaRPr>
        </a:p>
      </dgm:t>
    </dgm:pt>
    <dgm:pt modelId="{04F4337D-580D-48B5-95A9-89E4CC029E41}" type="sibTrans" cxnId="{36A73F47-C228-49B8-ABFD-A83ED36ADEAE}">
      <dgm:prSet/>
      <dgm:spPr/>
      <dgm:t>
        <a:bodyPr/>
        <a:lstStyle/>
        <a:p>
          <a:endParaRPr lang="en-IN" b="1" dirty="0">
            <a:solidFill>
              <a:schemeClr val="tx1"/>
            </a:solidFill>
            <a:latin typeface="Times New Roman" panose="02020603050405020304" pitchFamily="18" charset="0"/>
            <a:cs typeface="Times New Roman" panose="02020603050405020304" pitchFamily="18" charset="0"/>
          </a:endParaRPr>
        </a:p>
      </dgm:t>
    </dgm:pt>
    <dgm:pt modelId="{47FCEC64-5F55-471A-ADCF-EA32BA7A8091}" type="pres">
      <dgm:prSet presAssocID="{3A755200-E961-4662-966C-4D181B11F580}" presName="Name0" presStyleCnt="0">
        <dgm:presLayoutVars>
          <dgm:dir/>
          <dgm:resizeHandles val="exact"/>
        </dgm:presLayoutVars>
      </dgm:prSet>
      <dgm:spPr/>
    </dgm:pt>
    <dgm:pt modelId="{71BD127C-CA37-442B-BF03-55ED262BF2FB}" type="pres">
      <dgm:prSet presAssocID="{8111C3B0-F7E5-43CA-97DF-D22149045C5D}" presName="node" presStyleLbl="node1" presStyleIdx="0" presStyleCnt="3">
        <dgm:presLayoutVars>
          <dgm:bulletEnabled val="1"/>
        </dgm:presLayoutVars>
      </dgm:prSet>
      <dgm:spPr/>
    </dgm:pt>
    <dgm:pt modelId="{41356DDA-2F03-4BDB-9FF2-7838734F74EC}" type="pres">
      <dgm:prSet presAssocID="{39A85F53-2FF5-414E-80F7-C49BA8981376}" presName="sibTrans" presStyleLbl="sibTrans2D1" presStyleIdx="0" presStyleCnt="3"/>
      <dgm:spPr/>
    </dgm:pt>
    <dgm:pt modelId="{ABBB0D0E-F7C8-4E68-90AC-F1D5B7184B09}" type="pres">
      <dgm:prSet presAssocID="{39A85F53-2FF5-414E-80F7-C49BA8981376}" presName="connectorText" presStyleLbl="sibTrans2D1" presStyleIdx="0" presStyleCnt="3"/>
      <dgm:spPr/>
    </dgm:pt>
    <dgm:pt modelId="{880D6658-A8D4-455E-BEC2-74CD010CB796}" type="pres">
      <dgm:prSet presAssocID="{AC7FD381-AB57-4955-B968-614EC6BB955F}" presName="node" presStyleLbl="node1" presStyleIdx="1" presStyleCnt="3">
        <dgm:presLayoutVars>
          <dgm:bulletEnabled val="1"/>
        </dgm:presLayoutVars>
      </dgm:prSet>
      <dgm:spPr/>
    </dgm:pt>
    <dgm:pt modelId="{B64B903E-FD7B-4797-946B-6F1D251A0B97}" type="pres">
      <dgm:prSet presAssocID="{680B962E-4A08-4D91-956A-547FC2C2A4EE}" presName="sibTrans" presStyleLbl="sibTrans2D1" presStyleIdx="1" presStyleCnt="3"/>
      <dgm:spPr/>
    </dgm:pt>
    <dgm:pt modelId="{29DA8318-51F2-4E05-8DE2-9E6242DC0259}" type="pres">
      <dgm:prSet presAssocID="{680B962E-4A08-4D91-956A-547FC2C2A4EE}" presName="connectorText" presStyleLbl="sibTrans2D1" presStyleIdx="1" presStyleCnt="3"/>
      <dgm:spPr/>
    </dgm:pt>
    <dgm:pt modelId="{ABDD77DB-B927-4B98-BD9E-C99262A0050B}" type="pres">
      <dgm:prSet presAssocID="{CEE7FB7D-5F2C-414F-9E48-37D1C43B8CC2}" presName="node" presStyleLbl="node1" presStyleIdx="2" presStyleCnt="3">
        <dgm:presLayoutVars>
          <dgm:bulletEnabled val="1"/>
        </dgm:presLayoutVars>
      </dgm:prSet>
      <dgm:spPr/>
    </dgm:pt>
    <dgm:pt modelId="{CF915E59-9A25-49A3-BF9D-81B16F6F91EE}" type="pres">
      <dgm:prSet presAssocID="{04F4337D-580D-48B5-95A9-89E4CC029E41}" presName="sibTrans" presStyleLbl="sibTrans2D1" presStyleIdx="2" presStyleCnt="3"/>
      <dgm:spPr/>
    </dgm:pt>
    <dgm:pt modelId="{770EEB99-3B6B-4296-ACEB-8F067076EBA6}" type="pres">
      <dgm:prSet presAssocID="{04F4337D-580D-48B5-95A9-89E4CC029E41}" presName="connectorText" presStyleLbl="sibTrans2D1" presStyleIdx="2" presStyleCnt="3"/>
      <dgm:spPr/>
    </dgm:pt>
  </dgm:ptLst>
  <dgm:cxnLst>
    <dgm:cxn modelId="{0472142C-0164-47F0-9659-46EC64A406A2}" type="presOf" srcId="{04F4337D-580D-48B5-95A9-89E4CC029E41}" destId="{770EEB99-3B6B-4296-ACEB-8F067076EBA6}" srcOrd="1" destOrd="0" presId="urn:microsoft.com/office/officeart/2005/8/layout/cycle7"/>
    <dgm:cxn modelId="{BC0BFB3E-E223-4AB9-BCC4-F617B21381DC}" srcId="{3A755200-E961-4662-966C-4D181B11F580}" destId="{8111C3B0-F7E5-43CA-97DF-D22149045C5D}" srcOrd="0" destOrd="0" parTransId="{B10B2308-1164-4D24-BB76-0A5A5D720D29}" sibTransId="{39A85F53-2FF5-414E-80F7-C49BA8981376}"/>
    <dgm:cxn modelId="{0EDDEA60-356C-4ED9-8340-D612C1154BF7}" srcId="{3A755200-E961-4662-966C-4D181B11F580}" destId="{AC7FD381-AB57-4955-B968-614EC6BB955F}" srcOrd="1" destOrd="0" parTransId="{9975BBEA-2967-489F-BCB9-9CB660676A1D}" sibTransId="{680B962E-4A08-4D91-956A-547FC2C2A4EE}"/>
    <dgm:cxn modelId="{36A73F47-C228-49B8-ABFD-A83ED36ADEAE}" srcId="{3A755200-E961-4662-966C-4D181B11F580}" destId="{CEE7FB7D-5F2C-414F-9E48-37D1C43B8CC2}" srcOrd="2" destOrd="0" parTransId="{A0150248-6593-4EB0-8D7D-9D937F23F1DE}" sibTransId="{04F4337D-580D-48B5-95A9-89E4CC029E41}"/>
    <dgm:cxn modelId="{4C96E368-B97B-41AB-899A-58922B7119BD}" type="presOf" srcId="{680B962E-4A08-4D91-956A-547FC2C2A4EE}" destId="{29DA8318-51F2-4E05-8DE2-9E6242DC0259}" srcOrd="1" destOrd="0" presId="urn:microsoft.com/office/officeart/2005/8/layout/cycle7"/>
    <dgm:cxn modelId="{0575006B-2BA9-49E9-A40A-E42C8E0B0D75}" type="presOf" srcId="{680B962E-4A08-4D91-956A-547FC2C2A4EE}" destId="{B64B903E-FD7B-4797-946B-6F1D251A0B97}" srcOrd="0" destOrd="0" presId="urn:microsoft.com/office/officeart/2005/8/layout/cycle7"/>
    <dgm:cxn modelId="{EBA3249F-233B-4D87-94C5-4F36441D967A}" type="presOf" srcId="{04F4337D-580D-48B5-95A9-89E4CC029E41}" destId="{CF915E59-9A25-49A3-BF9D-81B16F6F91EE}" srcOrd="0" destOrd="0" presId="urn:microsoft.com/office/officeart/2005/8/layout/cycle7"/>
    <dgm:cxn modelId="{628C6CC2-7F40-46B9-8400-A8339B14CE1D}" type="presOf" srcId="{AC7FD381-AB57-4955-B968-614EC6BB955F}" destId="{880D6658-A8D4-455E-BEC2-74CD010CB796}" srcOrd="0" destOrd="0" presId="urn:microsoft.com/office/officeart/2005/8/layout/cycle7"/>
    <dgm:cxn modelId="{AC19F7C3-079A-4924-831A-CFC69B0ECEC0}" type="presOf" srcId="{3A755200-E961-4662-966C-4D181B11F580}" destId="{47FCEC64-5F55-471A-ADCF-EA32BA7A8091}" srcOrd="0" destOrd="0" presId="urn:microsoft.com/office/officeart/2005/8/layout/cycle7"/>
    <dgm:cxn modelId="{67A99ACC-288A-4CEE-B78D-2F403A11343F}" type="presOf" srcId="{39A85F53-2FF5-414E-80F7-C49BA8981376}" destId="{41356DDA-2F03-4BDB-9FF2-7838734F74EC}" srcOrd="0" destOrd="0" presId="urn:microsoft.com/office/officeart/2005/8/layout/cycle7"/>
    <dgm:cxn modelId="{0F827BDB-FCB4-48A5-91CE-582D0A654690}" type="presOf" srcId="{CEE7FB7D-5F2C-414F-9E48-37D1C43B8CC2}" destId="{ABDD77DB-B927-4B98-BD9E-C99262A0050B}" srcOrd="0" destOrd="0" presId="urn:microsoft.com/office/officeart/2005/8/layout/cycle7"/>
    <dgm:cxn modelId="{56582FEB-6ADC-4582-838D-5F1BA905B6A7}" type="presOf" srcId="{8111C3B0-F7E5-43CA-97DF-D22149045C5D}" destId="{71BD127C-CA37-442B-BF03-55ED262BF2FB}" srcOrd="0" destOrd="0" presId="urn:microsoft.com/office/officeart/2005/8/layout/cycle7"/>
    <dgm:cxn modelId="{2CEF2EF0-BF7B-450F-B27E-D06647D3EA3C}" type="presOf" srcId="{39A85F53-2FF5-414E-80F7-C49BA8981376}" destId="{ABBB0D0E-F7C8-4E68-90AC-F1D5B7184B09}" srcOrd="1" destOrd="0" presId="urn:microsoft.com/office/officeart/2005/8/layout/cycle7"/>
    <dgm:cxn modelId="{62541E80-FB33-4744-801E-A9056D1B592F}" type="presParOf" srcId="{47FCEC64-5F55-471A-ADCF-EA32BA7A8091}" destId="{71BD127C-CA37-442B-BF03-55ED262BF2FB}" srcOrd="0" destOrd="0" presId="urn:microsoft.com/office/officeart/2005/8/layout/cycle7"/>
    <dgm:cxn modelId="{68C1F938-27AC-4149-B749-5BD11B3ABAE4}" type="presParOf" srcId="{47FCEC64-5F55-471A-ADCF-EA32BA7A8091}" destId="{41356DDA-2F03-4BDB-9FF2-7838734F74EC}" srcOrd="1" destOrd="0" presId="urn:microsoft.com/office/officeart/2005/8/layout/cycle7"/>
    <dgm:cxn modelId="{E2408E08-F6E9-40E3-9DFD-55E7353C2C5A}" type="presParOf" srcId="{41356DDA-2F03-4BDB-9FF2-7838734F74EC}" destId="{ABBB0D0E-F7C8-4E68-90AC-F1D5B7184B09}" srcOrd="0" destOrd="0" presId="urn:microsoft.com/office/officeart/2005/8/layout/cycle7"/>
    <dgm:cxn modelId="{C08E101F-26E3-4149-BEA4-EF787153A938}" type="presParOf" srcId="{47FCEC64-5F55-471A-ADCF-EA32BA7A8091}" destId="{880D6658-A8D4-455E-BEC2-74CD010CB796}" srcOrd="2" destOrd="0" presId="urn:microsoft.com/office/officeart/2005/8/layout/cycle7"/>
    <dgm:cxn modelId="{314E4445-731D-414B-A73A-3CCA0D28F0CC}" type="presParOf" srcId="{47FCEC64-5F55-471A-ADCF-EA32BA7A8091}" destId="{B64B903E-FD7B-4797-946B-6F1D251A0B97}" srcOrd="3" destOrd="0" presId="urn:microsoft.com/office/officeart/2005/8/layout/cycle7"/>
    <dgm:cxn modelId="{6B6D6F0D-CC7B-41FB-99C0-F6941CAF8BA4}" type="presParOf" srcId="{B64B903E-FD7B-4797-946B-6F1D251A0B97}" destId="{29DA8318-51F2-4E05-8DE2-9E6242DC0259}" srcOrd="0" destOrd="0" presId="urn:microsoft.com/office/officeart/2005/8/layout/cycle7"/>
    <dgm:cxn modelId="{12DF628C-1603-4A90-A838-A70203F68937}" type="presParOf" srcId="{47FCEC64-5F55-471A-ADCF-EA32BA7A8091}" destId="{ABDD77DB-B927-4B98-BD9E-C99262A0050B}" srcOrd="4" destOrd="0" presId="urn:microsoft.com/office/officeart/2005/8/layout/cycle7"/>
    <dgm:cxn modelId="{2843702E-E0F8-40D3-BF28-24FDC6385EB8}" type="presParOf" srcId="{47FCEC64-5F55-471A-ADCF-EA32BA7A8091}" destId="{CF915E59-9A25-49A3-BF9D-81B16F6F91EE}" srcOrd="5" destOrd="0" presId="urn:microsoft.com/office/officeart/2005/8/layout/cycle7"/>
    <dgm:cxn modelId="{64B57C22-8AA7-4BD0-BD60-6E4B1A6F82C7}" type="presParOf" srcId="{CF915E59-9A25-49A3-BF9D-81B16F6F91EE}" destId="{770EEB99-3B6B-4296-ACEB-8F067076EBA6}"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08EE3ED-7F4C-4F5A-8EAC-602E4FA582CB}" type="doc">
      <dgm:prSet loTypeId="urn:microsoft.com/office/officeart/2005/8/layout/list1" loCatId="list" qsTypeId="urn:microsoft.com/office/officeart/2005/8/quickstyle/simple2" qsCatId="simple" csTypeId="urn:microsoft.com/office/officeart/2005/8/colors/accent2_1" csCatId="accent2" phldr="1"/>
      <dgm:spPr/>
      <dgm:t>
        <a:bodyPr/>
        <a:lstStyle/>
        <a:p>
          <a:endParaRPr lang="en-US"/>
        </a:p>
      </dgm:t>
    </dgm:pt>
    <dgm:pt modelId="{23A4E3A1-8751-4BEB-8ED7-2DFFF530F4FB}">
      <dgm:prSet phldrT="[Text]" custT="1"/>
      <dgm:spPr/>
      <dgm:t>
        <a:bodyPr/>
        <a:lstStyle/>
        <a:p>
          <a:pPr algn="just"/>
          <a:r>
            <a:rPr lang="en-GB" sz="2400" dirty="0">
              <a:solidFill>
                <a:schemeClr val="tx1"/>
              </a:solidFill>
            </a:rPr>
            <a:t>The report of Okon </a:t>
          </a:r>
          <a:r>
            <a:rPr lang="en-GB" sz="2400" i="1" dirty="0">
              <a:solidFill>
                <a:schemeClr val="tx1"/>
              </a:solidFill>
            </a:rPr>
            <a:t>et al. </a:t>
          </a:r>
          <a:r>
            <a:rPr lang="en-GB" sz="2400" dirty="0">
              <a:solidFill>
                <a:schemeClr val="tx1"/>
              </a:solidFill>
            </a:rPr>
            <a:t>(2024) has outlined that data-driven analytics in International HRM address systemic and inherent biases from hiring processes and analyse performance based on trends. </a:t>
          </a:r>
          <a:endParaRPr lang="en-US" sz="2400" dirty="0">
            <a:solidFill>
              <a:schemeClr val="tx1"/>
            </a:solidFill>
          </a:endParaRPr>
        </a:p>
      </dgm:t>
    </dgm:pt>
    <dgm:pt modelId="{99FDFCE6-828E-4162-8B8D-59378001400A}" type="parTrans" cxnId="{0C2FC52C-56AE-4C75-AB18-2784EBE589FE}">
      <dgm:prSet/>
      <dgm:spPr/>
      <dgm:t>
        <a:bodyPr/>
        <a:lstStyle/>
        <a:p>
          <a:endParaRPr lang="en-US"/>
        </a:p>
      </dgm:t>
    </dgm:pt>
    <dgm:pt modelId="{5AF45A10-07C9-442E-BF9B-08048B174054}" type="sibTrans" cxnId="{0C2FC52C-56AE-4C75-AB18-2784EBE589FE}">
      <dgm:prSet/>
      <dgm:spPr/>
      <dgm:t>
        <a:bodyPr/>
        <a:lstStyle/>
        <a:p>
          <a:endParaRPr lang="en-US"/>
        </a:p>
      </dgm:t>
    </dgm:pt>
    <dgm:pt modelId="{DB52C376-E0CE-4B09-B003-8582B9B359ED}">
      <dgm:prSet custT="1"/>
      <dgm:spPr/>
      <dgm:t>
        <a:bodyPr/>
        <a:lstStyle/>
        <a:p>
          <a:pPr algn="just"/>
          <a:r>
            <a:rPr lang="en-GB" sz="2400" dirty="0">
              <a:solidFill>
                <a:schemeClr val="tx1"/>
              </a:solidFill>
            </a:rPr>
            <a:t>Alabi </a:t>
          </a:r>
          <a:r>
            <a:rPr lang="en-GB" sz="2400" i="1" dirty="0">
              <a:solidFill>
                <a:schemeClr val="tx1"/>
              </a:solidFill>
            </a:rPr>
            <a:t>et al.</a:t>
          </a:r>
          <a:r>
            <a:rPr lang="en-GB" sz="2400" dirty="0">
              <a:solidFill>
                <a:schemeClr val="tx1"/>
              </a:solidFill>
            </a:rPr>
            <a:t> (2024) have outlined that data-driven insights enhance employee engagement for business as part of IHRM, assisting in identifying factors influencing employee engagement. </a:t>
          </a:r>
          <a:endParaRPr lang="en-US" sz="2400" dirty="0">
            <a:solidFill>
              <a:schemeClr val="tx1"/>
            </a:solidFill>
          </a:endParaRPr>
        </a:p>
      </dgm:t>
    </dgm:pt>
    <dgm:pt modelId="{25B1267B-A2A4-4F3F-ABEE-FCF470D36010}" type="parTrans" cxnId="{900C3001-4B00-4853-BA02-EFA1E657BA1E}">
      <dgm:prSet/>
      <dgm:spPr/>
      <dgm:t>
        <a:bodyPr/>
        <a:lstStyle/>
        <a:p>
          <a:endParaRPr lang="en-US"/>
        </a:p>
      </dgm:t>
    </dgm:pt>
    <dgm:pt modelId="{046192B8-8C24-4B9D-A52C-93B227FA32B6}" type="sibTrans" cxnId="{900C3001-4B00-4853-BA02-EFA1E657BA1E}">
      <dgm:prSet/>
      <dgm:spPr/>
      <dgm:t>
        <a:bodyPr/>
        <a:lstStyle/>
        <a:p>
          <a:endParaRPr lang="en-US"/>
        </a:p>
      </dgm:t>
    </dgm:pt>
    <dgm:pt modelId="{E4ECA0C4-98F3-4C06-BAAF-4AB8263E890D}" type="pres">
      <dgm:prSet presAssocID="{908EE3ED-7F4C-4F5A-8EAC-602E4FA582CB}" presName="linear" presStyleCnt="0">
        <dgm:presLayoutVars>
          <dgm:dir/>
          <dgm:animLvl val="lvl"/>
          <dgm:resizeHandles val="exact"/>
        </dgm:presLayoutVars>
      </dgm:prSet>
      <dgm:spPr/>
    </dgm:pt>
    <dgm:pt modelId="{DC0C2C7B-2D5D-431C-A283-EC2E66654F4B}" type="pres">
      <dgm:prSet presAssocID="{23A4E3A1-8751-4BEB-8ED7-2DFFF530F4FB}" presName="parentLin" presStyleCnt="0"/>
      <dgm:spPr/>
    </dgm:pt>
    <dgm:pt modelId="{A2E63A31-85B9-4A66-8143-8CFB4436F907}" type="pres">
      <dgm:prSet presAssocID="{23A4E3A1-8751-4BEB-8ED7-2DFFF530F4FB}" presName="parentLeftMargin" presStyleLbl="node1" presStyleIdx="0" presStyleCnt="2"/>
      <dgm:spPr/>
    </dgm:pt>
    <dgm:pt modelId="{5A7BE60C-AB74-4B07-A1C7-6C7CC4FF4EFF}" type="pres">
      <dgm:prSet presAssocID="{23A4E3A1-8751-4BEB-8ED7-2DFFF530F4FB}" presName="parentText" presStyleLbl="node1" presStyleIdx="0" presStyleCnt="2" custScaleX="135959" custScaleY="334178">
        <dgm:presLayoutVars>
          <dgm:chMax val="0"/>
          <dgm:bulletEnabled val="1"/>
        </dgm:presLayoutVars>
      </dgm:prSet>
      <dgm:spPr/>
    </dgm:pt>
    <dgm:pt modelId="{40CF7EA5-C31A-460C-BA9E-99CEDC09FF60}" type="pres">
      <dgm:prSet presAssocID="{23A4E3A1-8751-4BEB-8ED7-2DFFF530F4FB}" presName="negativeSpace" presStyleCnt="0"/>
      <dgm:spPr/>
    </dgm:pt>
    <dgm:pt modelId="{5D56EEC8-DBE0-4051-8B08-B38B24F3BDEA}" type="pres">
      <dgm:prSet presAssocID="{23A4E3A1-8751-4BEB-8ED7-2DFFF530F4FB}" presName="childText" presStyleLbl="conFgAcc1" presStyleIdx="0" presStyleCnt="2">
        <dgm:presLayoutVars>
          <dgm:bulletEnabled val="1"/>
        </dgm:presLayoutVars>
      </dgm:prSet>
      <dgm:spPr/>
    </dgm:pt>
    <dgm:pt modelId="{7B1E0EEA-4C88-4CDE-873F-EEE2096E23AA}" type="pres">
      <dgm:prSet presAssocID="{5AF45A10-07C9-442E-BF9B-08048B174054}" presName="spaceBetweenRectangles" presStyleCnt="0"/>
      <dgm:spPr/>
    </dgm:pt>
    <dgm:pt modelId="{2E0C4806-2750-42B7-B609-F5736A011A3A}" type="pres">
      <dgm:prSet presAssocID="{DB52C376-E0CE-4B09-B003-8582B9B359ED}" presName="parentLin" presStyleCnt="0"/>
      <dgm:spPr/>
    </dgm:pt>
    <dgm:pt modelId="{534E2A4E-B2C6-430B-B6C3-19741BC01824}" type="pres">
      <dgm:prSet presAssocID="{DB52C376-E0CE-4B09-B003-8582B9B359ED}" presName="parentLeftMargin" presStyleLbl="node1" presStyleIdx="0" presStyleCnt="2"/>
      <dgm:spPr/>
    </dgm:pt>
    <dgm:pt modelId="{AE7889E5-9658-4DB9-BE2C-F9CFE2699D2D}" type="pres">
      <dgm:prSet presAssocID="{DB52C376-E0CE-4B09-B003-8582B9B359ED}" presName="parentText" presStyleLbl="node1" presStyleIdx="1" presStyleCnt="2" custScaleX="135959" custScaleY="334178">
        <dgm:presLayoutVars>
          <dgm:chMax val="0"/>
          <dgm:bulletEnabled val="1"/>
        </dgm:presLayoutVars>
      </dgm:prSet>
      <dgm:spPr/>
    </dgm:pt>
    <dgm:pt modelId="{32293298-307F-4F13-B9CC-F44DF3E72688}" type="pres">
      <dgm:prSet presAssocID="{DB52C376-E0CE-4B09-B003-8582B9B359ED}" presName="negativeSpace" presStyleCnt="0"/>
      <dgm:spPr/>
    </dgm:pt>
    <dgm:pt modelId="{B4BDE0B7-2E9A-4573-AD45-98FE467806F0}" type="pres">
      <dgm:prSet presAssocID="{DB52C376-E0CE-4B09-B003-8582B9B359ED}" presName="childText" presStyleLbl="conFgAcc1" presStyleIdx="1" presStyleCnt="2">
        <dgm:presLayoutVars>
          <dgm:bulletEnabled val="1"/>
        </dgm:presLayoutVars>
      </dgm:prSet>
      <dgm:spPr/>
    </dgm:pt>
  </dgm:ptLst>
  <dgm:cxnLst>
    <dgm:cxn modelId="{900C3001-4B00-4853-BA02-EFA1E657BA1E}" srcId="{908EE3ED-7F4C-4F5A-8EAC-602E4FA582CB}" destId="{DB52C376-E0CE-4B09-B003-8582B9B359ED}" srcOrd="1" destOrd="0" parTransId="{25B1267B-A2A4-4F3F-ABEE-FCF470D36010}" sibTransId="{046192B8-8C24-4B9D-A52C-93B227FA32B6}"/>
    <dgm:cxn modelId="{1D4D1709-824A-4DB9-BFA4-5A2E6AE35EC4}" type="presOf" srcId="{23A4E3A1-8751-4BEB-8ED7-2DFFF530F4FB}" destId="{A2E63A31-85B9-4A66-8143-8CFB4436F907}" srcOrd="0" destOrd="0" presId="urn:microsoft.com/office/officeart/2005/8/layout/list1"/>
    <dgm:cxn modelId="{0C2FC52C-56AE-4C75-AB18-2784EBE589FE}" srcId="{908EE3ED-7F4C-4F5A-8EAC-602E4FA582CB}" destId="{23A4E3A1-8751-4BEB-8ED7-2DFFF530F4FB}" srcOrd="0" destOrd="0" parTransId="{99FDFCE6-828E-4162-8B8D-59378001400A}" sibTransId="{5AF45A10-07C9-442E-BF9B-08048B174054}"/>
    <dgm:cxn modelId="{40159E39-B688-4DD5-8AE9-DE3D7651E953}" type="presOf" srcId="{23A4E3A1-8751-4BEB-8ED7-2DFFF530F4FB}" destId="{5A7BE60C-AB74-4B07-A1C7-6C7CC4FF4EFF}" srcOrd="1" destOrd="0" presId="urn:microsoft.com/office/officeart/2005/8/layout/list1"/>
    <dgm:cxn modelId="{769A3D46-2E08-4274-89D4-E480EAB4505A}" type="presOf" srcId="{DB52C376-E0CE-4B09-B003-8582B9B359ED}" destId="{534E2A4E-B2C6-430B-B6C3-19741BC01824}" srcOrd="0" destOrd="0" presId="urn:microsoft.com/office/officeart/2005/8/layout/list1"/>
    <dgm:cxn modelId="{B5DF6681-DE7E-4131-9215-25CDBA3B7342}" type="presOf" srcId="{908EE3ED-7F4C-4F5A-8EAC-602E4FA582CB}" destId="{E4ECA0C4-98F3-4C06-BAAF-4AB8263E890D}" srcOrd="0" destOrd="0" presId="urn:microsoft.com/office/officeart/2005/8/layout/list1"/>
    <dgm:cxn modelId="{CF7446B4-776D-4AAD-8CAD-EA54CBB7C1FE}" type="presOf" srcId="{DB52C376-E0CE-4B09-B003-8582B9B359ED}" destId="{AE7889E5-9658-4DB9-BE2C-F9CFE2699D2D}" srcOrd="1" destOrd="0" presId="urn:microsoft.com/office/officeart/2005/8/layout/list1"/>
    <dgm:cxn modelId="{97C10593-9D14-430C-AE37-9F803FE155AD}" type="presParOf" srcId="{E4ECA0C4-98F3-4C06-BAAF-4AB8263E890D}" destId="{DC0C2C7B-2D5D-431C-A283-EC2E66654F4B}" srcOrd="0" destOrd="0" presId="urn:microsoft.com/office/officeart/2005/8/layout/list1"/>
    <dgm:cxn modelId="{EE54B3E5-6815-460C-B686-57576BB42527}" type="presParOf" srcId="{DC0C2C7B-2D5D-431C-A283-EC2E66654F4B}" destId="{A2E63A31-85B9-4A66-8143-8CFB4436F907}" srcOrd="0" destOrd="0" presId="urn:microsoft.com/office/officeart/2005/8/layout/list1"/>
    <dgm:cxn modelId="{EA7A0BA3-05B6-46DD-A838-B0E5D268289E}" type="presParOf" srcId="{DC0C2C7B-2D5D-431C-A283-EC2E66654F4B}" destId="{5A7BE60C-AB74-4B07-A1C7-6C7CC4FF4EFF}" srcOrd="1" destOrd="0" presId="urn:microsoft.com/office/officeart/2005/8/layout/list1"/>
    <dgm:cxn modelId="{93D1E5B5-ADBD-4D99-BCF1-0719129B6000}" type="presParOf" srcId="{E4ECA0C4-98F3-4C06-BAAF-4AB8263E890D}" destId="{40CF7EA5-C31A-460C-BA9E-99CEDC09FF60}" srcOrd="1" destOrd="0" presId="urn:microsoft.com/office/officeart/2005/8/layout/list1"/>
    <dgm:cxn modelId="{9F72BED1-DF59-4E46-AD75-6B04C3A45F2F}" type="presParOf" srcId="{E4ECA0C4-98F3-4C06-BAAF-4AB8263E890D}" destId="{5D56EEC8-DBE0-4051-8B08-B38B24F3BDEA}" srcOrd="2" destOrd="0" presId="urn:microsoft.com/office/officeart/2005/8/layout/list1"/>
    <dgm:cxn modelId="{AB49D33D-0D04-4AD5-ABC6-A73213FD0D93}" type="presParOf" srcId="{E4ECA0C4-98F3-4C06-BAAF-4AB8263E890D}" destId="{7B1E0EEA-4C88-4CDE-873F-EEE2096E23AA}" srcOrd="3" destOrd="0" presId="urn:microsoft.com/office/officeart/2005/8/layout/list1"/>
    <dgm:cxn modelId="{B770A936-3C4B-4EA8-B038-B595975AB849}" type="presParOf" srcId="{E4ECA0C4-98F3-4C06-BAAF-4AB8263E890D}" destId="{2E0C4806-2750-42B7-B609-F5736A011A3A}" srcOrd="4" destOrd="0" presId="urn:microsoft.com/office/officeart/2005/8/layout/list1"/>
    <dgm:cxn modelId="{937BC9F4-C01A-4D9E-9C65-7A9BE30F19CA}" type="presParOf" srcId="{2E0C4806-2750-42B7-B609-F5736A011A3A}" destId="{534E2A4E-B2C6-430B-B6C3-19741BC01824}" srcOrd="0" destOrd="0" presId="urn:microsoft.com/office/officeart/2005/8/layout/list1"/>
    <dgm:cxn modelId="{21DC4EA3-C63A-4453-998E-A27D080DEBAC}" type="presParOf" srcId="{2E0C4806-2750-42B7-B609-F5736A011A3A}" destId="{AE7889E5-9658-4DB9-BE2C-F9CFE2699D2D}" srcOrd="1" destOrd="0" presId="urn:microsoft.com/office/officeart/2005/8/layout/list1"/>
    <dgm:cxn modelId="{1D3AA2B5-5C20-4665-A39D-0E39414B3F98}" type="presParOf" srcId="{E4ECA0C4-98F3-4C06-BAAF-4AB8263E890D}" destId="{32293298-307F-4F13-B9CC-F44DF3E72688}" srcOrd="5" destOrd="0" presId="urn:microsoft.com/office/officeart/2005/8/layout/list1"/>
    <dgm:cxn modelId="{A24CABDD-B986-4AAE-A630-F72D40980DA5}" type="presParOf" srcId="{E4ECA0C4-98F3-4C06-BAAF-4AB8263E890D}" destId="{B4BDE0B7-2E9A-4573-AD45-98FE467806F0}"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607A06-B7F6-4275-BBB6-C3683523EEC5}">
      <dsp:nvSpPr>
        <dsp:cNvPr id="0" name=""/>
        <dsp:cNvSpPr/>
      </dsp:nvSpPr>
      <dsp:spPr>
        <a:xfrm>
          <a:off x="4866054" y="1273749"/>
          <a:ext cx="462162" cy="2228722"/>
        </a:xfrm>
        <a:custGeom>
          <a:avLst/>
          <a:gdLst/>
          <a:ahLst/>
          <a:cxnLst/>
          <a:rect l="0" t="0" r="0" b="0"/>
          <a:pathLst>
            <a:path>
              <a:moveTo>
                <a:pt x="0" y="0"/>
              </a:moveTo>
              <a:lnTo>
                <a:pt x="0" y="2228722"/>
              </a:lnTo>
              <a:lnTo>
                <a:pt x="462162" y="2228722"/>
              </a:lnTo>
            </a:path>
          </a:pathLst>
        </a:custGeom>
        <a:noFill/>
        <a:ln w="1270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35E5707-9BB9-4916-9961-846FBA90B6B2}">
      <dsp:nvSpPr>
        <dsp:cNvPr id="0" name=""/>
        <dsp:cNvSpPr/>
      </dsp:nvSpPr>
      <dsp:spPr>
        <a:xfrm>
          <a:off x="4403891" y="1273749"/>
          <a:ext cx="462162" cy="2228722"/>
        </a:xfrm>
        <a:custGeom>
          <a:avLst/>
          <a:gdLst/>
          <a:ahLst/>
          <a:cxnLst/>
          <a:rect l="0" t="0" r="0" b="0"/>
          <a:pathLst>
            <a:path>
              <a:moveTo>
                <a:pt x="462162" y="0"/>
              </a:moveTo>
              <a:lnTo>
                <a:pt x="462162" y="2228722"/>
              </a:lnTo>
              <a:lnTo>
                <a:pt x="0" y="2228722"/>
              </a:lnTo>
            </a:path>
          </a:pathLst>
        </a:custGeom>
        <a:noFill/>
        <a:ln w="1270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ABAF08B-BE02-461B-BCE3-6F12C2974EA1}">
      <dsp:nvSpPr>
        <dsp:cNvPr id="0" name=""/>
        <dsp:cNvSpPr/>
      </dsp:nvSpPr>
      <dsp:spPr>
        <a:xfrm>
          <a:off x="2665281" y="222330"/>
          <a:ext cx="4401545" cy="10514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tx1"/>
              </a:solidFill>
              <a:latin typeface="Times New Roman" pitchFamily="18" charset="0"/>
              <a:cs typeface="Times New Roman" pitchFamily="18" charset="0"/>
            </a:rPr>
            <a:t>Political Impact</a:t>
          </a:r>
          <a:endParaRPr lang="en-US" sz="3200" b="1" kern="1200" dirty="0">
            <a:solidFill>
              <a:schemeClr val="tx1"/>
            </a:solidFill>
            <a:latin typeface="Times New Roman" pitchFamily="18" charset="0"/>
            <a:cs typeface="Times New Roman" pitchFamily="18" charset="0"/>
          </a:endParaRPr>
        </a:p>
      </dsp:txBody>
      <dsp:txXfrm>
        <a:off x="2665281" y="222330"/>
        <a:ext cx="4401545" cy="1051419"/>
      </dsp:txXfrm>
    </dsp:sp>
    <dsp:sp modelId="{484F3823-2AAA-4731-AEB1-962A0C3F92E9}">
      <dsp:nvSpPr>
        <dsp:cNvPr id="0" name=""/>
        <dsp:cNvSpPr/>
      </dsp:nvSpPr>
      <dsp:spPr>
        <a:xfrm>
          <a:off x="2346" y="2198073"/>
          <a:ext cx="4401545" cy="260879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just" defTabSz="1066800">
            <a:lnSpc>
              <a:spcPct val="90000"/>
            </a:lnSpc>
            <a:spcBef>
              <a:spcPct val="0"/>
            </a:spcBef>
            <a:spcAft>
              <a:spcPct val="35000"/>
            </a:spcAft>
            <a:buNone/>
          </a:pPr>
          <a:r>
            <a:rPr lang="en-GB" sz="2400" u="none" kern="1200" dirty="0">
              <a:solidFill>
                <a:schemeClr val="tx1"/>
              </a:solidFill>
              <a:latin typeface="Times New Roman" pitchFamily="18" charset="0"/>
              <a:cs typeface="Times New Roman" pitchFamily="18" charset="0"/>
            </a:rPr>
            <a:t>The political instability in the global business environment due to changes in regulatory framework such as DEI initiatives in the US and conflict between neighbouring countries are impacting International HRM.</a:t>
          </a:r>
          <a:endParaRPr lang="en-US" sz="2400" kern="1200" dirty="0">
            <a:solidFill>
              <a:schemeClr val="tx1"/>
            </a:solidFill>
            <a:latin typeface="Times New Roman" pitchFamily="18" charset="0"/>
            <a:cs typeface="Times New Roman" pitchFamily="18" charset="0"/>
          </a:endParaRPr>
        </a:p>
      </dsp:txBody>
      <dsp:txXfrm>
        <a:off x="2346" y="2198073"/>
        <a:ext cx="4401545" cy="2608795"/>
      </dsp:txXfrm>
    </dsp:sp>
    <dsp:sp modelId="{3CEC574C-849E-4135-B5A9-A1EFDEE135CE}">
      <dsp:nvSpPr>
        <dsp:cNvPr id="0" name=""/>
        <dsp:cNvSpPr/>
      </dsp:nvSpPr>
      <dsp:spPr>
        <a:xfrm>
          <a:off x="5328216" y="2198073"/>
          <a:ext cx="4401545" cy="260879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just" defTabSz="1066800">
            <a:lnSpc>
              <a:spcPct val="90000"/>
            </a:lnSpc>
            <a:spcBef>
              <a:spcPct val="0"/>
            </a:spcBef>
            <a:spcAft>
              <a:spcPct val="35000"/>
            </a:spcAft>
            <a:buNone/>
          </a:pPr>
          <a:r>
            <a:rPr lang="en-GB" sz="2400" u="none" kern="1200" dirty="0">
              <a:solidFill>
                <a:schemeClr val="tx1"/>
              </a:solidFill>
              <a:latin typeface="Times New Roman" pitchFamily="18" charset="0"/>
              <a:cs typeface="Times New Roman" pitchFamily="18" charset="0"/>
            </a:rPr>
            <a:t>As per the recent industry report, around 10.4% employees in global business are impacted by conflicts between nations, and political instability due to DEI policy changes in the US (ILO, 2025). </a:t>
          </a:r>
          <a:endParaRPr lang="en-US" sz="2400" kern="1200" dirty="0">
            <a:solidFill>
              <a:schemeClr val="tx1"/>
            </a:solidFill>
            <a:latin typeface="Times New Roman" pitchFamily="18" charset="0"/>
            <a:cs typeface="Times New Roman" pitchFamily="18" charset="0"/>
          </a:endParaRPr>
        </a:p>
      </dsp:txBody>
      <dsp:txXfrm>
        <a:off x="5328216" y="2198073"/>
        <a:ext cx="4401545" cy="2608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BD127C-CA37-442B-BF03-55ED262BF2FB}">
      <dsp:nvSpPr>
        <dsp:cNvPr id="0" name=""/>
        <dsp:cNvSpPr/>
      </dsp:nvSpPr>
      <dsp:spPr>
        <a:xfrm>
          <a:off x="1139465" y="18"/>
          <a:ext cx="1054819" cy="527409"/>
        </a:xfrm>
        <a:prstGeom prst="roundRect">
          <a:avLst>
            <a:gd name="adj" fmla="val 10000"/>
          </a:avLst>
        </a:prstGeom>
        <a:blipFill>
          <a:blip xmlns:r="http://schemas.openxmlformats.org/officeDocument/2006/relationships" r:embed="rId1">
            <a:duotone>
              <a:schemeClr val="accent4">
                <a:hueOff val="0"/>
                <a:satOff val="0"/>
                <a:lumOff val="0"/>
                <a:alphaOff val="0"/>
                <a:shade val="22000"/>
                <a:satMod val="160000"/>
              </a:schemeClr>
              <a:schemeClr val="accent4">
                <a:hueOff val="0"/>
                <a:satOff val="0"/>
                <a:lumOff val="0"/>
                <a:alphaOff val="0"/>
                <a:shade val="45000"/>
                <a:satMod val="100000"/>
              </a:schemeClr>
            </a:duotone>
          </a:blip>
          <a:tile tx="0" ty="0" sx="65000" sy="65000" flip="none" algn="ctr"/>
        </a:blipFill>
        <a:ln>
          <a:noFill/>
        </a:ln>
        <a:effectLst>
          <a:outerShdw blurRad="38100" dist="25400" dir="5400000" algn="t"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1" kern="1200" dirty="0">
              <a:solidFill>
                <a:schemeClr val="tx1"/>
              </a:solidFill>
              <a:latin typeface="Times New Roman" panose="02020603050405020304" pitchFamily="18" charset="0"/>
              <a:cs typeface="Times New Roman" panose="02020603050405020304" pitchFamily="18" charset="0"/>
            </a:rPr>
            <a:t>\Challenges</a:t>
          </a:r>
        </a:p>
      </dsp:txBody>
      <dsp:txXfrm>
        <a:off x="1154912" y="15465"/>
        <a:ext cx="1023925" cy="496515"/>
      </dsp:txXfrm>
    </dsp:sp>
    <dsp:sp modelId="{41356DDA-2F03-4BDB-9FF2-7838734F74EC}">
      <dsp:nvSpPr>
        <dsp:cNvPr id="0" name=""/>
        <dsp:cNvSpPr/>
      </dsp:nvSpPr>
      <dsp:spPr>
        <a:xfrm rot="3600000">
          <a:off x="1827106" y="926878"/>
          <a:ext cx="551857" cy="184593"/>
        </a:xfrm>
        <a:prstGeom prst="leftRightArrow">
          <a:avLst>
            <a:gd name="adj1" fmla="val 60000"/>
            <a:gd name="adj2" fmla="val 50000"/>
          </a:avLst>
        </a:prstGeom>
        <a:blipFill>
          <a:blip xmlns:r="http://schemas.openxmlformats.org/officeDocument/2006/relationships" r:embed="rId1">
            <a:duotone>
              <a:schemeClr val="accent4">
                <a:hueOff val="0"/>
                <a:satOff val="0"/>
                <a:lumOff val="0"/>
                <a:alphaOff val="0"/>
                <a:shade val="22000"/>
                <a:satMod val="160000"/>
              </a:schemeClr>
              <a:schemeClr val="accent4">
                <a:hueOff val="0"/>
                <a:satOff val="0"/>
                <a:lumOff val="0"/>
                <a:alphaOff val="0"/>
                <a:shade val="45000"/>
                <a:satMod val="100000"/>
              </a:schemeClr>
            </a:duotone>
          </a:blip>
          <a:tile tx="0" ty="0" sx="65000" sy="65000" flip="none" algn="ctr"/>
        </a:blipFill>
        <a:ln>
          <a:noFill/>
        </a:ln>
        <a:effectLst>
          <a:outerShdw blurRad="38100" dist="25400" dir="5400000" algn="t" rotWithShape="0">
            <a:srgbClr val="000000">
              <a:alpha val="50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N" sz="800" b="1" kern="1200" dirty="0">
            <a:solidFill>
              <a:schemeClr val="tx1"/>
            </a:solidFill>
            <a:latin typeface="Times New Roman" panose="02020603050405020304" pitchFamily="18" charset="0"/>
            <a:cs typeface="Times New Roman" panose="02020603050405020304" pitchFamily="18" charset="0"/>
          </a:endParaRPr>
        </a:p>
      </dsp:txBody>
      <dsp:txXfrm>
        <a:off x="1882484" y="963797"/>
        <a:ext cx="441101" cy="110755"/>
      </dsp:txXfrm>
    </dsp:sp>
    <dsp:sp modelId="{880D6658-A8D4-455E-BEC2-74CD010CB796}">
      <dsp:nvSpPr>
        <dsp:cNvPr id="0" name=""/>
        <dsp:cNvSpPr/>
      </dsp:nvSpPr>
      <dsp:spPr>
        <a:xfrm>
          <a:off x="2011786" y="1510922"/>
          <a:ext cx="1054819" cy="527409"/>
        </a:xfrm>
        <a:prstGeom prst="roundRect">
          <a:avLst>
            <a:gd name="adj" fmla="val 10000"/>
          </a:avLst>
        </a:prstGeom>
        <a:blipFill>
          <a:blip xmlns:r="http://schemas.openxmlformats.org/officeDocument/2006/relationships" r:embed="rId1">
            <a:duotone>
              <a:schemeClr val="accent4">
                <a:hueOff val="10211516"/>
                <a:satOff val="-11993"/>
                <a:lumOff val="4608"/>
                <a:alphaOff val="0"/>
                <a:shade val="22000"/>
                <a:satMod val="160000"/>
              </a:schemeClr>
              <a:schemeClr val="accent4">
                <a:hueOff val="10211516"/>
                <a:satOff val="-11993"/>
                <a:lumOff val="4608"/>
                <a:alphaOff val="0"/>
                <a:shade val="45000"/>
                <a:satMod val="100000"/>
              </a:schemeClr>
            </a:duotone>
          </a:blip>
          <a:tile tx="0" ty="0" sx="65000" sy="65000" flip="none" algn="ctr"/>
        </a:blipFill>
        <a:ln>
          <a:noFill/>
        </a:ln>
        <a:effectLst>
          <a:outerShdw blurRad="38100" dist="25400" dir="5400000" algn="t"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1" kern="1200" dirty="0">
              <a:solidFill>
                <a:schemeClr val="tx1"/>
              </a:solidFill>
              <a:latin typeface="Times New Roman" panose="02020603050405020304" pitchFamily="18" charset="0"/>
              <a:cs typeface="Times New Roman" panose="02020603050405020304" pitchFamily="18" charset="0"/>
            </a:rPr>
            <a:t>Employee resistance</a:t>
          </a:r>
        </a:p>
      </dsp:txBody>
      <dsp:txXfrm>
        <a:off x="2027233" y="1526369"/>
        <a:ext cx="1023925" cy="496515"/>
      </dsp:txXfrm>
    </dsp:sp>
    <dsp:sp modelId="{B64B903E-FD7B-4797-946B-6F1D251A0B97}">
      <dsp:nvSpPr>
        <dsp:cNvPr id="0" name=""/>
        <dsp:cNvSpPr/>
      </dsp:nvSpPr>
      <dsp:spPr>
        <a:xfrm rot="10800000">
          <a:off x="1390946" y="1682330"/>
          <a:ext cx="551857" cy="184593"/>
        </a:xfrm>
        <a:prstGeom prst="leftRightArrow">
          <a:avLst>
            <a:gd name="adj1" fmla="val 60000"/>
            <a:gd name="adj2" fmla="val 50000"/>
          </a:avLst>
        </a:prstGeom>
        <a:blipFill>
          <a:blip xmlns:r="http://schemas.openxmlformats.org/officeDocument/2006/relationships" r:embed="rId1">
            <a:duotone>
              <a:schemeClr val="accent4">
                <a:hueOff val="10211516"/>
                <a:satOff val="-11993"/>
                <a:lumOff val="4608"/>
                <a:alphaOff val="0"/>
                <a:shade val="22000"/>
                <a:satMod val="160000"/>
              </a:schemeClr>
              <a:schemeClr val="accent4">
                <a:hueOff val="10211516"/>
                <a:satOff val="-11993"/>
                <a:lumOff val="4608"/>
                <a:alphaOff val="0"/>
                <a:shade val="45000"/>
                <a:satMod val="100000"/>
              </a:schemeClr>
            </a:duotone>
          </a:blip>
          <a:tile tx="0" ty="0" sx="65000" sy="65000" flip="none" algn="ctr"/>
        </a:blipFill>
        <a:ln>
          <a:noFill/>
        </a:ln>
        <a:effectLst>
          <a:outerShdw blurRad="38100" dist="25400" dir="5400000" algn="t" rotWithShape="0">
            <a:srgbClr val="000000">
              <a:alpha val="50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N" sz="800" b="1" kern="1200" dirty="0">
            <a:solidFill>
              <a:schemeClr val="tx1"/>
            </a:solidFill>
            <a:latin typeface="Times New Roman" panose="02020603050405020304" pitchFamily="18" charset="0"/>
            <a:cs typeface="Times New Roman" panose="02020603050405020304" pitchFamily="18" charset="0"/>
          </a:endParaRPr>
        </a:p>
      </dsp:txBody>
      <dsp:txXfrm rot="10800000">
        <a:off x="1446324" y="1719249"/>
        <a:ext cx="441101" cy="110755"/>
      </dsp:txXfrm>
    </dsp:sp>
    <dsp:sp modelId="{ABDD77DB-B927-4B98-BD9E-C99262A0050B}">
      <dsp:nvSpPr>
        <dsp:cNvPr id="0" name=""/>
        <dsp:cNvSpPr/>
      </dsp:nvSpPr>
      <dsp:spPr>
        <a:xfrm>
          <a:off x="267144" y="1510922"/>
          <a:ext cx="1054819" cy="527409"/>
        </a:xfrm>
        <a:prstGeom prst="roundRect">
          <a:avLst>
            <a:gd name="adj" fmla="val 10000"/>
          </a:avLst>
        </a:prstGeom>
        <a:blipFill>
          <a:blip xmlns:r="http://schemas.openxmlformats.org/officeDocument/2006/relationships" r:embed="rId1">
            <a:duotone>
              <a:schemeClr val="accent4">
                <a:hueOff val="20423033"/>
                <a:satOff val="-23986"/>
                <a:lumOff val="9216"/>
                <a:alphaOff val="0"/>
                <a:shade val="22000"/>
                <a:satMod val="160000"/>
              </a:schemeClr>
              <a:schemeClr val="accent4">
                <a:hueOff val="20423033"/>
                <a:satOff val="-23986"/>
                <a:lumOff val="9216"/>
                <a:alphaOff val="0"/>
                <a:shade val="45000"/>
                <a:satMod val="100000"/>
              </a:schemeClr>
            </a:duotone>
          </a:blip>
          <a:tile tx="0" ty="0" sx="65000" sy="65000" flip="none" algn="ctr"/>
        </a:blipFill>
        <a:ln>
          <a:noFill/>
        </a:ln>
        <a:effectLst>
          <a:outerShdw blurRad="38100" dist="25400" dir="5400000" algn="t"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1" kern="1200" dirty="0">
              <a:solidFill>
                <a:schemeClr val="tx1"/>
              </a:solidFill>
              <a:latin typeface="Times New Roman" panose="02020603050405020304" pitchFamily="18" charset="0"/>
              <a:cs typeface="Times New Roman" panose="02020603050405020304" pitchFamily="18" charset="0"/>
            </a:rPr>
            <a:t>Labour exploitation</a:t>
          </a:r>
        </a:p>
      </dsp:txBody>
      <dsp:txXfrm>
        <a:off x="282591" y="1526369"/>
        <a:ext cx="1023925" cy="496515"/>
      </dsp:txXfrm>
    </dsp:sp>
    <dsp:sp modelId="{CF915E59-9A25-49A3-BF9D-81B16F6F91EE}">
      <dsp:nvSpPr>
        <dsp:cNvPr id="0" name=""/>
        <dsp:cNvSpPr/>
      </dsp:nvSpPr>
      <dsp:spPr>
        <a:xfrm rot="18000000">
          <a:off x="954785" y="926878"/>
          <a:ext cx="551857" cy="184593"/>
        </a:xfrm>
        <a:prstGeom prst="leftRightArrow">
          <a:avLst>
            <a:gd name="adj1" fmla="val 60000"/>
            <a:gd name="adj2" fmla="val 50000"/>
          </a:avLst>
        </a:prstGeom>
        <a:blipFill>
          <a:blip xmlns:r="http://schemas.openxmlformats.org/officeDocument/2006/relationships" r:embed="rId1">
            <a:duotone>
              <a:schemeClr val="accent4">
                <a:hueOff val="20423033"/>
                <a:satOff val="-23986"/>
                <a:lumOff val="9216"/>
                <a:alphaOff val="0"/>
                <a:shade val="22000"/>
                <a:satMod val="160000"/>
              </a:schemeClr>
              <a:schemeClr val="accent4">
                <a:hueOff val="20423033"/>
                <a:satOff val="-23986"/>
                <a:lumOff val="9216"/>
                <a:alphaOff val="0"/>
                <a:shade val="45000"/>
                <a:satMod val="100000"/>
              </a:schemeClr>
            </a:duotone>
          </a:blip>
          <a:tile tx="0" ty="0" sx="65000" sy="65000" flip="none" algn="ctr"/>
        </a:blipFill>
        <a:ln>
          <a:noFill/>
        </a:ln>
        <a:effectLst>
          <a:outerShdw blurRad="38100" dist="25400" dir="5400000" algn="t" rotWithShape="0">
            <a:srgbClr val="000000">
              <a:alpha val="50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N" sz="800" b="1" kern="1200" dirty="0">
            <a:solidFill>
              <a:schemeClr val="tx1"/>
            </a:solidFill>
            <a:latin typeface="Times New Roman" panose="02020603050405020304" pitchFamily="18" charset="0"/>
            <a:cs typeface="Times New Roman" panose="02020603050405020304" pitchFamily="18" charset="0"/>
          </a:endParaRPr>
        </a:p>
      </dsp:txBody>
      <dsp:txXfrm>
        <a:off x="1010163" y="963797"/>
        <a:ext cx="441101" cy="1107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6EEC8-DBE0-4051-8B08-B38B24F3BDEA}">
      <dsp:nvSpPr>
        <dsp:cNvPr id="0" name=""/>
        <dsp:cNvSpPr/>
      </dsp:nvSpPr>
      <dsp:spPr>
        <a:xfrm>
          <a:off x="0" y="1762297"/>
          <a:ext cx="10470663" cy="529200"/>
        </a:xfrm>
        <a:prstGeom prst="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7BE60C-AB74-4B07-A1C7-6C7CC4FF4EFF}">
      <dsp:nvSpPr>
        <dsp:cNvPr id="0" name=""/>
        <dsp:cNvSpPr/>
      </dsp:nvSpPr>
      <dsp:spPr>
        <a:xfrm>
          <a:off x="522510" y="621"/>
          <a:ext cx="9945603" cy="2071636"/>
        </a:xfrm>
        <a:prstGeom prst="roundRect">
          <a:avLst/>
        </a:prstGeom>
        <a:solidFill>
          <a:schemeClr val="lt1">
            <a:hueOff val="0"/>
            <a:satOff val="0"/>
            <a:lumOff val="0"/>
            <a:alphaOff val="0"/>
          </a:schemeClr>
        </a:solidFill>
        <a:ln w="38100" cap="flat" cmpd="sng" algn="ctr">
          <a:solidFill>
            <a:schemeClr val="accent2">
              <a:shade val="80000"/>
              <a:hueOff val="0"/>
              <a:satOff val="0"/>
              <a:lumOff val="0"/>
              <a:alphaOff val="0"/>
            </a:schemeClr>
          </a:solidFill>
          <a:prstDash val="solid"/>
        </a:ln>
        <a:effectLst>
          <a:outerShdw blurRad="38100" dist="25400" dir="5400000" algn="t" rotWithShape="0">
            <a:srgbClr val="000000">
              <a:alpha val="50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77036" tIns="0" rIns="277036" bIns="0" numCol="1" spcCol="1270" anchor="ctr" anchorCtr="0">
          <a:noAutofit/>
        </a:bodyPr>
        <a:lstStyle/>
        <a:p>
          <a:pPr marL="0" lvl="0" indent="0" algn="just" defTabSz="1066800">
            <a:lnSpc>
              <a:spcPct val="90000"/>
            </a:lnSpc>
            <a:spcBef>
              <a:spcPct val="0"/>
            </a:spcBef>
            <a:spcAft>
              <a:spcPct val="35000"/>
            </a:spcAft>
            <a:buNone/>
          </a:pPr>
          <a:r>
            <a:rPr lang="en-GB" sz="2400" kern="1200" dirty="0">
              <a:solidFill>
                <a:schemeClr val="tx1"/>
              </a:solidFill>
            </a:rPr>
            <a:t>The report of Okon </a:t>
          </a:r>
          <a:r>
            <a:rPr lang="en-GB" sz="2400" i="1" kern="1200" dirty="0">
              <a:solidFill>
                <a:schemeClr val="tx1"/>
              </a:solidFill>
            </a:rPr>
            <a:t>et al. </a:t>
          </a:r>
          <a:r>
            <a:rPr lang="en-GB" sz="2400" kern="1200" dirty="0">
              <a:solidFill>
                <a:schemeClr val="tx1"/>
              </a:solidFill>
            </a:rPr>
            <a:t>(2024) has outlined that data-driven analytics in International HRM address systemic and inherent biases from hiring processes and analyse performance based on trends. </a:t>
          </a:r>
          <a:endParaRPr lang="en-US" sz="2400" kern="1200" dirty="0">
            <a:solidFill>
              <a:schemeClr val="tx1"/>
            </a:solidFill>
          </a:endParaRPr>
        </a:p>
      </dsp:txBody>
      <dsp:txXfrm>
        <a:off x="623639" y="101750"/>
        <a:ext cx="9743345" cy="1869378"/>
      </dsp:txXfrm>
    </dsp:sp>
    <dsp:sp modelId="{B4BDE0B7-2E9A-4573-AD45-98FE467806F0}">
      <dsp:nvSpPr>
        <dsp:cNvPr id="0" name=""/>
        <dsp:cNvSpPr/>
      </dsp:nvSpPr>
      <dsp:spPr>
        <a:xfrm>
          <a:off x="0" y="4166573"/>
          <a:ext cx="10470663" cy="529200"/>
        </a:xfrm>
        <a:prstGeom prst="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E7889E5-9658-4DB9-BE2C-F9CFE2699D2D}">
      <dsp:nvSpPr>
        <dsp:cNvPr id="0" name=""/>
        <dsp:cNvSpPr/>
      </dsp:nvSpPr>
      <dsp:spPr>
        <a:xfrm>
          <a:off x="522510" y="2404897"/>
          <a:ext cx="9945603" cy="2071636"/>
        </a:xfrm>
        <a:prstGeom prst="roundRect">
          <a:avLst/>
        </a:prstGeom>
        <a:solidFill>
          <a:schemeClr val="lt1">
            <a:hueOff val="0"/>
            <a:satOff val="0"/>
            <a:lumOff val="0"/>
            <a:alphaOff val="0"/>
          </a:schemeClr>
        </a:solidFill>
        <a:ln w="38100" cap="flat" cmpd="sng" algn="ctr">
          <a:solidFill>
            <a:schemeClr val="accent2">
              <a:shade val="80000"/>
              <a:hueOff val="0"/>
              <a:satOff val="0"/>
              <a:lumOff val="0"/>
              <a:alphaOff val="0"/>
            </a:schemeClr>
          </a:solidFill>
          <a:prstDash val="solid"/>
        </a:ln>
        <a:effectLst>
          <a:outerShdw blurRad="38100" dist="25400" dir="5400000" algn="t" rotWithShape="0">
            <a:srgbClr val="000000">
              <a:alpha val="50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77036" tIns="0" rIns="277036" bIns="0" numCol="1" spcCol="1270" anchor="ctr" anchorCtr="0">
          <a:noAutofit/>
        </a:bodyPr>
        <a:lstStyle/>
        <a:p>
          <a:pPr marL="0" lvl="0" indent="0" algn="just" defTabSz="1066800">
            <a:lnSpc>
              <a:spcPct val="90000"/>
            </a:lnSpc>
            <a:spcBef>
              <a:spcPct val="0"/>
            </a:spcBef>
            <a:spcAft>
              <a:spcPct val="35000"/>
            </a:spcAft>
            <a:buNone/>
          </a:pPr>
          <a:r>
            <a:rPr lang="en-GB" sz="2400" kern="1200" dirty="0">
              <a:solidFill>
                <a:schemeClr val="tx1"/>
              </a:solidFill>
            </a:rPr>
            <a:t>Alabi </a:t>
          </a:r>
          <a:r>
            <a:rPr lang="en-GB" sz="2400" i="1" kern="1200" dirty="0">
              <a:solidFill>
                <a:schemeClr val="tx1"/>
              </a:solidFill>
            </a:rPr>
            <a:t>et al.</a:t>
          </a:r>
          <a:r>
            <a:rPr lang="en-GB" sz="2400" kern="1200" dirty="0">
              <a:solidFill>
                <a:schemeClr val="tx1"/>
              </a:solidFill>
            </a:rPr>
            <a:t> (2024) have outlined that data-driven insights enhance employee engagement for business as part of IHRM, assisting in identifying factors influencing employee engagement. </a:t>
          </a:r>
          <a:endParaRPr lang="en-US" sz="2400" kern="1200" dirty="0">
            <a:solidFill>
              <a:schemeClr val="tx1"/>
            </a:solidFill>
          </a:endParaRPr>
        </a:p>
      </dsp:txBody>
      <dsp:txXfrm>
        <a:off x="623639" y="2506026"/>
        <a:ext cx="9743345" cy="1869378"/>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6AC4CB-49F3-4A86-9641-5376694EBAB3}" type="datetimeFigureOut">
              <a:rPr lang="en-GB" smtClean="0"/>
              <a:pPr/>
              <a:t>30/11/2025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F28E3D-9E4A-4018-B79D-69AACEAA3C56}" type="slidenum">
              <a:rPr lang="en-GB" smtClean="0"/>
              <a:pPr/>
              <a:t>‹#›</a:t>
            </a:fld>
            <a:endParaRPr lang="en-GB"/>
          </a:p>
        </p:txBody>
      </p:sp>
    </p:spTree>
    <p:extLst>
      <p:ext uri="{BB962C8B-B14F-4D97-AF65-F5344CB8AC3E}">
        <p14:creationId xmlns:p14="http://schemas.microsoft.com/office/powerpoint/2010/main" val="2100157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Accordingly, the presentation focuses on evaluating the Diversity, equity and inclusion concept regarding Amazon Inc for understanding the business’ approaches to DEI for effective employee management.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3</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Amazon has integrated a comprehensive and diverse HR policy and strategy that is targeted t to offer comprehensive training and development program. </a:t>
            </a:r>
            <a:r>
              <a:rPr lang="en-GB" sz="1200" kern="1200" dirty="0" err="1">
                <a:solidFill>
                  <a:schemeClr val="tx1"/>
                </a:solidFill>
                <a:latin typeface="+mn-lt"/>
                <a:ea typeface="+mn-ea"/>
                <a:cs typeface="+mn-cs"/>
              </a:rPr>
              <a:t>Onyekwelu</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(2024) outlined that international business have focused on the positive impact that sustainable HR practices and policy have on ensuring symbiotic relationship between business and its long-term objectives. The HR policy of Amazon Inc differentiates itself through offering training and data driven decision-making to enhance HR management. The HR policy has a holistic implication for Amazon that is applicable to its global business environment for ensuring inclusion, diversity and equality between employees. International HRM strategies are important for Amazon Inc. due to the increased emphasis on equality, involvement of the employees in business operations and decision making for increased productivity and long-term business performance.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Amazon Inc as a global business operations have always emphasized on diversity and inclusion in its workplace to ensure equality and collaboration between global teams. This reflected that employee management and engagement is at the core of DEI initiatives and practices for Amazon Inc. This approach has been taken by Amazon Inc due to the recent changes and advances in the government policies and initiative. Changes and executive orders to dismantle DEI initiatives by the Donald Trump government have also impacted global businesses such as McDonald’s, </a:t>
            </a:r>
            <a:r>
              <a:rPr lang="en-GB" sz="1200" kern="1200" dirty="0" err="1">
                <a:solidFill>
                  <a:schemeClr val="tx1"/>
                </a:solidFill>
                <a:latin typeface="+mn-lt"/>
                <a:ea typeface="+mn-ea"/>
                <a:cs typeface="+mn-cs"/>
              </a:rPr>
              <a:t>Walmart</a:t>
            </a:r>
            <a:r>
              <a:rPr lang="en-GB" sz="1200" kern="1200" dirty="0">
                <a:solidFill>
                  <a:schemeClr val="tx1"/>
                </a:solidFill>
                <a:latin typeface="+mn-lt"/>
                <a:ea typeface="+mn-ea"/>
                <a:cs typeface="+mn-cs"/>
              </a:rPr>
              <a:t> and Target along with Amazon Inc. (Palmer, 2025). Hence, the changing regulatory and business environment is shaping the HR policies and practices in the international business environment through enabling businesses to change workplace policies, HR compliance and ensure flexibility.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contemporary change in the labour market significantly impacts the labour management and HRM strategies for companies such as Amazon through enabling the company to focus more on skill development. </a:t>
            </a:r>
            <a:r>
              <a:rPr lang="en-GB" sz="1200" kern="1200" dirty="0" err="1">
                <a:solidFill>
                  <a:schemeClr val="tx1"/>
                </a:solidFill>
                <a:latin typeface="+mn-lt"/>
                <a:ea typeface="+mn-ea"/>
                <a:cs typeface="+mn-cs"/>
              </a:rPr>
              <a:t>Alaghbari</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(2024) have outlined that recruitment using AI; along with performance management in contemporary HRM have the capabilities to enhance 25% of employee productivity. Thus, contemporary HRTTM shifts have necessitated Amazon Inc to focus on strengthening its emphasis on technological implication for recruitment and automation in employee selection.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Amazon has focused on advancing the skill set of its employees for improving overall productivity and performance of the business. As per the HR policy and procedures of Amazon, it is evident that the business has integrated comprehensive DEI approaches and practices. Amazon is also working towards enhancing its employee management and retention through offering </a:t>
            </a:r>
            <a:r>
              <a:rPr lang="en-GB" sz="1200" kern="1200" dirty="0" err="1">
                <a:solidFill>
                  <a:schemeClr val="tx1"/>
                </a:solidFill>
                <a:latin typeface="+mn-lt"/>
                <a:ea typeface="+mn-ea"/>
                <a:cs typeface="+mn-cs"/>
              </a:rPr>
              <a:t>upskilling</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reskilling</a:t>
            </a:r>
            <a:r>
              <a:rPr lang="en-GB" sz="1200" kern="1200" dirty="0">
                <a:solidFill>
                  <a:schemeClr val="tx1"/>
                </a:solidFill>
                <a:latin typeface="+mn-lt"/>
                <a:ea typeface="+mn-ea"/>
                <a:cs typeface="+mn-cs"/>
              </a:rPr>
              <a:t> approaches to more than 113,000 employees for pursuing certifications (</a:t>
            </a:r>
            <a:r>
              <a:rPr lang="en-GB" sz="1200" kern="1200" dirty="0" err="1">
                <a:solidFill>
                  <a:schemeClr val="tx1"/>
                </a:solidFill>
                <a:latin typeface="+mn-lt"/>
                <a:ea typeface="+mn-ea"/>
                <a:cs typeface="+mn-cs"/>
              </a:rPr>
              <a:t>Aboutamazon</a:t>
            </a:r>
            <a:r>
              <a:rPr lang="en-GB" sz="1200" kern="1200" dirty="0">
                <a:solidFill>
                  <a:schemeClr val="tx1"/>
                </a:solidFill>
                <a:latin typeface="+mn-lt"/>
                <a:ea typeface="+mn-ea"/>
                <a:cs typeface="+mn-cs"/>
              </a:rPr>
              <a:t>, 2024). Thus, HR management is enhanced and addressed by Amazon Inc through working towards improving the </a:t>
            </a:r>
            <a:r>
              <a:rPr lang="en-GB" sz="1200" kern="1200" dirty="0" err="1">
                <a:solidFill>
                  <a:schemeClr val="tx1"/>
                </a:solidFill>
                <a:latin typeface="+mn-lt"/>
                <a:ea typeface="+mn-ea"/>
                <a:cs typeface="+mn-cs"/>
              </a:rPr>
              <a:t>skillset</a:t>
            </a:r>
            <a:r>
              <a:rPr lang="en-GB" sz="1200" kern="1200" dirty="0">
                <a:solidFill>
                  <a:schemeClr val="tx1"/>
                </a:solidFill>
                <a:latin typeface="+mn-lt"/>
                <a:ea typeface="+mn-ea"/>
                <a:cs typeface="+mn-cs"/>
              </a:rPr>
              <a:t> of its employees.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implication of the Human Relational Theory that emphasis on strengthening individual relations and engagement can be utilized by the line managers of Amazon Inc that emphasis on human relations. Similarly, the management and leadership teams at Amazon Inc have the opportunity to enhance International human relations through providing a more engaging and collaborative workplace continuous improvement.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Amazon Operations closely operates and engages with Line managers of Amazon Inc throughout the employee life cycle to improve international engagement and collaboration (Amazon, 2025). Accordingly, Amazon line managers has also outlined the significance of establishing holistic HR policy and practices that focus on improving your employee retention and talent management through training and development.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itchFamily="18" charset="0"/>
                <a:cs typeface="Times New Roman" pitchFamily="18" charset="0"/>
              </a:rPr>
              <a:t>Thus, Line manager plays a significant role in evaluating and monitoring the internal operations and improve HR efficiency to reduce friction and enhance internal team, engagement.</a:t>
            </a:r>
            <a:endParaRPr lang="en-US" sz="1200" dirty="0">
              <a:latin typeface="Times New Roman" pitchFamily="18" charset="0"/>
              <a:cs typeface="Times New Roman" pitchFamily="18" charset="0"/>
            </a:endParaRPr>
          </a:p>
          <a:p>
            <a:r>
              <a:rPr lang="en-GB" sz="1200" kern="1200" dirty="0">
                <a:solidFill>
                  <a:schemeClr val="tx1"/>
                </a:solidFill>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10</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a:t>Amazon is approaching this by integrating up-skilling and re-skilling programs for skill development of its employees. </a:t>
            </a:r>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13</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goal was established by the leadership and management teams of Amazon that is mainly focused on maintaining employee relations through offering career advancement opportunities.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14</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4Ps implication has been ensured for Amazon Inc, as it focuses on evaluating and analysing the internal processes of Amazon that is associated with its global HR management. Amazon Inc’s ambitious goal is to implement up-skilling initiatives for its global employee base, accounting for 100,000 employees for continuous learning and opportunity (Galetti, 2025). Amazon Inc integrated Future Ready 2030 strategy for investing $2.5 billion to provide accessibility for 50 million employees to important skills and learning materials (Galetti, 2025). Thus, the up-skilling and re-skilling along with skill development is associated with enhancing organizational performance and internal productivity of Amazon Inc.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15</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Implication of Maslow’ s hierarchy of need theory for Amazon Inc is effective as it focuses on enhancing organizational efficiency through understanding and addressing individual employees' needs and demands. As per the Maslow’s hierarchy of need theory, self-actualised employees in global workplace for companies such as Amazon Inc are effective for ensuring fairness, honesty, self-awareness and international team collaboration.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16</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implication of Ulrich’s Model of HRM by Amazon Inc. can focus on roles and task delegation based on individual skills and expertise in operational, strategic, people and processes roles. Devianto and Gintingy (2025) have focussed on working towards addressing the gap between management and employees through developing contemporary HR initiatives and being strategic business partners. Similarly, utilisation of the Ulrich’s Model of HRM can be advantageous for Amazon Inc as it provides strategic insights into employee management for effectively delegating tasks and strengthen international HRM approach of Amazon Inc.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17</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Similarly, Amazon’s emphasis on working collaboration with employees is effective to strengthen workplace engagement and operations and reduce impact on workplace productivity.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18</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changing political landscape and changing workplace framework in the global workplace have a direct impact on Amazon Inc’s HRM approaches for handling international business.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19</a:t>
            </a:fld>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economic and global trends including employment rates, financial opportunities and reduced inflation rates are a key global trend that impacts the international labour market.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20</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advancement of technology with the growth of AI, IoT automation and data analytics have enhanced and strengthened labour engagement and relation in the global business environment. The implication of advanced and intelligent technologies is being integrated by Amazon Inc for enhancing labour management through bringing data-driven insights of the labour market. The demand of AI skilled labour forces has also increased in the global business environment because companies such as Amazon Inc as employers are willing to offer more compensation and salary.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21</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 Amazon have also integrated United Nations Women's Empowerment Principle within the global HRM approaches and have made $1 million contribution to Resilience Fund for Women in Global Value Chains (Public Relations Team, 2021). The commitment of Amazon towards diversity and development of inclusive workplace culture is reflected through its approaches to involve women employees in top management roles.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22</a:t>
            </a:fld>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Line managers at Amazon Inc adherence and comply with the implemented HR policy along with leadership principles for enhancing accountability and management responsibility towards the employees. </a:t>
            </a:r>
            <a:endParaRPr lang="en-US" dirty="0"/>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23</a:t>
            </a:fld>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Amazon</a:t>
            </a:r>
            <a:r>
              <a:rPr lang="en-GB" baseline="0" dirty="0"/>
              <a:t> is associated with diverse HR management issues that has impacted its global reputation and hamper strategic HR management by causing job dissatisfaction, employees turnover and disengagement. </a:t>
            </a:r>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26</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However, Amazon Inc has been facing significant human relation and employee management issues that have affected its productivity and overall employee renovations. The key issues faced by Amazon Inc includes, active resistance to employees unionisation, exploitative workplace culture and lack of employees consultation. Dobbins and Dundon (2024) have emphasized that global business organizations engage with precarious and vulnerable labour groups for extracting competitive advantages through low productivity, low-cost models of labour exploitation. Thus, addressing the issues of labour exploitation along with ethical labour management based on labour laws established in the global business environment is crucial for Amazon Inc.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27</a:t>
            </a:fld>
            <a:endParaRPr lang="en-GB"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Addressing the labour exploitation issues along with employee dissatisfaction has become significant for Amazon to strengthen its HR practices in the global business environment. The unethical labour practice in the global business environment has been a major issue experienced by Amazon and needs to be addressed as part of its ethics international HRM practices.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28</a:t>
            </a:fld>
            <a:endParaRPr lang="en-GB"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Guest Model as a strategic framework for HRM enables Amazon Inc. to obtain organizational performance and outcome through focusing on high job performance, problem-solving, lower employee turnover and organizational change.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29</a:t>
            </a:fld>
            <a:endParaRPr lang="en-GB"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increased issues with the employees management in international level is a major issue associated with Amazon Inc HRM management as it impacts the brand reputation and job dissatisfaction rates.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30</a:t>
            </a:fld>
            <a:endParaRPr lang="en-GB"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Thus, the employee dissatisfaction rates of Amazon Inc have significantly lowered due to the management’s poor emphasis on work-life balance and employee management.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31</a:t>
            </a:fld>
            <a:endParaRPr lang="en-GB"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business</a:t>
            </a:r>
            <a:r>
              <a:rPr lang="en-GB" baseline="0" dirty="0"/>
              <a:t> ahs also been associated with violating labour rights issues as warehouse employees of Amazon has accused the business of poor workplace condition, </a:t>
            </a:r>
            <a:r>
              <a:rPr lang="en-GB" sz="1200" dirty="0">
                <a:latin typeface="Times New Roman" pitchFamily="18" charset="0"/>
                <a:cs typeface="Times New Roman" pitchFamily="18" charset="0"/>
              </a:rPr>
              <a:t>forcing Amazon Inc to pay $1.9 million to 700 contract workers</a:t>
            </a:r>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32</a:t>
            </a:fld>
            <a:endParaRPr lang="en-GB"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section also </a:t>
            </a:r>
            <a:r>
              <a:rPr lang="en-GB" baseline="0" dirty="0"/>
              <a:t>provide recommendations that are effective for Amazon Inc to address its internal HR operations, processes and enhance effective management of International HR activities. </a:t>
            </a:r>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35</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analysis of the current international engagement and management approaches of Amazon Inc have outlined that Amazon Inc. have to work on strengthening its international team engagement and management.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36</a:t>
            </a:fld>
            <a:endParaRPr lang="en-GB"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 Thus, the theory can be approached by the line manager of Amazon Inc as it assists in focusing on employee’s motivation, engagement, collaboration for obtaining high level job performance and dedication.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37</a:t>
            </a:fld>
            <a:endParaRPr lang="en-GB"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Implementing holistic work-life balance policy in the workplace is an effective and crucial approach for Amazon Inc that assists the business to ensure employee satisfaction and improve productivity rates.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38</a:t>
            </a:fld>
            <a:endParaRPr lang="en-GB"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adherence and compliance with regulatory policy and framework such an Electronic Communications Privacy Act in the global business environment enable Amazon to be ethically accountable towards its employee’s base.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39</a:t>
            </a:fld>
            <a:endParaRPr lang="en-GB"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comprehensive and holistic implication of DEI initiatives and practice by Amazon Inc can be ensured through creating an inclusive hiring pipeline, establishing international DEI department and Awareness programs.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40</a:t>
            </a:fld>
            <a:endParaRPr lang="en-GB"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key factors influencing employee engagement that Amazon Inc must focus on to enhance its HR initiatives and practices includes supportive leadership, work-life balance, career advancement opportunities and open communication.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41</a:t>
            </a:fld>
            <a:endParaRPr lang="en-GB"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presentation has discussed the HRM initiatives, practices and policies that Amazon Inc has integrated for managing its global human resource and improves productivity.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F28E3D-9E4A-4018-B79D-69AACEAA3C56}" type="slidenum">
              <a:rPr lang="en-GB" smtClean="0"/>
              <a:pPr/>
              <a:t>42</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EB866631-B37C-4A29-9F2C-62D1C9F9603D}" type="datetimeFigureOut">
              <a:rPr lang="en-GB" smtClean="0"/>
              <a:pPr/>
              <a:t>30/11/2025</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87129570-77A7-4E2D-AED6-86FC2A8977E2}" type="slidenum">
              <a:rPr lang="en-GB" smtClean="0"/>
              <a:pPr/>
              <a:t>‹#›</a:t>
            </a:fld>
            <a:endParaRPr lang="en-GB"/>
          </a:p>
        </p:txBody>
      </p:sp>
      <p:sp>
        <p:nvSpPr>
          <p:cNvPr id="7" name="Rectangle 6"/>
          <p:cNvSpPr/>
          <p:nvPr/>
        </p:nvSpPr>
        <p:spPr>
          <a:xfrm>
            <a:off x="83909" y="1449304"/>
            <a:ext cx="12028716"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83909" y="1396720"/>
            <a:ext cx="12028716"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83909" y="2976649"/>
            <a:ext cx="12028716"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EB866631-B37C-4A29-9F2C-62D1C9F9603D}" type="datetimeFigureOut">
              <a:rPr lang="en-GB" smtClean="0"/>
              <a:pPr/>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129570-77A7-4E2D-AED6-86FC2A8977E2}" type="slidenum">
              <a:rPr lang="en-GB" smtClean="0"/>
              <a:pPr/>
              <a:t>‹#›</a:t>
            </a:fld>
            <a:endParaRPr lang="en-GB"/>
          </a:p>
        </p:txBody>
      </p:sp>
      <p:sp>
        <p:nvSpPr>
          <p:cNvPr id="8" name="Content Placeholder 7"/>
          <p:cNvSpPr>
            <a:spLocks noGrp="1"/>
          </p:cNvSpPr>
          <p:nvPr>
            <p:ph sz="quarter" idx="1"/>
          </p:nvPr>
        </p:nvSpPr>
        <p:spPr>
          <a:xfrm>
            <a:off x="1219200" y="1447800"/>
            <a:ext cx="103632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63084" y="952501"/>
            <a:ext cx="103632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963084" y="2547938"/>
            <a:ext cx="103632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EB866631-B37C-4A29-9F2C-62D1C9F9603D}" type="datetimeFigureOut">
              <a:rPr lang="en-GB" smtClean="0"/>
              <a:pPr/>
              <a:t>30/11/2025</a:t>
            </a:fld>
            <a:endParaRPr lang="en-GB"/>
          </a:p>
        </p:txBody>
      </p:sp>
      <p:sp>
        <p:nvSpPr>
          <p:cNvPr id="5" name="Footer Placeholder 4"/>
          <p:cNvSpPr>
            <a:spLocks noGrp="1"/>
          </p:cNvSpPr>
          <p:nvPr>
            <p:ph type="ftr" sz="quarter" idx="11"/>
          </p:nvPr>
        </p:nvSpPr>
        <p:spPr>
          <a:xfrm>
            <a:off x="1066800" y="6172200"/>
            <a:ext cx="5334000" cy="457200"/>
          </a:xfrm>
        </p:spPr>
        <p:txBody>
          <a:bodyPr/>
          <a:lstStyle/>
          <a:p>
            <a:endParaRPr lang="en-GB"/>
          </a:p>
        </p:txBody>
      </p:sp>
      <p:sp>
        <p:nvSpPr>
          <p:cNvPr id="7" name="Rectangle 6"/>
          <p:cNvSpPr/>
          <p:nvPr/>
        </p:nvSpPr>
        <p:spPr>
          <a:xfrm flipV="1">
            <a:off x="92550" y="2376830"/>
            <a:ext cx="1201802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2195" y="2341476"/>
            <a:ext cx="12018375"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075" y="2468880"/>
            <a:ext cx="12019495"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95072" y="6208776"/>
            <a:ext cx="609600" cy="457200"/>
          </a:xfrm>
        </p:spPr>
        <p:txBody>
          <a:bodyPr/>
          <a:lstStyle/>
          <a:p>
            <a:fld id="{87129570-77A7-4E2D-AED6-86FC2A8977E2}"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EB866631-B37C-4A29-9F2C-62D1C9F9603D}" type="datetimeFigureOut">
              <a:rPr lang="en-GB" smtClean="0"/>
              <a:pPr/>
              <a:t>30/11/2025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129570-77A7-4E2D-AED6-86FC2A8977E2}" type="slidenum">
              <a:rPr lang="en-GB" smtClean="0"/>
              <a:pPr/>
              <a:t>‹#›</a:t>
            </a:fld>
            <a:endParaRPr lang="en-GB"/>
          </a:p>
        </p:txBody>
      </p:sp>
      <p:sp>
        <p:nvSpPr>
          <p:cNvPr id="9" name="Content Placeholder 8"/>
          <p:cNvSpPr>
            <a:spLocks noGrp="1"/>
          </p:cNvSpPr>
          <p:nvPr>
            <p:ph sz="quarter" idx="1"/>
          </p:nvPr>
        </p:nvSpPr>
        <p:spPr>
          <a:xfrm>
            <a:off x="1219200" y="1447800"/>
            <a:ext cx="499872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6578600" y="1447800"/>
            <a:ext cx="499872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EB866631-B37C-4A29-9F2C-62D1C9F9603D}" type="datetimeFigureOut">
              <a:rPr lang="en-GB" smtClean="0"/>
              <a:pPr/>
              <a:t>30/11/2025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129570-77A7-4E2D-AED6-86FC2A8977E2}" type="slidenum">
              <a:rPr lang="en-GB" smtClean="0"/>
              <a:pPr/>
              <a:t>‹#›</a:t>
            </a:fld>
            <a:endParaRPr lang="en-GB"/>
          </a:p>
        </p:txBody>
      </p:sp>
      <p:sp>
        <p:nvSpPr>
          <p:cNvPr id="11" name="Content Placeholder 10"/>
          <p:cNvSpPr>
            <a:spLocks noGrp="1"/>
          </p:cNvSpPr>
          <p:nvPr>
            <p:ph sz="half" idx="2"/>
          </p:nvPr>
        </p:nvSpPr>
        <p:spPr>
          <a:xfrm>
            <a:off x="1219200" y="2247900"/>
            <a:ext cx="49784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6604000" y="2247900"/>
            <a:ext cx="49784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B866631-B37C-4A29-9F2C-62D1C9F9603D}" type="datetimeFigureOut">
              <a:rPr lang="en-GB" smtClean="0"/>
              <a:pPr/>
              <a:t>30/11/2025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129570-77A7-4E2D-AED6-86FC2A8977E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866631-B37C-4A29-9F2C-62D1C9F9603D}" type="datetimeFigureOut">
              <a:rPr lang="en-GB" smtClean="0"/>
              <a:pPr/>
              <a:t>30/11/2025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129570-77A7-4E2D-AED6-86FC2A8977E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85344" y="69755"/>
            <a:ext cx="12017829"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219200" y="273050"/>
            <a:ext cx="103632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EB866631-B37C-4A29-9F2C-62D1C9F9603D}" type="datetimeFigureOut">
              <a:rPr lang="en-GB" smtClean="0"/>
              <a:pPr/>
              <a:t>30/11/2025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129570-77A7-4E2D-AED6-86FC2A8977E2}" type="slidenum">
              <a:rPr lang="en-GB" smtClean="0"/>
              <a:pPr/>
              <a:t>‹#›</a:t>
            </a:fld>
            <a:endParaRPr lang="en-GB"/>
          </a:p>
        </p:txBody>
      </p:sp>
      <p:sp>
        <p:nvSpPr>
          <p:cNvPr id="11" name="Content Placeholder 10"/>
          <p:cNvSpPr>
            <a:spLocks noGrp="1"/>
          </p:cNvSpPr>
          <p:nvPr>
            <p:ph sz="quarter" idx="1"/>
          </p:nvPr>
        </p:nvSpPr>
        <p:spPr>
          <a:xfrm>
            <a:off x="3962400" y="1600200"/>
            <a:ext cx="7620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EB866631-B37C-4A29-9F2C-62D1C9F9603D}" type="datetimeFigureOut">
              <a:rPr lang="en-GB" smtClean="0"/>
              <a:pPr/>
              <a:t>30/11/2025</a:t>
            </a:fld>
            <a:endParaRPr lang="en-GB"/>
          </a:p>
        </p:txBody>
      </p:sp>
      <p:sp>
        <p:nvSpPr>
          <p:cNvPr id="6" name="Footer Placeholder 5"/>
          <p:cNvSpPr>
            <a:spLocks noGrp="1"/>
          </p:cNvSpPr>
          <p:nvPr>
            <p:ph type="ftr" sz="quarter" idx="11"/>
          </p:nvPr>
        </p:nvSpPr>
        <p:spPr>
          <a:xfrm>
            <a:off x="1219200" y="6172200"/>
            <a:ext cx="5181600" cy="457200"/>
          </a:xfrm>
        </p:spPr>
        <p:txBody>
          <a:bodyPr/>
          <a:lstStyle/>
          <a:p>
            <a:endParaRPr lang="en-GB"/>
          </a:p>
        </p:txBody>
      </p:sp>
      <p:sp>
        <p:nvSpPr>
          <p:cNvPr id="7" name="Slide Number Placeholder 6"/>
          <p:cNvSpPr>
            <a:spLocks noGrp="1"/>
          </p:cNvSpPr>
          <p:nvPr>
            <p:ph type="sldNum" sz="quarter" idx="12"/>
          </p:nvPr>
        </p:nvSpPr>
        <p:spPr>
          <a:xfrm>
            <a:off x="195072" y="6208776"/>
            <a:ext cx="609600" cy="457200"/>
          </a:xfrm>
        </p:spPr>
        <p:txBody>
          <a:bodyPr/>
          <a:lstStyle/>
          <a:p>
            <a:fld id="{87129570-77A7-4E2D-AED6-86FC2A8977E2}" type="slidenum">
              <a:rPr lang="en-GB" smtClean="0"/>
              <a:pPr/>
              <a:t>‹#›</a:t>
            </a:fld>
            <a:endParaRPr lang="en-GB"/>
          </a:p>
        </p:txBody>
      </p:sp>
      <p:sp>
        <p:nvSpPr>
          <p:cNvPr id="11" name="Rectangle 10"/>
          <p:cNvSpPr/>
          <p:nvPr/>
        </p:nvSpPr>
        <p:spPr>
          <a:xfrm flipV="1">
            <a:off x="91076" y="4683555"/>
            <a:ext cx="1200912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91345" y="4650475"/>
            <a:ext cx="12008852"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91348" y="4773225"/>
            <a:ext cx="12008849"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B866631-B37C-4A29-9F2C-62D1C9F9603D}" type="datetimeFigureOut">
              <a:rPr lang="en-GB" smtClean="0"/>
              <a:pPr/>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129570-77A7-4E2D-AED6-86FC2A8977E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B866631-B37C-4A29-9F2C-62D1C9F9603D}" type="datetimeFigureOut">
              <a:rPr lang="en-GB" smtClean="0"/>
              <a:pPr/>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129570-77A7-4E2D-AED6-86FC2A8977E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85344" y="69755"/>
            <a:ext cx="12017829"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1219200" y="274638"/>
            <a:ext cx="103632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1219200" y="1447800"/>
            <a:ext cx="103632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defRPr>
            </a:lvl1pPr>
          </a:lstStyle>
          <a:p>
            <a:fld id="{EB866631-B37C-4A29-9F2C-62D1C9F9603D}" type="datetimeFigureOut">
              <a:rPr lang="en-GB" smtClean="0"/>
              <a:pPr/>
              <a:t>30/11/2025</a:t>
            </a:fld>
            <a:endParaRPr lang="en-GB"/>
          </a:p>
        </p:txBody>
      </p:sp>
      <p:sp>
        <p:nvSpPr>
          <p:cNvPr id="3" name="Footer Placeholder 2"/>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95072" y="6210300"/>
            <a:ext cx="6096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87129570-77A7-4E2D-AED6-86FC2A8977E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amazon.jobs/content/en-gb/teams/fulfillment-and-operations/human-resources" TargetMode="External"/><Relationship Id="rId3" Type="http://schemas.openxmlformats.org/officeDocument/2006/relationships/hyperlink" Target="https://www.amazoncareerchoice.com/Home?country=CAN" TargetMode="External"/><Relationship Id="rId7" Type="http://schemas.openxmlformats.org/officeDocument/2006/relationships/hyperlink" Target="https://www.aboutamazon.com/about-us/leadership-principles" TargetMode="External"/><Relationship Id="rId2" Type="http://schemas.openxmlformats.org/officeDocument/2006/relationships/hyperlink" Target="https://s3.amazonaws.com/mz-filemanager/5fd7b7d8-54a1-472d-8426-eb896ad8a3c4/a4c327b1-db3a-45a7-b8fd-7d57d25201bd_Politica_de_Pessoas_e_Remuneracao_Ingles.pdf" TargetMode="External"/><Relationship Id="rId1" Type="http://schemas.openxmlformats.org/officeDocument/2006/relationships/slideLayout" Target="../slideLayouts/slideLayout2.xml"/><Relationship Id="rId6" Type="http://schemas.openxmlformats.org/officeDocument/2006/relationships/hyperlink" Target="https://www.aboutamazon.com/news/workplace/amazon-career-choice-high-paying-jobs" TargetMode="External"/><Relationship Id="rId5" Type="http://schemas.openxmlformats.org/officeDocument/2006/relationships/hyperlink" Target="https://www.macrotrends.net/stocks/charts/AMZN/amazon/revenue" TargetMode="External"/><Relationship Id="rId10" Type="http://schemas.openxmlformats.org/officeDocument/2006/relationships/hyperlink" Target="https://www.spglobal.com/market-intelligence/en/news-insights/articles/2021/2/amazon-could-see-revenue-more-than-double-by-2025-as-retail-business-grows-62718086" TargetMode="External"/><Relationship Id="rId4" Type="http://schemas.openxmlformats.org/officeDocument/2006/relationships/hyperlink" Target="https://ir.aboutamazon.com/news-release/news-release-details/2025/Amazon-com-Announces-Third-Quarter-Results/" TargetMode="External"/><Relationship Id="rId9" Type="http://schemas.openxmlformats.org/officeDocument/2006/relationships/hyperlink" Target="https://www.reuters.com/technology/amazon-cuts-reference-diversity-annual-report-2025-02-07/"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weceurope.org/topics-global/social-protection/" TargetMode="External"/><Relationship Id="rId7" Type="http://schemas.openxmlformats.org/officeDocument/2006/relationships/hyperlink" Target="https://www.aboutamazon.com/news/workplace/amazon-future-of-work-skills-jobs-training" TargetMode="External"/><Relationship Id="rId2" Type="http://schemas.openxmlformats.org/officeDocument/2006/relationships/hyperlink" Target="https://www.ilo.org/resource/news/global-labour-market-deteriorate-further-ukraine-conflict-and-other-crises-0" TargetMode="External"/><Relationship Id="rId1" Type="http://schemas.openxmlformats.org/officeDocument/2006/relationships/slideLayout" Target="../slideLayouts/slideLayout2.xml"/><Relationship Id="rId6" Type="http://schemas.openxmlformats.org/officeDocument/2006/relationships/hyperlink" Target="https://corporate.walmart.com/askwalmart/how-much-do-walmart-associates-make" TargetMode="External"/><Relationship Id="rId5" Type="http://schemas.openxmlformats.org/officeDocument/2006/relationships/hyperlink" Target="https://www.aboutamazon.eu/news/policy/amazon-further-strengthens-commitment-to-gender-equity" TargetMode="External"/><Relationship Id="rId4" Type="http://schemas.openxmlformats.org/officeDocument/2006/relationships/hyperlink" Target="https://www.aboutamazon.com/news/workplace/our-workforce-data"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finance.yahoo.com/news/jeff-bezos-hard-nosed-life-163300001.html" TargetMode="External"/><Relationship Id="rId2" Type="http://schemas.openxmlformats.org/officeDocument/2006/relationships/hyperlink" Target="https://www.reuters.com/business/world-at-work/amazon-sued-over-punitive-handling-employee-absences-2025-11-12/" TargetMode="External"/><Relationship Id="rId1" Type="http://schemas.openxmlformats.org/officeDocument/2006/relationships/slideLayout" Target="../slideLayouts/slideLayout2.xml"/><Relationship Id="rId6" Type="http://schemas.openxmlformats.org/officeDocument/2006/relationships/hyperlink" Target="https://www.cnbc.com/2025/02/07/amazon-scrubs-dei-mention-from-its-annual-report.html" TargetMode="External"/><Relationship Id="rId5" Type="http://schemas.openxmlformats.org/officeDocument/2006/relationships/hyperlink" Target="https://uniglobalunion.org/news/map24/" TargetMode="External"/><Relationship Id="rId4" Type="http://schemas.openxmlformats.org/officeDocument/2006/relationships/hyperlink" Target="https://arstechnica.com/tech-policy/2024/09/91-percent-of-amazon-employees-are-dissatisfied-with-remote-work-ending-poll/"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hyperlink" Target="https://www.theguardian.com/us-news/article/2024/may/21/amazon-surveillance-lawsuit-union" TargetMode="External"/><Relationship Id="rId3" Type="http://schemas.openxmlformats.org/officeDocument/2006/relationships/hyperlink" Target="https://bja.ojp.gov/program/it/privacy-civil-liberties/authorities/statutes/1285" TargetMode="External"/><Relationship Id="rId7" Type="http://schemas.openxmlformats.org/officeDocument/2006/relationships/hyperlink" Target="https://www.aboutamazon.com/news/aws/how-ai-changes-workplaces-aws-report" TargetMode="External"/><Relationship Id="rId2" Type="http://schemas.openxmlformats.org/officeDocument/2006/relationships/hyperlink" Target="https://careers.microsoft.com/v2/global/en/benefits" TargetMode="External"/><Relationship Id="rId1" Type="http://schemas.openxmlformats.org/officeDocument/2006/relationships/slideLayout" Target="../slideLayouts/slideLayout2.xml"/><Relationship Id="rId6" Type="http://schemas.openxmlformats.org/officeDocument/2006/relationships/hyperlink" Target="https://www.aboutamazon.com/news/workplace/how-much-does-amazon-pay" TargetMode="External"/><Relationship Id="rId5" Type="http://schemas.openxmlformats.org/officeDocument/2006/relationships/hyperlink" Target="https://www.seattletimes.com/business/after-layoffs-ex-amazon-workers-wonder-about-earths-best-employer/" TargetMode="External"/><Relationship Id="rId4" Type="http://schemas.openxmlformats.org/officeDocument/2006/relationships/hyperlink" Target="https://www.jpmorganchase.com/about/diversity-opportunity-and-inclu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C5DC0-087C-41AC-974F-8E6AF708694A}"/>
              </a:ext>
            </a:extLst>
          </p:cNvPr>
          <p:cNvSpPr>
            <a:spLocks noGrp="1"/>
          </p:cNvSpPr>
          <p:nvPr>
            <p:ph type="ctrTitle"/>
          </p:nvPr>
        </p:nvSpPr>
        <p:spPr>
          <a:xfrm>
            <a:off x="2171242" y="1904296"/>
            <a:ext cx="8637073" cy="3621024"/>
          </a:xfrm>
        </p:spPr>
        <p:txBody>
          <a:bodyPr>
            <a:normAutofit fontScale="90000"/>
          </a:bodyPr>
          <a:lstStyle/>
          <a:p>
            <a:pPr algn="ctr">
              <a:lnSpc>
                <a:spcPct val="150000"/>
              </a:lnSpc>
            </a:pPr>
            <a:r>
              <a:rPr lang="en-GB" sz="2400" b="1" dirty="0">
                <a:solidFill>
                  <a:schemeClr val="tx1"/>
                </a:solidFill>
                <a:effectLst/>
                <a:latin typeface="Times New Roman" panose="02020603050405020304" pitchFamily="18" charset="0"/>
                <a:ea typeface="Times New Roman" panose="02020603050405020304" pitchFamily="18" charset="0"/>
              </a:rPr>
              <a:t>MODULE: HUMAN CAPITAL MANAGEMENT</a:t>
            </a:r>
            <a:br>
              <a:rPr lang="en-GB" sz="2400" dirty="0">
                <a:solidFill>
                  <a:schemeClr val="tx1"/>
                </a:solidFill>
                <a:effectLst/>
                <a:latin typeface="Times New Roman" panose="02020603050405020304" pitchFamily="18" charset="0"/>
                <a:ea typeface="Times New Roman" panose="02020603050405020304" pitchFamily="18" charset="0"/>
              </a:rPr>
            </a:br>
            <a:r>
              <a:rPr lang="en-GB" sz="2400" b="1" dirty="0">
                <a:solidFill>
                  <a:schemeClr val="tx1"/>
                </a:solidFill>
                <a:effectLst/>
                <a:latin typeface="Times New Roman" panose="02020603050405020304" pitchFamily="18" charset="0"/>
                <a:ea typeface="Times New Roman" panose="02020603050405020304" pitchFamily="18" charset="0"/>
              </a:rPr>
              <a:t>MODULE CODE: LCMB7023</a:t>
            </a:r>
            <a:br>
              <a:rPr lang="en-GB" sz="2400" b="1" dirty="0">
                <a:solidFill>
                  <a:schemeClr val="tx1"/>
                </a:solidFill>
                <a:latin typeface="Times New Roman" panose="02020603050405020304" pitchFamily="18" charset="0"/>
                <a:ea typeface="Times New Roman" panose="02020603050405020304" pitchFamily="18" charset="0"/>
              </a:rPr>
            </a:br>
            <a:r>
              <a:rPr lang="en-GB" sz="2400" b="1" dirty="0">
                <a:solidFill>
                  <a:schemeClr val="tx1"/>
                </a:solidFill>
                <a:effectLst/>
                <a:latin typeface="Times New Roman" panose="02020603050405020304" pitchFamily="18" charset="0"/>
                <a:ea typeface="Times New Roman" panose="02020603050405020304" pitchFamily="18" charset="0"/>
              </a:rPr>
              <a:t>LECTURER: HOANG NGUYEN</a:t>
            </a:r>
            <a:r>
              <a:rPr lang="en-GB" sz="2400" dirty="0">
                <a:solidFill>
                  <a:schemeClr val="tx1"/>
                </a:solidFill>
                <a:effectLst/>
                <a:latin typeface="Times New Roman" panose="02020603050405020304" pitchFamily="18" charset="0"/>
                <a:ea typeface="Times New Roman" panose="02020603050405020304" pitchFamily="18" charset="0"/>
              </a:rPr>
              <a:t> </a:t>
            </a:r>
            <a:br>
              <a:rPr lang="en-GB" sz="2400" dirty="0">
                <a:solidFill>
                  <a:schemeClr val="tx1"/>
                </a:solidFill>
                <a:effectLst/>
                <a:latin typeface="Times New Roman" panose="02020603050405020304" pitchFamily="18" charset="0"/>
                <a:ea typeface="Times New Roman" panose="02020603050405020304" pitchFamily="18" charset="0"/>
              </a:rPr>
            </a:br>
            <a:r>
              <a:rPr lang="en-GB" sz="2400" b="1" dirty="0">
                <a:solidFill>
                  <a:schemeClr val="tx1"/>
                </a:solidFill>
                <a:effectLst/>
                <a:latin typeface="Times New Roman" panose="02020603050405020304" pitchFamily="18" charset="0"/>
                <a:ea typeface="Times New Roman" panose="02020603050405020304" pitchFamily="18" charset="0"/>
              </a:rPr>
              <a:t>SELECTED HRM TOPIC- DIVERSITY, EQUITY, AND INCLUSION (DEI)</a:t>
            </a:r>
            <a:br>
              <a:rPr lang="en-GB" sz="2400" b="1" dirty="0">
                <a:solidFill>
                  <a:schemeClr val="tx1"/>
                </a:solidFill>
                <a:effectLst/>
                <a:latin typeface="Times New Roman" panose="02020603050405020304" pitchFamily="18" charset="0"/>
                <a:ea typeface="Times New Roman" panose="02020603050405020304" pitchFamily="18" charset="0"/>
              </a:rPr>
            </a:br>
            <a:br>
              <a:rPr lang="en-GB" sz="2400" b="1" dirty="0">
                <a:solidFill>
                  <a:schemeClr val="tx1"/>
                </a:solidFill>
                <a:effectLst/>
                <a:latin typeface="Times New Roman" panose="02020603050405020304" pitchFamily="18" charset="0"/>
                <a:ea typeface="Times New Roman" panose="02020603050405020304" pitchFamily="18" charset="0"/>
              </a:rPr>
            </a:br>
            <a:endParaRPr lang="en-GB" sz="8000" dirty="0">
              <a:solidFill>
                <a:schemeClr val="tx1"/>
              </a:solidFill>
            </a:endParaRPr>
          </a:p>
        </p:txBody>
      </p:sp>
    </p:spTree>
    <p:extLst>
      <p:ext uri="{BB962C8B-B14F-4D97-AF65-F5344CB8AC3E}">
        <p14:creationId xmlns:p14="http://schemas.microsoft.com/office/powerpoint/2010/main" val="341734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A1A97F7-68EB-700D-0FB9-D5F52F977409}"/>
              </a:ext>
            </a:extLst>
          </p:cNvPr>
          <p:cNvSpPr>
            <a:spLocks noGrp="1"/>
          </p:cNvSpPr>
          <p:nvPr>
            <p:ph type="subTitle" idx="1"/>
          </p:nvPr>
        </p:nvSpPr>
        <p:spPr/>
        <p:txBody>
          <a:bodyPr/>
          <a:lstStyle/>
          <a:p>
            <a:r>
              <a:rPr lang="en-IN" dirty="0"/>
              <a:t>STUDENT ID : 2504926</a:t>
            </a:r>
          </a:p>
        </p:txBody>
      </p:sp>
      <p:sp>
        <p:nvSpPr>
          <p:cNvPr id="3" name="Title 2">
            <a:extLst>
              <a:ext uri="{FF2B5EF4-FFF2-40B4-BE49-F238E27FC236}">
                <a16:creationId xmlns:a16="http://schemas.microsoft.com/office/drawing/2014/main" id="{C5D9A45F-A955-10E3-20A8-40664661586D}"/>
              </a:ext>
            </a:extLst>
          </p:cNvPr>
          <p:cNvSpPr>
            <a:spLocks noGrp="1"/>
          </p:cNvSpPr>
          <p:nvPr>
            <p:ph type="ctrTitle"/>
          </p:nvPr>
        </p:nvSpPr>
        <p:spPr/>
        <p:txBody>
          <a:bodyPr/>
          <a:lstStyle/>
          <a:p>
            <a:r>
              <a:rPr lang="en-IN" dirty="0"/>
              <a:t>HARDIK BHARATBHAI PATEL</a:t>
            </a:r>
          </a:p>
        </p:txBody>
      </p:sp>
    </p:spTree>
    <p:extLst>
      <p:ext uri="{BB962C8B-B14F-4D97-AF65-F5344CB8AC3E}">
        <p14:creationId xmlns:p14="http://schemas.microsoft.com/office/powerpoint/2010/main" val="546415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274638"/>
            <a:ext cx="10363200" cy="686654"/>
          </a:xfrm>
        </p:spPr>
        <p:txBody>
          <a:bodyPr>
            <a:normAutofit/>
          </a:bodyPr>
          <a:lstStyle/>
          <a:p>
            <a:pPr algn="ctr"/>
            <a:r>
              <a:rPr lang="en-GB" sz="2800" b="1" dirty="0">
                <a:solidFill>
                  <a:schemeClr val="tx1"/>
                </a:solidFill>
                <a:latin typeface="Times New Roman" pitchFamily="18" charset="0"/>
                <a:cs typeface="Times New Roman" pitchFamily="18" charset="0"/>
              </a:rPr>
              <a:t>INTRODUCTION</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1043354" y="1627322"/>
            <a:ext cx="10363200" cy="4562463"/>
          </a:xfrm>
        </p:spPr>
        <p:txBody>
          <a:bodyPr>
            <a:normAutofit fontScale="92500"/>
          </a:bodyPr>
          <a:lstStyle/>
          <a:p>
            <a:pPr lvl="0" algn="just">
              <a:lnSpc>
                <a:spcPct val="150000"/>
              </a:lnSpc>
            </a:pPr>
            <a:r>
              <a:rPr lang="en-GB" dirty="0">
                <a:latin typeface="Times New Roman" pitchFamily="18" charset="0"/>
                <a:cs typeface="Times New Roman" pitchFamily="18" charset="0"/>
              </a:rPr>
              <a:t>The significance of global human capital management in international business has increased as it assists businesses to attract global employees. </a:t>
            </a:r>
            <a:endParaRPr lang="en-US" dirty="0">
              <a:latin typeface="Times New Roman" pitchFamily="18" charset="0"/>
              <a:cs typeface="Times New Roman" pitchFamily="18" charset="0"/>
            </a:endParaRPr>
          </a:p>
          <a:p>
            <a:pPr lvl="0" algn="just">
              <a:lnSpc>
                <a:spcPct val="150000"/>
              </a:lnSpc>
            </a:pPr>
            <a:r>
              <a:rPr lang="en-GB" dirty="0">
                <a:latin typeface="Times New Roman" pitchFamily="18" charset="0"/>
                <a:cs typeface="Times New Roman" pitchFamily="18" charset="0"/>
              </a:rPr>
              <a:t>Diversity, equity and inclusion in the internal business options have become significant for businesses such as Amazon Inc for efficient International HRM. </a:t>
            </a:r>
            <a:endParaRPr lang="en-US" dirty="0">
              <a:latin typeface="Times New Roman" pitchFamily="18" charset="0"/>
              <a:cs typeface="Times New Roman" pitchFamily="18" charset="0"/>
            </a:endParaRPr>
          </a:p>
          <a:p>
            <a:pPr algn="just">
              <a:lnSpc>
                <a:spcPct val="150000"/>
              </a:lnSpc>
            </a:pPr>
            <a:r>
              <a:rPr lang="en-GB" dirty="0">
                <a:latin typeface="Times New Roman" pitchFamily="18" charset="0"/>
                <a:cs typeface="Times New Roman" pitchFamily="18" charset="0"/>
              </a:rPr>
              <a:t>Amazon has integrated “HR and Compensation Policy” that focus on improving internal people management through the integrated people management strategy for its global operations (Amazon AWS, 2025).</a:t>
            </a:r>
            <a:endParaRPr lang="en-US"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solidFill>
                  <a:schemeClr val="tx1"/>
                </a:solidFill>
                <a:latin typeface="Times New Roman" pitchFamily="18" charset="0"/>
                <a:cs typeface="Times New Roman" pitchFamily="18" charset="0"/>
              </a:rPr>
              <a:t>AMAZON INC’S HR MANAGEMENT PRACTICES AND POLICY IMPLICATIONS </a:t>
            </a:r>
            <a:endParaRPr lang="en-US" sz="2800" b="1" dirty="0">
              <a:solidFill>
                <a:schemeClr val="tx1"/>
              </a:solidFill>
              <a:latin typeface="Times New Roman" pitchFamily="18" charset="0"/>
              <a:cs typeface="Times New Roman" pitchFamily="18" charset="0"/>
            </a:endParaRPr>
          </a:p>
        </p:txBody>
      </p:sp>
      <p:graphicFrame>
        <p:nvGraphicFramePr>
          <p:cNvPr id="12" name="Table 11"/>
          <p:cNvGraphicFramePr>
            <a:graphicFrameLocks noGrp="1"/>
          </p:cNvGraphicFramePr>
          <p:nvPr/>
        </p:nvGraphicFramePr>
        <p:xfrm>
          <a:off x="703072" y="1658450"/>
          <a:ext cx="10903713" cy="4852480"/>
        </p:xfrm>
        <a:graphic>
          <a:graphicData uri="http://schemas.openxmlformats.org/drawingml/2006/table">
            <a:tbl>
              <a:tblPr firstRow="1" bandRow="1">
                <a:tableStyleId>{0505E3EF-67EA-436B-97B2-0124C06EBD24}</a:tableStyleId>
              </a:tblPr>
              <a:tblGrid>
                <a:gridCol w="2686304">
                  <a:extLst>
                    <a:ext uri="{9D8B030D-6E8A-4147-A177-3AD203B41FA5}">
                      <a16:colId xmlns:a16="http://schemas.microsoft.com/office/drawing/2014/main" val="20000"/>
                    </a:ext>
                  </a:extLst>
                </a:gridCol>
                <a:gridCol w="3889248">
                  <a:extLst>
                    <a:ext uri="{9D8B030D-6E8A-4147-A177-3AD203B41FA5}">
                      <a16:colId xmlns:a16="http://schemas.microsoft.com/office/drawing/2014/main" val="20001"/>
                    </a:ext>
                  </a:extLst>
                </a:gridCol>
                <a:gridCol w="4328161">
                  <a:extLst>
                    <a:ext uri="{9D8B030D-6E8A-4147-A177-3AD203B41FA5}">
                      <a16:colId xmlns:a16="http://schemas.microsoft.com/office/drawing/2014/main" val="20002"/>
                    </a:ext>
                  </a:extLst>
                </a:gridCol>
              </a:tblGrid>
              <a:tr h="699044">
                <a:tc>
                  <a:txBody>
                    <a:bodyPr/>
                    <a:lstStyle/>
                    <a:p>
                      <a:pPr algn="just">
                        <a:lnSpc>
                          <a:spcPct val="150000"/>
                        </a:lnSpc>
                        <a:spcAft>
                          <a:spcPts val="0"/>
                        </a:spcAft>
                      </a:pPr>
                      <a:r>
                        <a:rPr lang="en-US" sz="2000" dirty="0">
                          <a:latin typeface="Times New Roman" pitchFamily="18" charset="0"/>
                          <a:cs typeface="Times New Roman" pitchFamily="18" charset="0"/>
                        </a:rPr>
                        <a:t>Differentiation</a:t>
                      </a:r>
                      <a:endParaRPr lang="en-US" sz="2000" dirty="0">
                        <a:solidFill>
                          <a:schemeClr val="tx1"/>
                        </a:solidFill>
                        <a:latin typeface="Times New Roman" pitchFamily="18" charset="0"/>
                        <a:ea typeface="Times New Roman"/>
                        <a:cs typeface="Times New Roman" pitchFamily="18" charset="0"/>
                      </a:endParaRPr>
                    </a:p>
                  </a:txBody>
                  <a:tcPr marL="63500" marR="63500" marT="63500" marB="63500">
                    <a:solidFill>
                      <a:schemeClr val="accent2">
                        <a:lumMod val="40000"/>
                        <a:lumOff val="60000"/>
                      </a:schemeClr>
                    </a:solidFill>
                  </a:tcPr>
                </a:tc>
                <a:tc>
                  <a:txBody>
                    <a:bodyPr/>
                    <a:lstStyle/>
                    <a:p>
                      <a:r>
                        <a:rPr lang="en-US" sz="2000" dirty="0">
                          <a:latin typeface="Times New Roman" pitchFamily="18" charset="0"/>
                          <a:cs typeface="Times New Roman" pitchFamily="18" charset="0"/>
                        </a:rPr>
                        <a:t>Targeting </a:t>
                      </a:r>
                      <a:endParaRPr lang="en-US" sz="2000" dirty="0">
                        <a:solidFill>
                          <a:schemeClr val="tx1"/>
                        </a:solidFill>
                        <a:latin typeface="Times New Roman" pitchFamily="18" charset="0"/>
                        <a:cs typeface="Times New Roman" pitchFamily="18" charset="0"/>
                      </a:endParaRPr>
                    </a:p>
                  </a:txBody>
                  <a:tcPr marL="63500" marR="63500" marT="63500" marB="63500">
                    <a:solidFill>
                      <a:schemeClr val="accent2">
                        <a:lumMod val="40000"/>
                        <a:lumOff val="60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latin typeface="Times New Roman" pitchFamily="18" charset="0"/>
                          <a:cs typeface="Times New Roman" pitchFamily="18" charset="0"/>
                        </a:rPr>
                        <a:t>Positioning </a:t>
                      </a:r>
                    </a:p>
                    <a:p>
                      <a:endParaRPr lang="en-US" sz="2000" dirty="0">
                        <a:solidFill>
                          <a:schemeClr val="tx1"/>
                        </a:solidFill>
                        <a:latin typeface="Times New Roman" pitchFamily="18" charset="0"/>
                        <a:cs typeface="Times New Roman" pitchFamily="18" charset="0"/>
                      </a:endParaRPr>
                    </a:p>
                  </a:txBody>
                  <a:tcPr>
                    <a:solidFill>
                      <a:schemeClr val="accent2">
                        <a:lumMod val="40000"/>
                        <a:lumOff val="60000"/>
                      </a:schemeClr>
                    </a:solidFill>
                  </a:tcPr>
                </a:tc>
                <a:extLst>
                  <a:ext uri="{0D108BD9-81ED-4DB2-BD59-A6C34878D82A}">
                    <a16:rowId xmlns:a16="http://schemas.microsoft.com/office/drawing/2014/main" val="10000"/>
                  </a:ext>
                </a:extLst>
              </a:tr>
              <a:tr h="3994538">
                <a:tc>
                  <a:txBody>
                    <a:bodyPr/>
                    <a:lstStyle/>
                    <a:p>
                      <a:pPr marL="342900" lvl="0" indent="-342900" algn="just">
                        <a:lnSpc>
                          <a:spcPct val="150000"/>
                        </a:lnSpc>
                        <a:spcAft>
                          <a:spcPts val="0"/>
                        </a:spcAft>
                        <a:buFont typeface="Arial" pitchFamily="34" charset="0"/>
                        <a:buNone/>
                      </a:pPr>
                      <a:r>
                        <a:rPr lang="en-US" sz="2000" b="1" u="none" strike="noStrike" dirty="0">
                          <a:latin typeface="Times New Roman" pitchFamily="18" charset="0"/>
                          <a:cs typeface="Times New Roman" pitchFamily="18" charset="0"/>
                        </a:rPr>
                        <a:t>Data-driven decision-making</a:t>
                      </a:r>
                    </a:p>
                    <a:p>
                      <a:pPr algn="just">
                        <a:lnSpc>
                          <a:spcPct val="150000"/>
                        </a:lnSpc>
                        <a:spcAft>
                          <a:spcPts val="0"/>
                        </a:spcAft>
                      </a:pPr>
                      <a:r>
                        <a:rPr lang="en-US" sz="2000" dirty="0">
                          <a:latin typeface="Times New Roman" pitchFamily="18" charset="0"/>
                          <a:cs typeface="Times New Roman" pitchFamily="18" charset="0"/>
                        </a:rPr>
                        <a:t>Differentiate HR management and policy based on data driven decision-making </a:t>
                      </a:r>
                      <a:endParaRPr lang="en-US" sz="2000" dirty="0">
                        <a:solidFill>
                          <a:schemeClr val="tx1"/>
                        </a:solidFill>
                        <a:latin typeface="Times New Roman" pitchFamily="18" charset="0"/>
                        <a:ea typeface="Times New Roman"/>
                        <a:cs typeface="Times New Roman" pitchFamily="18" charset="0"/>
                      </a:endParaRPr>
                    </a:p>
                  </a:txBody>
                  <a:tcPr marL="63500" marR="63500" marT="63500" marB="63500">
                    <a:solidFill>
                      <a:schemeClr val="accent2">
                        <a:lumMod val="40000"/>
                        <a:lumOff val="60000"/>
                      </a:schemeClr>
                    </a:solidFill>
                  </a:tcPr>
                </a:tc>
                <a:tc>
                  <a:txBody>
                    <a:bodyPr/>
                    <a:lstStyle/>
                    <a:p>
                      <a:pPr marL="342900" marR="0" lvl="0" indent="-342900" algn="just" defTabSz="914400" rtl="0" eaLnBrk="1" fontAlgn="base" latinLnBrk="0" hangingPunct="1">
                        <a:lnSpc>
                          <a:spcPct val="150000"/>
                        </a:lnSpc>
                        <a:spcBef>
                          <a:spcPts val="0"/>
                        </a:spcBef>
                        <a:spcAft>
                          <a:spcPts val="0"/>
                        </a:spcAft>
                        <a:buClrTx/>
                        <a:buSzPts val="1000"/>
                        <a:buFont typeface="Arial" pitchFamily="34" charset="0"/>
                        <a:buNone/>
                        <a:tabLst>
                          <a:tab pos="457200" algn="l"/>
                        </a:tabLst>
                        <a:defRPr/>
                      </a:pPr>
                      <a:r>
                        <a:rPr kumimoji="0" lang="en-US" sz="1800" b="1" kern="1200" dirty="0">
                          <a:solidFill>
                            <a:schemeClr val="dk1"/>
                          </a:solidFill>
                          <a:latin typeface="Times New Roman" pitchFamily="18" charset="0"/>
                          <a:ea typeface="+mn-ea"/>
                          <a:cs typeface="Times New Roman" pitchFamily="18" charset="0"/>
                        </a:rPr>
                        <a:t>Training and development programs</a:t>
                      </a:r>
                    </a:p>
                    <a:p>
                      <a:pPr marL="342900" marR="0" lvl="0" indent="-342900" algn="just" defTabSz="914400" rtl="0" eaLnBrk="1" fontAlgn="base" latinLnBrk="0" hangingPunct="1">
                        <a:lnSpc>
                          <a:spcPct val="150000"/>
                        </a:lnSpc>
                        <a:spcBef>
                          <a:spcPts val="0"/>
                        </a:spcBef>
                        <a:spcAft>
                          <a:spcPts val="0"/>
                        </a:spcAft>
                        <a:buClrTx/>
                        <a:buSzPts val="1000"/>
                        <a:buFont typeface="Arial" pitchFamily="34" charset="0"/>
                        <a:buNone/>
                        <a:tabLst>
                          <a:tab pos="457200" algn="l"/>
                        </a:tabLst>
                        <a:defRPr/>
                      </a:pPr>
                      <a:r>
                        <a:rPr lang="en-US" sz="2000" dirty="0">
                          <a:latin typeface="Times New Roman" pitchFamily="18" charset="0"/>
                          <a:cs typeface="Times New Roman" pitchFamily="18" charset="0"/>
                        </a:rPr>
                        <a:t>Training and development programs Developed for improving HR initiatives and improve performance of staff</a:t>
                      </a:r>
                      <a:endParaRPr lang="en-US" sz="2000" dirty="0">
                        <a:solidFill>
                          <a:schemeClr val="tx1"/>
                        </a:solidFill>
                        <a:latin typeface="Times New Roman" pitchFamily="18" charset="0"/>
                        <a:ea typeface="Times New Roman"/>
                        <a:cs typeface="Times New Roman" pitchFamily="18" charset="0"/>
                      </a:endParaRPr>
                    </a:p>
                  </a:txBody>
                  <a:tcPr marL="63500" marR="63500" marT="63500" marB="63500">
                    <a:solidFill>
                      <a:schemeClr val="accent2">
                        <a:lumMod val="40000"/>
                        <a:lumOff val="60000"/>
                      </a:schemeClr>
                    </a:solidFill>
                  </a:tcPr>
                </a:tc>
                <a:tc>
                  <a:txBody>
                    <a:bodyPr/>
                    <a:lstStyle/>
                    <a:p>
                      <a:pPr marL="0" marR="0" lvl="0" indent="0" algn="just" defTabSz="914400" rtl="0" eaLnBrk="1" fontAlgn="auto" latinLnBrk="0" hangingPunct="1">
                        <a:lnSpc>
                          <a:spcPct val="150000"/>
                        </a:lnSpc>
                        <a:spcBef>
                          <a:spcPts val="0"/>
                        </a:spcBef>
                        <a:spcAft>
                          <a:spcPts val="0"/>
                        </a:spcAft>
                        <a:buClrTx/>
                        <a:buSzTx/>
                        <a:buFont typeface="Arial" pitchFamily="34" charset="0"/>
                        <a:buNone/>
                        <a:tabLst/>
                        <a:defRPr/>
                      </a:pPr>
                      <a:r>
                        <a:rPr lang="en-US" sz="2000" b="1" dirty="0">
                          <a:latin typeface="Times New Roman" pitchFamily="18" charset="0"/>
                          <a:cs typeface="Times New Roman" pitchFamily="18" charset="0"/>
                        </a:rPr>
                        <a:t>Positioning </a:t>
                      </a:r>
                    </a:p>
                    <a:p>
                      <a:pPr marL="0" marR="0" lvl="0" indent="0" algn="just" defTabSz="914400" rtl="0" eaLnBrk="1" fontAlgn="auto" latinLnBrk="0" hangingPunct="1">
                        <a:lnSpc>
                          <a:spcPct val="150000"/>
                        </a:lnSpc>
                        <a:spcBef>
                          <a:spcPts val="0"/>
                        </a:spcBef>
                        <a:spcAft>
                          <a:spcPts val="0"/>
                        </a:spcAft>
                        <a:buClrTx/>
                        <a:buSzTx/>
                        <a:buFontTx/>
                        <a:buNone/>
                        <a:tabLst/>
                        <a:defRPr/>
                      </a:pPr>
                      <a:r>
                        <a:rPr lang="en-US" sz="2000" dirty="0">
                          <a:latin typeface="Times New Roman" pitchFamily="18" charset="0"/>
                          <a:cs typeface="Times New Roman" pitchFamily="18" charset="0"/>
                        </a:rPr>
                        <a:t>Within the HR department for recruitment and on-boarding </a:t>
                      </a:r>
                    </a:p>
                    <a:p>
                      <a:pPr marL="0" marR="0" lvl="0" indent="0" algn="just" defTabSz="914400" rtl="0" eaLnBrk="1" fontAlgn="auto" latinLnBrk="0" hangingPunct="1">
                        <a:lnSpc>
                          <a:spcPct val="150000"/>
                        </a:lnSpc>
                        <a:spcBef>
                          <a:spcPts val="0"/>
                        </a:spcBef>
                        <a:spcAft>
                          <a:spcPts val="0"/>
                        </a:spcAft>
                        <a:buClrTx/>
                        <a:buSzTx/>
                        <a:buFont typeface="Arial" pitchFamily="34" charset="0"/>
                        <a:buNone/>
                        <a:tabLst/>
                        <a:defRPr/>
                      </a:pPr>
                      <a:r>
                        <a:rPr lang="en-US" sz="2000" b="1" dirty="0">
                          <a:latin typeface="Times New Roman" pitchFamily="18" charset="0"/>
                          <a:cs typeface="Times New Roman" pitchFamily="18" charset="0"/>
                        </a:rPr>
                        <a:t>Market channels </a:t>
                      </a:r>
                    </a:p>
                    <a:p>
                      <a:pPr marL="0" marR="0" lvl="0" indent="0" algn="just" defTabSz="914400" rtl="0" eaLnBrk="1" fontAlgn="auto" latinLnBrk="0" hangingPunct="1">
                        <a:lnSpc>
                          <a:spcPct val="150000"/>
                        </a:lnSpc>
                        <a:spcBef>
                          <a:spcPts val="0"/>
                        </a:spcBef>
                        <a:spcAft>
                          <a:spcPts val="0"/>
                        </a:spcAft>
                        <a:buClrTx/>
                        <a:buSzTx/>
                        <a:buFont typeface="Arial" pitchFamily="34" charset="0"/>
                        <a:buNone/>
                        <a:tabLst/>
                        <a:defRPr/>
                      </a:pPr>
                      <a:r>
                        <a:rPr lang="en-US" sz="2000" dirty="0">
                          <a:latin typeface="Times New Roman" pitchFamily="18" charset="0"/>
                          <a:cs typeface="Times New Roman" pitchFamily="18" charset="0"/>
                        </a:rPr>
                        <a:t>Internal communication Face to face engagement for communication Messaging through internal network to provide updated HR practices and policies</a:t>
                      </a:r>
                      <a:endParaRPr lang="en-US" sz="2000" dirty="0">
                        <a:solidFill>
                          <a:schemeClr val="tx1"/>
                        </a:solidFill>
                        <a:latin typeface="Times New Roman" pitchFamily="18" charset="0"/>
                        <a:ea typeface="Times New Roman"/>
                        <a:cs typeface="Times New Roman" pitchFamily="18" charset="0"/>
                      </a:endParaRPr>
                    </a:p>
                  </a:txBody>
                  <a:tcPr>
                    <a:solidFill>
                      <a:schemeClr val="accent2">
                        <a:lumMod val="40000"/>
                        <a:lumOff val="60000"/>
                      </a:schemeClr>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solidFill>
                  <a:schemeClr val="tx1"/>
                </a:solidFill>
                <a:latin typeface="Times New Roman" pitchFamily="18" charset="0"/>
                <a:cs typeface="Times New Roman" pitchFamily="18" charset="0"/>
              </a:rPr>
              <a:t>DEI POLICY OF AMAZON INC FOR MANAGEMENT OF GLOBAL EMPLOYEE BASE </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255826" y="1910223"/>
            <a:ext cx="5089897" cy="4684007"/>
          </a:xfrm>
        </p:spPr>
        <p:txBody>
          <a:bodyPr>
            <a:normAutofit/>
          </a:bodyPr>
          <a:lstStyle/>
          <a:p>
            <a:pPr algn="just">
              <a:lnSpc>
                <a:spcPct val="140000"/>
              </a:lnSpc>
            </a:pPr>
            <a:r>
              <a:rPr lang="en-GB" sz="1900" dirty="0" err="1">
                <a:latin typeface="Times New Roman" pitchFamily="18" charset="0"/>
                <a:cs typeface="Times New Roman" pitchFamily="18" charset="0"/>
              </a:rPr>
              <a:t>Paiuc</a:t>
            </a:r>
            <a:r>
              <a:rPr lang="en-GB" sz="1900" dirty="0">
                <a:latin typeface="Times New Roman" pitchFamily="18" charset="0"/>
                <a:cs typeface="Times New Roman" pitchFamily="18" charset="0"/>
              </a:rPr>
              <a:t> (2021) outlined that Amazon always emphasised on inclusion and diversity for handling diverse and global labour forces, consisting of 13.6% Asians, 26.5% Black and 3.6% Latin.</a:t>
            </a:r>
            <a:endParaRPr lang="en-US" sz="1900" dirty="0">
              <a:latin typeface="Times New Roman" pitchFamily="18" charset="0"/>
              <a:cs typeface="Times New Roman" pitchFamily="18" charset="0"/>
            </a:endParaRPr>
          </a:p>
          <a:p>
            <a:pPr algn="just">
              <a:lnSpc>
                <a:spcPct val="140000"/>
              </a:lnSpc>
            </a:pPr>
            <a:r>
              <a:rPr lang="en-GB" sz="1900" dirty="0">
                <a:latin typeface="Times New Roman" pitchFamily="18" charset="0"/>
                <a:cs typeface="Times New Roman" pitchFamily="18" charset="0"/>
              </a:rPr>
              <a:t>However, Amazon has removed its DEI report and information from its annual reports after an executive order from the Donald Trump government (</a:t>
            </a:r>
            <a:r>
              <a:rPr lang="en-GB" sz="1900" dirty="0" err="1">
                <a:latin typeface="Times New Roman" pitchFamily="18" charset="0"/>
                <a:cs typeface="Times New Roman" pitchFamily="18" charset="0"/>
              </a:rPr>
              <a:t>McLymore</a:t>
            </a:r>
            <a:r>
              <a:rPr lang="en-GB" sz="1900" dirty="0">
                <a:latin typeface="Times New Roman" pitchFamily="18" charset="0"/>
                <a:cs typeface="Times New Roman" pitchFamily="18" charset="0"/>
              </a:rPr>
              <a:t>, 2025). </a:t>
            </a:r>
            <a:endParaRPr lang="en-US" sz="1900" dirty="0">
              <a:latin typeface="Times New Roman" pitchFamily="18" charset="0"/>
              <a:cs typeface="Times New Roman" pitchFamily="18" charset="0"/>
            </a:endParaRPr>
          </a:p>
        </p:txBody>
      </p:sp>
      <p:pic>
        <p:nvPicPr>
          <p:cNvPr id="4" name="image5.png"/>
          <p:cNvPicPr/>
          <p:nvPr/>
        </p:nvPicPr>
        <p:blipFill>
          <a:blip r:embed="rId3"/>
          <a:srcRect/>
          <a:stretch>
            <a:fillRect/>
          </a:stretch>
        </p:blipFill>
        <p:spPr>
          <a:xfrm>
            <a:off x="5477240" y="1963614"/>
            <a:ext cx="6269283" cy="2960077"/>
          </a:xfrm>
          <a:prstGeom prst="rect">
            <a:avLst/>
          </a:prstGeom>
          <a:ln/>
        </p:spPr>
      </p:pic>
      <p:sp>
        <p:nvSpPr>
          <p:cNvPr id="30721" name="Rectangle 1"/>
          <p:cNvSpPr>
            <a:spLocks noChangeArrowheads="1"/>
          </p:cNvSpPr>
          <p:nvPr/>
        </p:nvSpPr>
        <p:spPr bwMode="auto">
          <a:xfrm>
            <a:off x="5539156" y="5117123"/>
            <a:ext cx="5943600"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Figure 2: DEI Rating of Amazon Inc in the global business sector </a:t>
            </a:r>
            <a:endPar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(Source: </a:t>
            </a:r>
            <a:r>
              <a:rPr kumimoji="0" lang="en-GB"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Hyrynsalmi</a:t>
            </a:r>
            <a:r>
              <a:rPr kumimoji="0" lang="en-GB"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kumimoji="0" lang="en-GB"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et al. </a:t>
            </a:r>
            <a:r>
              <a:rPr kumimoji="0" lang="en-GB"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2025)</a:t>
            </a:r>
            <a:endParaRPr kumimoji="0" lang="en-GB"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solidFill>
                  <a:schemeClr val="tx1"/>
                </a:solidFill>
                <a:latin typeface="Times New Roman" pitchFamily="18" charset="0"/>
                <a:cs typeface="Times New Roman" pitchFamily="18" charset="0"/>
              </a:rPr>
              <a:t>CONTEMPORARY LABOUR MARKET SHIFTS</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211021" y="1980563"/>
            <a:ext cx="5767751" cy="4508160"/>
          </a:xfrm>
        </p:spPr>
        <p:txBody>
          <a:bodyPr>
            <a:normAutofit/>
          </a:bodyPr>
          <a:lstStyle/>
          <a:p>
            <a:pPr algn="just">
              <a:lnSpc>
                <a:spcPct val="140000"/>
              </a:lnSpc>
            </a:pPr>
            <a:r>
              <a:rPr lang="en-GB" sz="1900" dirty="0">
                <a:latin typeface="Times New Roman" pitchFamily="18" charset="0"/>
                <a:cs typeface="Times New Roman" pitchFamily="18" charset="0"/>
              </a:rPr>
              <a:t>The advancement of technologies including artificial intelligence, automation in production operations and data analytics for dynamic market changes are key contemporary changes (Norman, 2024). </a:t>
            </a:r>
            <a:endParaRPr lang="en-US" sz="1900" dirty="0">
              <a:latin typeface="Times New Roman" pitchFamily="18" charset="0"/>
              <a:cs typeface="Times New Roman" pitchFamily="18" charset="0"/>
            </a:endParaRPr>
          </a:p>
          <a:p>
            <a:pPr algn="just">
              <a:lnSpc>
                <a:spcPct val="140000"/>
              </a:lnSpc>
            </a:pPr>
            <a:r>
              <a:rPr lang="en-GB" sz="1900" dirty="0">
                <a:latin typeface="Times New Roman" pitchFamily="18" charset="0"/>
                <a:cs typeface="Times New Roman" pitchFamily="18" charset="0"/>
              </a:rPr>
              <a:t>The demands of contemporary workplace skills such as negotiation, entrepreneurship, contemporary sales techniques, time management and forecasting skills have increased (</a:t>
            </a:r>
            <a:r>
              <a:rPr lang="en-GB" sz="1900" dirty="0" err="1">
                <a:latin typeface="Times New Roman" pitchFamily="18" charset="0"/>
                <a:cs typeface="Times New Roman" pitchFamily="18" charset="0"/>
              </a:rPr>
              <a:t>Kanzola</a:t>
            </a:r>
            <a:r>
              <a:rPr lang="en-GB" sz="1900" dirty="0">
                <a:latin typeface="Times New Roman" pitchFamily="18" charset="0"/>
                <a:cs typeface="Times New Roman" pitchFamily="18" charset="0"/>
              </a:rPr>
              <a:t> and Petrakis, 2024).</a:t>
            </a:r>
            <a:endParaRPr lang="en-US" sz="1900" dirty="0">
              <a:latin typeface="Times New Roman" pitchFamily="18" charset="0"/>
              <a:cs typeface="Times New Roman" pitchFamily="18" charset="0"/>
            </a:endParaRPr>
          </a:p>
        </p:txBody>
      </p:sp>
      <p:pic>
        <p:nvPicPr>
          <p:cNvPr id="4" name="image13.png"/>
          <p:cNvPicPr/>
          <p:nvPr/>
        </p:nvPicPr>
        <p:blipFill>
          <a:blip r:embed="rId3"/>
          <a:srcRect/>
          <a:stretch>
            <a:fillRect/>
          </a:stretch>
        </p:blipFill>
        <p:spPr>
          <a:xfrm>
            <a:off x="6275510" y="2127739"/>
            <a:ext cx="5084152" cy="2584938"/>
          </a:xfrm>
          <a:prstGeom prst="rect">
            <a:avLst/>
          </a:prstGeom>
          <a:ln/>
        </p:spPr>
      </p:pic>
      <p:sp>
        <p:nvSpPr>
          <p:cNvPr id="5" name="TextBox 4"/>
          <p:cNvSpPr txBox="1"/>
          <p:nvPr/>
        </p:nvSpPr>
        <p:spPr>
          <a:xfrm>
            <a:off x="6611815" y="5029200"/>
            <a:ext cx="4853354" cy="861774"/>
          </a:xfrm>
          <a:prstGeom prst="rect">
            <a:avLst/>
          </a:prstGeom>
          <a:noFill/>
        </p:spPr>
        <p:txBody>
          <a:bodyPr wrap="square" rtlCol="0">
            <a:spAutoFit/>
          </a:bodyPr>
          <a:lstStyle/>
          <a:p>
            <a:pPr algn="ctr"/>
            <a:r>
              <a:rPr lang="en-GB" sz="1600" b="1" dirty="0">
                <a:latin typeface="Times New Roman" pitchFamily="18" charset="0"/>
                <a:cs typeface="Times New Roman" pitchFamily="18" charset="0"/>
              </a:rPr>
              <a:t>Figure 3: Technological advancement and shifts in contemporary HRM practices </a:t>
            </a:r>
            <a:endParaRPr lang="en-US" sz="1600" dirty="0">
              <a:latin typeface="Times New Roman" pitchFamily="18" charset="0"/>
              <a:cs typeface="Times New Roman" pitchFamily="18" charset="0"/>
            </a:endParaRPr>
          </a:p>
          <a:p>
            <a:pPr algn="ctr"/>
            <a:r>
              <a:rPr lang="en-GB" sz="1600" dirty="0">
                <a:latin typeface="Times New Roman" pitchFamily="18" charset="0"/>
                <a:cs typeface="Times New Roman" pitchFamily="18" charset="0"/>
              </a:rPr>
              <a:t>(Source: </a:t>
            </a:r>
            <a:r>
              <a:rPr lang="en-GB" sz="1600" dirty="0" err="1">
                <a:latin typeface="Times New Roman" pitchFamily="18" charset="0"/>
                <a:cs typeface="Times New Roman" pitchFamily="18" charset="0"/>
              </a:rPr>
              <a:t>Alaghbari</a:t>
            </a:r>
            <a:r>
              <a:rPr lang="en-GB" sz="1600" dirty="0">
                <a:latin typeface="Times New Roman" pitchFamily="18" charset="0"/>
                <a:cs typeface="Times New Roman" pitchFamily="18" charset="0"/>
              </a:rPr>
              <a:t> </a:t>
            </a:r>
            <a:r>
              <a:rPr lang="en-GB" sz="1600" i="1" dirty="0">
                <a:latin typeface="Times New Roman" pitchFamily="18" charset="0"/>
                <a:cs typeface="Times New Roman" pitchFamily="18" charset="0"/>
              </a:rPr>
              <a:t>et al.</a:t>
            </a:r>
            <a:r>
              <a:rPr lang="en-GB" sz="1600" dirty="0">
                <a:latin typeface="Times New Roman" pitchFamily="18" charset="0"/>
                <a:cs typeface="Times New Roman" pitchFamily="18" charset="0"/>
              </a:rPr>
              <a:t> 2024)</a:t>
            </a:r>
            <a:endParaRPr lang="en-US" sz="1600" dirty="0">
              <a:latin typeface="Times New Roman" pitchFamily="18" charset="0"/>
              <a:cs typeface="Times New Roman"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solidFill>
                  <a:schemeClr val="tx1"/>
                </a:solidFill>
                <a:latin typeface="Times New Roman" pitchFamily="18" charset="0"/>
                <a:cs typeface="Times New Roman" pitchFamily="18" charset="0"/>
              </a:rPr>
              <a:t>IMPACT OF HRM POLICY AND PRACTICE ON AMAZON INC. PERFORMANCE</a:t>
            </a:r>
          </a:p>
        </p:txBody>
      </p:sp>
      <p:sp>
        <p:nvSpPr>
          <p:cNvPr id="3" name="Content Placeholder 2"/>
          <p:cNvSpPr>
            <a:spLocks noGrp="1"/>
          </p:cNvSpPr>
          <p:nvPr>
            <p:ph sz="quarter" idx="1"/>
          </p:nvPr>
        </p:nvSpPr>
        <p:spPr>
          <a:xfrm>
            <a:off x="1060938" y="2215662"/>
            <a:ext cx="10363200" cy="3147646"/>
          </a:xfrm>
        </p:spPr>
        <p:txBody>
          <a:bodyPr>
            <a:normAutofit/>
          </a:bodyPr>
          <a:lstStyle/>
          <a:p>
            <a:pPr algn="just">
              <a:lnSpc>
                <a:spcPct val="140000"/>
              </a:lnSpc>
            </a:pPr>
            <a:r>
              <a:rPr lang="en-GB" sz="2000" dirty="0">
                <a:latin typeface="Times New Roman" pitchFamily="18" charset="0"/>
                <a:cs typeface="Times New Roman" pitchFamily="18" charset="0"/>
              </a:rPr>
              <a:t>The overall internal business performance of Amazon, accordingly, has enhanced with an increase in annual revenue and sales by 13% to $180.2 billion (</a:t>
            </a:r>
            <a:r>
              <a:rPr lang="en-GB" sz="2000" dirty="0" err="1">
                <a:latin typeface="Times New Roman" pitchFamily="18" charset="0"/>
                <a:cs typeface="Times New Roman" pitchFamily="18" charset="0"/>
              </a:rPr>
              <a:t>Aboutamazon</a:t>
            </a:r>
            <a:r>
              <a:rPr lang="en-GB" sz="2000" dirty="0">
                <a:latin typeface="Times New Roman" pitchFamily="18" charset="0"/>
                <a:cs typeface="Times New Roman" pitchFamily="18" charset="0"/>
              </a:rPr>
              <a:t>, 2025). </a:t>
            </a:r>
            <a:endParaRPr lang="en-US" sz="2000" dirty="0">
              <a:latin typeface="Times New Roman" pitchFamily="18" charset="0"/>
              <a:cs typeface="Times New Roman" pitchFamily="18" charset="0"/>
            </a:endParaRPr>
          </a:p>
          <a:p>
            <a:pPr algn="just">
              <a:lnSpc>
                <a:spcPct val="140000"/>
              </a:lnSpc>
            </a:pPr>
            <a:r>
              <a:rPr lang="en-GB" sz="2000" dirty="0">
                <a:latin typeface="Times New Roman" pitchFamily="18" charset="0"/>
                <a:cs typeface="Times New Roman" pitchFamily="18" charset="0"/>
              </a:rPr>
              <a:t>Moreover, Amazon has also investigated the advancement of its employees through investing $1 billion in employee pay and benefits, increasing hourly wages by $30+ per (</a:t>
            </a:r>
            <a:r>
              <a:rPr lang="en-GB" sz="2000" dirty="0" err="1">
                <a:latin typeface="Times New Roman" pitchFamily="18" charset="0"/>
                <a:cs typeface="Times New Roman" pitchFamily="18" charset="0"/>
              </a:rPr>
              <a:t>Aboutamazon</a:t>
            </a:r>
            <a:r>
              <a:rPr lang="en-GB" sz="2000" dirty="0">
                <a:latin typeface="Times New Roman" pitchFamily="18" charset="0"/>
                <a:cs typeface="Times New Roman" pitchFamily="18" charset="0"/>
              </a:rPr>
              <a:t>, 2025).</a:t>
            </a:r>
            <a:endParaRPr lang="en-US" sz="2000" dirty="0">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solidFill>
                  <a:schemeClr val="tx1"/>
                </a:solidFill>
                <a:latin typeface="Times New Roman" pitchFamily="18" charset="0"/>
                <a:cs typeface="Times New Roman" pitchFamily="18" charset="0"/>
              </a:rPr>
              <a:t>THEORETICAL </a:t>
            </a:r>
            <a:r>
              <a:rPr lang="en-US" sz="2800" b="1" dirty="0">
                <a:solidFill>
                  <a:schemeClr val="tx1"/>
                </a:solidFill>
                <a:latin typeface="Times New Roman" pitchFamily="18" charset="0"/>
                <a:cs typeface="Times New Roman" pitchFamily="18" charset="0"/>
              </a:rPr>
              <a:t>IMPLICATION</a:t>
            </a:r>
            <a:r>
              <a:rPr lang="en-GB" sz="2800" b="1" dirty="0">
                <a:solidFill>
                  <a:schemeClr val="tx1"/>
                </a:solidFill>
                <a:latin typeface="Times New Roman" pitchFamily="18" charset="0"/>
                <a:cs typeface="Times New Roman" pitchFamily="18" charset="0"/>
              </a:rPr>
              <a:t> IN INTERNATIONAL HRM </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105511" y="1998146"/>
            <a:ext cx="6699736" cy="4560915"/>
          </a:xfrm>
        </p:spPr>
        <p:txBody>
          <a:bodyPr>
            <a:noAutofit/>
          </a:bodyPr>
          <a:lstStyle/>
          <a:p>
            <a:pPr algn="just">
              <a:lnSpc>
                <a:spcPct val="160000"/>
              </a:lnSpc>
            </a:pPr>
            <a:r>
              <a:rPr lang="en-GB" sz="1900" dirty="0">
                <a:latin typeface="Times New Roman" pitchFamily="18" charset="0"/>
                <a:cs typeface="Times New Roman" pitchFamily="18" charset="0"/>
              </a:rPr>
              <a:t>Implication of Human Relations Theory can be effective for understanding the key factors that influence individual value and behaviour including social and psychological behaviour. </a:t>
            </a:r>
            <a:endParaRPr lang="en-US" sz="1900" dirty="0">
              <a:latin typeface="Times New Roman" pitchFamily="18" charset="0"/>
              <a:cs typeface="Times New Roman" pitchFamily="18" charset="0"/>
            </a:endParaRPr>
          </a:p>
          <a:p>
            <a:pPr algn="just">
              <a:lnSpc>
                <a:spcPct val="160000"/>
              </a:lnSpc>
            </a:pPr>
            <a:r>
              <a:rPr lang="en-GB" sz="1900" dirty="0" err="1">
                <a:latin typeface="Times New Roman" pitchFamily="18" charset="0"/>
                <a:cs typeface="Times New Roman" pitchFamily="18" charset="0"/>
              </a:rPr>
              <a:t>Mahavong</a:t>
            </a:r>
            <a:r>
              <a:rPr lang="en-GB" sz="1900" dirty="0">
                <a:latin typeface="Times New Roman" pitchFamily="18" charset="0"/>
                <a:cs typeface="Times New Roman" pitchFamily="18" charset="0"/>
              </a:rPr>
              <a:t> (2022) has outlined that human relations theory enables the line managers to communicate and collaborate for achieving common organizational goals. </a:t>
            </a:r>
            <a:endParaRPr lang="en-US" sz="1900" dirty="0">
              <a:latin typeface="Times New Roman" pitchFamily="18" charset="0"/>
              <a:cs typeface="Times New Roman" pitchFamily="18" charset="0"/>
            </a:endParaRPr>
          </a:p>
          <a:p>
            <a:pPr algn="just">
              <a:lnSpc>
                <a:spcPct val="160000"/>
              </a:lnSpc>
            </a:pPr>
            <a:r>
              <a:rPr lang="en-GB" sz="1900" dirty="0" err="1">
                <a:latin typeface="Times New Roman" pitchFamily="18" charset="0"/>
                <a:cs typeface="Times New Roman" pitchFamily="18" charset="0"/>
              </a:rPr>
              <a:t>Nneji</a:t>
            </a:r>
            <a:r>
              <a:rPr lang="en-GB" sz="1900" dirty="0">
                <a:latin typeface="Times New Roman" pitchFamily="18" charset="0"/>
                <a:cs typeface="Times New Roman" pitchFamily="18" charset="0"/>
              </a:rPr>
              <a:t> (2023) has outlined Human relations theory in the international HRM as it focuses on individual needs and resultant behaviour through enhancing interpersonal relations. </a:t>
            </a:r>
            <a:endParaRPr lang="en-US" sz="1900" dirty="0">
              <a:latin typeface="Times New Roman" pitchFamily="18" charset="0"/>
              <a:cs typeface="Times New Roman" pitchFamily="18" charset="0"/>
            </a:endParaRPr>
          </a:p>
        </p:txBody>
      </p:sp>
      <p:sp>
        <p:nvSpPr>
          <p:cNvPr id="27649" name="Rectangle 1"/>
          <p:cNvSpPr>
            <a:spLocks noChangeArrowheads="1"/>
          </p:cNvSpPr>
          <p:nvPr/>
        </p:nvSpPr>
        <p:spPr bwMode="auto">
          <a:xfrm>
            <a:off x="6893170" y="5433646"/>
            <a:ext cx="4906108"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Figure 4: Human Relation Theory </a:t>
            </a:r>
            <a:endPar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(Source: Created by the author)</a:t>
            </a:r>
            <a:endParaRPr kumimoji="0" lang="en-GB"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pic>
        <p:nvPicPr>
          <p:cNvPr id="5" name="image14.png"/>
          <p:cNvPicPr/>
          <p:nvPr/>
        </p:nvPicPr>
        <p:blipFill>
          <a:blip r:embed="rId3"/>
          <a:srcRect/>
          <a:stretch>
            <a:fillRect/>
          </a:stretch>
        </p:blipFill>
        <p:spPr>
          <a:xfrm>
            <a:off x="6914966" y="1898937"/>
            <a:ext cx="4938713" cy="3165634"/>
          </a:xfrm>
          <a:prstGeom prst="rect">
            <a:avLst/>
          </a:prstGeom>
          <a:ln w="25400">
            <a:solidFill>
              <a:srgbClr val="000000"/>
            </a:solidFill>
            <a:prstDash val="soli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solidFill>
                  <a:schemeClr val="tx1"/>
                </a:solidFill>
                <a:latin typeface="Times New Roman" pitchFamily="18" charset="0"/>
                <a:cs typeface="Times New Roman" pitchFamily="18" charset="0"/>
              </a:rPr>
              <a:t>ROLE OF LINE MANAGERS IN IMPLEMENTATION OF HRM POLICY IN AMAZON INC </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220656" y="2050901"/>
            <a:ext cx="5793281" cy="4437822"/>
          </a:xfrm>
        </p:spPr>
        <p:txBody>
          <a:bodyPr>
            <a:normAutofit/>
          </a:bodyPr>
          <a:lstStyle/>
          <a:p>
            <a:pPr algn="just">
              <a:lnSpc>
                <a:spcPct val="140000"/>
              </a:lnSpc>
            </a:pPr>
            <a:r>
              <a:rPr lang="en-GB" sz="1900" dirty="0">
                <a:latin typeface="Times New Roman" pitchFamily="18" charset="0"/>
                <a:cs typeface="Times New Roman" pitchFamily="18" charset="0"/>
              </a:rPr>
              <a:t>The line manager roles and responsibilities in Amazon Inc relied on leadership principles of the business including Customer Obsession, Ownership, Inventions, Learn, be curious (</a:t>
            </a:r>
            <a:r>
              <a:rPr lang="en-GB" sz="1900" dirty="0" err="1">
                <a:latin typeface="Times New Roman" pitchFamily="18" charset="0"/>
                <a:cs typeface="Times New Roman" pitchFamily="18" charset="0"/>
              </a:rPr>
              <a:t>Aboutamazon</a:t>
            </a:r>
            <a:r>
              <a:rPr lang="en-GB" sz="1900" dirty="0">
                <a:latin typeface="Times New Roman" pitchFamily="18" charset="0"/>
                <a:cs typeface="Times New Roman" pitchFamily="18" charset="0"/>
              </a:rPr>
              <a:t>, 2025). </a:t>
            </a:r>
            <a:endParaRPr lang="en-US" sz="1900" dirty="0">
              <a:latin typeface="Times New Roman" pitchFamily="18" charset="0"/>
              <a:cs typeface="Times New Roman" pitchFamily="18" charset="0"/>
            </a:endParaRPr>
          </a:p>
          <a:p>
            <a:pPr algn="just">
              <a:lnSpc>
                <a:spcPct val="140000"/>
              </a:lnSpc>
            </a:pPr>
            <a:r>
              <a:rPr lang="en-GB" sz="1900" dirty="0">
                <a:latin typeface="Times New Roman" pitchFamily="18" charset="0"/>
                <a:cs typeface="Times New Roman" pitchFamily="18" charset="0"/>
              </a:rPr>
              <a:t>The implication of the leadership principles and guidelines implemented by Jeff </a:t>
            </a:r>
            <a:r>
              <a:rPr lang="en-GB" sz="1900" dirty="0" err="1">
                <a:latin typeface="Times New Roman" pitchFamily="18" charset="0"/>
                <a:cs typeface="Times New Roman" pitchFamily="18" charset="0"/>
              </a:rPr>
              <a:t>Bezos</a:t>
            </a:r>
            <a:r>
              <a:rPr lang="en-GB" sz="1900" dirty="0">
                <a:latin typeface="Times New Roman" pitchFamily="18" charset="0"/>
                <a:cs typeface="Times New Roman" pitchFamily="18" charset="0"/>
              </a:rPr>
              <a:t> has significantly strengthened Amazon's growth and enhanced its competitiveness in the global business market (</a:t>
            </a:r>
            <a:r>
              <a:rPr lang="en-GB" sz="1900" dirty="0" err="1">
                <a:latin typeface="Times New Roman" pitchFamily="18" charset="0"/>
                <a:cs typeface="Times New Roman" pitchFamily="18" charset="0"/>
              </a:rPr>
              <a:t>Carino</a:t>
            </a:r>
            <a:r>
              <a:rPr lang="en-GB" sz="1900" dirty="0">
                <a:latin typeface="Times New Roman" pitchFamily="18" charset="0"/>
                <a:cs typeface="Times New Roman" pitchFamily="18" charset="0"/>
              </a:rPr>
              <a:t>, 2025). </a:t>
            </a:r>
            <a:endParaRPr lang="en-US" sz="1900" dirty="0">
              <a:latin typeface="Times New Roman" pitchFamily="18" charset="0"/>
              <a:cs typeface="Times New Roman" pitchFamily="18" charset="0"/>
            </a:endParaRPr>
          </a:p>
        </p:txBody>
      </p:sp>
      <p:pic>
        <p:nvPicPr>
          <p:cNvPr id="4" name="image8.png"/>
          <p:cNvPicPr/>
          <p:nvPr/>
        </p:nvPicPr>
        <p:blipFill>
          <a:blip r:embed="rId3"/>
          <a:srcRect/>
          <a:stretch>
            <a:fillRect/>
          </a:stretch>
        </p:blipFill>
        <p:spPr>
          <a:xfrm>
            <a:off x="6125305" y="1715967"/>
            <a:ext cx="5943600" cy="3390900"/>
          </a:xfrm>
          <a:prstGeom prst="rect">
            <a:avLst/>
          </a:prstGeom>
          <a:ln w="25400">
            <a:solidFill>
              <a:srgbClr val="000000"/>
            </a:solidFill>
            <a:prstDash val="solid"/>
          </a:ln>
        </p:spPr>
      </p:pic>
      <p:sp>
        <p:nvSpPr>
          <p:cNvPr id="26625" name="Rectangle 1"/>
          <p:cNvSpPr>
            <a:spLocks noChangeArrowheads="1"/>
          </p:cNvSpPr>
          <p:nvPr/>
        </p:nvSpPr>
        <p:spPr bwMode="auto">
          <a:xfrm>
            <a:off x="6699739" y="5380892"/>
            <a:ext cx="5152292"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a:ln>
                  <a:noFill/>
                </a:ln>
                <a:solidFill>
                  <a:schemeClr val="tx1"/>
                </a:solidFill>
                <a:effectLst/>
                <a:latin typeface="Arial" pitchFamily="34" charset="0"/>
                <a:ea typeface="Times New Roman" pitchFamily="18" charset="0"/>
                <a:cs typeface="Arial" pitchFamily="34" charset="0"/>
              </a:rPr>
              <a:t>Figure 5: Leadership principles of Amazon Inc </a:t>
            </a:r>
            <a:endParaRPr kumimoji="0" lang="en-US" sz="1200" b="0" i="0" u="none" strike="noStrike" cap="none" normalizeH="0" baseline="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Arial" pitchFamily="34" charset="0"/>
                <a:ea typeface="Times New Roman" pitchFamily="18" charset="0"/>
                <a:cs typeface="Arial" pitchFamily="34" charset="0"/>
              </a:rPr>
              <a:t>(Source: created by the author)</a:t>
            </a:r>
            <a:endParaRPr kumimoji="0" lang="en-GB" sz="1800" b="0" i="0" u="none" strike="noStrike" cap="none" normalizeH="0" baseline="0">
              <a:ln>
                <a:noFill/>
              </a:ln>
              <a:solidFill>
                <a:schemeClr val="tx1"/>
              </a:solidFill>
              <a:effectLst/>
              <a:latin typeface="Arial" pitchFamily="34" charset="0"/>
              <a:cs typeface="Arial"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solidFill>
                  <a:schemeClr val="tx1"/>
                </a:solidFill>
                <a:latin typeface="Times New Roman" pitchFamily="18" charset="0"/>
                <a:cs typeface="Times New Roman" pitchFamily="18" charset="0"/>
              </a:rPr>
              <a:t>CONCLUSION</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1219200" y="2133600"/>
            <a:ext cx="10363200" cy="3713018"/>
          </a:xfrm>
        </p:spPr>
        <p:txBody>
          <a:bodyPr>
            <a:normAutofit/>
          </a:bodyPr>
          <a:lstStyle/>
          <a:p>
            <a:pPr algn="just">
              <a:lnSpc>
                <a:spcPct val="160000"/>
              </a:lnSpc>
            </a:pPr>
            <a:r>
              <a:rPr lang="en-GB" sz="2400" dirty="0">
                <a:latin typeface="Times New Roman" pitchFamily="18" charset="0"/>
                <a:cs typeface="Times New Roman" pitchFamily="18" charset="0"/>
              </a:rPr>
              <a:t>The section has discussed the implication of HRM policy along with the Amazon Line management role in implementing and adhering to the policy.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537277-2298-9AA6-F144-37373106E05D}"/>
              </a:ext>
            </a:extLst>
          </p:cNvPr>
          <p:cNvSpPr>
            <a:spLocks noGrp="1"/>
          </p:cNvSpPr>
          <p:nvPr>
            <p:ph sz="quarter" idx="1"/>
          </p:nvPr>
        </p:nvSpPr>
        <p:spPr/>
        <p:txBody>
          <a:bodyPr>
            <a:normAutofit fontScale="40000" lnSpcReduction="20000"/>
          </a:bodyPr>
          <a:lstStyle/>
          <a:p>
            <a:pPr>
              <a:spcBef>
                <a:spcPts val="0"/>
              </a:spcBef>
            </a:pPr>
            <a:r>
              <a:rPr lang="en-GB" sz="2800" dirty="0"/>
              <a:t>Amazon AWS, (2025), </a:t>
            </a:r>
            <a:r>
              <a:rPr lang="en-GB" sz="2800" i="1" dirty="0"/>
              <a:t>HR AND COMPENSATION POLICY. </a:t>
            </a:r>
            <a:r>
              <a:rPr lang="en-GB" sz="2800" dirty="0"/>
              <a:t>Available at: </a:t>
            </a:r>
            <a:r>
              <a:rPr lang="en-GB" sz="2800" u="sng" dirty="0">
                <a:hlinkClick r:id="rId2"/>
              </a:rPr>
              <a:t>https://s3.amazonaws.com/mz-filemanager/5fd7b7d8-54a1-472d-8426-eb896ad8a3c4/a4c327b1-db3a-45a7-b8fd-7d57d25201bd_Politica_de_Pessoas_e_Remuneracao_Ingles.pdf</a:t>
            </a:r>
            <a:r>
              <a:rPr lang="en-GB" sz="2800" dirty="0"/>
              <a:t> (Accessed on: 21 November 2025)</a:t>
            </a:r>
            <a:endParaRPr lang="en-US" sz="2800" dirty="0"/>
          </a:p>
          <a:p>
            <a:pPr>
              <a:spcBef>
                <a:spcPts val="0"/>
              </a:spcBef>
            </a:pPr>
            <a:r>
              <a:rPr lang="en-GB" sz="2800" dirty="0" err="1"/>
              <a:t>Onyekwelu</a:t>
            </a:r>
            <a:r>
              <a:rPr lang="en-GB" sz="2800" dirty="0"/>
              <a:t>, N.P., </a:t>
            </a:r>
            <a:r>
              <a:rPr lang="en-GB" sz="2800" dirty="0" err="1"/>
              <a:t>Ezeafulukwe</a:t>
            </a:r>
            <a:r>
              <a:rPr lang="en-GB" sz="2800" dirty="0"/>
              <a:t>, C., Owolabi, O.R., </a:t>
            </a:r>
            <a:r>
              <a:rPr lang="en-GB" sz="2800" dirty="0" err="1"/>
              <a:t>Asuzu</a:t>
            </a:r>
            <a:r>
              <a:rPr lang="en-GB" sz="2800" dirty="0"/>
              <a:t>, O.F., Bello, B.G. and </a:t>
            </a:r>
            <a:r>
              <a:rPr lang="en-GB" sz="2800" dirty="0" err="1"/>
              <a:t>Onyekwelu</a:t>
            </a:r>
            <a:r>
              <a:rPr lang="en-GB" sz="2800" dirty="0"/>
              <a:t>, S.C., (2024). Ethics and corporate social responsibility in HR: A comprehensive review of policies and practices. </a:t>
            </a:r>
            <a:r>
              <a:rPr lang="en-GB" sz="2800" i="1" dirty="0"/>
              <a:t>International Journal of Science and Research Archive</a:t>
            </a:r>
            <a:r>
              <a:rPr lang="en-GB" sz="2800" dirty="0"/>
              <a:t>, </a:t>
            </a:r>
            <a:r>
              <a:rPr lang="en-GB" sz="2800" i="1" dirty="0"/>
              <a:t>11</a:t>
            </a:r>
            <a:r>
              <a:rPr lang="en-GB" sz="2800" dirty="0"/>
              <a:t>(1), pp.1294-1303.</a:t>
            </a:r>
            <a:endParaRPr lang="en-US" sz="2800" dirty="0"/>
          </a:p>
          <a:p>
            <a:pPr>
              <a:spcBef>
                <a:spcPts val="0"/>
              </a:spcBef>
            </a:pPr>
            <a:r>
              <a:rPr lang="en-GB" sz="2800" dirty="0"/>
              <a:t>Amazon Career Choice, (2025), </a:t>
            </a:r>
            <a:r>
              <a:rPr lang="en-GB" sz="2800" i="1" dirty="0"/>
              <a:t>Amazon Career Choice.</a:t>
            </a:r>
            <a:r>
              <a:rPr lang="en-GB" sz="2800" dirty="0"/>
              <a:t> Available at: </a:t>
            </a:r>
            <a:r>
              <a:rPr lang="en-GB" sz="2800" u="sng" dirty="0">
                <a:hlinkClick r:id="rId3"/>
              </a:rPr>
              <a:t>https://www.amazoncareerchoice.com/Home?country=CAN</a:t>
            </a:r>
            <a:r>
              <a:rPr lang="en-GB" sz="2800" dirty="0"/>
              <a:t> (Accessed on: 21 November 2025)</a:t>
            </a:r>
            <a:endParaRPr lang="en-US" sz="2800" dirty="0"/>
          </a:p>
          <a:p>
            <a:pPr>
              <a:spcBef>
                <a:spcPts val="0"/>
              </a:spcBef>
            </a:pPr>
            <a:r>
              <a:rPr lang="en-GB" sz="2800" dirty="0" err="1"/>
              <a:t>Aboutamazon</a:t>
            </a:r>
            <a:r>
              <a:rPr lang="en-GB" sz="2800" dirty="0"/>
              <a:t>, (2025), </a:t>
            </a:r>
            <a:r>
              <a:rPr lang="en-GB" sz="2800" i="1" dirty="0"/>
              <a:t>News release details. </a:t>
            </a:r>
            <a:r>
              <a:rPr lang="en-GB" sz="2800" dirty="0"/>
              <a:t>Available at: </a:t>
            </a:r>
            <a:r>
              <a:rPr lang="en-GB" sz="2800" u="sng" dirty="0">
                <a:hlinkClick r:id="rId4"/>
              </a:rPr>
              <a:t>https://ir.aboutamazon.com/news-release/news-release-details/2025/Amazon-com-Announces-Third-Quarter-Results/</a:t>
            </a:r>
            <a:r>
              <a:rPr lang="en-GB" sz="2800" dirty="0"/>
              <a:t> (Accessed on: 21 November 2025)</a:t>
            </a:r>
            <a:endParaRPr lang="en-US" sz="2800" dirty="0"/>
          </a:p>
          <a:p>
            <a:pPr>
              <a:spcBef>
                <a:spcPts val="0"/>
              </a:spcBef>
            </a:pPr>
            <a:r>
              <a:rPr lang="en-GB" sz="2800" dirty="0"/>
              <a:t>Macrotrends, (2025), </a:t>
            </a:r>
            <a:r>
              <a:rPr lang="en-GB" sz="2800" i="1" dirty="0"/>
              <a:t>Amazon Revenue 2011-2025 | AMZN.</a:t>
            </a:r>
            <a:r>
              <a:rPr lang="en-GB" sz="2800" dirty="0"/>
              <a:t> Available at: </a:t>
            </a:r>
            <a:r>
              <a:rPr lang="en-GB" sz="2800" u="sng" dirty="0">
                <a:hlinkClick r:id="rId5"/>
              </a:rPr>
              <a:t>https://www.macrotrends.net/stocks/charts/AMZN/amazon/revenue</a:t>
            </a:r>
            <a:r>
              <a:rPr lang="en-GB" sz="2800" dirty="0"/>
              <a:t> (Accessed on: 21 November 2025)</a:t>
            </a:r>
            <a:endParaRPr lang="en-US" sz="2800" dirty="0"/>
          </a:p>
          <a:p>
            <a:pPr>
              <a:spcBef>
                <a:spcPts val="0"/>
              </a:spcBef>
            </a:pPr>
            <a:r>
              <a:rPr lang="en-GB" sz="2800" dirty="0" err="1"/>
              <a:t>Aboutamazon</a:t>
            </a:r>
            <a:r>
              <a:rPr lang="en-GB" sz="2800" dirty="0"/>
              <a:t>, (2024), </a:t>
            </a:r>
            <a:r>
              <a:rPr lang="en-GB" sz="2800" i="1" dirty="0"/>
              <a:t>Thousands of Amazon employees are landing higher-paying jobs through Career Choice.</a:t>
            </a:r>
            <a:r>
              <a:rPr lang="en-GB" sz="2800" dirty="0"/>
              <a:t> Available at: </a:t>
            </a:r>
            <a:r>
              <a:rPr lang="en-GB" sz="2800" u="sng" dirty="0">
                <a:hlinkClick r:id="rId6"/>
              </a:rPr>
              <a:t>https://www.aboutamazon.com/news/workplace/amazon-career-choice-high-paying-jobs</a:t>
            </a:r>
            <a:r>
              <a:rPr lang="en-GB" sz="2800" dirty="0"/>
              <a:t> (Accessed on: 21 November 2025)</a:t>
            </a:r>
            <a:endParaRPr lang="en-US" sz="2800" dirty="0"/>
          </a:p>
          <a:p>
            <a:pPr>
              <a:spcBef>
                <a:spcPts val="0"/>
              </a:spcBef>
            </a:pPr>
            <a:r>
              <a:rPr lang="en-GB" sz="2800" dirty="0" err="1"/>
              <a:t>Paiuc</a:t>
            </a:r>
            <a:r>
              <a:rPr lang="en-GB" sz="2800" dirty="0"/>
              <a:t>, D., (2021). Cultural intelligence as a core competence of inclusive leadership. </a:t>
            </a:r>
            <a:r>
              <a:rPr lang="en-GB" sz="2800" i="1" dirty="0"/>
              <a:t>Management dynamics in the knowledge economy</a:t>
            </a:r>
            <a:r>
              <a:rPr lang="en-GB" sz="2800" dirty="0"/>
              <a:t>, </a:t>
            </a:r>
            <a:r>
              <a:rPr lang="en-GB" sz="2800" i="1" dirty="0"/>
              <a:t>9</a:t>
            </a:r>
            <a:r>
              <a:rPr lang="en-GB" sz="2800" dirty="0"/>
              <a:t>(3), pp.363-378. </a:t>
            </a:r>
            <a:endParaRPr lang="en-US" sz="2800" dirty="0"/>
          </a:p>
          <a:p>
            <a:pPr>
              <a:spcBef>
                <a:spcPts val="0"/>
              </a:spcBef>
            </a:pPr>
            <a:r>
              <a:rPr lang="en-GB" sz="2800" dirty="0"/>
              <a:t>Nneji, O.V., (2023). HUMAN RELATION PRACTICE AND EMPLOYEE PERFORMANCE OF PLASTIC MANUFACTURING FIRMS IN PORT HARCOURT. </a:t>
            </a:r>
            <a:r>
              <a:rPr lang="en-GB" sz="2800" i="1" dirty="0"/>
              <a:t>BW Academic Journal</a:t>
            </a:r>
            <a:r>
              <a:rPr lang="en-GB" sz="2800" dirty="0"/>
              <a:t>, pp.18-18.</a:t>
            </a:r>
            <a:endParaRPr lang="en-US" sz="2800" dirty="0"/>
          </a:p>
          <a:p>
            <a:pPr>
              <a:spcBef>
                <a:spcPts val="0"/>
              </a:spcBef>
            </a:pPr>
            <a:r>
              <a:rPr lang="en-GB" sz="2800" dirty="0" err="1"/>
              <a:t>Aboutamazon</a:t>
            </a:r>
            <a:r>
              <a:rPr lang="en-GB" sz="2800" dirty="0"/>
              <a:t>, (2025),</a:t>
            </a:r>
            <a:r>
              <a:rPr lang="en-GB" sz="2800" i="1" dirty="0"/>
              <a:t> Amazon Leadership Principles.</a:t>
            </a:r>
            <a:r>
              <a:rPr lang="en-GB" sz="2800" dirty="0"/>
              <a:t> Available at: </a:t>
            </a:r>
            <a:r>
              <a:rPr lang="en-GB" sz="2800" u="sng" dirty="0">
                <a:hlinkClick r:id="rId7"/>
              </a:rPr>
              <a:t>https://www.aboutamazon.com/about-us/leadership-principles</a:t>
            </a:r>
            <a:r>
              <a:rPr lang="en-GB" sz="2800" dirty="0"/>
              <a:t> (Accessed on: 21 November 2025)</a:t>
            </a:r>
            <a:endParaRPr lang="en-US" sz="2800" dirty="0"/>
          </a:p>
          <a:p>
            <a:pPr>
              <a:spcBef>
                <a:spcPts val="0"/>
              </a:spcBef>
            </a:pPr>
            <a:r>
              <a:rPr lang="en-GB" sz="2800" dirty="0"/>
              <a:t>Carino, M.S., (2022). How did Amazon reach its </a:t>
            </a:r>
            <a:r>
              <a:rPr lang="en-GB" sz="2800" dirty="0" err="1"/>
              <a:t>prime?.</a:t>
            </a:r>
            <a:r>
              <a:rPr lang="en-GB" sz="2800" i="1" dirty="0" err="1"/>
              <a:t>Journal</a:t>
            </a:r>
            <a:r>
              <a:rPr lang="en-GB" sz="2800" i="1" dirty="0"/>
              <a:t> of International Business and Law</a:t>
            </a:r>
            <a:r>
              <a:rPr lang="en-GB" sz="2800" dirty="0"/>
              <a:t>, </a:t>
            </a:r>
            <a:r>
              <a:rPr lang="en-GB" sz="2800" i="1" dirty="0"/>
              <a:t>21</a:t>
            </a:r>
            <a:r>
              <a:rPr lang="en-GB" sz="2800" dirty="0"/>
              <a:t>(2), p.5. </a:t>
            </a:r>
            <a:endParaRPr lang="en-US" sz="2800" dirty="0"/>
          </a:p>
          <a:p>
            <a:pPr>
              <a:spcBef>
                <a:spcPts val="0"/>
              </a:spcBef>
            </a:pPr>
            <a:r>
              <a:rPr lang="en-GB" sz="2800" dirty="0"/>
              <a:t>Amazon, (2025), </a:t>
            </a:r>
            <a:r>
              <a:rPr lang="en-GB" sz="2800" i="1" dirty="0"/>
              <a:t>Supporting Operations employees. </a:t>
            </a:r>
            <a:r>
              <a:rPr lang="en-GB" sz="2800" dirty="0"/>
              <a:t>Available at: </a:t>
            </a:r>
            <a:r>
              <a:rPr lang="en-GB" sz="2800" u="sng" dirty="0">
                <a:hlinkClick r:id="rId8"/>
              </a:rPr>
              <a:t>https://amazon.jobs/content/en-gb/teams/fulfillment-and-operations/human-resources</a:t>
            </a:r>
            <a:r>
              <a:rPr lang="en-GB" sz="2800" dirty="0"/>
              <a:t> (Accessed on: 21 November 2025)</a:t>
            </a:r>
            <a:endParaRPr lang="en-US" sz="2800" dirty="0"/>
          </a:p>
          <a:p>
            <a:pPr>
              <a:spcBef>
                <a:spcPts val="0"/>
              </a:spcBef>
            </a:pPr>
            <a:r>
              <a:rPr lang="en-GB" sz="2800" dirty="0" err="1"/>
              <a:t>Kanzola</a:t>
            </a:r>
            <a:r>
              <a:rPr lang="en-GB" sz="2800" dirty="0"/>
              <a:t>, A.M. and Petrakis, P.E., (2024). A Foresight Framework for the Labor Market with Special Reference to Managerial Roles—Toward Diversified Skill Portfolios. </a:t>
            </a:r>
            <a:r>
              <a:rPr lang="en-GB" sz="2800" i="1" dirty="0"/>
              <a:t>Forecasting</a:t>
            </a:r>
            <a:r>
              <a:rPr lang="en-GB" sz="2800" dirty="0"/>
              <a:t>, </a:t>
            </a:r>
            <a:r>
              <a:rPr lang="en-GB" sz="2800" i="1" dirty="0"/>
              <a:t>6</a:t>
            </a:r>
            <a:r>
              <a:rPr lang="en-GB" sz="2800" dirty="0"/>
              <a:t>(4), pp.985-1000. </a:t>
            </a:r>
            <a:endParaRPr lang="en-US" sz="2800" dirty="0"/>
          </a:p>
          <a:p>
            <a:pPr>
              <a:spcBef>
                <a:spcPts val="0"/>
              </a:spcBef>
            </a:pPr>
            <a:r>
              <a:rPr lang="en-GB" sz="2800" dirty="0"/>
              <a:t>Norman, D.K., (2024). Smart Manufacturing and Industrial Transformation: Economic Impacts on Firm Performance and Market Dynamics. </a:t>
            </a:r>
            <a:r>
              <a:rPr lang="en-GB" sz="2800" i="1" dirty="0"/>
              <a:t>Frontiers in Management Science</a:t>
            </a:r>
            <a:r>
              <a:rPr lang="en-GB" sz="2800" dirty="0"/>
              <a:t>, </a:t>
            </a:r>
            <a:r>
              <a:rPr lang="en-GB" sz="2800" i="1" dirty="0"/>
              <a:t>3</a:t>
            </a:r>
            <a:r>
              <a:rPr lang="en-GB" sz="2800" dirty="0"/>
              <a:t>(4), pp.13-22.</a:t>
            </a:r>
            <a:endParaRPr lang="en-US" sz="2800" dirty="0"/>
          </a:p>
          <a:p>
            <a:pPr>
              <a:spcBef>
                <a:spcPts val="0"/>
              </a:spcBef>
            </a:pPr>
            <a:r>
              <a:rPr lang="en-GB" sz="2800" dirty="0" err="1"/>
              <a:t>Alaghbari</a:t>
            </a:r>
            <a:r>
              <a:rPr lang="en-GB" sz="2800" dirty="0"/>
              <a:t>, M.A., Ateeq, A., </a:t>
            </a:r>
            <a:r>
              <a:rPr lang="en-GB" sz="2800" dirty="0" err="1"/>
              <a:t>Alzoraiki</a:t>
            </a:r>
            <a:r>
              <a:rPr lang="en-GB" sz="2800" dirty="0"/>
              <a:t>, M., Milhem, M. and </a:t>
            </a:r>
            <a:r>
              <a:rPr lang="en-GB" sz="2800" dirty="0" err="1"/>
              <a:t>Beshr</a:t>
            </a:r>
            <a:r>
              <a:rPr lang="en-GB" sz="2800" dirty="0"/>
              <a:t>, B.A.H., (2024), January. Integrating technology in human resource management: innovations and advancements for the modern workplace. In </a:t>
            </a:r>
            <a:r>
              <a:rPr lang="en-GB" sz="2800" i="1" dirty="0"/>
              <a:t>2024 ASU International Conference in Emerging Technologies for Sustainability and Intelligent Systems (ICETSIS)</a:t>
            </a:r>
            <a:r>
              <a:rPr lang="en-GB" sz="2800" dirty="0"/>
              <a:t> (pp. 307-311). IEEE.</a:t>
            </a:r>
            <a:endParaRPr lang="en-US" sz="2800" dirty="0"/>
          </a:p>
          <a:p>
            <a:pPr>
              <a:spcBef>
                <a:spcPts val="0"/>
              </a:spcBef>
            </a:pPr>
            <a:r>
              <a:rPr lang="en-GB" sz="2800" dirty="0" err="1"/>
              <a:t>McLymore</a:t>
            </a:r>
            <a:r>
              <a:rPr lang="en-GB" sz="2800" dirty="0"/>
              <a:t>, A. (2025), </a:t>
            </a:r>
            <a:r>
              <a:rPr lang="en-GB" sz="2800" i="1" dirty="0"/>
              <a:t>Amazon cuts reference to diversity from annual report. </a:t>
            </a:r>
            <a:r>
              <a:rPr lang="en-GB" sz="2800" dirty="0"/>
              <a:t>Available at: </a:t>
            </a:r>
            <a:r>
              <a:rPr lang="en-GB" sz="2800" u="sng" dirty="0">
                <a:hlinkClick r:id="rId9"/>
              </a:rPr>
              <a:t>https://www.reuters.com/technology/amazon-cuts-reference-diversity-annual-report-2025-02-07/</a:t>
            </a:r>
            <a:r>
              <a:rPr lang="en-GB" sz="2800" dirty="0"/>
              <a:t> (Accessed on: 21 November 2025)</a:t>
            </a:r>
            <a:endParaRPr lang="en-US" sz="2800" dirty="0"/>
          </a:p>
          <a:p>
            <a:pPr>
              <a:spcBef>
                <a:spcPts val="0"/>
              </a:spcBef>
            </a:pPr>
            <a:r>
              <a:rPr lang="en-US" sz="2800" dirty="0"/>
              <a:t>Arcieri, K., (2021), Amazon could see revenue more than double by 2025 as retail business grow. Available at: </a:t>
            </a:r>
            <a:r>
              <a:rPr lang="en-US" sz="2800" u="sng" dirty="0">
                <a:hlinkClick r:id="rId10"/>
              </a:rPr>
              <a:t>https://www.spglobal.com/market-intelligence/en/news-insights/articles/2021/2/amazon-could-see-revenue-more-than-double-by-2025-as-retail-business-grows-62718086</a:t>
            </a:r>
            <a:r>
              <a:rPr lang="en-US" sz="2800" dirty="0"/>
              <a:t> (Accessed on: 21 November 2025)</a:t>
            </a:r>
          </a:p>
          <a:p>
            <a:endParaRPr lang="en-IN" dirty="0"/>
          </a:p>
        </p:txBody>
      </p:sp>
      <p:sp>
        <p:nvSpPr>
          <p:cNvPr id="4" name="Title 1">
            <a:extLst>
              <a:ext uri="{FF2B5EF4-FFF2-40B4-BE49-F238E27FC236}">
                <a16:creationId xmlns:a16="http://schemas.microsoft.com/office/drawing/2014/main" id="{5ED3999D-24F7-DACD-81ED-CFA41779C7C8}"/>
              </a:ext>
            </a:extLst>
          </p:cNvPr>
          <p:cNvSpPr>
            <a:spLocks noGrp="1"/>
          </p:cNvSpPr>
          <p:nvPr>
            <p:ph type="title"/>
          </p:nvPr>
        </p:nvSpPr>
        <p:spPr>
          <a:xfrm>
            <a:off x="1146048" y="182880"/>
            <a:ext cx="10363200" cy="522615"/>
          </a:xfrm>
        </p:spPr>
        <p:txBody>
          <a:bodyPr/>
          <a:lstStyle/>
          <a:p>
            <a:pPr algn="ctr"/>
            <a:r>
              <a:rPr lang="en-GB" sz="2400" b="1" dirty="0">
                <a:solidFill>
                  <a:schemeClr val="tx1"/>
                </a:solidFill>
                <a:latin typeface="Times New Roman" pitchFamily="18" charset="0"/>
                <a:cs typeface="Times New Roman" pitchFamily="18" charset="0"/>
              </a:rPr>
              <a:t>REFERENCES</a:t>
            </a:r>
            <a:endParaRPr lang="en-US" sz="2400" b="1"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27721582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4F1D5C9-88B6-D008-25A5-BBAB5A18CDAE}"/>
              </a:ext>
            </a:extLst>
          </p:cNvPr>
          <p:cNvSpPr>
            <a:spLocks noGrp="1"/>
          </p:cNvSpPr>
          <p:nvPr>
            <p:ph type="subTitle" idx="1"/>
          </p:nvPr>
        </p:nvSpPr>
        <p:spPr/>
        <p:txBody>
          <a:bodyPr/>
          <a:lstStyle/>
          <a:p>
            <a:r>
              <a:rPr lang="en-IN" dirty="0"/>
              <a:t>STUDENT ID: 2503790</a:t>
            </a:r>
          </a:p>
        </p:txBody>
      </p:sp>
      <p:sp>
        <p:nvSpPr>
          <p:cNvPr id="3" name="Title 2">
            <a:extLst>
              <a:ext uri="{FF2B5EF4-FFF2-40B4-BE49-F238E27FC236}">
                <a16:creationId xmlns:a16="http://schemas.microsoft.com/office/drawing/2014/main" id="{B3ECAD4B-04DF-1E9B-1444-76016AA322B1}"/>
              </a:ext>
            </a:extLst>
          </p:cNvPr>
          <p:cNvSpPr>
            <a:spLocks noGrp="1"/>
          </p:cNvSpPr>
          <p:nvPr>
            <p:ph type="ctrTitle"/>
          </p:nvPr>
        </p:nvSpPr>
        <p:spPr/>
        <p:txBody>
          <a:bodyPr/>
          <a:lstStyle/>
          <a:p>
            <a:r>
              <a:rPr lang="en-IN" dirty="0"/>
              <a:t>HARSHKUMAR MANOJKUMAR PATEL</a:t>
            </a:r>
          </a:p>
        </p:txBody>
      </p:sp>
    </p:spTree>
    <p:extLst>
      <p:ext uri="{BB962C8B-B14F-4D97-AF65-F5344CB8AC3E}">
        <p14:creationId xmlns:p14="http://schemas.microsoft.com/office/powerpoint/2010/main" val="1091261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274638"/>
            <a:ext cx="10363200" cy="686654"/>
          </a:xfrm>
        </p:spPr>
        <p:txBody>
          <a:bodyPr>
            <a:normAutofit/>
          </a:bodyPr>
          <a:lstStyle/>
          <a:p>
            <a:pPr algn="ctr"/>
            <a:r>
              <a:rPr lang="en-GB" sz="2800" b="1" dirty="0">
                <a:solidFill>
                  <a:schemeClr val="tx1"/>
                </a:solidFill>
                <a:latin typeface="Times New Roman" pitchFamily="18" charset="0"/>
                <a:cs typeface="Times New Roman" pitchFamily="18" charset="0"/>
              </a:rPr>
              <a:t> INTRODUCTION</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1205346" y="1856508"/>
            <a:ext cx="10363200" cy="3311237"/>
          </a:xfrm>
        </p:spPr>
        <p:txBody>
          <a:bodyPr>
            <a:normAutofit/>
          </a:bodyPr>
          <a:lstStyle/>
          <a:p>
            <a:pPr algn="just">
              <a:lnSpc>
                <a:spcPct val="160000"/>
              </a:lnSpc>
            </a:pPr>
            <a:r>
              <a:rPr lang="en-GB" sz="2400" dirty="0">
                <a:latin typeface="Times New Roman" pitchFamily="18" charset="0"/>
                <a:cs typeface="Times New Roman" pitchFamily="18" charset="0"/>
              </a:rPr>
              <a:t>This section of the report focus on strategic alignment of HR practice with the long-term organisation gaols of Amazon Inc. Amazon is planning to expanding its global presence through expanding its business operations by leveraging technological advancement. </a:t>
            </a:r>
            <a:endParaRPr lang="en-US" sz="2400" dirty="0">
              <a:latin typeface="Times New Roman" pitchFamily="18" charset="0"/>
              <a:cs typeface="Times New Roman"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509" y="234276"/>
            <a:ext cx="11717383" cy="1235296"/>
          </a:xfrm>
        </p:spPr>
        <p:txBody>
          <a:bodyPr>
            <a:normAutofit/>
          </a:bodyPr>
          <a:lstStyle/>
          <a:p>
            <a:pPr algn="ctr"/>
            <a:r>
              <a:rPr lang="en-GB" sz="2800" b="1" dirty="0">
                <a:solidFill>
                  <a:schemeClr val="tx1"/>
                </a:solidFill>
                <a:latin typeface="Times New Roman" pitchFamily="18" charset="0"/>
                <a:cs typeface="Times New Roman" pitchFamily="18" charset="0"/>
              </a:rPr>
              <a:t>STRATEGIC ALIGNMENT OF HR PRACTICES WITH COMPANY GOALS</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238241" y="1998147"/>
            <a:ext cx="5338311" cy="4544321"/>
          </a:xfrm>
        </p:spPr>
        <p:txBody>
          <a:bodyPr>
            <a:noAutofit/>
          </a:bodyPr>
          <a:lstStyle/>
          <a:p>
            <a:pPr algn="just">
              <a:lnSpc>
                <a:spcPct val="160000"/>
              </a:lnSpc>
            </a:pPr>
            <a:r>
              <a:rPr lang="en-GB" sz="1900" dirty="0">
                <a:latin typeface="Times New Roman" pitchFamily="18" charset="0"/>
                <a:cs typeface="Times New Roman" pitchFamily="18" charset="0"/>
              </a:rPr>
              <a:t>Amazon Inc’s ambitious goal is to implement upskilling initiatives for its global employee base, accounting for 100,000 employees for continuous learning and opportunity (Galetti, 2025). </a:t>
            </a:r>
          </a:p>
          <a:p>
            <a:pPr algn="just">
              <a:lnSpc>
                <a:spcPct val="160000"/>
              </a:lnSpc>
            </a:pPr>
            <a:r>
              <a:rPr lang="en-GB" sz="2000" dirty="0">
                <a:latin typeface="Times New Roman" pitchFamily="18" charset="0"/>
                <a:cs typeface="Times New Roman" pitchFamily="18" charset="0"/>
              </a:rPr>
              <a:t>Amazon Inc integrated Future Ready 2030 strategy for investing $2.5 billion to provide accessibility for 50 million employees to important skills and learning materials (Galetti, 2025). </a:t>
            </a:r>
            <a:endParaRPr lang="en-US" sz="2000" dirty="0">
              <a:latin typeface="Times New Roman" pitchFamily="18" charset="0"/>
              <a:cs typeface="Times New Roman" pitchFamily="18" charset="0"/>
            </a:endParaRPr>
          </a:p>
        </p:txBody>
      </p:sp>
      <p:pic>
        <p:nvPicPr>
          <p:cNvPr id="4" name="Picture 3"/>
          <p:cNvPicPr/>
          <p:nvPr/>
        </p:nvPicPr>
        <p:blipFill>
          <a:blip r:embed="rId3"/>
          <a:srcRect/>
          <a:stretch>
            <a:fillRect/>
          </a:stretch>
        </p:blipFill>
        <p:spPr bwMode="auto">
          <a:xfrm>
            <a:off x="5782614" y="1899331"/>
            <a:ext cx="6081140" cy="3432523"/>
          </a:xfrm>
          <a:prstGeom prst="rect">
            <a:avLst/>
          </a:prstGeom>
          <a:noFill/>
          <a:ln w="9525">
            <a:noFill/>
            <a:miter lim="800000"/>
            <a:headEnd/>
            <a:tailEnd/>
          </a:ln>
        </p:spPr>
      </p:pic>
      <p:sp>
        <p:nvSpPr>
          <p:cNvPr id="5" name="TextBox 4"/>
          <p:cNvSpPr txBox="1"/>
          <p:nvPr/>
        </p:nvSpPr>
        <p:spPr>
          <a:xfrm>
            <a:off x="6330994" y="5879123"/>
            <a:ext cx="4730261" cy="461665"/>
          </a:xfrm>
          <a:prstGeom prst="rect">
            <a:avLst/>
          </a:prstGeom>
          <a:noFill/>
        </p:spPr>
        <p:txBody>
          <a:bodyPr wrap="square" rtlCol="0">
            <a:spAutoFit/>
          </a:bodyPr>
          <a:lstStyle/>
          <a:p>
            <a:pPr algn="ctr"/>
            <a:r>
              <a:rPr lang="en-GB" sz="1200" b="1" dirty="0">
                <a:latin typeface="Times New Roman" pitchFamily="18" charset="0"/>
                <a:cs typeface="Times New Roman" pitchFamily="18" charset="0"/>
              </a:rPr>
              <a:t>Figure 6: Amazon Revenue and financial performance</a:t>
            </a:r>
            <a:endParaRPr lang="en-US" sz="1200" dirty="0">
              <a:latin typeface="Times New Roman" pitchFamily="18" charset="0"/>
              <a:cs typeface="Times New Roman" pitchFamily="18" charset="0"/>
            </a:endParaRPr>
          </a:p>
          <a:p>
            <a:pPr algn="ctr"/>
            <a:r>
              <a:rPr lang="en-GB" sz="1200" dirty="0">
                <a:latin typeface="Times New Roman" pitchFamily="18" charset="0"/>
                <a:cs typeface="Times New Roman" pitchFamily="18" charset="0"/>
              </a:rPr>
              <a:t>(Source: Arcieri, 2021)</a:t>
            </a:r>
            <a:endParaRPr lang="en-US" sz="1200" dirty="0">
              <a:latin typeface="Times New Roman" pitchFamily="18" charset="0"/>
              <a:cs typeface="Times New Roman"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solidFill>
                  <a:schemeClr val="tx1"/>
                </a:solidFill>
                <a:latin typeface="Times New Roman" pitchFamily="18" charset="0"/>
                <a:cs typeface="Times New Roman" pitchFamily="18" charset="0"/>
              </a:rPr>
              <a:t>STRATEGIC ALIGNMENT OF HR PRACTICES WITH COMPANY GOALS (CONT.)</a:t>
            </a:r>
            <a:endParaRPr lang="en-US" sz="2800" b="1" dirty="0">
              <a:solidFill>
                <a:schemeClr val="tx1"/>
              </a:solidFill>
              <a:latin typeface="Times New Roman" pitchFamily="18" charset="0"/>
              <a:cs typeface="Times New Roman" pitchFamily="18" charset="0"/>
            </a:endParaRPr>
          </a:p>
        </p:txBody>
      </p:sp>
      <p:graphicFrame>
        <p:nvGraphicFramePr>
          <p:cNvPr id="5" name="Content Placeholder 4"/>
          <p:cNvGraphicFramePr>
            <a:graphicFrameLocks noGrp="1"/>
          </p:cNvGraphicFramePr>
          <p:nvPr>
            <p:ph sz="quarter" idx="1"/>
          </p:nvPr>
        </p:nvGraphicFramePr>
        <p:xfrm>
          <a:off x="1022887" y="1875295"/>
          <a:ext cx="10693831" cy="4432517"/>
        </p:xfrm>
        <a:graphic>
          <a:graphicData uri="http://schemas.openxmlformats.org/drawingml/2006/table">
            <a:tbl>
              <a:tblPr>
                <a:tableStyleId>{775DCB02-9BB8-47FD-8907-85C794F793BA}</a:tableStyleId>
              </a:tblPr>
              <a:tblGrid>
                <a:gridCol w="1689316">
                  <a:extLst>
                    <a:ext uri="{9D8B030D-6E8A-4147-A177-3AD203B41FA5}">
                      <a16:colId xmlns:a16="http://schemas.microsoft.com/office/drawing/2014/main" val="20000"/>
                    </a:ext>
                  </a:extLst>
                </a:gridCol>
                <a:gridCol w="9004515">
                  <a:extLst>
                    <a:ext uri="{9D8B030D-6E8A-4147-A177-3AD203B41FA5}">
                      <a16:colId xmlns:a16="http://schemas.microsoft.com/office/drawing/2014/main" val="20001"/>
                    </a:ext>
                  </a:extLst>
                </a:gridCol>
              </a:tblGrid>
              <a:tr h="492501">
                <a:tc gridSpan="2">
                  <a:txBody>
                    <a:bodyPr/>
                    <a:lstStyle/>
                    <a:p>
                      <a:pPr algn="ctr">
                        <a:lnSpc>
                          <a:spcPct val="150000"/>
                        </a:lnSpc>
                        <a:spcAft>
                          <a:spcPts val="0"/>
                        </a:spcAft>
                      </a:pPr>
                      <a:r>
                        <a:rPr lang="en-GB" sz="2000" b="1" dirty="0">
                          <a:latin typeface="Times New Roman" pitchFamily="18" charset="0"/>
                          <a:cs typeface="Times New Roman" pitchFamily="18" charset="0"/>
                        </a:rPr>
                        <a:t>4Ps of HRM</a:t>
                      </a:r>
                      <a:endParaRPr lang="en-US" sz="2000" b="1" dirty="0">
                        <a:solidFill>
                          <a:schemeClr val="tx1"/>
                        </a:solidFill>
                        <a:latin typeface="Times New Roman" pitchFamily="18" charset="0"/>
                        <a:ea typeface="Times New Roman"/>
                        <a:cs typeface="Times New Roman" pitchFamily="18" charset="0"/>
                      </a:endParaRPr>
                    </a:p>
                  </a:txBody>
                  <a:tcPr marL="68580" marR="68580" marT="0" marB="0">
                    <a:solidFill>
                      <a:schemeClr val="bg2">
                        <a:lumMod val="75000"/>
                      </a:schemeClr>
                    </a:solidFill>
                  </a:tcPr>
                </a:tc>
                <a:tc hMerge="1">
                  <a:txBody>
                    <a:bodyPr/>
                    <a:lstStyle/>
                    <a:p>
                      <a:endParaRPr lang="en-US"/>
                    </a:p>
                  </a:txBody>
                  <a:tcPr/>
                </a:tc>
                <a:extLst>
                  <a:ext uri="{0D108BD9-81ED-4DB2-BD59-A6C34878D82A}">
                    <a16:rowId xmlns:a16="http://schemas.microsoft.com/office/drawing/2014/main" val="10000"/>
                  </a:ext>
                </a:extLst>
              </a:tr>
              <a:tr h="985004">
                <a:tc>
                  <a:txBody>
                    <a:bodyPr/>
                    <a:lstStyle/>
                    <a:p>
                      <a:pPr algn="just">
                        <a:lnSpc>
                          <a:spcPct val="150000"/>
                        </a:lnSpc>
                        <a:spcAft>
                          <a:spcPts val="0"/>
                        </a:spcAft>
                      </a:pPr>
                      <a:r>
                        <a:rPr lang="en-GB" sz="2000" b="1" dirty="0">
                          <a:latin typeface="Times New Roman" pitchFamily="18" charset="0"/>
                          <a:cs typeface="Times New Roman" pitchFamily="18" charset="0"/>
                        </a:rPr>
                        <a:t>People</a:t>
                      </a:r>
                      <a:endParaRPr lang="en-US" sz="2000" b="1" dirty="0">
                        <a:solidFill>
                          <a:schemeClr val="tx1"/>
                        </a:solidFill>
                        <a:latin typeface="Times New Roman" pitchFamily="18" charset="0"/>
                        <a:ea typeface="Times New Roman"/>
                        <a:cs typeface="Times New Roman" pitchFamily="18" charset="0"/>
                      </a:endParaRPr>
                    </a:p>
                  </a:txBody>
                  <a:tcPr marL="68580" marR="68580" marT="0" marB="0">
                    <a:solidFill>
                      <a:schemeClr val="bg2">
                        <a:lumMod val="75000"/>
                      </a:schemeClr>
                    </a:solidFill>
                  </a:tcPr>
                </a:tc>
                <a:tc>
                  <a:txBody>
                    <a:bodyPr/>
                    <a:lstStyle/>
                    <a:p>
                      <a:pPr algn="just">
                        <a:lnSpc>
                          <a:spcPct val="150000"/>
                        </a:lnSpc>
                        <a:spcAft>
                          <a:spcPts val="0"/>
                        </a:spcAft>
                      </a:pPr>
                      <a:r>
                        <a:rPr lang="en-GB" sz="2000" dirty="0">
                          <a:latin typeface="Times New Roman" pitchFamily="18" charset="0"/>
                          <a:cs typeface="Times New Roman" pitchFamily="18" charset="0"/>
                        </a:rPr>
                        <a:t>Global employees base consisting of consisting of 13.6% Asians, 26.5% Black and 3.6% Latin (Paiuc, 2021) </a:t>
                      </a:r>
                      <a:endParaRPr lang="en-US" sz="2000" dirty="0">
                        <a:solidFill>
                          <a:schemeClr val="tx1"/>
                        </a:solidFill>
                        <a:latin typeface="Times New Roman" pitchFamily="18" charset="0"/>
                        <a:ea typeface="Times New Roman"/>
                        <a:cs typeface="Times New Roman" pitchFamily="18" charset="0"/>
                      </a:endParaRPr>
                    </a:p>
                  </a:txBody>
                  <a:tcPr marL="68580" marR="68580" marT="0" marB="0">
                    <a:solidFill>
                      <a:schemeClr val="bg2">
                        <a:lumMod val="75000"/>
                      </a:schemeClr>
                    </a:solidFill>
                  </a:tcPr>
                </a:tc>
                <a:extLst>
                  <a:ext uri="{0D108BD9-81ED-4DB2-BD59-A6C34878D82A}">
                    <a16:rowId xmlns:a16="http://schemas.microsoft.com/office/drawing/2014/main" val="10001"/>
                  </a:ext>
                </a:extLst>
              </a:tr>
              <a:tr h="985004">
                <a:tc>
                  <a:txBody>
                    <a:bodyPr/>
                    <a:lstStyle/>
                    <a:p>
                      <a:pPr algn="just">
                        <a:lnSpc>
                          <a:spcPct val="150000"/>
                        </a:lnSpc>
                        <a:spcAft>
                          <a:spcPts val="0"/>
                        </a:spcAft>
                      </a:pPr>
                      <a:r>
                        <a:rPr lang="en-GB" sz="2000" b="1" dirty="0">
                          <a:latin typeface="Times New Roman" pitchFamily="18" charset="0"/>
                          <a:cs typeface="Times New Roman" pitchFamily="18" charset="0"/>
                        </a:rPr>
                        <a:t>Policy</a:t>
                      </a:r>
                      <a:endParaRPr lang="en-US" sz="2000" b="1" dirty="0">
                        <a:solidFill>
                          <a:schemeClr val="tx1"/>
                        </a:solidFill>
                        <a:latin typeface="Times New Roman" pitchFamily="18" charset="0"/>
                        <a:ea typeface="Times New Roman"/>
                        <a:cs typeface="Times New Roman" pitchFamily="18" charset="0"/>
                      </a:endParaRPr>
                    </a:p>
                  </a:txBody>
                  <a:tcPr marL="68580" marR="68580" marT="0" marB="0">
                    <a:solidFill>
                      <a:schemeClr val="bg2">
                        <a:lumMod val="75000"/>
                      </a:schemeClr>
                    </a:solidFill>
                  </a:tcPr>
                </a:tc>
                <a:tc>
                  <a:txBody>
                    <a:bodyPr/>
                    <a:lstStyle/>
                    <a:p>
                      <a:pPr algn="just">
                        <a:lnSpc>
                          <a:spcPct val="150000"/>
                        </a:lnSpc>
                        <a:spcAft>
                          <a:spcPts val="0"/>
                        </a:spcAft>
                      </a:pPr>
                      <a:r>
                        <a:rPr lang="en-GB" sz="2000" dirty="0">
                          <a:latin typeface="Times New Roman" pitchFamily="18" charset="0"/>
                          <a:cs typeface="Times New Roman" pitchFamily="18" charset="0"/>
                        </a:rPr>
                        <a:t>HR and Compensation Policy, training and development policy implemented by Amazon Inc. </a:t>
                      </a:r>
                      <a:endParaRPr lang="en-US" sz="2000" dirty="0">
                        <a:solidFill>
                          <a:schemeClr val="tx1"/>
                        </a:solidFill>
                        <a:latin typeface="Times New Roman" pitchFamily="18" charset="0"/>
                        <a:ea typeface="Times New Roman"/>
                        <a:cs typeface="Times New Roman" pitchFamily="18" charset="0"/>
                      </a:endParaRPr>
                    </a:p>
                  </a:txBody>
                  <a:tcPr marL="68580" marR="68580" marT="0" marB="0">
                    <a:solidFill>
                      <a:schemeClr val="bg2">
                        <a:lumMod val="75000"/>
                      </a:schemeClr>
                    </a:solidFill>
                  </a:tcPr>
                </a:tc>
                <a:extLst>
                  <a:ext uri="{0D108BD9-81ED-4DB2-BD59-A6C34878D82A}">
                    <a16:rowId xmlns:a16="http://schemas.microsoft.com/office/drawing/2014/main" val="10002"/>
                  </a:ext>
                </a:extLst>
              </a:tr>
              <a:tr h="985004">
                <a:tc>
                  <a:txBody>
                    <a:bodyPr/>
                    <a:lstStyle/>
                    <a:p>
                      <a:pPr algn="just">
                        <a:lnSpc>
                          <a:spcPct val="150000"/>
                        </a:lnSpc>
                        <a:spcAft>
                          <a:spcPts val="0"/>
                        </a:spcAft>
                      </a:pPr>
                      <a:r>
                        <a:rPr lang="en-GB" sz="2000" b="1" dirty="0">
                          <a:latin typeface="Times New Roman" pitchFamily="18" charset="0"/>
                          <a:cs typeface="Times New Roman" pitchFamily="18" charset="0"/>
                        </a:rPr>
                        <a:t>Processes</a:t>
                      </a:r>
                      <a:endParaRPr lang="en-US" sz="2000" b="1" dirty="0">
                        <a:solidFill>
                          <a:schemeClr val="tx1"/>
                        </a:solidFill>
                        <a:latin typeface="Times New Roman" pitchFamily="18" charset="0"/>
                        <a:ea typeface="Times New Roman"/>
                        <a:cs typeface="Times New Roman" pitchFamily="18" charset="0"/>
                      </a:endParaRPr>
                    </a:p>
                  </a:txBody>
                  <a:tcPr marL="68580" marR="68580" marT="0" marB="0">
                    <a:solidFill>
                      <a:schemeClr val="bg2">
                        <a:lumMod val="75000"/>
                      </a:schemeClr>
                    </a:solidFill>
                  </a:tcPr>
                </a:tc>
                <a:tc>
                  <a:txBody>
                    <a:bodyPr/>
                    <a:lstStyle/>
                    <a:p>
                      <a:pPr algn="just">
                        <a:lnSpc>
                          <a:spcPct val="150000"/>
                        </a:lnSpc>
                        <a:spcAft>
                          <a:spcPts val="0"/>
                        </a:spcAft>
                      </a:pPr>
                      <a:r>
                        <a:rPr lang="en-GB" sz="2000" dirty="0">
                          <a:latin typeface="Times New Roman" pitchFamily="18" charset="0"/>
                          <a:cs typeface="Times New Roman" pitchFamily="18" charset="0"/>
                        </a:rPr>
                        <a:t>Diversity and Inclusion, Talent Acquisition for improving diversity and inclusion </a:t>
                      </a:r>
                      <a:endParaRPr lang="en-US" sz="2000" dirty="0">
                        <a:solidFill>
                          <a:schemeClr val="tx1"/>
                        </a:solidFill>
                        <a:latin typeface="Times New Roman" pitchFamily="18" charset="0"/>
                        <a:ea typeface="Times New Roman"/>
                        <a:cs typeface="Times New Roman" pitchFamily="18" charset="0"/>
                      </a:endParaRPr>
                    </a:p>
                  </a:txBody>
                  <a:tcPr marL="68580" marR="68580" marT="0" marB="0">
                    <a:solidFill>
                      <a:schemeClr val="bg2">
                        <a:lumMod val="75000"/>
                      </a:schemeClr>
                    </a:solidFill>
                  </a:tcPr>
                </a:tc>
                <a:extLst>
                  <a:ext uri="{0D108BD9-81ED-4DB2-BD59-A6C34878D82A}">
                    <a16:rowId xmlns:a16="http://schemas.microsoft.com/office/drawing/2014/main" val="10003"/>
                  </a:ext>
                </a:extLst>
              </a:tr>
              <a:tr h="985004">
                <a:tc>
                  <a:txBody>
                    <a:bodyPr/>
                    <a:lstStyle/>
                    <a:p>
                      <a:pPr algn="just">
                        <a:lnSpc>
                          <a:spcPct val="150000"/>
                        </a:lnSpc>
                        <a:spcAft>
                          <a:spcPts val="0"/>
                        </a:spcAft>
                      </a:pPr>
                      <a:r>
                        <a:rPr lang="en-GB" sz="2000" b="1" dirty="0">
                          <a:latin typeface="Times New Roman" pitchFamily="18" charset="0"/>
                          <a:cs typeface="Times New Roman" pitchFamily="18" charset="0"/>
                        </a:rPr>
                        <a:t>Performance</a:t>
                      </a:r>
                      <a:endParaRPr lang="en-US" sz="2000" b="1" dirty="0">
                        <a:solidFill>
                          <a:schemeClr val="tx1"/>
                        </a:solidFill>
                        <a:latin typeface="Times New Roman" pitchFamily="18" charset="0"/>
                        <a:ea typeface="Times New Roman"/>
                        <a:cs typeface="Times New Roman" pitchFamily="18" charset="0"/>
                      </a:endParaRPr>
                    </a:p>
                  </a:txBody>
                  <a:tcPr marL="68580" marR="68580" marT="0" marB="0">
                    <a:solidFill>
                      <a:schemeClr val="bg2">
                        <a:lumMod val="75000"/>
                      </a:schemeClr>
                    </a:solidFill>
                  </a:tcPr>
                </a:tc>
                <a:tc>
                  <a:txBody>
                    <a:bodyPr/>
                    <a:lstStyle/>
                    <a:p>
                      <a:pPr algn="just">
                        <a:lnSpc>
                          <a:spcPct val="150000"/>
                        </a:lnSpc>
                        <a:spcAft>
                          <a:spcPts val="0"/>
                        </a:spcAft>
                      </a:pPr>
                      <a:r>
                        <a:rPr lang="en-GB" sz="2000" dirty="0">
                          <a:latin typeface="Times New Roman" pitchFamily="18" charset="0"/>
                          <a:cs typeface="Times New Roman" pitchFamily="18" charset="0"/>
                        </a:rPr>
                        <a:t>AI-based appraisal and performance management system implemented for accurate measuring of individual employees performance.</a:t>
                      </a:r>
                      <a:endParaRPr lang="en-US" sz="2000" dirty="0">
                        <a:solidFill>
                          <a:schemeClr val="tx1"/>
                        </a:solidFill>
                        <a:latin typeface="Times New Roman" pitchFamily="18" charset="0"/>
                        <a:ea typeface="Times New Roman"/>
                        <a:cs typeface="Times New Roman" pitchFamily="18" charset="0"/>
                      </a:endParaRPr>
                    </a:p>
                  </a:txBody>
                  <a:tcPr marL="68580" marR="68580" marT="0" marB="0">
                    <a:solidFill>
                      <a:schemeClr val="bg2">
                        <a:lumMod val="75000"/>
                      </a:schemeClr>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0564" y="241811"/>
            <a:ext cx="9603275" cy="1049235"/>
          </a:xfrm>
        </p:spPr>
        <p:txBody>
          <a:bodyPr>
            <a:normAutofit/>
          </a:bodyPr>
          <a:lstStyle/>
          <a:p>
            <a:pPr algn="ctr"/>
            <a:r>
              <a:rPr lang="en-US" sz="2800" b="1" dirty="0">
                <a:solidFill>
                  <a:schemeClr val="tx1"/>
                </a:solidFill>
                <a:latin typeface="Times New Roman" pitchFamily="18" charset="0"/>
                <a:cs typeface="Times New Roman" pitchFamily="18" charset="0"/>
              </a:rPr>
              <a:t>IMPLICATION OF MASLOW’S HIERARCHY OF NEED THEORY IMPLICATION FOR INTERNATIONAL </a:t>
            </a:r>
          </a:p>
        </p:txBody>
      </p:sp>
      <p:sp>
        <p:nvSpPr>
          <p:cNvPr id="3" name="Content Placeholder 2"/>
          <p:cNvSpPr>
            <a:spLocks noGrp="1"/>
          </p:cNvSpPr>
          <p:nvPr>
            <p:ph sz="quarter" idx="1"/>
          </p:nvPr>
        </p:nvSpPr>
        <p:spPr>
          <a:xfrm>
            <a:off x="273410" y="1477109"/>
            <a:ext cx="5336082" cy="4941276"/>
          </a:xfrm>
        </p:spPr>
        <p:txBody>
          <a:bodyPr>
            <a:noAutofit/>
          </a:bodyPr>
          <a:lstStyle/>
          <a:p>
            <a:pPr algn="just">
              <a:lnSpc>
                <a:spcPct val="160000"/>
              </a:lnSpc>
            </a:pPr>
            <a:r>
              <a:rPr lang="en-GB" sz="1900" dirty="0">
                <a:latin typeface="Times New Roman" pitchFamily="18" charset="0"/>
                <a:cs typeface="Times New Roman" pitchFamily="18" charset="0"/>
              </a:rPr>
              <a:t>Durmuş (2024) has outlined that Maslow’s hierarchy of needs theory is an appropriate theory for understanding the individual motivation, influenced by social, personal and psychological needs. </a:t>
            </a:r>
            <a:endParaRPr lang="en-US" sz="1900" dirty="0">
              <a:latin typeface="Times New Roman" pitchFamily="18" charset="0"/>
              <a:cs typeface="Times New Roman" pitchFamily="18" charset="0"/>
            </a:endParaRPr>
          </a:p>
          <a:p>
            <a:pPr algn="just">
              <a:lnSpc>
                <a:spcPct val="160000"/>
              </a:lnSpc>
            </a:pPr>
            <a:r>
              <a:rPr lang="en-GB" sz="1900" dirty="0">
                <a:latin typeface="Times New Roman" pitchFamily="18" charset="0"/>
                <a:cs typeface="Times New Roman" pitchFamily="18" charset="0"/>
              </a:rPr>
              <a:t> Maslow’s need theory is utilized in IHRM by global businesses to improve international relations with labour forces through addressing individual needs (Saepudin and Rahmayanti, 2025). </a:t>
            </a:r>
            <a:endParaRPr lang="en-US" sz="1900" dirty="0">
              <a:latin typeface="Times New Roman" pitchFamily="18" charset="0"/>
              <a:cs typeface="Times New Roman" pitchFamily="18" charset="0"/>
            </a:endParaRPr>
          </a:p>
          <a:p>
            <a:pPr algn="just">
              <a:lnSpc>
                <a:spcPct val="160000"/>
              </a:lnSpc>
            </a:pPr>
            <a:endParaRPr lang="en-US" sz="1900" dirty="0">
              <a:latin typeface="Times New Roman" pitchFamily="18" charset="0"/>
              <a:cs typeface="Times New Roman" pitchFamily="18" charset="0"/>
            </a:endParaRPr>
          </a:p>
        </p:txBody>
      </p:sp>
      <p:pic>
        <p:nvPicPr>
          <p:cNvPr id="4" name="image10.png"/>
          <p:cNvPicPr/>
          <p:nvPr/>
        </p:nvPicPr>
        <p:blipFill>
          <a:blip r:embed="rId3"/>
          <a:srcRect/>
          <a:stretch>
            <a:fillRect/>
          </a:stretch>
        </p:blipFill>
        <p:spPr>
          <a:xfrm>
            <a:off x="5743941" y="1438104"/>
            <a:ext cx="6072921" cy="4048296"/>
          </a:xfrm>
          <a:prstGeom prst="rect">
            <a:avLst/>
          </a:prstGeom>
          <a:ln w="25400">
            <a:solidFill>
              <a:srgbClr val="000000"/>
            </a:solidFill>
            <a:prstDash val="solid"/>
          </a:ln>
        </p:spPr>
      </p:pic>
      <p:sp>
        <p:nvSpPr>
          <p:cNvPr id="23553" name="Rectangle 1"/>
          <p:cNvSpPr>
            <a:spLocks noChangeArrowheads="1"/>
          </p:cNvSpPr>
          <p:nvPr/>
        </p:nvSpPr>
        <p:spPr bwMode="auto">
          <a:xfrm>
            <a:off x="5556738" y="5591908"/>
            <a:ext cx="6295293" cy="43088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1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7: Maslow’s hierarchy of needs theory for human resources management </a:t>
            </a:r>
            <a:endParaRPr kumimoji="0" lang="en-US" sz="11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1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Mahavong, 2022)</a:t>
            </a:r>
            <a:endParaRPr kumimoji="0" lang="en-GB" sz="16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687" y="347319"/>
            <a:ext cx="9603275" cy="1049235"/>
          </a:xfrm>
        </p:spPr>
        <p:txBody>
          <a:bodyPr>
            <a:normAutofit/>
          </a:bodyPr>
          <a:lstStyle/>
          <a:p>
            <a:pPr algn="ctr"/>
            <a:r>
              <a:rPr lang="en-US" sz="2800" b="1" dirty="0">
                <a:solidFill>
                  <a:schemeClr val="tx1"/>
                </a:solidFill>
                <a:latin typeface="Times New Roman" pitchFamily="18" charset="0"/>
                <a:cs typeface="Times New Roman" pitchFamily="18" charset="0"/>
              </a:rPr>
              <a:t>IMPLICATION</a:t>
            </a:r>
            <a:r>
              <a:rPr lang="en-GB" sz="2800" b="1" dirty="0">
                <a:solidFill>
                  <a:schemeClr val="tx1"/>
                </a:solidFill>
                <a:latin typeface="Times New Roman" pitchFamily="18" charset="0"/>
                <a:cs typeface="Times New Roman" pitchFamily="18" charset="0"/>
              </a:rPr>
              <a:t> OF HRM MODEL</a:t>
            </a:r>
            <a:br>
              <a:rPr lang="en-GB" sz="2800" b="1" dirty="0">
                <a:solidFill>
                  <a:schemeClr val="tx1"/>
                </a:solidFill>
                <a:latin typeface="Times New Roman" pitchFamily="18" charset="0"/>
                <a:cs typeface="Times New Roman" pitchFamily="18" charset="0"/>
              </a:rPr>
            </a:br>
            <a:r>
              <a:rPr lang="en-GB" sz="2800" b="1" dirty="0">
                <a:solidFill>
                  <a:schemeClr val="tx1"/>
                </a:solidFill>
                <a:latin typeface="Times New Roman" pitchFamily="18" charset="0"/>
                <a:cs typeface="Times New Roman" pitchFamily="18" charset="0"/>
              </a:rPr>
              <a:t>ULRICH’S MODEL OF HRM</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386862" y="1523363"/>
            <a:ext cx="5574322" cy="4596083"/>
          </a:xfrm>
        </p:spPr>
        <p:txBody>
          <a:bodyPr>
            <a:noAutofit/>
          </a:bodyPr>
          <a:lstStyle/>
          <a:p>
            <a:pPr algn="just">
              <a:lnSpc>
                <a:spcPct val="160000"/>
              </a:lnSpc>
            </a:pPr>
            <a:r>
              <a:rPr lang="en-GB" sz="1900" dirty="0">
                <a:latin typeface="Times New Roman" pitchFamily="18" charset="0"/>
                <a:cs typeface="Times New Roman" pitchFamily="18" charset="0"/>
              </a:rPr>
              <a:t>Ulrich's model of HRM is an effective framework that reflects the transformation in HR roles and advancement by emphasizing HR changes including strategic, people, operational and processes (Omar et al. 2023). </a:t>
            </a:r>
            <a:endParaRPr lang="en-US" sz="1900" dirty="0">
              <a:latin typeface="Times New Roman" pitchFamily="18" charset="0"/>
              <a:cs typeface="Times New Roman" pitchFamily="18" charset="0"/>
            </a:endParaRPr>
          </a:p>
          <a:p>
            <a:pPr algn="just">
              <a:lnSpc>
                <a:spcPct val="160000"/>
              </a:lnSpc>
            </a:pPr>
            <a:r>
              <a:rPr lang="en-GB" sz="1900" dirty="0">
                <a:latin typeface="Times New Roman" pitchFamily="18" charset="0"/>
                <a:cs typeface="Times New Roman" pitchFamily="18" charset="0"/>
              </a:rPr>
              <a:t>Sarvaiya et al. (2021) have also outlined that Ulrich’s model of HRM is the most influential HRM framework, setting out a two-by-two matrix of HR roles based on strategic and operational roles and responsibilities. </a:t>
            </a:r>
            <a:endParaRPr lang="en-US" sz="1900" dirty="0">
              <a:latin typeface="Times New Roman" pitchFamily="18" charset="0"/>
              <a:cs typeface="Times New Roman" pitchFamily="18" charset="0"/>
            </a:endParaRPr>
          </a:p>
        </p:txBody>
      </p:sp>
      <p:pic>
        <p:nvPicPr>
          <p:cNvPr id="4" name="image16.png"/>
          <p:cNvPicPr/>
          <p:nvPr/>
        </p:nvPicPr>
        <p:blipFill>
          <a:blip r:embed="rId3"/>
          <a:srcRect/>
          <a:stretch>
            <a:fillRect/>
          </a:stretch>
        </p:blipFill>
        <p:spPr>
          <a:xfrm>
            <a:off x="6027128" y="1537553"/>
            <a:ext cx="5391150" cy="4029075"/>
          </a:xfrm>
          <a:prstGeom prst="rect">
            <a:avLst/>
          </a:prstGeom>
          <a:ln w="12700">
            <a:solidFill>
              <a:srgbClr val="000000"/>
            </a:solidFill>
            <a:prstDash val="solid"/>
          </a:ln>
        </p:spPr>
      </p:pic>
      <p:sp>
        <p:nvSpPr>
          <p:cNvPr id="6" name="TextBox 5"/>
          <p:cNvSpPr txBox="1"/>
          <p:nvPr/>
        </p:nvSpPr>
        <p:spPr>
          <a:xfrm>
            <a:off x="6400800" y="5697415"/>
            <a:ext cx="4976446" cy="523220"/>
          </a:xfrm>
          <a:prstGeom prst="rect">
            <a:avLst/>
          </a:prstGeom>
          <a:noFill/>
        </p:spPr>
        <p:txBody>
          <a:bodyPr wrap="square" rtlCol="0">
            <a:spAutoFit/>
          </a:bodyPr>
          <a:lstStyle/>
          <a:p>
            <a:pPr algn="ctr"/>
            <a:r>
              <a:rPr lang="en-GB" sz="1400" b="1" dirty="0">
                <a:latin typeface="Times New Roman" panose="02020603050405020304" pitchFamily="18" charset="0"/>
                <a:cs typeface="Times New Roman" panose="02020603050405020304" pitchFamily="18" charset="0"/>
              </a:rPr>
              <a:t>Figure 8: Implication of Ulrich’s model of HRM</a:t>
            </a:r>
            <a:endParaRPr lang="en-US" sz="1400" dirty="0">
              <a:latin typeface="Times New Roman" panose="02020603050405020304" pitchFamily="18" charset="0"/>
              <a:cs typeface="Times New Roman" panose="02020603050405020304" pitchFamily="18" charset="0"/>
            </a:endParaRPr>
          </a:p>
          <a:p>
            <a:pPr algn="ctr"/>
            <a:r>
              <a:rPr lang="en-GB" sz="1400" dirty="0">
                <a:latin typeface="Times New Roman" panose="02020603050405020304" pitchFamily="18" charset="0"/>
                <a:cs typeface="Times New Roman" panose="02020603050405020304" pitchFamily="18" charset="0"/>
              </a:rPr>
              <a:t>(Source: Omar </a:t>
            </a:r>
            <a:r>
              <a:rPr lang="en-GB" sz="1400" i="1" dirty="0">
                <a:latin typeface="Times New Roman" panose="02020603050405020304" pitchFamily="18" charset="0"/>
                <a:cs typeface="Times New Roman" panose="02020603050405020304" pitchFamily="18" charset="0"/>
              </a:rPr>
              <a:t>et al. </a:t>
            </a:r>
            <a:r>
              <a:rPr lang="en-GB" sz="1400" dirty="0">
                <a:latin typeface="Times New Roman" panose="02020603050405020304" pitchFamily="18" charset="0"/>
                <a:cs typeface="Times New Roman" panose="02020603050405020304" pitchFamily="18" charset="0"/>
              </a:rPr>
              <a:t>2023)</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solidFill>
                  <a:schemeClr val="tx1"/>
                </a:solidFill>
                <a:latin typeface="Times New Roman" pitchFamily="18" charset="0"/>
                <a:cs typeface="Times New Roman" pitchFamily="18" charset="0"/>
              </a:rPr>
              <a:t>FACTORS INFLUENCING INTERNATIONAL LABOUR MARKETS</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1219200" y="2356338"/>
            <a:ext cx="10363200" cy="3663462"/>
          </a:xfrm>
        </p:spPr>
        <p:txBody>
          <a:bodyPr>
            <a:normAutofit/>
          </a:bodyPr>
          <a:lstStyle/>
          <a:p>
            <a:pPr algn="just">
              <a:lnSpc>
                <a:spcPct val="140000"/>
              </a:lnSpc>
            </a:pPr>
            <a:r>
              <a:rPr lang="en-GB" sz="1900" dirty="0">
                <a:latin typeface="Times New Roman" pitchFamily="18" charset="0"/>
                <a:cs typeface="Times New Roman" pitchFamily="18" charset="0"/>
              </a:rPr>
              <a:t>The political instability has caused food and energy inflation, shrinking DEI initiatives, causing inequality and declining real wages (ILO, 2025). </a:t>
            </a:r>
            <a:endParaRPr lang="en-US" sz="1900" dirty="0">
              <a:latin typeface="Times New Roman" pitchFamily="18" charset="0"/>
              <a:cs typeface="Times New Roman" pitchFamily="18" charset="0"/>
            </a:endParaRPr>
          </a:p>
          <a:p>
            <a:pPr algn="just">
              <a:lnSpc>
                <a:spcPct val="140000"/>
              </a:lnSpc>
            </a:pPr>
            <a:r>
              <a:rPr lang="en-GB" sz="1900" dirty="0">
                <a:latin typeface="Times New Roman" pitchFamily="18" charset="0"/>
                <a:cs typeface="Times New Roman" pitchFamily="18" charset="0"/>
              </a:rPr>
              <a:t>The changes in DEI policy and political instability due to conflict between nations is associated with impacting the Jobs and Social Protection standards such as social protection, decline in job satisfaction and performance (WEC Europe, 2025). </a:t>
            </a:r>
            <a:endParaRPr lang="en-US" sz="1900" dirty="0">
              <a:latin typeface="Times New Roman" pitchFamily="18" charset="0"/>
              <a:cs typeface="Times New Roman"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316" y="175850"/>
            <a:ext cx="9603275" cy="1049235"/>
          </a:xfrm>
        </p:spPr>
        <p:txBody>
          <a:bodyPr>
            <a:normAutofit/>
          </a:bodyPr>
          <a:lstStyle/>
          <a:p>
            <a:pPr algn="ctr"/>
            <a:r>
              <a:rPr lang="en-GB" sz="2800" b="1" dirty="0">
                <a:solidFill>
                  <a:schemeClr val="tx1"/>
                </a:solidFill>
                <a:latin typeface="Times New Roman" pitchFamily="18" charset="0"/>
                <a:cs typeface="Times New Roman" pitchFamily="18" charset="0"/>
              </a:rPr>
              <a:t>POLITICAL INSTABILITY IMPACT ON INTERNATIONAL LABOUR MARKET </a:t>
            </a:r>
            <a:endParaRPr lang="en-US" sz="2800" b="1" dirty="0">
              <a:solidFill>
                <a:schemeClr val="tx1"/>
              </a:solidFill>
              <a:latin typeface="Times New Roman" pitchFamily="18" charset="0"/>
              <a:cs typeface="Times New Roman" pitchFamily="18" charset="0"/>
            </a:endParaRPr>
          </a:p>
        </p:txBody>
      </p:sp>
      <p:graphicFrame>
        <p:nvGraphicFramePr>
          <p:cNvPr id="4" name="Diagram 3"/>
          <p:cNvGraphicFramePr/>
          <p:nvPr/>
        </p:nvGraphicFramePr>
        <p:xfrm>
          <a:off x="1240693" y="1529862"/>
          <a:ext cx="9732108" cy="5029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solidFill>
                  <a:schemeClr val="tx1"/>
                </a:solidFill>
                <a:latin typeface="Times New Roman" pitchFamily="18" charset="0"/>
                <a:cs typeface="Times New Roman" pitchFamily="18" charset="0"/>
              </a:rPr>
              <a:t>ECONOMIC AND GLOBAL TRENDS</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1219200" y="1951892"/>
            <a:ext cx="10363200" cy="4067908"/>
          </a:xfrm>
        </p:spPr>
        <p:txBody>
          <a:bodyPr>
            <a:normAutofit/>
          </a:bodyPr>
          <a:lstStyle/>
          <a:p>
            <a:pPr algn="just">
              <a:lnSpc>
                <a:spcPct val="140000"/>
              </a:lnSpc>
            </a:pPr>
            <a:r>
              <a:rPr lang="en-GB" sz="1900" dirty="0">
                <a:latin typeface="Times New Roman" pitchFamily="18" charset="0"/>
                <a:cs typeface="Times New Roman" pitchFamily="18" charset="0"/>
              </a:rPr>
              <a:t>Zarifhonarvar (2024) has argued that higher economic growth opportunities in the global business environment attract international labour through improved people’s standard of living, boost productivity and boost labour requirements.</a:t>
            </a:r>
            <a:endParaRPr lang="en-US" sz="1900" dirty="0">
              <a:latin typeface="Times New Roman" pitchFamily="18" charset="0"/>
              <a:cs typeface="Times New Roman" pitchFamily="18" charset="0"/>
            </a:endParaRPr>
          </a:p>
          <a:p>
            <a:pPr algn="just">
              <a:lnSpc>
                <a:spcPct val="140000"/>
              </a:lnSpc>
            </a:pPr>
            <a:r>
              <a:rPr lang="en-GB" sz="1900" dirty="0">
                <a:latin typeface="Times New Roman" pitchFamily="18" charset="0"/>
                <a:cs typeface="Times New Roman" pitchFamily="18" charset="0"/>
              </a:rPr>
              <a:t>Accordingly, Amazon Inc has provided competitive pay to its employees through providing $22 pay and daily wages per hour as compared to other players in the market (Aboutamazon, 2024).</a:t>
            </a:r>
            <a:endParaRPr lang="en-US" sz="1900" dirty="0">
              <a:latin typeface="Times New Roman" pitchFamily="18" charset="0"/>
              <a:cs typeface="Times New Roman" pitchFamily="18" charset="0"/>
            </a:endParaRPr>
          </a:p>
          <a:p>
            <a:pPr algn="just">
              <a:lnSpc>
                <a:spcPct val="140000"/>
              </a:lnSpc>
            </a:pPr>
            <a:r>
              <a:rPr lang="en-GB" sz="1900" dirty="0">
                <a:latin typeface="Times New Roman" pitchFamily="18" charset="0"/>
                <a:cs typeface="Times New Roman" pitchFamily="18" charset="0"/>
              </a:rPr>
              <a:t>In comparison, Wal-Mart is currently providing $18 daily wages per horse to its employees and the associates within its global supply chain operations (Walmart, 2025).</a:t>
            </a:r>
            <a:endParaRPr lang="en-US" sz="1900" dirty="0">
              <a:latin typeface="Times New Roman" pitchFamily="18" charset="0"/>
              <a:cs typeface="Times New Roman" pitchFamily="18"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solidFill>
                  <a:schemeClr val="tx1"/>
                </a:solidFill>
                <a:latin typeface="Times New Roman" pitchFamily="18" charset="0"/>
                <a:cs typeface="Times New Roman" pitchFamily="18" charset="0"/>
              </a:rPr>
              <a:t>TECHNOLOGICAL TRENDS IN THE GLOBAL INTERNATIONAL HUMAN RESOURCE MANAGEMENT</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1219200" y="2268414"/>
            <a:ext cx="10363200" cy="3751385"/>
          </a:xfrm>
        </p:spPr>
        <p:txBody>
          <a:bodyPr>
            <a:normAutofit/>
          </a:bodyPr>
          <a:lstStyle/>
          <a:p>
            <a:pPr algn="just">
              <a:lnSpc>
                <a:spcPct val="140000"/>
              </a:lnSpc>
            </a:pPr>
            <a:r>
              <a:rPr lang="en-GB" sz="2000" dirty="0">
                <a:latin typeface="Times New Roman" pitchFamily="18" charset="0"/>
                <a:cs typeface="Times New Roman" pitchFamily="18" charset="0"/>
              </a:rPr>
              <a:t>Budhwar </a:t>
            </a:r>
            <a:r>
              <a:rPr lang="en-GB" sz="2000" i="1" dirty="0">
                <a:latin typeface="Times New Roman" pitchFamily="18" charset="0"/>
                <a:cs typeface="Times New Roman" pitchFamily="18" charset="0"/>
              </a:rPr>
              <a:t>et al. </a:t>
            </a:r>
            <a:r>
              <a:rPr lang="en-GB" sz="2000" dirty="0">
                <a:latin typeface="Times New Roman" pitchFamily="18" charset="0"/>
                <a:cs typeface="Times New Roman" pitchFamily="18" charset="0"/>
              </a:rPr>
              <a:t>(2022) have outlined that companies in the domestic and international business market have been integrating AI and intelligence based applications for HR management.</a:t>
            </a:r>
            <a:endParaRPr lang="en-US" sz="2000" dirty="0">
              <a:latin typeface="Times New Roman" pitchFamily="18" charset="0"/>
              <a:cs typeface="Times New Roman" pitchFamily="18" charset="0"/>
            </a:endParaRPr>
          </a:p>
          <a:p>
            <a:pPr algn="just">
              <a:lnSpc>
                <a:spcPct val="140000"/>
              </a:lnSpc>
            </a:pPr>
            <a:r>
              <a:rPr lang="en-GB" sz="2000" dirty="0">
                <a:latin typeface="Times New Roman" pitchFamily="18" charset="0"/>
                <a:cs typeface="Times New Roman" pitchFamily="18" charset="0"/>
              </a:rPr>
              <a:t>Amazon has emphasized that hiring and retraining employees with AI capabilities and telnet is crucial as the demands of AI skills in global labour forces have increased by 73% (Aboutamazon, 2023).</a:t>
            </a:r>
            <a:endParaRPr lang="en-US" sz="2000" dirty="0">
              <a:latin typeface="Times New Roman" pitchFamily="18" charset="0"/>
              <a:cs typeface="Times New Roman" pitchFamily="18"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solidFill>
                  <a:schemeClr val="tx1"/>
                </a:solidFill>
                <a:latin typeface="Times New Roman" pitchFamily="18" charset="0"/>
                <a:cs typeface="Times New Roman" pitchFamily="18" charset="0"/>
              </a:rPr>
              <a:t>DEI APPROACHED AT AMAZON INC BY THE MANAGEMENT TEAMS</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308580" y="1576116"/>
            <a:ext cx="5635021" cy="5000529"/>
          </a:xfrm>
        </p:spPr>
        <p:txBody>
          <a:bodyPr>
            <a:noAutofit/>
          </a:bodyPr>
          <a:lstStyle/>
          <a:p>
            <a:pPr algn="just">
              <a:lnSpc>
                <a:spcPct val="140000"/>
              </a:lnSpc>
            </a:pPr>
            <a:r>
              <a:rPr lang="en-GB" sz="1900" dirty="0">
                <a:latin typeface="Times New Roman" pitchFamily="18" charset="0"/>
                <a:cs typeface="Times New Roman" pitchFamily="18" charset="0"/>
              </a:rPr>
              <a:t>Amazon Inc has majorly emphasized its commitment towards enhancing workplace collaboration and inclusion as part of its holistic DEI initiatives. </a:t>
            </a:r>
            <a:endParaRPr lang="en-US" sz="1900" dirty="0">
              <a:latin typeface="Times New Roman" pitchFamily="18" charset="0"/>
              <a:cs typeface="Times New Roman" pitchFamily="18" charset="0"/>
            </a:endParaRPr>
          </a:p>
          <a:p>
            <a:pPr algn="just">
              <a:lnSpc>
                <a:spcPct val="140000"/>
              </a:lnSpc>
            </a:pPr>
            <a:r>
              <a:rPr lang="en-GB" sz="1900" dirty="0">
                <a:latin typeface="Times New Roman" pitchFamily="18" charset="0"/>
                <a:cs typeface="Times New Roman" pitchFamily="18" charset="0"/>
              </a:rPr>
              <a:t> As per Moises et al. (2024), Amazon Inc have integrated inclusive technology for addressing systematic biases, leveraging AI to eliminate biases hiring as part of it DEI approaches and strategy. </a:t>
            </a:r>
            <a:endParaRPr lang="en-US" sz="1900" dirty="0">
              <a:latin typeface="Times New Roman" pitchFamily="18" charset="0"/>
              <a:cs typeface="Times New Roman" pitchFamily="18" charset="0"/>
            </a:endParaRPr>
          </a:p>
          <a:p>
            <a:pPr algn="just">
              <a:lnSpc>
                <a:spcPct val="140000"/>
              </a:lnSpc>
            </a:pPr>
            <a:r>
              <a:rPr lang="en-GB" sz="1900" dirty="0">
                <a:latin typeface="Times New Roman" pitchFamily="18" charset="0"/>
                <a:cs typeface="Times New Roman" pitchFamily="18" charset="0"/>
              </a:rPr>
              <a:t> The inclusion of women workforce has also been a major aspect of Amazon Inc’s diversity and inclusion strategy that has enhanced women employee rates at Amazon b to 22% of total workforce (Aboutamazon, 2025). </a:t>
            </a:r>
            <a:endParaRPr lang="en-US" sz="1900" dirty="0">
              <a:latin typeface="Times New Roman" pitchFamily="18" charset="0"/>
              <a:cs typeface="Times New Roman" pitchFamily="18" charset="0"/>
            </a:endParaRPr>
          </a:p>
        </p:txBody>
      </p:sp>
      <p:pic>
        <p:nvPicPr>
          <p:cNvPr id="4" name="image1.png"/>
          <p:cNvPicPr/>
          <p:nvPr/>
        </p:nvPicPr>
        <p:blipFill>
          <a:blip r:embed="rId3"/>
          <a:srcRect/>
          <a:stretch>
            <a:fillRect/>
          </a:stretch>
        </p:blipFill>
        <p:spPr>
          <a:xfrm>
            <a:off x="6019800" y="1971919"/>
            <a:ext cx="5943600" cy="2984500"/>
          </a:xfrm>
          <a:prstGeom prst="rect">
            <a:avLst/>
          </a:prstGeom>
          <a:ln/>
        </p:spPr>
      </p:pic>
      <p:sp>
        <p:nvSpPr>
          <p:cNvPr id="5" name="TextBox 4"/>
          <p:cNvSpPr txBox="1"/>
          <p:nvPr/>
        </p:nvSpPr>
        <p:spPr>
          <a:xfrm>
            <a:off x="6928338" y="5240215"/>
            <a:ext cx="4237893" cy="738664"/>
          </a:xfrm>
          <a:prstGeom prst="rect">
            <a:avLst/>
          </a:prstGeom>
          <a:noFill/>
        </p:spPr>
        <p:txBody>
          <a:bodyPr wrap="square" rtlCol="0">
            <a:spAutoFit/>
          </a:bodyPr>
          <a:lstStyle/>
          <a:p>
            <a:pPr algn="ctr"/>
            <a:r>
              <a:rPr lang="en-GB" sz="1400" b="1" dirty="0">
                <a:latin typeface="Times New Roman" pitchFamily="18" charset="0"/>
                <a:cs typeface="Times New Roman" pitchFamily="18" charset="0"/>
              </a:rPr>
              <a:t>Figure 8: Workforce diversity and inclusion of Amazon Inc </a:t>
            </a:r>
            <a:endParaRPr lang="en-US" sz="1400" dirty="0">
              <a:latin typeface="Times New Roman" pitchFamily="18" charset="0"/>
              <a:cs typeface="Times New Roman" pitchFamily="18" charset="0"/>
            </a:endParaRPr>
          </a:p>
          <a:p>
            <a:pPr algn="ctr"/>
            <a:r>
              <a:rPr lang="en-GB" sz="1400" dirty="0">
                <a:latin typeface="Times New Roman" pitchFamily="18" charset="0"/>
                <a:cs typeface="Times New Roman" pitchFamily="18" charset="0"/>
              </a:rPr>
              <a:t>(Source: Aboutamazon, 2025)</a:t>
            </a:r>
            <a:endParaRPr lang="en-US" sz="1400" dirty="0">
              <a:latin typeface="Times New Roman" pitchFamily="18" charset="0"/>
              <a:cs typeface="Times New Roman" pitchFamily="18"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274320" indent="-274320" algn="ctr">
              <a:lnSpc>
                <a:spcPct val="140000"/>
              </a:lnSpc>
              <a:buClr>
                <a:schemeClr val="accent1"/>
              </a:buClr>
              <a:buSzPct val="85000"/>
            </a:pPr>
            <a:r>
              <a:rPr lang="en-GB" sz="2800" b="1" dirty="0">
                <a:solidFill>
                  <a:schemeClr val="tx1"/>
                </a:solidFill>
                <a:latin typeface="Times New Roman" pitchFamily="18" charset="0"/>
                <a:cs typeface="Times New Roman" pitchFamily="18" charset="0"/>
              </a:rPr>
              <a:t>CONCLUSION</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1219200" y="1856508"/>
            <a:ext cx="10363200" cy="4163291"/>
          </a:xfrm>
        </p:spPr>
        <p:txBody>
          <a:bodyPr/>
          <a:lstStyle/>
          <a:p>
            <a:pPr algn="just">
              <a:lnSpc>
                <a:spcPct val="150000"/>
              </a:lnSpc>
            </a:pPr>
            <a:r>
              <a:rPr lang="en-GB" sz="2400" dirty="0">
                <a:latin typeface="Times New Roman" pitchFamily="18" charset="0"/>
                <a:cs typeface="Times New Roman" pitchFamily="18" charset="0"/>
              </a:rPr>
              <a:t>It can be concluded that international HR management is a comprehensive and holistic business approach that global business organizations such as Amazon Inc must address to ensure ethical business accountability. </a:t>
            </a:r>
            <a:endParaRPr lang="en-US" sz="2400" dirty="0">
              <a:latin typeface="Times New Roman" pitchFamily="18" charset="0"/>
              <a:cs typeface="Times New Roman" pitchFamily="18" charset="0"/>
            </a:endParaRPr>
          </a:p>
          <a:p>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3836DC-8505-B41C-BC32-08131DE9578B}"/>
              </a:ext>
            </a:extLst>
          </p:cNvPr>
          <p:cNvSpPr>
            <a:spLocks noGrp="1"/>
          </p:cNvSpPr>
          <p:nvPr>
            <p:ph sz="quarter" idx="1"/>
          </p:nvPr>
        </p:nvSpPr>
        <p:spPr>
          <a:xfrm>
            <a:off x="1066800" y="1143000"/>
            <a:ext cx="10363200" cy="4572000"/>
          </a:xfrm>
        </p:spPr>
        <p:txBody>
          <a:bodyPr>
            <a:normAutofit fontScale="40000" lnSpcReduction="20000"/>
          </a:bodyPr>
          <a:lstStyle/>
          <a:p>
            <a:pPr>
              <a:spcBef>
                <a:spcPts val="0"/>
              </a:spcBef>
            </a:pPr>
            <a:r>
              <a:rPr lang="en-GB" sz="2800" dirty="0"/>
              <a:t>Mahavong, A., (2022). Human resource management system with human relations perspective in the industrial revolution 4.0 era in high schools. </a:t>
            </a:r>
            <a:r>
              <a:rPr lang="en-GB" sz="2800" i="1" dirty="0"/>
              <a:t>Journal of Sustainability Science and Technology</a:t>
            </a:r>
            <a:r>
              <a:rPr lang="en-GB" sz="2800" dirty="0"/>
              <a:t>, </a:t>
            </a:r>
            <a:r>
              <a:rPr lang="en-GB" sz="2800" i="1" dirty="0"/>
              <a:t>2</a:t>
            </a:r>
            <a:r>
              <a:rPr lang="en-GB" sz="2800" dirty="0"/>
              <a:t>(1), pp.13-24. </a:t>
            </a:r>
            <a:endParaRPr lang="en-US" sz="2800" dirty="0"/>
          </a:p>
          <a:p>
            <a:pPr>
              <a:spcBef>
                <a:spcPts val="0"/>
              </a:spcBef>
            </a:pPr>
            <a:r>
              <a:rPr lang="en-GB" sz="2800" dirty="0" err="1"/>
              <a:t>Budhwar</a:t>
            </a:r>
            <a:r>
              <a:rPr lang="en-GB" sz="2800" dirty="0"/>
              <a:t>, P., Malik, A., De Silva, M.T. and </a:t>
            </a:r>
            <a:r>
              <a:rPr lang="en-GB" sz="2800" dirty="0" err="1"/>
              <a:t>Thevisuthan</a:t>
            </a:r>
            <a:r>
              <a:rPr lang="en-GB" sz="2800" dirty="0"/>
              <a:t>, P., (2022). Artificial intelligence–challenges and opportunities for international HRM: a review and research agenda. </a:t>
            </a:r>
            <a:r>
              <a:rPr lang="en-GB" sz="2800" i="1" dirty="0"/>
              <a:t>The </a:t>
            </a:r>
            <a:r>
              <a:rPr lang="en-GB" sz="2800" i="1" dirty="0" err="1"/>
              <a:t>InTernaTIonal</a:t>
            </a:r>
            <a:r>
              <a:rPr lang="en-GB" sz="2800" i="1" dirty="0"/>
              <a:t> Journal of human resource </a:t>
            </a:r>
            <a:r>
              <a:rPr lang="en-GB" sz="2800" i="1" dirty="0" err="1"/>
              <a:t>managemenT</a:t>
            </a:r>
            <a:r>
              <a:rPr lang="en-GB" sz="2800" dirty="0"/>
              <a:t>, </a:t>
            </a:r>
            <a:r>
              <a:rPr lang="en-GB" sz="2800" i="1" dirty="0"/>
              <a:t>33</a:t>
            </a:r>
            <a:r>
              <a:rPr lang="en-GB" sz="2800" dirty="0"/>
              <a:t>(6), pp.1065-1097.</a:t>
            </a:r>
            <a:endParaRPr lang="en-US" sz="2800" dirty="0"/>
          </a:p>
          <a:p>
            <a:pPr>
              <a:spcBef>
                <a:spcPts val="0"/>
              </a:spcBef>
            </a:pPr>
            <a:r>
              <a:rPr lang="en-GB" sz="2800" dirty="0" err="1"/>
              <a:t>Sarvaiya</a:t>
            </a:r>
            <a:r>
              <a:rPr lang="en-GB" sz="2800" dirty="0"/>
              <a:t>, H., Arrowsmith, J. and </a:t>
            </a:r>
            <a:r>
              <a:rPr lang="en-GB" sz="2800" dirty="0" err="1"/>
              <a:t>Eweje</a:t>
            </a:r>
            <a:r>
              <a:rPr lang="en-GB" sz="2800" dirty="0"/>
              <a:t>, G., (2021). Exploring HRM involvement in CSR: variation of Ulrich’s HR roles by organisational context. </a:t>
            </a:r>
            <a:r>
              <a:rPr lang="en-GB" sz="2800" i="1" dirty="0"/>
              <a:t>The International Journal of Human Resource Management</a:t>
            </a:r>
            <a:r>
              <a:rPr lang="en-GB" sz="2800" dirty="0"/>
              <a:t>, </a:t>
            </a:r>
            <a:r>
              <a:rPr lang="en-GB" sz="2800" i="1" dirty="0"/>
              <a:t>32</a:t>
            </a:r>
            <a:r>
              <a:rPr lang="en-GB" sz="2800" dirty="0"/>
              <a:t>(21), pp.4429-4462. </a:t>
            </a:r>
            <a:endParaRPr lang="en-US" sz="2800" dirty="0"/>
          </a:p>
          <a:p>
            <a:pPr>
              <a:spcBef>
                <a:spcPts val="0"/>
              </a:spcBef>
            </a:pPr>
            <a:r>
              <a:rPr lang="en-GB" sz="2800" dirty="0"/>
              <a:t>Omar, S.S., Aris, N.F.M., Alias, S., Mu'min, R. and </a:t>
            </a:r>
            <a:r>
              <a:rPr lang="en-GB" sz="2800" dirty="0" err="1"/>
              <a:t>Arokiasamy</a:t>
            </a:r>
            <a:r>
              <a:rPr lang="en-GB" sz="2800" dirty="0"/>
              <a:t>, L., (2023). Assessing the disparities between strategic human resource management and conventional human resource management: a theory-based review. </a:t>
            </a:r>
            <a:r>
              <a:rPr lang="en-GB" sz="2800" i="1" dirty="0"/>
              <a:t>KnE Social Sciences</a:t>
            </a:r>
            <a:r>
              <a:rPr lang="en-GB" sz="2800" dirty="0"/>
              <a:t>, pp.588-613.</a:t>
            </a:r>
            <a:endParaRPr lang="en-US" sz="2800" dirty="0"/>
          </a:p>
          <a:p>
            <a:pPr>
              <a:spcBef>
                <a:spcPts val="0"/>
              </a:spcBef>
            </a:pPr>
            <a:r>
              <a:rPr lang="en-GB" sz="2800" dirty="0" err="1"/>
              <a:t>Devianto</a:t>
            </a:r>
            <a:r>
              <a:rPr lang="en-GB" sz="2800" dirty="0"/>
              <a:t>, T. and Ginting, H., (2025). Mapping HR Management Roles: Management Expectation and Employee Perception. </a:t>
            </a:r>
            <a:r>
              <a:rPr lang="en-GB" sz="2800" i="1" dirty="0"/>
              <a:t>International Research Journal of Economics and Management Studies IRJEMS</a:t>
            </a:r>
            <a:r>
              <a:rPr lang="en-GB" sz="2800" dirty="0"/>
              <a:t>, </a:t>
            </a:r>
            <a:r>
              <a:rPr lang="en-GB" sz="2800" i="1" dirty="0"/>
              <a:t>4</a:t>
            </a:r>
            <a:r>
              <a:rPr lang="en-GB" sz="2800" dirty="0"/>
              <a:t>(1).</a:t>
            </a:r>
            <a:endParaRPr lang="en-US" sz="2800" dirty="0"/>
          </a:p>
          <a:p>
            <a:pPr>
              <a:spcBef>
                <a:spcPts val="0"/>
              </a:spcBef>
            </a:pPr>
            <a:r>
              <a:rPr lang="en-GB" sz="2800" dirty="0"/>
              <a:t>ILO, (2025), </a:t>
            </a:r>
            <a:r>
              <a:rPr lang="en-GB" sz="2800" i="1" dirty="0"/>
              <a:t>Global labour market to deteriorate further as Ukraine conflict and other crises continue.</a:t>
            </a:r>
            <a:r>
              <a:rPr lang="en-GB" sz="2800" dirty="0"/>
              <a:t> Available at: </a:t>
            </a:r>
            <a:r>
              <a:rPr lang="en-GB" sz="2800" u="sng" dirty="0">
                <a:hlinkClick r:id="rId2"/>
              </a:rPr>
              <a:t>https://www.ilo.org/resource/news/global-labour-market-deteriorate-further-ukraine-conflict-and-other-crises-0</a:t>
            </a:r>
            <a:r>
              <a:rPr lang="en-GB" sz="2800" dirty="0"/>
              <a:t> (Accessed on: 21 November 2025)</a:t>
            </a:r>
            <a:endParaRPr lang="en-US" sz="2800" dirty="0"/>
          </a:p>
          <a:p>
            <a:pPr>
              <a:spcBef>
                <a:spcPts val="0"/>
              </a:spcBef>
            </a:pPr>
            <a:r>
              <a:rPr lang="en-GB" sz="2800" dirty="0"/>
              <a:t>WEC Europe, (2025), </a:t>
            </a:r>
            <a:r>
              <a:rPr lang="en-GB" sz="2800" i="1" dirty="0"/>
              <a:t>Social Protection.</a:t>
            </a:r>
            <a:r>
              <a:rPr lang="en-GB" sz="2800" dirty="0"/>
              <a:t> Available at: </a:t>
            </a:r>
            <a:r>
              <a:rPr lang="en-GB" sz="2800" u="sng" dirty="0">
                <a:hlinkClick r:id="rId3"/>
              </a:rPr>
              <a:t>https://www.weceurope.org/topics-global/social-protection/</a:t>
            </a:r>
            <a:r>
              <a:rPr lang="en-GB" sz="2800" dirty="0"/>
              <a:t> (Accessed on: 21 November 2025)</a:t>
            </a:r>
            <a:endParaRPr lang="en-US" sz="2800" dirty="0"/>
          </a:p>
          <a:p>
            <a:pPr>
              <a:spcBef>
                <a:spcPts val="0"/>
              </a:spcBef>
            </a:pPr>
            <a:r>
              <a:rPr lang="en-GB" sz="2800" dirty="0" err="1"/>
              <a:t>Hyrynsalmi</a:t>
            </a:r>
            <a:r>
              <a:rPr lang="en-GB" sz="2800" dirty="0"/>
              <a:t>, S., Sánchez-</a:t>
            </a:r>
            <a:r>
              <a:rPr lang="en-GB" sz="2800" dirty="0" err="1"/>
              <a:t>Gordón</a:t>
            </a:r>
            <a:r>
              <a:rPr lang="en-GB" sz="2800" dirty="0"/>
              <a:t>, M., </a:t>
            </a:r>
            <a:r>
              <a:rPr lang="en-GB" sz="2800" dirty="0" err="1"/>
              <a:t>Szlavi</a:t>
            </a:r>
            <a:r>
              <a:rPr lang="en-GB" sz="2800" dirty="0"/>
              <a:t>, A. and </a:t>
            </a:r>
            <a:r>
              <a:rPr lang="en-GB" sz="2800" dirty="0" err="1"/>
              <a:t>Jaccheri</a:t>
            </a:r>
            <a:r>
              <a:rPr lang="en-GB" sz="2800" dirty="0"/>
              <a:t>, L., (2025), June. The Tech DEI Backlash-The Changing Landscape of Diversity, Equity, and Inclusion in Software Engineering. In </a:t>
            </a:r>
            <a:r>
              <a:rPr lang="en-GB" sz="2800" i="1" dirty="0"/>
              <a:t>Proceedings of the 33rd ACM International Conference on the Foundations of Software Engineering</a:t>
            </a:r>
            <a:r>
              <a:rPr lang="en-GB" sz="2800" dirty="0"/>
              <a:t> (pp. 1582-1592).</a:t>
            </a:r>
            <a:endParaRPr lang="en-US" sz="2800" dirty="0"/>
          </a:p>
          <a:p>
            <a:pPr>
              <a:spcBef>
                <a:spcPts val="0"/>
              </a:spcBef>
            </a:pPr>
            <a:r>
              <a:rPr lang="en-GB" sz="2800" dirty="0"/>
              <a:t>Moises de Souza, A.C. and </a:t>
            </a:r>
            <a:r>
              <a:rPr lang="en-GB" sz="2800" dirty="0" err="1"/>
              <a:t>Jaccheri</a:t>
            </a:r>
            <a:r>
              <a:rPr lang="en-GB" sz="2800" dirty="0"/>
              <a:t>, L., (2024), June. Designing for inclusion and diversity in big tech reports: A </a:t>
            </a:r>
            <a:r>
              <a:rPr lang="en-GB" sz="2800" dirty="0" err="1"/>
              <a:t>gray</a:t>
            </a:r>
            <a:r>
              <a:rPr lang="en-GB" sz="2800" dirty="0"/>
              <a:t> literature analysis. In </a:t>
            </a:r>
            <a:r>
              <a:rPr lang="en-GB" sz="2800" i="1" dirty="0"/>
              <a:t>International Conference on Human-Computer Interaction</a:t>
            </a:r>
            <a:r>
              <a:rPr lang="en-GB" sz="2800" dirty="0"/>
              <a:t> (pp. 66-79). Cham: Springer Nature Switzerland.</a:t>
            </a:r>
            <a:endParaRPr lang="en-US" sz="2800" dirty="0"/>
          </a:p>
          <a:p>
            <a:pPr>
              <a:spcBef>
                <a:spcPts val="0"/>
              </a:spcBef>
            </a:pPr>
            <a:r>
              <a:rPr lang="en-GB" sz="2800" dirty="0" err="1"/>
              <a:t>Aboutamazon</a:t>
            </a:r>
            <a:r>
              <a:rPr lang="en-GB" sz="2800" dirty="0"/>
              <a:t>, (2025), </a:t>
            </a:r>
            <a:r>
              <a:rPr lang="en-GB" sz="2800" i="1" dirty="0"/>
              <a:t>Our workforce data.</a:t>
            </a:r>
            <a:r>
              <a:rPr lang="en-GB" sz="2800" dirty="0"/>
              <a:t> Available at: </a:t>
            </a:r>
            <a:r>
              <a:rPr lang="en-GB" sz="2800" u="sng" dirty="0">
                <a:hlinkClick r:id="rId4"/>
              </a:rPr>
              <a:t>https://www.aboutamazon.com/news/workplace/our-workforce-data</a:t>
            </a:r>
            <a:r>
              <a:rPr lang="en-GB" sz="2800" dirty="0"/>
              <a:t> (Accessed on: 21 November 2025)</a:t>
            </a:r>
            <a:endParaRPr lang="en-US" sz="2800" dirty="0"/>
          </a:p>
          <a:p>
            <a:pPr>
              <a:spcBef>
                <a:spcPts val="0"/>
              </a:spcBef>
            </a:pPr>
            <a:r>
              <a:rPr lang="en-GB" sz="2800" dirty="0"/>
              <a:t>Public Relations Team, (2021), </a:t>
            </a:r>
            <a:r>
              <a:rPr lang="en-GB" sz="2800" i="1" dirty="0"/>
              <a:t>Amazon further strengthens commitment to gender equity.</a:t>
            </a:r>
            <a:r>
              <a:rPr lang="en-GB" sz="2800" dirty="0"/>
              <a:t> Available at: </a:t>
            </a:r>
            <a:r>
              <a:rPr lang="en-GB" sz="2800" u="sng" dirty="0">
                <a:hlinkClick r:id="rId5"/>
              </a:rPr>
              <a:t>https://www.aboutamazon.eu/news/policy/amazon-further-strengthens-commitment-to-gender-equity</a:t>
            </a:r>
            <a:r>
              <a:rPr lang="en-GB" sz="2800" dirty="0"/>
              <a:t> (Accessed on: 21 November 2025)</a:t>
            </a:r>
            <a:endParaRPr lang="en-US" sz="2800" dirty="0"/>
          </a:p>
          <a:p>
            <a:pPr>
              <a:spcBef>
                <a:spcPts val="0"/>
              </a:spcBef>
            </a:pPr>
            <a:r>
              <a:rPr lang="en-GB" sz="2800" dirty="0" err="1"/>
              <a:t>Saepudin</a:t>
            </a:r>
            <a:r>
              <a:rPr lang="en-GB" sz="2800" dirty="0"/>
              <a:t>, A. and </a:t>
            </a:r>
            <a:r>
              <a:rPr lang="en-GB" sz="2800" dirty="0" err="1"/>
              <a:t>Rahmayanti</a:t>
            </a:r>
            <a:r>
              <a:rPr lang="en-GB" sz="2800" dirty="0"/>
              <a:t>, S., (2025). Comparing Herzberg and Maslow: Work Motivation in Modern Organizations. </a:t>
            </a:r>
            <a:r>
              <a:rPr lang="en-GB" sz="2800" i="1" dirty="0" err="1"/>
              <a:t>Arthatama</a:t>
            </a:r>
            <a:r>
              <a:rPr lang="en-GB" sz="2800" i="1" dirty="0"/>
              <a:t>: Journal of Business Management and Accounting</a:t>
            </a:r>
            <a:r>
              <a:rPr lang="en-GB" sz="2800" dirty="0"/>
              <a:t>, </a:t>
            </a:r>
            <a:r>
              <a:rPr lang="en-GB" sz="2800" i="1" dirty="0"/>
              <a:t>9</a:t>
            </a:r>
            <a:r>
              <a:rPr lang="en-GB" sz="2800" dirty="0"/>
              <a:t>(2), pp.336-348.</a:t>
            </a:r>
            <a:endParaRPr lang="en-US" sz="2800" dirty="0"/>
          </a:p>
          <a:p>
            <a:pPr>
              <a:spcBef>
                <a:spcPts val="0"/>
              </a:spcBef>
            </a:pPr>
            <a:r>
              <a:rPr lang="en-GB" sz="2800" dirty="0"/>
              <a:t>Guest, D.E., (2025). Strengthening links between HRM theories, HR practices and outcomes: A proposal to advance research on HRM and outcomes. </a:t>
            </a:r>
            <a:r>
              <a:rPr lang="en-GB" sz="2800" i="1" dirty="0"/>
              <a:t>Human Resource Management Journal</a:t>
            </a:r>
            <a:r>
              <a:rPr lang="en-GB" sz="2800" dirty="0"/>
              <a:t>, </a:t>
            </a:r>
            <a:r>
              <a:rPr lang="en-GB" sz="2800" i="1" dirty="0"/>
              <a:t>35</a:t>
            </a:r>
            <a:r>
              <a:rPr lang="en-GB" sz="2800" dirty="0"/>
              <a:t>(1), pp.319-335.</a:t>
            </a:r>
            <a:endParaRPr lang="en-US" sz="2800" dirty="0"/>
          </a:p>
          <a:p>
            <a:pPr>
              <a:spcBef>
                <a:spcPts val="0"/>
              </a:spcBef>
            </a:pPr>
            <a:r>
              <a:rPr lang="en-GB" sz="2800" dirty="0" err="1"/>
              <a:t>Opatha</a:t>
            </a:r>
            <a:r>
              <a:rPr lang="en-GB" sz="2800" dirty="0"/>
              <a:t>, H.H.D.N.P., (2021). Towards a generic model of human resource management. </a:t>
            </a:r>
            <a:r>
              <a:rPr lang="en-GB" sz="2800" i="1" dirty="0"/>
              <a:t>International Business Research</a:t>
            </a:r>
            <a:r>
              <a:rPr lang="en-GB" sz="2800" dirty="0"/>
              <a:t>, </a:t>
            </a:r>
            <a:r>
              <a:rPr lang="en-GB" sz="2800" i="1" dirty="0"/>
              <a:t>14</a:t>
            </a:r>
            <a:r>
              <a:rPr lang="en-GB" sz="2800" dirty="0"/>
              <a:t>(7), pp.58-68.</a:t>
            </a:r>
            <a:endParaRPr lang="en-US" sz="2800" dirty="0"/>
          </a:p>
          <a:p>
            <a:pPr>
              <a:spcBef>
                <a:spcPts val="0"/>
              </a:spcBef>
            </a:pPr>
            <a:r>
              <a:rPr lang="en-GB" sz="2800" dirty="0"/>
              <a:t>Walmart, (2025), </a:t>
            </a:r>
            <a:r>
              <a:rPr lang="en-GB" sz="2800" i="1" dirty="0"/>
              <a:t>How much do Walmart associates make.</a:t>
            </a:r>
            <a:r>
              <a:rPr lang="en-GB" sz="2800" dirty="0"/>
              <a:t> Available at: </a:t>
            </a:r>
            <a:r>
              <a:rPr lang="en-GB" sz="2800" u="sng" dirty="0">
                <a:hlinkClick r:id="rId6"/>
              </a:rPr>
              <a:t>https://corporate.walmart.com/askwalmart/how-much-do-walmart-associates-make</a:t>
            </a:r>
            <a:r>
              <a:rPr lang="en-GB" sz="2800" dirty="0"/>
              <a:t> (Accessed on: 21 November 2025)</a:t>
            </a:r>
            <a:endParaRPr lang="en-US" sz="2800" dirty="0"/>
          </a:p>
          <a:p>
            <a:pPr>
              <a:spcBef>
                <a:spcPts val="0"/>
              </a:spcBef>
            </a:pPr>
            <a:r>
              <a:rPr lang="en-GB" sz="2800" dirty="0" err="1"/>
              <a:t>Zarifhonarvar</a:t>
            </a:r>
            <a:r>
              <a:rPr lang="en-GB" sz="2800" dirty="0"/>
              <a:t>, A., (2024). Economics of ChatGPT: A </a:t>
            </a:r>
            <a:r>
              <a:rPr lang="en-GB" sz="2800" dirty="0" err="1"/>
              <a:t>labor</a:t>
            </a:r>
            <a:r>
              <a:rPr lang="en-GB" sz="2800" dirty="0"/>
              <a:t> market view on the occupational impact of artificial intelligence. </a:t>
            </a:r>
            <a:r>
              <a:rPr lang="en-GB" sz="2800" i="1" dirty="0"/>
              <a:t>Journal of Electronic Business &amp; Digital Economics</a:t>
            </a:r>
            <a:r>
              <a:rPr lang="en-GB" sz="2800" dirty="0"/>
              <a:t>, </a:t>
            </a:r>
            <a:r>
              <a:rPr lang="en-GB" sz="2800" i="1" dirty="0"/>
              <a:t>3</a:t>
            </a:r>
            <a:r>
              <a:rPr lang="en-GB" sz="2800" dirty="0"/>
              <a:t>(2), pp.100-116.</a:t>
            </a:r>
            <a:endParaRPr lang="en-US" sz="2800" dirty="0"/>
          </a:p>
          <a:p>
            <a:pPr>
              <a:spcBef>
                <a:spcPts val="0"/>
              </a:spcBef>
            </a:pPr>
            <a:r>
              <a:rPr lang="en-GB" sz="2800" dirty="0"/>
              <a:t>Durmuş, İ., (2024). Organizational overview of Maslow and management research. </a:t>
            </a:r>
            <a:r>
              <a:rPr lang="en-GB" sz="2800" i="1" dirty="0"/>
              <a:t>Turkish Psychological </a:t>
            </a:r>
            <a:r>
              <a:rPr lang="en-GB" sz="2800" i="1" dirty="0" err="1"/>
              <a:t>Counseling</a:t>
            </a:r>
            <a:r>
              <a:rPr lang="en-GB" sz="2800" i="1" dirty="0"/>
              <a:t> and Guidance Journal</a:t>
            </a:r>
            <a:r>
              <a:rPr lang="en-GB" sz="2800" dirty="0"/>
              <a:t>, </a:t>
            </a:r>
            <a:r>
              <a:rPr lang="en-GB" sz="2800" i="1" dirty="0"/>
              <a:t>14</a:t>
            </a:r>
            <a:r>
              <a:rPr lang="en-GB" sz="2800" dirty="0"/>
              <a:t>(72), pp.137-152.</a:t>
            </a:r>
            <a:endParaRPr lang="en-US" sz="2800" dirty="0"/>
          </a:p>
          <a:p>
            <a:pPr>
              <a:spcBef>
                <a:spcPts val="0"/>
              </a:spcBef>
            </a:pPr>
            <a:r>
              <a:rPr lang="en-GB" sz="2800" dirty="0"/>
              <a:t>Galetti, B, (2025), </a:t>
            </a:r>
            <a:r>
              <a:rPr lang="en-GB" sz="2800" i="1" dirty="0"/>
              <a:t>Future Ready 2030: Amazon expands skills training goal, invests $2.5 billion to prepare 50 million people for the future of work,</a:t>
            </a:r>
            <a:r>
              <a:rPr lang="en-GB" sz="2800" dirty="0"/>
              <a:t> Available at: </a:t>
            </a:r>
            <a:r>
              <a:rPr lang="en-GB" sz="2800" u="sng" dirty="0">
                <a:hlinkClick r:id="rId7"/>
              </a:rPr>
              <a:t>https://www.aboutamazon.com/news/workplace/amazon-future-of-work-skills-jobs-training</a:t>
            </a:r>
            <a:r>
              <a:rPr lang="en-GB" sz="2800" dirty="0"/>
              <a:t> (Accessed on: 21 November 2025)</a:t>
            </a:r>
            <a:endParaRPr lang="en-US" sz="2800" dirty="0"/>
          </a:p>
          <a:p>
            <a:endParaRPr lang="en-IN" dirty="0"/>
          </a:p>
        </p:txBody>
      </p:sp>
      <p:sp>
        <p:nvSpPr>
          <p:cNvPr id="4" name="Title 1">
            <a:extLst>
              <a:ext uri="{FF2B5EF4-FFF2-40B4-BE49-F238E27FC236}">
                <a16:creationId xmlns:a16="http://schemas.microsoft.com/office/drawing/2014/main" id="{F0DF294E-E347-4F06-B0FB-3A8B63F05955}"/>
              </a:ext>
            </a:extLst>
          </p:cNvPr>
          <p:cNvSpPr>
            <a:spLocks noGrp="1"/>
          </p:cNvSpPr>
          <p:nvPr>
            <p:ph type="title"/>
          </p:nvPr>
        </p:nvSpPr>
        <p:spPr>
          <a:xfrm>
            <a:off x="1146048" y="182880"/>
            <a:ext cx="10363200" cy="522615"/>
          </a:xfrm>
        </p:spPr>
        <p:txBody>
          <a:bodyPr/>
          <a:lstStyle/>
          <a:p>
            <a:pPr algn="ctr"/>
            <a:r>
              <a:rPr lang="en-GB" sz="2400" b="1" dirty="0">
                <a:solidFill>
                  <a:schemeClr val="tx1"/>
                </a:solidFill>
                <a:latin typeface="Times New Roman" pitchFamily="18" charset="0"/>
                <a:cs typeface="Times New Roman" pitchFamily="18" charset="0"/>
              </a:rPr>
              <a:t>REFERENCES</a:t>
            </a:r>
            <a:endParaRPr lang="en-US" sz="2400" b="1"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30035863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796EF3BE-0F15-89DC-10CE-2DAB83B4C353}"/>
              </a:ext>
            </a:extLst>
          </p:cNvPr>
          <p:cNvSpPr>
            <a:spLocks noGrp="1"/>
          </p:cNvSpPr>
          <p:nvPr>
            <p:ph type="subTitle" idx="1"/>
          </p:nvPr>
        </p:nvSpPr>
        <p:spPr/>
        <p:txBody>
          <a:bodyPr/>
          <a:lstStyle/>
          <a:p>
            <a:r>
              <a:rPr lang="en-IN" dirty="0"/>
              <a:t>STUDENT ID: 2504370</a:t>
            </a:r>
          </a:p>
        </p:txBody>
      </p:sp>
      <p:sp>
        <p:nvSpPr>
          <p:cNvPr id="3" name="Title 2">
            <a:extLst>
              <a:ext uri="{FF2B5EF4-FFF2-40B4-BE49-F238E27FC236}">
                <a16:creationId xmlns:a16="http://schemas.microsoft.com/office/drawing/2014/main" id="{161A2CA7-DCB9-A28F-BCB9-5A4024D4A512}"/>
              </a:ext>
            </a:extLst>
          </p:cNvPr>
          <p:cNvSpPr>
            <a:spLocks noGrp="1"/>
          </p:cNvSpPr>
          <p:nvPr>
            <p:ph type="ctrTitle"/>
          </p:nvPr>
        </p:nvSpPr>
        <p:spPr/>
        <p:txBody>
          <a:bodyPr/>
          <a:lstStyle/>
          <a:p>
            <a:r>
              <a:rPr lang="en-IN" dirty="0"/>
              <a:t>AMISHA PRABHUDAS LEUVA</a:t>
            </a:r>
          </a:p>
        </p:txBody>
      </p:sp>
    </p:spTree>
    <p:extLst>
      <p:ext uri="{BB962C8B-B14F-4D97-AF65-F5344CB8AC3E}">
        <p14:creationId xmlns:p14="http://schemas.microsoft.com/office/powerpoint/2010/main" val="27635759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274638"/>
            <a:ext cx="10363200" cy="674931"/>
          </a:xfrm>
        </p:spPr>
        <p:txBody>
          <a:bodyPr>
            <a:normAutofit/>
          </a:bodyPr>
          <a:lstStyle/>
          <a:p>
            <a:pPr algn="ctr"/>
            <a:r>
              <a:rPr lang="en-GB" sz="3200" b="1" dirty="0">
                <a:solidFill>
                  <a:schemeClr val="tx1"/>
                </a:solidFill>
                <a:latin typeface="Times New Roman" pitchFamily="18" charset="0"/>
                <a:cs typeface="Times New Roman" pitchFamily="18" charset="0"/>
              </a:rPr>
              <a:t>INTRODUCTION</a:t>
            </a:r>
            <a:endParaRPr lang="en-US" sz="3200" dirty="0"/>
          </a:p>
        </p:txBody>
      </p:sp>
      <p:sp>
        <p:nvSpPr>
          <p:cNvPr id="3" name="Content Placeholder 2"/>
          <p:cNvSpPr>
            <a:spLocks noGrp="1"/>
          </p:cNvSpPr>
          <p:nvPr>
            <p:ph sz="quarter" idx="1"/>
          </p:nvPr>
        </p:nvSpPr>
        <p:spPr>
          <a:xfrm>
            <a:off x="1219200" y="1781502"/>
            <a:ext cx="10363200" cy="4238297"/>
          </a:xfrm>
        </p:spPr>
        <p:txBody>
          <a:bodyPr>
            <a:normAutofit/>
          </a:bodyPr>
          <a:lstStyle/>
          <a:p>
            <a:pPr algn="just">
              <a:lnSpc>
                <a:spcPct val="150000"/>
              </a:lnSpc>
            </a:pPr>
            <a:r>
              <a:rPr lang="en-GB" sz="2400" dirty="0">
                <a:latin typeface="Times New Roman" pitchFamily="18" charset="0"/>
                <a:cs typeface="Times New Roman" pitchFamily="18" charset="0"/>
              </a:rPr>
              <a:t>The section of focus on analysing and evaluating the key challenges that Amazon Inc is facing related to its labour practice as part of its international HRM management. </a:t>
            </a:r>
            <a:endParaRPr lang="en-US" sz="2400" dirty="0">
              <a:latin typeface="Times New Roman" pitchFamily="18" charset="0"/>
              <a:cs typeface="Times New Roman" pitchFamily="18"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378371"/>
            <a:ext cx="10363200" cy="850079"/>
          </a:xfrm>
        </p:spPr>
        <p:txBody>
          <a:bodyPr>
            <a:noAutofit/>
          </a:bodyPr>
          <a:lstStyle/>
          <a:p>
            <a:pPr algn="ctr"/>
            <a:r>
              <a:rPr lang="en-GB" sz="2800" b="1" dirty="0">
                <a:solidFill>
                  <a:schemeClr val="tx1"/>
                </a:solidFill>
                <a:latin typeface="Times New Roman" pitchFamily="18" charset="0"/>
                <a:cs typeface="Times New Roman" pitchFamily="18" charset="0"/>
              </a:rPr>
              <a:t>KEY HR CHALLENGES FACED BY THE COMPANY</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p:txBody>
          <a:bodyPr/>
          <a:lstStyle/>
          <a:p>
            <a:r>
              <a:rPr lang="en-GB" b="1" i="1" dirty="0">
                <a:latin typeface="Times New Roman" pitchFamily="18" charset="0"/>
                <a:cs typeface="Times New Roman" pitchFamily="18" charset="0"/>
              </a:rPr>
              <a:t>Resistance from labour unionisation by Amazon Inc</a:t>
            </a:r>
            <a:endParaRPr lang="en-US" dirty="0">
              <a:latin typeface="Times New Roman" pitchFamily="18" charset="0"/>
              <a:cs typeface="Times New Roman" pitchFamily="18" charset="0"/>
            </a:endParaRPr>
          </a:p>
          <a:p>
            <a:pPr algn="just">
              <a:lnSpc>
                <a:spcPct val="140000"/>
              </a:lnSpc>
            </a:pPr>
            <a:r>
              <a:rPr lang="en-GB" sz="2000" dirty="0">
                <a:latin typeface="Times New Roman" pitchFamily="18" charset="0"/>
                <a:cs typeface="Times New Roman" pitchFamily="18" charset="0"/>
              </a:rPr>
              <a:t>Amazon Inc as a global business has been facing significant issues regarding the management of its global labour due to ineffective retention and cooperation strategies. </a:t>
            </a:r>
            <a:endParaRPr lang="en-US" sz="2000" dirty="0">
              <a:latin typeface="Times New Roman" pitchFamily="18" charset="0"/>
              <a:cs typeface="Times New Roman" pitchFamily="18" charset="0"/>
            </a:endParaRPr>
          </a:p>
          <a:p>
            <a:pPr algn="just">
              <a:lnSpc>
                <a:spcPct val="140000"/>
              </a:lnSpc>
            </a:pPr>
            <a:r>
              <a:rPr lang="en-GB" sz="2000" dirty="0">
                <a:latin typeface="Times New Roman" pitchFamily="18" charset="0"/>
                <a:cs typeface="Times New Roman" pitchFamily="18" charset="0"/>
              </a:rPr>
              <a:t>For example, Amazon is facing Employee resistance from unionization and employee representation that has caused employee dissatisfaction, and led to an increased number of employees strike (Uniglobalunion, 2024). </a:t>
            </a:r>
            <a:endParaRPr lang="en-US" sz="2000" dirty="0">
              <a:latin typeface="Times New Roman" pitchFamily="18" charset="0"/>
              <a:cs typeface="Times New Roman" pitchFamily="18" charset="0"/>
            </a:endParaRPr>
          </a:p>
          <a:p>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solidFill>
                  <a:schemeClr val="tx1"/>
                </a:solidFill>
                <a:latin typeface="Times New Roman" pitchFamily="18" charset="0"/>
                <a:cs typeface="Times New Roman" pitchFamily="18" charset="0"/>
              </a:rPr>
              <a:t>LABOUR EXPLOITATION AND ABUSE ISSUES FACED BY AMAZON INC</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1219200" y="2074984"/>
            <a:ext cx="6572250" cy="3944815"/>
          </a:xfrm>
        </p:spPr>
        <p:txBody>
          <a:bodyPr>
            <a:normAutofit/>
          </a:bodyPr>
          <a:lstStyle/>
          <a:p>
            <a:pPr algn="just">
              <a:lnSpc>
                <a:spcPct val="140000"/>
              </a:lnSpc>
            </a:pPr>
            <a:r>
              <a:rPr lang="en-GB" sz="2000" dirty="0">
                <a:latin typeface="Times New Roman" pitchFamily="18" charset="0"/>
                <a:cs typeface="Times New Roman" pitchFamily="18" charset="0"/>
              </a:rPr>
              <a:t>Amazon has been experiencing the issues of labour exploitation along with employee resistance from its labour regarding employee unionization. </a:t>
            </a:r>
            <a:endParaRPr lang="en-US" sz="2000" dirty="0">
              <a:latin typeface="Times New Roman" pitchFamily="18" charset="0"/>
              <a:cs typeface="Times New Roman" pitchFamily="18" charset="0"/>
            </a:endParaRPr>
          </a:p>
          <a:p>
            <a:pPr algn="just">
              <a:lnSpc>
                <a:spcPct val="140000"/>
              </a:lnSpc>
            </a:pPr>
            <a:r>
              <a:rPr lang="en-GB" sz="2000" dirty="0">
                <a:latin typeface="Times New Roman" pitchFamily="18" charset="0"/>
                <a:cs typeface="Times New Roman" pitchFamily="18" charset="0"/>
              </a:rPr>
              <a:t>Amazon Inc has been accused of employee exploitation and abuses at its Saudi Arabian warehouses due to poor labour conditions, forcing Amazon Inc to pay $1.9 million to 700 contract workers (Palmer, 2025). </a:t>
            </a:r>
            <a:endParaRPr lang="en-US" sz="2000" dirty="0">
              <a:latin typeface="Times New Roman" pitchFamily="18" charset="0"/>
              <a:cs typeface="Times New Roman" pitchFamily="18" charset="0"/>
            </a:endParaRPr>
          </a:p>
          <a:p>
            <a:pPr algn="just">
              <a:lnSpc>
                <a:spcPct val="140000"/>
              </a:lnSpc>
            </a:pPr>
            <a:endParaRPr lang="en-US" sz="2000" dirty="0">
              <a:latin typeface="Times New Roman" pitchFamily="18" charset="0"/>
              <a:cs typeface="Times New Roman" pitchFamily="18" charset="0"/>
            </a:endParaRPr>
          </a:p>
        </p:txBody>
      </p:sp>
      <p:graphicFrame>
        <p:nvGraphicFramePr>
          <p:cNvPr id="4" name="Diagram 3">
            <a:extLst>
              <a:ext uri="{FF2B5EF4-FFF2-40B4-BE49-F238E27FC236}">
                <a16:creationId xmlns:a16="http://schemas.microsoft.com/office/drawing/2014/main" id="{73E4E1A8-C8ED-4673-83F6-9B32A146230F}"/>
              </a:ext>
            </a:extLst>
          </p:cNvPr>
          <p:cNvGraphicFramePr/>
          <p:nvPr>
            <p:extLst>
              <p:ext uri="{D42A27DB-BD31-4B8C-83A1-F6EECF244321}">
                <p14:modId xmlns:p14="http://schemas.microsoft.com/office/powerpoint/2010/main" val="970799811"/>
              </p:ext>
            </p:extLst>
          </p:nvPr>
        </p:nvGraphicFramePr>
        <p:xfrm>
          <a:off x="7943850" y="2074984"/>
          <a:ext cx="3333750" cy="20383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D1F8E995-CFFF-43B4-92DB-400A1FE9B88B}"/>
              </a:ext>
            </a:extLst>
          </p:cNvPr>
          <p:cNvSpPr txBox="1"/>
          <p:nvPr/>
        </p:nvSpPr>
        <p:spPr>
          <a:xfrm>
            <a:off x="7772400" y="4770680"/>
            <a:ext cx="3962400" cy="646331"/>
          </a:xfrm>
          <a:prstGeom prst="rect">
            <a:avLst/>
          </a:prstGeom>
          <a:noFill/>
        </p:spPr>
        <p:txBody>
          <a:bodyPr wrap="square">
            <a:spAutoFit/>
          </a:bodyPr>
          <a:lstStyle/>
          <a:p>
            <a:pPr algn="ctr"/>
            <a:r>
              <a:rPr lang="en-GB" sz="1800" b="1" dirty="0">
                <a:latin typeface="Times New Roman" pitchFamily="18" charset="0"/>
                <a:cs typeface="Times New Roman" pitchFamily="18" charset="0"/>
              </a:rPr>
              <a:t>Figure 9: Key Issues at Amazon</a:t>
            </a:r>
            <a:br>
              <a:rPr lang="en-GB" sz="1800" b="1" dirty="0">
                <a:latin typeface="Times New Roman" pitchFamily="18" charset="0"/>
                <a:cs typeface="Times New Roman" pitchFamily="18" charset="0"/>
              </a:rPr>
            </a:br>
            <a:r>
              <a:rPr lang="en-GB" sz="1800" dirty="0">
                <a:latin typeface="Times New Roman" pitchFamily="18" charset="0"/>
                <a:cs typeface="Times New Roman" pitchFamily="18" charset="0"/>
              </a:rPr>
              <a:t>(Source: Created by author)</a:t>
            </a:r>
            <a:endParaRPr lang="en-IN"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solidFill>
                  <a:schemeClr val="tx1"/>
                </a:solidFill>
                <a:latin typeface="Times New Roman" pitchFamily="18" charset="0"/>
                <a:cs typeface="Times New Roman" pitchFamily="18" charset="0"/>
              </a:rPr>
              <a:t>IMPLICATION OF GUEST MODEL</a:t>
            </a:r>
            <a:endParaRPr lang="en-US" sz="24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773724" y="2015732"/>
            <a:ext cx="6084276" cy="4314730"/>
          </a:xfrm>
        </p:spPr>
        <p:txBody>
          <a:bodyPr>
            <a:normAutofit/>
          </a:bodyPr>
          <a:lstStyle/>
          <a:p>
            <a:pPr algn="just">
              <a:lnSpc>
                <a:spcPct val="140000"/>
              </a:lnSpc>
            </a:pPr>
            <a:r>
              <a:rPr lang="en-GB" sz="1900" dirty="0">
                <a:latin typeface="Times New Roman" pitchFamily="18" charset="0"/>
                <a:cs typeface="Times New Roman" pitchFamily="18" charset="0"/>
              </a:rPr>
              <a:t>The implication of the Guest Model as an HRM framework for international business focuses on linking HR activities with business goals based on size dimension of Guest Model (Guest, 2025). </a:t>
            </a:r>
            <a:endParaRPr lang="en-US" sz="1900" dirty="0">
              <a:latin typeface="Times New Roman" pitchFamily="18" charset="0"/>
              <a:cs typeface="Times New Roman" pitchFamily="18" charset="0"/>
            </a:endParaRPr>
          </a:p>
          <a:p>
            <a:pPr algn="just">
              <a:lnSpc>
                <a:spcPct val="140000"/>
              </a:lnSpc>
            </a:pPr>
            <a:r>
              <a:rPr lang="en-GB" sz="1900" dirty="0">
                <a:latin typeface="Times New Roman" pitchFamily="18" charset="0"/>
                <a:cs typeface="Times New Roman" pitchFamily="18" charset="0"/>
              </a:rPr>
              <a:t> As per the report of Opatha (2021), Guest Model emphasizes that HRM in global business must focus on integration, commitment, flexibility and quality of job for improving working culture and diversity. </a:t>
            </a:r>
            <a:endParaRPr lang="en-US" sz="1900" dirty="0">
              <a:latin typeface="Times New Roman" pitchFamily="18" charset="0"/>
              <a:cs typeface="Times New Roman" pitchFamily="18" charset="0"/>
            </a:endParaRPr>
          </a:p>
        </p:txBody>
      </p:sp>
      <p:pic>
        <p:nvPicPr>
          <p:cNvPr id="4" name="image11.png"/>
          <p:cNvPicPr/>
          <p:nvPr/>
        </p:nvPicPr>
        <p:blipFill>
          <a:blip r:embed="rId3"/>
          <a:srcRect/>
          <a:stretch>
            <a:fillRect/>
          </a:stretch>
        </p:blipFill>
        <p:spPr>
          <a:xfrm>
            <a:off x="7485185" y="1957387"/>
            <a:ext cx="4114800" cy="3400425"/>
          </a:xfrm>
          <a:prstGeom prst="rect">
            <a:avLst/>
          </a:prstGeom>
          <a:ln/>
        </p:spPr>
      </p:pic>
      <p:sp>
        <p:nvSpPr>
          <p:cNvPr id="5" name="TextBox 4"/>
          <p:cNvSpPr txBox="1"/>
          <p:nvPr/>
        </p:nvSpPr>
        <p:spPr>
          <a:xfrm>
            <a:off x="7789985" y="5574323"/>
            <a:ext cx="3974123" cy="461665"/>
          </a:xfrm>
          <a:prstGeom prst="rect">
            <a:avLst/>
          </a:prstGeom>
          <a:noFill/>
        </p:spPr>
        <p:txBody>
          <a:bodyPr wrap="square" rtlCol="0">
            <a:spAutoFit/>
          </a:bodyPr>
          <a:lstStyle/>
          <a:p>
            <a:pPr algn="ctr"/>
            <a:r>
              <a:rPr lang="en-GB" sz="1200" b="1" dirty="0">
                <a:latin typeface="Times New Roman" pitchFamily="18" charset="0"/>
                <a:cs typeface="Times New Roman" pitchFamily="18" charset="0"/>
              </a:rPr>
              <a:t>Figure 10: Guest Model of HRM</a:t>
            </a:r>
            <a:endParaRPr lang="en-US" sz="1200" dirty="0">
              <a:latin typeface="Times New Roman" pitchFamily="18" charset="0"/>
              <a:cs typeface="Times New Roman" pitchFamily="18" charset="0"/>
            </a:endParaRPr>
          </a:p>
          <a:p>
            <a:pPr algn="ctr"/>
            <a:r>
              <a:rPr lang="en-GB" sz="1200" dirty="0">
                <a:latin typeface="Times New Roman" pitchFamily="18" charset="0"/>
                <a:cs typeface="Times New Roman" pitchFamily="18" charset="0"/>
              </a:rPr>
              <a:t>(Source: Omar </a:t>
            </a:r>
            <a:r>
              <a:rPr lang="en-GB" sz="1200" i="1" dirty="0">
                <a:latin typeface="Times New Roman" pitchFamily="18" charset="0"/>
                <a:cs typeface="Times New Roman" pitchFamily="18" charset="0"/>
              </a:rPr>
              <a:t>et al.</a:t>
            </a:r>
            <a:r>
              <a:rPr lang="en-GB" sz="1200" dirty="0">
                <a:latin typeface="Times New Roman" pitchFamily="18" charset="0"/>
                <a:cs typeface="Times New Roman" pitchFamily="18" charset="0"/>
              </a:rPr>
              <a:t> 2023)</a:t>
            </a:r>
            <a:endParaRPr lang="en-US" sz="1200" dirty="0">
              <a:latin typeface="Times New Roman" pitchFamily="18" charset="0"/>
              <a:cs typeface="Times New Roman" pitchFamily="18"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solidFill>
                  <a:schemeClr val="tx1"/>
                </a:solidFill>
                <a:latin typeface="Times New Roman" pitchFamily="18" charset="0"/>
                <a:cs typeface="Times New Roman" pitchFamily="18" charset="0"/>
              </a:rPr>
              <a:t>INTERNAL TEAM MANAGEMENT ISSUES FACED BY AMAZON INC. </a:t>
            </a:r>
            <a:endParaRPr lang="en-US" sz="24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211015" y="2015732"/>
            <a:ext cx="5732585" cy="4437822"/>
          </a:xfrm>
        </p:spPr>
        <p:txBody>
          <a:bodyPr>
            <a:noAutofit/>
          </a:bodyPr>
          <a:lstStyle/>
          <a:p>
            <a:pPr algn="just">
              <a:lnSpc>
                <a:spcPct val="160000"/>
              </a:lnSpc>
            </a:pPr>
            <a:r>
              <a:rPr lang="en-GB" sz="1900" dirty="0">
                <a:latin typeface="Times New Roman" pitchFamily="18" charset="0"/>
                <a:cs typeface="Times New Roman" pitchFamily="18" charset="0"/>
              </a:rPr>
              <a:t>One of the major concerns faced by employees at Amazon Inc is the faulty HRM systems that cause punitive handling of employees' absence and led Amazon to face regulatory consequences (Stempel, 2025). </a:t>
            </a:r>
            <a:endParaRPr lang="en-US" sz="1900" dirty="0">
              <a:latin typeface="Times New Roman" pitchFamily="18" charset="0"/>
              <a:cs typeface="Times New Roman" pitchFamily="18" charset="0"/>
            </a:endParaRPr>
          </a:p>
          <a:p>
            <a:pPr algn="just">
              <a:lnSpc>
                <a:spcPct val="160000"/>
              </a:lnSpc>
            </a:pPr>
            <a:r>
              <a:rPr lang="en-GB" sz="1900" dirty="0">
                <a:latin typeface="Times New Roman" pitchFamily="18" charset="0"/>
                <a:cs typeface="Times New Roman" pitchFamily="18" charset="0"/>
              </a:rPr>
              <a:t>Amazon has been sued for docking unpaid time of its warehouse employees in New York that were seeking accommodations for disability based on its punitive workplace governance policy (Stempel, 2025). </a:t>
            </a:r>
            <a:endParaRPr lang="en-US" sz="1900" dirty="0">
              <a:latin typeface="Times New Roman" pitchFamily="18" charset="0"/>
              <a:cs typeface="Times New Roman" pitchFamily="18" charset="0"/>
            </a:endParaRPr>
          </a:p>
        </p:txBody>
      </p:sp>
      <p:pic>
        <p:nvPicPr>
          <p:cNvPr id="4" name="image2.png"/>
          <p:cNvPicPr/>
          <p:nvPr/>
        </p:nvPicPr>
        <p:blipFill>
          <a:blip r:embed="rId3"/>
          <a:srcRect/>
          <a:stretch>
            <a:fillRect/>
          </a:stretch>
        </p:blipFill>
        <p:spPr>
          <a:xfrm>
            <a:off x="6214696" y="2189285"/>
            <a:ext cx="5039458" cy="2980592"/>
          </a:xfrm>
          <a:prstGeom prst="rect">
            <a:avLst/>
          </a:prstGeom>
          <a:ln w="25400">
            <a:solidFill>
              <a:srgbClr val="000000"/>
            </a:solidFill>
            <a:prstDash val="solid"/>
          </a:ln>
        </p:spPr>
      </p:pic>
      <p:sp>
        <p:nvSpPr>
          <p:cNvPr id="5" name="TextBox 4"/>
          <p:cNvSpPr txBox="1"/>
          <p:nvPr/>
        </p:nvSpPr>
        <p:spPr>
          <a:xfrm>
            <a:off x="6506308" y="5433646"/>
            <a:ext cx="5134707" cy="523220"/>
          </a:xfrm>
          <a:prstGeom prst="rect">
            <a:avLst/>
          </a:prstGeom>
          <a:noFill/>
        </p:spPr>
        <p:txBody>
          <a:bodyPr wrap="square" rtlCol="0">
            <a:spAutoFit/>
          </a:bodyPr>
          <a:lstStyle/>
          <a:p>
            <a:pPr algn="ctr"/>
            <a:r>
              <a:rPr lang="en-GB" sz="1400" b="1" dirty="0">
                <a:latin typeface="Times New Roman" panose="02020603050405020304" pitchFamily="18" charset="0"/>
                <a:cs typeface="Times New Roman" panose="02020603050405020304" pitchFamily="18" charset="0"/>
              </a:rPr>
              <a:t>Figure 11: Amazon's punitive workplace governance policy </a:t>
            </a:r>
            <a:endParaRPr lang="en-US" sz="1400" dirty="0">
              <a:latin typeface="Times New Roman" panose="02020603050405020304" pitchFamily="18" charset="0"/>
              <a:cs typeface="Times New Roman" panose="02020603050405020304" pitchFamily="18" charset="0"/>
            </a:endParaRPr>
          </a:p>
          <a:p>
            <a:pPr algn="ctr"/>
            <a:r>
              <a:rPr lang="en-GB" sz="1400" dirty="0">
                <a:latin typeface="Times New Roman" panose="02020603050405020304" pitchFamily="18" charset="0"/>
                <a:cs typeface="Times New Roman" panose="02020603050405020304" pitchFamily="18" charset="0"/>
              </a:rPr>
              <a:t>(Source: Stempel, 2025)</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solidFill>
                  <a:schemeClr val="tx1"/>
                </a:solidFill>
                <a:latin typeface="Times New Roman" pitchFamily="18" charset="0"/>
                <a:cs typeface="Times New Roman" pitchFamily="18" charset="0"/>
              </a:rPr>
              <a:t>POOR WORK-LIFE BALANCE APPROACHES AND STRATEGIES BY THE AMAZON INC LEADERSHIP </a:t>
            </a:r>
            <a:endParaRPr lang="en-US" sz="24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580293" y="2015732"/>
            <a:ext cx="5275384" cy="4332314"/>
          </a:xfrm>
        </p:spPr>
        <p:txBody>
          <a:bodyPr>
            <a:normAutofit/>
          </a:bodyPr>
          <a:lstStyle/>
          <a:p>
            <a:pPr algn="just">
              <a:lnSpc>
                <a:spcPct val="140000"/>
              </a:lnSpc>
            </a:pPr>
            <a:r>
              <a:rPr lang="en-GB" sz="1900" dirty="0">
                <a:latin typeface="Times New Roman" pitchFamily="18" charset="0"/>
                <a:cs typeface="Times New Roman" pitchFamily="18" charset="0"/>
              </a:rPr>
              <a:t>The strict emphasis of the leadership teams of Amazon Inc on work-life harmony policy has mandated its white collar employees to be present five days a week in the office (Owusu, 2025).</a:t>
            </a:r>
            <a:endParaRPr lang="en-US" sz="1900" dirty="0">
              <a:latin typeface="Times New Roman" pitchFamily="18" charset="0"/>
              <a:cs typeface="Times New Roman" pitchFamily="18" charset="0"/>
            </a:endParaRPr>
          </a:p>
          <a:p>
            <a:pPr algn="just">
              <a:lnSpc>
                <a:spcPct val="140000"/>
              </a:lnSpc>
            </a:pPr>
            <a:r>
              <a:rPr lang="en-GB" sz="1900" dirty="0">
                <a:latin typeface="Times New Roman" pitchFamily="18" charset="0"/>
                <a:cs typeface="Times New Roman" pitchFamily="18" charset="0"/>
              </a:rPr>
              <a:t>The strict RTO policies and practice have also caused dissatisfaction for employees as Amazon Inc have made the latest implication of work-in-office policy (Owusu, 2025).</a:t>
            </a:r>
            <a:endParaRPr lang="en-US" sz="1900" dirty="0">
              <a:latin typeface="Times New Roman" pitchFamily="18" charset="0"/>
              <a:cs typeface="Times New Roman" pitchFamily="18" charset="0"/>
            </a:endParaRPr>
          </a:p>
        </p:txBody>
      </p:sp>
      <p:pic>
        <p:nvPicPr>
          <p:cNvPr id="4" name="image6.png"/>
          <p:cNvPicPr/>
          <p:nvPr/>
        </p:nvPicPr>
        <p:blipFill>
          <a:blip r:embed="rId3"/>
          <a:srcRect/>
          <a:stretch>
            <a:fillRect/>
          </a:stretch>
        </p:blipFill>
        <p:spPr>
          <a:xfrm>
            <a:off x="6207735" y="1988527"/>
            <a:ext cx="5438775" cy="3162300"/>
          </a:xfrm>
          <a:prstGeom prst="rect">
            <a:avLst/>
          </a:prstGeom>
          <a:ln/>
        </p:spPr>
      </p:pic>
      <p:sp>
        <p:nvSpPr>
          <p:cNvPr id="12289" name="Rectangle 1"/>
          <p:cNvSpPr>
            <a:spLocks noChangeArrowheads="1"/>
          </p:cNvSpPr>
          <p:nvPr/>
        </p:nvSpPr>
        <p:spPr bwMode="auto">
          <a:xfrm>
            <a:off x="7174523" y="5345723"/>
            <a:ext cx="3587262"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Figure 12: Employee Dissatisfaction of Amazon Inc </a:t>
            </a:r>
            <a:endPar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(Source: Harding, 2024)</a:t>
            </a:r>
            <a:endParaRPr kumimoji="0" lang="en-GB"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solidFill>
                  <a:schemeClr val="tx1"/>
                </a:solidFill>
                <a:latin typeface="Times New Roman" pitchFamily="18" charset="0"/>
                <a:cs typeface="Times New Roman" pitchFamily="18" charset="0"/>
              </a:rPr>
              <a:t>CONCLUSION </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p:txBody>
          <a:bodyPr>
            <a:normAutofit/>
          </a:bodyPr>
          <a:lstStyle/>
          <a:p>
            <a:pPr algn="just">
              <a:lnSpc>
                <a:spcPct val="150000"/>
              </a:lnSpc>
            </a:pPr>
            <a:r>
              <a:rPr lang="en-GB" sz="2400" dirty="0">
                <a:latin typeface="Times New Roman" pitchFamily="18" charset="0"/>
                <a:cs typeface="Times New Roman" pitchFamily="18" charset="0"/>
              </a:rPr>
              <a:t>It can be concluded that Amazon Inc is facing human rights issues, job dissatisfaction due to labour unionisation that hamper its international HR practices. </a:t>
            </a:r>
            <a:endParaRPr lang="en-US" sz="2400" dirty="0">
              <a:latin typeface="Times New Roman" pitchFamily="18" charset="0"/>
              <a:cs typeface="Times New Roman" pitchFamily="18"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6F017A-60FC-BDC3-B998-B91E066190B9}"/>
              </a:ext>
            </a:extLst>
          </p:cNvPr>
          <p:cNvSpPr>
            <a:spLocks noGrp="1"/>
          </p:cNvSpPr>
          <p:nvPr>
            <p:ph sz="quarter" idx="1"/>
          </p:nvPr>
        </p:nvSpPr>
        <p:spPr>
          <a:xfrm>
            <a:off x="914400" y="1295400"/>
            <a:ext cx="10363200" cy="4572000"/>
          </a:xfrm>
        </p:spPr>
        <p:txBody>
          <a:bodyPr>
            <a:normAutofit fontScale="62500" lnSpcReduction="20000"/>
          </a:bodyPr>
          <a:lstStyle/>
          <a:p>
            <a:r>
              <a:rPr lang="en-GB" sz="2800" dirty="0">
                <a:latin typeface="Times New Roman" pitchFamily="18" charset="0"/>
                <a:cs typeface="Times New Roman" pitchFamily="18" charset="0"/>
              </a:rPr>
              <a:t>Dobbins, T. and Dundon, T., (2024). Industrial relations, the New Right and the praxis of mismanagement. </a:t>
            </a:r>
            <a:r>
              <a:rPr lang="en-GB" sz="2800" i="1" dirty="0">
                <a:latin typeface="Times New Roman" pitchFamily="18" charset="0"/>
                <a:cs typeface="Times New Roman" pitchFamily="18" charset="0"/>
              </a:rPr>
              <a:t>Employee Relations: The International Journal</a:t>
            </a:r>
            <a:r>
              <a:rPr lang="en-GB" sz="2800" dirty="0">
                <a:latin typeface="Times New Roman" pitchFamily="18" charset="0"/>
                <a:cs typeface="Times New Roman" pitchFamily="18" charset="0"/>
              </a:rPr>
              <a:t>, </a:t>
            </a:r>
            <a:r>
              <a:rPr lang="en-GB" sz="2800" i="1" dirty="0">
                <a:latin typeface="Times New Roman" pitchFamily="18" charset="0"/>
                <a:cs typeface="Times New Roman" pitchFamily="18" charset="0"/>
              </a:rPr>
              <a:t>46</a:t>
            </a:r>
            <a:r>
              <a:rPr lang="en-GB" sz="2800" dirty="0">
                <a:latin typeface="Times New Roman" pitchFamily="18" charset="0"/>
                <a:cs typeface="Times New Roman" pitchFamily="18" charset="0"/>
              </a:rPr>
              <a:t>(6), pp.1290-1305.</a:t>
            </a:r>
            <a:endParaRPr lang="en-US" sz="2800" dirty="0">
              <a:latin typeface="Times New Roman" pitchFamily="18" charset="0"/>
              <a:cs typeface="Times New Roman" pitchFamily="18" charset="0"/>
            </a:endParaRPr>
          </a:p>
          <a:p>
            <a:r>
              <a:rPr lang="en-GB" sz="2800" dirty="0">
                <a:latin typeface="Times New Roman" pitchFamily="18" charset="0"/>
                <a:cs typeface="Times New Roman" pitchFamily="18" charset="0"/>
              </a:rPr>
              <a:t>Stempel, J., (2025), </a:t>
            </a:r>
            <a:r>
              <a:rPr lang="en-GB" sz="2800" i="1" dirty="0">
                <a:latin typeface="Times New Roman" pitchFamily="18" charset="0"/>
                <a:cs typeface="Times New Roman" pitchFamily="18" charset="0"/>
              </a:rPr>
              <a:t>Amazon sued over 'punitive' handling of employee absence. </a:t>
            </a:r>
            <a:r>
              <a:rPr lang="en-GB" sz="2800" dirty="0">
                <a:latin typeface="Times New Roman" pitchFamily="18" charset="0"/>
                <a:cs typeface="Times New Roman" pitchFamily="18" charset="0"/>
              </a:rPr>
              <a:t>Available at: </a:t>
            </a:r>
            <a:r>
              <a:rPr lang="en-GB" sz="2800" dirty="0">
                <a:latin typeface="Times New Roman" pitchFamily="18" charset="0"/>
                <a:cs typeface="Times New Roman" pitchFamily="18" charset="0"/>
                <a:hlinkClick r:id="rId2"/>
              </a:rPr>
              <a:t>https://www.reuters.com/business/world-at-work/amazon-sued-over-punitive-handling-employee-absences-2025-11-12/</a:t>
            </a:r>
            <a:r>
              <a:rPr lang="en-GB" sz="2800" dirty="0">
                <a:latin typeface="Times New Roman" pitchFamily="18" charset="0"/>
                <a:cs typeface="Times New Roman" pitchFamily="18" charset="0"/>
              </a:rPr>
              <a:t> (Accessed on: 21 November 2025)</a:t>
            </a:r>
            <a:endParaRPr lang="en-US" sz="2800" dirty="0">
              <a:latin typeface="Times New Roman" pitchFamily="18" charset="0"/>
              <a:cs typeface="Times New Roman" pitchFamily="18" charset="0"/>
            </a:endParaRPr>
          </a:p>
          <a:p>
            <a:r>
              <a:rPr lang="en-GB" sz="2800" dirty="0">
                <a:latin typeface="Times New Roman" pitchFamily="18" charset="0"/>
                <a:cs typeface="Times New Roman" pitchFamily="18" charset="0"/>
              </a:rPr>
              <a:t>Owusu, T., (2025), </a:t>
            </a:r>
            <a:r>
              <a:rPr lang="en-GB" sz="2800" i="1" dirty="0">
                <a:latin typeface="Times New Roman" pitchFamily="18" charset="0"/>
                <a:cs typeface="Times New Roman" pitchFamily="18" charset="0"/>
              </a:rPr>
              <a:t>Jeff Bezos has hard-nosed take on work-life balance. </a:t>
            </a:r>
            <a:r>
              <a:rPr lang="en-GB" sz="2800" dirty="0">
                <a:latin typeface="Times New Roman" pitchFamily="18" charset="0"/>
                <a:cs typeface="Times New Roman" pitchFamily="18" charset="0"/>
              </a:rPr>
              <a:t>Available at: </a:t>
            </a:r>
            <a:r>
              <a:rPr lang="en-GB" sz="2800" dirty="0">
                <a:latin typeface="Times New Roman" pitchFamily="18" charset="0"/>
                <a:cs typeface="Times New Roman" pitchFamily="18" charset="0"/>
                <a:hlinkClick r:id="rId3"/>
              </a:rPr>
              <a:t>https://finance.yahoo.com/news/jeff-bezos-hard-nosed-life-163300001.html</a:t>
            </a:r>
            <a:r>
              <a:rPr lang="en-GB" sz="2800" dirty="0">
                <a:latin typeface="Times New Roman" pitchFamily="18" charset="0"/>
                <a:cs typeface="Times New Roman" pitchFamily="18" charset="0"/>
              </a:rPr>
              <a:t> (Accessed on: 21 November 2025)</a:t>
            </a:r>
            <a:endParaRPr lang="en-US" sz="2800" dirty="0">
              <a:latin typeface="Times New Roman" pitchFamily="18" charset="0"/>
              <a:cs typeface="Times New Roman" pitchFamily="18" charset="0"/>
            </a:endParaRPr>
          </a:p>
          <a:p>
            <a:r>
              <a:rPr lang="en-GB" sz="2800" dirty="0">
                <a:latin typeface="Times New Roman" pitchFamily="18" charset="0"/>
                <a:cs typeface="Times New Roman" pitchFamily="18" charset="0"/>
              </a:rPr>
              <a:t>Harding, S., (2024), </a:t>
            </a:r>
            <a:r>
              <a:rPr lang="en-GB" sz="2800" i="1" dirty="0">
                <a:latin typeface="Times New Roman" pitchFamily="18" charset="0"/>
                <a:cs typeface="Times New Roman" pitchFamily="18" charset="0"/>
              </a:rPr>
              <a:t>Most Amazon workers considering job hunting due to 5-day in-office policy.</a:t>
            </a:r>
            <a:r>
              <a:rPr lang="en-GB" sz="2800" dirty="0">
                <a:latin typeface="Times New Roman" pitchFamily="18" charset="0"/>
                <a:cs typeface="Times New Roman" pitchFamily="18" charset="0"/>
              </a:rPr>
              <a:t> Available at: </a:t>
            </a:r>
            <a:r>
              <a:rPr lang="en-GB" sz="2800" dirty="0">
                <a:latin typeface="Times New Roman" pitchFamily="18" charset="0"/>
                <a:cs typeface="Times New Roman" pitchFamily="18" charset="0"/>
                <a:hlinkClick r:id="rId4"/>
              </a:rPr>
              <a:t>https://arstechnica.com/tech-policy/2024/09/91-percent-of-amazon-employees-are-dissatisfied-with-remote-work-ending-poll/</a:t>
            </a:r>
            <a:r>
              <a:rPr lang="en-GB" sz="2800" dirty="0">
                <a:latin typeface="Times New Roman" pitchFamily="18" charset="0"/>
                <a:cs typeface="Times New Roman" pitchFamily="18" charset="0"/>
              </a:rPr>
              <a:t> (Accessed on: 21 November 2025)</a:t>
            </a:r>
            <a:endParaRPr lang="en-US" sz="2800" dirty="0">
              <a:latin typeface="Times New Roman" pitchFamily="18" charset="0"/>
              <a:cs typeface="Times New Roman" pitchFamily="18" charset="0"/>
            </a:endParaRPr>
          </a:p>
          <a:p>
            <a:r>
              <a:rPr lang="en-GB" sz="2800" dirty="0" err="1">
                <a:latin typeface="Times New Roman" pitchFamily="18" charset="0"/>
                <a:cs typeface="Times New Roman" pitchFamily="18" charset="0"/>
              </a:rPr>
              <a:t>Uniglobalunion</a:t>
            </a:r>
            <a:r>
              <a:rPr lang="en-GB" sz="2800" dirty="0">
                <a:latin typeface="Times New Roman" pitchFamily="18" charset="0"/>
                <a:cs typeface="Times New Roman" pitchFamily="18" charset="0"/>
              </a:rPr>
              <a:t>, (2024), </a:t>
            </a:r>
            <a:r>
              <a:rPr lang="en-GB" sz="2800" i="1" dirty="0">
                <a:latin typeface="Times New Roman" pitchFamily="18" charset="0"/>
                <a:cs typeface="Times New Roman" pitchFamily="18" charset="0"/>
              </a:rPr>
              <a:t>‘Make Amazon Pay’ global protests and strikes to target Amazon’s anti-worker and anti-democratic practices. </a:t>
            </a:r>
            <a:r>
              <a:rPr lang="en-GB" sz="2800" dirty="0">
                <a:latin typeface="Times New Roman" pitchFamily="18" charset="0"/>
                <a:cs typeface="Times New Roman" pitchFamily="18" charset="0"/>
              </a:rPr>
              <a:t>Available at: </a:t>
            </a:r>
            <a:r>
              <a:rPr lang="en-GB" sz="2800" dirty="0">
                <a:latin typeface="Times New Roman" pitchFamily="18" charset="0"/>
                <a:cs typeface="Times New Roman" pitchFamily="18" charset="0"/>
                <a:hlinkClick r:id="rId5"/>
              </a:rPr>
              <a:t>https://uniglobalunion.org/news/map24/</a:t>
            </a:r>
            <a:r>
              <a:rPr lang="en-GB" sz="2800" dirty="0">
                <a:latin typeface="Times New Roman" pitchFamily="18" charset="0"/>
                <a:cs typeface="Times New Roman" pitchFamily="18" charset="0"/>
              </a:rPr>
              <a:t> (Accessed on: 21 November 2025)</a:t>
            </a:r>
            <a:endParaRPr lang="en-US" sz="2800" dirty="0">
              <a:latin typeface="Times New Roman" pitchFamily="18" charset="0"/>
              <a:cs typeface="Times New Roman" pitchFamily="18" charset="0"/>
            </a:endParaRPr>
          </a:p>
          <a:p>
            <a:r>
              <a:rPr lang="en-GB" sz="2800" dirty="0">
                <a:latin typeface="Times New Roman" pitchFamily="18" charset="0"/>
                <a:cs typeface="Times New Roman" pitchFamily="18" charset="0"/>
              </a:rPr>
              <a:t>Palmer., A., (2025), </a:t>
            </a:r>
            <a:r>
              <a:rPr lang="en-GB" sz="2800" i="1" dirty="0">
                <a:latin typeface="Times New Roman" pitchFamily="18" charset="0"/>
                <a:cs typeface="Times New Roman" pitchFamily="18" charset="0"/>
              </a:rPr>
              <a:t>Amazon scrubs DEI mention from its annual report.</a:t>
            </a:r>
            <a:r>
              <a:rPr lang="en-GB" sz="2800" dirty="0">
                <a:latin typeface="Times New Roman" pitchFamily="18" charset="0"/>
                <a:cs typeface="Times New Roman" pitchFamily="18" charset="0"/>
              </a:rPr>
              <a:t> Available at: </a:t>
            </a:r>
            <a:r>
              <a:rPr lang="en-GB" sz="2800" dirty="0">
                <a:latin typeface="Times New Roman" pitchFamily="18" charset="0"/>
                <a:cs typeface="Times New Roman" pitchFamily="18" charset="0"/>
                <a:hlinkClick r:id="rId6"/>
              </a:rPr>
              <a:t>https://www.cnbc.com/2025/02/07/amazon-scrubs-dei-mention-from-its-annual-report.html</a:t>
            </a:r>
            <a:r>
              <a:rPr lang="en-GB" sz="2800" dirty="0">
                <a:latin typeface="Times New Roman" pitchFamily="18" charset="0"/>
                <a:cs typeface="Times New Roman" pitchFamily="18" charset="0"/>
              </a:rPr>
              <a:t> (Accessed on: 21 November 2025)</a:t>
            </a:r>
            <a:endParaRPr lang="en-US" sz="2800" dirty="0">
              <a:latin typeface="Times New Roman" pitchFamily="18" charset="0"/>
              <a:cs typeface="Times New Roman" pitchFamily="18" charset="0"/>
            </a:endParaRPr>
          </a:p>
          <a:p>
            <a:endParaRPr lang="en-IN" dirty="0"/>
          </a:p>
        </p:txBody>
      </p:sp>
      <p:sp>
        <p:nvSpPr>
          <p:cNvPr id="4" name="Title 1">
            <a:extLst>
              <a:ext uri="{FF2B5EF4-FFF2-40B4-BE49-F238E27FC236}">
                <a16:creationId xmlns:a16="http://schemas.microsoft.com/office/drawing/2014/main" id="{08E6FA64-C588-C331-DCC3-8972AD52440A}"/>
              </a:ext>
            </a:extLst>
          </p:cNvPr>
          <p:cNvSpPr>
            <a:spLocks noGrp="1"/>
          </p:cNvSpPr>
          <p:nvPr>
            <p:ph type="title"/>
          </p:nvPr>
        </p:nvSpPr>
        <p:spPr>
          <a:xfrm>
            <a:off x="1146048" y="182880"/>
            <a:ext cx="10363200" cy="522615"/>
          </a:xfrm>
        </p:spPr>
        <p:txBody>
          <a:bodyPr/>
          <a:lstStyle/>
          <a:p>
            <a:pPr algn="ctr"/>
            <a:r>
              <a:rPr lang="en-GB" sz="2400" b="1" dirty="0">
                <a:solidFill>
                  <a:schemeClr val="tx1"/>
                </a:solidFill>
                <a:latin typeface="Times New Roman" pitchFamily="18" charset="0"/>
                <a:cs typeface="Times New Roman" pitchFamily="18" charset="0"/>
              </a:rPr>
              <a:t>REFERENCES</a:t>
            </a:r>
            <a:endParaRPr lang="en-US" sz="2400" b="1"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18454849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D171A494-6740-F752-6354-596E3967DDD3}"/>
              </a:ext>
            </a:extLst>
          </p:cNvPr>
          <p:cNvSpPr>
            <a:spLocks noGrp="1"/>
          </p:cNvSpPr>
          <p:nvPr>
            <p:ph type="subTitle" idx="1"/>
          </p:nvPr>
        </p:nvSpPr>
        <p:spPr/>
        <p:txBody>
          <a:bodyPr/>
          <a:lstStyle/>
          <a:p>
            <a:r>
              <a:rPr lang="en-IN" dirty="0"/>
              <a:t>STUDENT ID: 2509580</a:t>
            </a:r>
          </a:p>
        </p:txBody>
      </p:sp>
      <p:sp>
        <p:nvSpPr>
          <p:cNvPr id="3" name="Title 2">
            <a:extLst>
              <a:ext uri="{FF2B5EF4-FFF2-40B4-BE49-F238E27FC236}">
                <a16:creationId xmlns:a16="http://schemas.microsoft.com/office/drawing/2014/main" id="{CEAC7969-B600-164D-37E1-692105F36DDE}"/>
              </a:ext>
            </a:extLst>
          </p:cNvPr>
          <p:cNvSpPr>
            <a:spLocks noGrp="1"/>
          </p:cNvSpPr>
          <p:nvPr>
            <p:ph type="ctrTitle"/>
          </p:nvPr>
        </p:nvSpPr>
        <p:spPr/>
        <p:txBody>
          <a:bodyPr/>
          <a:lstStyle/>
          <a:p>
            <a:r>
              <a:rPr lang="en-IN" dirty="0"/>
              <a:t>AYUSH SUDHIRBHAI SAVALIYA</a:t>
            </a:r>
          </a:p>
        </p:txBody>
      </p:sp>
    </p:spTree>
    <p:extLst>
      <p:ext uri="{BB962C8B-B14F-4D97-AF65-F5344CB8AC3E}">
        <p14:creationId xmlns:p14="http://schemas.microsoft.com/office/powerpoint/2010/main" val="20588432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274638"/>
            <a:ext cx="10363200" cy="563562"/>
          </a:xfrm>
        </p:spPr>
        <p:txBody>
          <a:bodyPr>
            <a:normAutofit fontScale="90000"/>
          </a:bodyPr>
          <a:lstStyle/>
          <a:p>
            <a:pPr algn="ctr"/>
            <a:r>
              <a:rPr lang="en-GB" sz="2800" b="1" dirty="0">
                <a:solidFill>
                  <a:schemeClr val="tx1"/>
                </a:solidFill>
                <a:latin typeface="Times New Roman" pitchFamily="18" charset="0"/>
                <a:cs typeface="Times New Roman" pitchFamily="18" charset="0"/>
              </a:rPr>
              <a:t>INTRODUCTION</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p:txBody>
          <a:bodyPr/>
          <a:lstStyle/>
          <a:p>
            <a:pPr algn="just">
              <a:lnSpc>
                <a:spcPct val="150000"/>
              </a:lnSpc>
            </a:pPr>
            <a:r>
              <a:rPr lang="en-GB" dirty="0">
                <a:latin typeface="Times New Roman" pitchFamily="18" charset="0"/>
                <a:cs typeface="Times New Roman" pitchFamily="18" charset="0"/>
              </a:rPr>
              <a:t>The issue of employee management along with theoretical framework are discussed in the report for analysing Amazon Inc labour management.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9748" y="232473"/>
            <a:ext cx="10822983" cy="1038388"/>
          </a:xfrm>
        </p:spPr>
        <p:txBody>
          <a:bodyPr>
            <a:normAutofit/>
          </a:bodyPr>
          <a:lstStyle/>
          <a:p>
            <a:pPr algn="ctr"/>
            <a:br>
              <a:rPr lang="en-GB" sz="2400" b="1" dirty="0">
                <a:solidFill>
                  <a:schemeClr val="tx1"/>
                </a:solidFill>
                <a:latin typeface="Times New Roman" pitchFamily="18" charset="0"/>
                <a:cs typeface="Times New Roman" pitchFamily="18" charset="0"/>
              </a:rPr>
            </a:br>
            <a:r>
              <a:rPr lang="en-GB" sz="2400" b="1" dirty="0">
                <a:solidFill>
                  <a:schemeClr val="tx1"/>
                </a:solidFill>
                <a:latin typeface="Times New Roman" pitchFamily="18" charset="0"/>
                <a:cs typeface="Times New Roman" pitchFamily="18" charset="0"/>
              </a:rPr>
              <a:t>INTERNAL HRM MANAGEMENT ISSUES FACED BY AMAZON INC</a:t>
            </a:r>
            <a:endParaRPr lang="en-US" sz="24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308579" y="1945394"/>
            <a:ext cx="4597529" cy="4367483"/>
          </a:xfrm>
        </p:spPr>
        <p:txBody>
          <a:bodyPr>
            <a:noAutofit/>
          </a:bodyPr>
          <a:lstStyle/>
          <a:p>
            <a:pPr algn="just">
              <a:lnSpc>
                <a:spcPct val="150000"/>
              </a:lnSpc>
            </a:pPr>
            <a:r>
              <a:rPr lang="en-GB" sz="1900" dirty="0">
                <a:latin typeface="Times New Roman" pitchFamily="18" charset="0"/>
                <a:cs typeface="Times New Roman" pitchFamily="18" charset="0"/>
              </a:rPr>
              <a:t>Amazon job dissatisfaction rates as compared to its industry standards rates have lower than 3.6 rating in employee dissatisfaction (Owusu, 2025).</a:t>
            </a:r>
            <a:endParaRPr lang="en-US" sz="1900" dirty="0">
              <a:latin typeface="Times New Roman" pitchFamily="18" charset="0"/>
              <a:cs typeface="Times New Roman" pitchFamily="18" charset="0"/>
            </a:endParaRPr>
          </a:p>
          <a:p>
            <a:pPr algn="just">
              <a:lnSpc>
                <a:spcPct val="150000"/>
              </a:lnSpc>
            </a:pPr>
            <a:r>
              <a:rPr lang="en-GB" sz="1900" dirty="0">
                <a:latin typeface="Times New Roman" pitchFamily="18" charset="0"/>
                <a:cs typeface="Times New Roman" pitchFamily="18" charset="0"/>
              </a:rPr>
              <a:t>Amazon Inc has also been accused by the National Labour Relations Board for unethical employee surveillance that is directly violating section 7 of National Labour Relations Act (Sainato, 2024). </a:t>
            </a:r>
            <a:endParaRPr lang="en-US" sz="1900" dirty="0">
              <a:latin typeface="Times New Roman" pitchFamily="18" charset="0"/>
              <a:cs typeface="Times New Roman" pitchFamily="18" charset="0"/>
            </a:endParaRPr>
          </a:p>
        </p:txBody>
      </p:sp>
      <p:pic>
        <p:nvPicPr>
          <p:cNvPr id="4" name="image15.png"/>
          <p:cNvPicPr/>
          <p:nvPr/>
        </p:nvPicPr>
        <p:blipFill>
          <a:blip r:embed="rId3"/>
          <a:srcRect/>
          <a:stretch>
            <a:fillRect/>
          </a:stretch>
        </p:blipFill>
        <p:spPr>
          <a:xfrm>
            <a:off x="5040923" y="1985596"/>
            <a:ext cx="6758354" cy="3377711"/>
          </a:xfrm>
          <a:prstGeom prst="rect">
            <a:avLst/>
          </a:prstGeom>
          <a:ln/>
        </p:spPr>
      </p:pic>
      <p:sp>
        <p:nvSpPr>
          <p:cNvPr id="5" name="TextBox 4"/>
          <p:cNvSpPr txBox="1"/>
          <p:nvPr/>
        </p:nvSpPr>
        <p:spPr>
          <a:xfrm>
            <a:off x="6227137" y="5416062"/>
            <a:ext cx="4324902" cy="523220"/>
          </a:xfrm>
          <a:prstGeom prst="rect">
            <a:avLst/>
          </a:prstGeom>
          <a:noFill/>
        </p:spPr>
        <p:txBody>
          <a:bodyPr wrap="none" rtlCol="0">
            <a:spAutoFit/>
          </a:bodyPr>
          <a:lstStyle/>
          <a:p>
            <a:pPr algn="ctr"/>
            <a:r>
              <a:rPr lang="en-GB" sz="1400" b="1" dirty="0">
                <a:latin typeface="Times New Roman" panose="02020603050405020304" pitchFamily="18" charset="0"/>
                <a:cs typeface="Times New Roman" panose="02020603050405020304" pitchFamily="18" charset="0"/>
              </a:rPr>
              <a:t>Figure 13: Employee engagement rates of Amazon Inc</a:t>
            </a:r>
            <a:endParaRPr lang="en-US" sz="1400" dirty="0">
              <a:latin typeface="Times New Roman" panose="02020603050405020304" pitchFamily="18" charset="0"/>
              <a:cs typeface="Times New Roman" panose="02020603050405020304" pitchFamily="18" charset="0"/>
            </a:endParaRPr>
          </a:p>
          <a:p>
            <a:pPr algn="ctr"/>
            <a:r>
              <a:rPr lang="en-GB" sz="1400" dirty="0">
                <a:latin typeface="Times New Roman" panose="02020603050405020304" pitchFamily="18" charset="0"/>
                <a:cs typeface="Times New Roman" panose="02020603050405020304" pitchFamily="18" charset="0"/>
              </a:rPr>
              <a:t>(Source: Rosenblatt, 2025)</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solidFill>
                  <a:schemeClr val="tx1"/>
                </a:solidFill>
                <a:latin typeface="Times New Roman" pitchFamily="18" charset="0"/>
                <a:cs typeface="Times New Roman" pitchFamily="18" charset="0"/>
              </a:rPr>
              <a:t>IMPLICATION OF HARVARD MODEL OF HRM </a:t>
            </a:r>
            <a:endParaRPr lang="en-US" sz="24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369277" y="1600200"/>
            <a:ext cx="4765431" cy="4958862"/>
          </a:xfrm>
        </p:spPr>
        <p:txBody>
          <a:bodyPr>
            <a:noAutofit/>
          </a:bodyPr>
          <a:lstStyle/>
          <a:p>
            <a:pPr algn="just">
              <a:lnSpc>
                <a:spcPct val="160000"/>
              </a:lnSpc>
            </a:pPr>
            <a:r>
              <a:rPr lang="en-GB" sz="1800" dirty="0">
                <a:latin typeface="Times New Roman" pitchFamily="18" charset="0"/>
                <a:cs typeface="Times New Roman" pitchFamily="18" charset="0"/>
              </a:rPr>
              <a:t>The Harvard model of HRM is a comprehensive framework that requires employers to make input to employees’ lifelong welfare for superior operational job structure (Abalaka. 2023).</a:t>
            </a:r>
            <a:endParaRPr lang="en-US" sz="1800" dirty="0">
              <a:latin typeface="Times New Roman" pitchFamily="18" charset="0"/>
              <a:cs typeface="Times New Roman" pitchFamily="18" charset="0"/>
            </a:endParaRPr>
          </a:p>
          <a:p>
            <a:pPr algn="just">
              <a:lnSpc>
                <a:spcPct val="160000"/>
              </a:lnSpc>
            </a:pPr>
            <a:r>
              <a:rPr lang="en-GB" sz="1800" dirty="0">
                <a:latin typeface="Times New Roman" pitchFamily="18" charset="0"/>
                <a:cs typeface="Times New Roman" pitchFamily="18" charset="0"/>
              </a:rPr>
              <a:t>The Harvard Model of HRM is considered a soft HRM framework that focuses on enhancing employee engagement and management through individual motivation, high-level dedication and social benefits (op den Buijs and Olsthoorn, 2024).</a:t>
            </a:r>
            <a:endParaRPr lang="en-US" sz="1800" dirty="0">
              <a:latin typeface="Times New Roman" pitchFamily="18" charset="0"/>
              <a:cs typeface="Times New Roman" pitchFamily="18" charset="0"/>
            </a:endParaRPr>
          </a:p>
          <a:p>
            <a:pPr algn="just">
              <a:lnSpc>
                <a:spcPct val="160000"/>
              </a:lnSpc>
            </a:pPr>
            <a:endParaRPr lang="en-US" sz="1800" dirty="0">
              <a:latin typeface="Times New Roman" pitchFamily="18" charset="0"/>
              <a:cs typeface="Times New Roman" pitchFamily="18" charset="0"/>
            </a:endParaRPr>
          </a:p>
        </p:txBody>
      </p:sp>
      <p:pic>
        <p:nvPicPr>
          <p:cNvPr id="4" name="image12.png"/>
          <p:cNvPicPr/>
          <p:nvPr/>
        </p:nvPicPr>
        <p:blipFill>
          <a:blip r:embed="rId3"/>
          <a:srcRect/>
          <a:stretch>
            <a:fillRect/>
          </a:stretch>
        </p:blipFill>
        <p:spPr>
          <a:xfrm>
            <a:off x="5269524" y="1828800"/>
            <a:ext cx="6553199" cy="3428999"/>
          </a:xfrm>
          <a:prstGeom prst="rect">
            <a:avLst/>
          </a:prstGeom>
          <a:ln/>
        </p:spPr>
      </p:pic>
      <p:sp>
        <p:nvSpPr>
          <p:cNvPr id="10241" name="Rectangle 1"/>
          <p:cNvSpPr>
            <a:spLocks noChangeArrowheads="1"/>
          </p:cNvSpPr>
          <p:nvPr/>
        </p:nvSpPr>
        <p:spPr bwMode="auto">
          <a:xfrm>
            <a:off x="6119447" y="5328138"/>
            <a:ext cx="4747846"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Figure 14: Harvard Model of HRM </a:t>
            </a:r>
            <a:endPar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(Source: op den Buijs and Olsthoorn, 2024)</a:t>
            </a:r>
            <a:endParaRPr kumimoji="0" lang="en-GB"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solidFill>
                  <a:schemeClr val="tx1"/>
                </a:solidFill>
                <a:latin typeface="Times New Roman" pitchFamily="18" charset="0"/>
                <a:cs typeface="Times New Roman" pitchFamily="18" charset="0"/>
              </a:rPr>
              <a:t>OWN PRACTICAL RECOMMENDATIONS TO ADDRESS THESE CHALLENGES</a:t>
            </a:r>
            <a:endParaRPr lang="en-US" sz="24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238240" y="1945392"/>
            <a:ext cx="5336083" cy="4508161"/>
          </a:xfrm>
        </p:spPr>
        <p:txBody>
          <a:bodyPr>
            <a:noAutofit/>
          </a:bodyPr>
          <a:lstStyle/>
          <a:p>
            <a:pPr algn="just">
              <a:lnSpc>
                <a:spcPct val="150000"/>
              </a:lnSpc>
            </a:pPr>
            <a:r>
              <a:rPr lang="en-GB" sz="1900" dirty="0">
                <a:latin typeface="Times New Roman" pitchFamily="18" charset="0"/>
                <a:cs typeface="Times New Roman" pitchFamily="18" charset="0"/>
              </a:rPr>
              <a:t>Work–life balance policy in the global workplace is associated with improving employee morale, increased productivity, and enhanced employee retention (Opoku et al. 2023). </a:t>
            </a:r>
            <a:endParaRPr lang="en-US" sz="1900" dirty="0">
              <a:latin typeface="Times New Roman" pitchFamily="18" charset="0"/>
              <a:cs typeface="Times New Roman" pitchFamily="18" charset="0"/>
            </a:endParaRPr>
          </a:p>
          <a:p>
            <a:pPr algn="just">
              <a:lnSpc>
                <a:spcPct val="150000"/>
              </a:lnSpc>
            </a:pPr>
            <a:r>
              <a:rPr lang="en-GB" sz="1900" dirty="0">
                <a:latin typeface="Times New Roman" pitchFamily="18" charset="0"/>
                <a:cs typeface="Times New Roman" pitchFamily="18" charset="0"/>
              </a:rPr>
              <a:t>Companies such as Microsoft have implemented a holistic work-life balance approach through offering wellbeing programs, generous time off, performance-based compensation (Microsoft, 2025). </a:t>
            </a:r>
            <a:endParaRPr lang="en-US" sz="1900" dirty="0">
              <a:latin typeface="Times New Roman" pitchFamily="18" charset="0"/>
              <a:cs typeface="Times New Roman" pitchFamily="18" charset="0"/>
            </a:endParaRPr>
          </a:p>
          <a:p>
            <a:pPr algn="just">
              <a:lnSpc>
                <a:spcPct val="150000"/>
              </a:lnSpc>
            </a:pPr>
            <a:endParaRPr lang="en-US" sz="1900" dirty="0">
              <a:latin typeface="Times New Roman" pitchFamily="18" charset="0"/>
              <a:cs typeface="Times New Roman" pitchFamily="18" charset="0"/>
            </a:endParaRPr>
          </a:p>
        </p:txBody>
      </p:sp>
      <p:pic>
        <p:nvPicPr>
          <p:cNvPr id="4" name="image7.png"/>
          <p:cNvPicPr/>
          <p:nvPr/>
        </p:nvPicPr>
        <p:blipFill>
          <a:blip r:embed="rId3"/>
          <a:srcRect/>
          <a:stretch>
            <a:fillRect/>
          </a:stretch>
        </p:blipFill>
        <p:spPr>
          <a:xfrm>
            <a:off x="5761892" y="1827335"/>
            <a:ext cx="5943600" cy="4152900"/>
          </a:xfrm>
          <a:prstGeom prst="rect">
            <a:avLst/>
          </a:prstGeom>
          <a:ln/>
        </p:spPr>
      </p:pic>
      <p:sp>
        <p:nvSpPr>
          <p:cNvPr id="9217" name="Rectangle 1"/>
          <p:cNvSpPr>
            <a:spLocks noChangeArrowheads="1"/>
          </p:cNvSpPr>
          <p:nvPr/>
        </p:nvSpPr>
        <p:spPr bwMode="auto">
          <a:xfrm>
            <a:off x="6717323" y="6066692"/>
            <a:ext cx="4114800"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Figure 15: Employees benefits by Microsoft </a:t>
            </a:r>
            <a:endPar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(Source: Microsoft, 2025)</a:t>
            </a:r>
            <a:endParaRPr kumimoji="0" lang="en-GB"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solidFill>
                  <a:schemeClr val="tx1"/>
                </a:solidFill>
                <a:latin typeface="Times New Roman" pitchFamily="18" charset="0"/>
                <a:cs typeface="Times New Roman" pitchFamily="18" charset="0"/>
              </a:rPr>
              <a:t>RESTRUCTURING EMPLOYEE MONITORING AND IMPLEMENTING REGULATORY FRAMEWORK </a:t>
            </a:r>
            <a:endParaRPr lang="en-US" sz="24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1219200" y="2004646"/>
            <a:ext cx="10363200" cy="4015154"/>
          </a:xfrm>
        </p:spPr>
        <p:txBody>
          <a:bodyPr>
            <a:normAutofit/>
          </a:bodyPr>
          <a:lstStyle/>
          <a:p>
            <a:pPr lvl="0" algn="just">
              <a:lnSpc>
                <a:spcPct val="150000"/>
              </a:lnSpc>
            </a:pPr>
            <a:r>
              <a:rPr lang="en-GB" sz="1900" dirty="0">
                <a:latin typeface="Times New Roman" pitchFamily="18" charset="0"/>
                <a:cs typeface="Times New Roman" pitchFamily="18" charset="0"/>
              </a:rPr>
              <a:t>Reducing and restricting employee surveillance is a significant approach that can be addressed through restricting employee monitoring and being transparent for ethical business conduct (Aloisi and De Stefano, 2022). </a:t>
            </a:r>
            <a:endParaRPr lang="en-US" sz="1900" dirty="0">
              <a:latin typeface="Times New Roman" pitchFamily="18" charset="0"/>
              <a:cs typeface="Times New Roman" pitchFamily="18" charset="0"/>
            </a:endParaRPr>
          </a:p>
          <a:p>
            <a:pPr lvl="0" algn="just">
              <a:lnSpc>
                <a:spcPct val="150000"/>
              </a:lnSpc>
            </a:pPr>
            <a:r>
              <a:rPr lang="en-GB" sz="1900" dirty="0">
                <a:latin typeface="Times New Roman" pitchFamily="18" charset="0"/>
                <a:cs typeface="Times New Roman" pitchFamily="18" charset="0"/>
              </a:rPr>
              <a:t>The adherence and compliance with Electronic Communications Privacy Act (ECPA) can be approached that focus on limiting employers’ capability to monitor personal messaging and employee communication (BJA, 2025). </a:t>
            </a:r>
            <a:endParaRPr lang="en-US" sz="1900" dirty="0">
              <a:latin typeface="Times New Roman" pitchFamily="18" charset="0"/>
              <a:cs typeface="Times New Roman" pitchFamily="18"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solidFill>
                  <a:schemeClr val="tx1"/>
                </a:solidFill>
                <a:latin typeface="Times New Roman" pitchFamily="18" charset="0"/>
                <a:cs typeface="Times New Roman" pitchFamily="18" charset="0"/>
              </a:rPr>
              <a:t>INTEGRATING COMPREHENSIVE DEI INITIATIVES AND POLICY </a:t>
            </a:r>
            <a:endParaRPr lang="en-US" sz="24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410307" y="1535722"/>
            <a:ext cx="5568461" cy="5023340"/>
          </a:xfrm>
        </p:spPr>
        <p:txBody>
          <a:bodyPr>
            <a:normAutofit/>
          </a:bodyPr>
          <a:lstStyle/>
          <a:p>
            <a:pPr lvl="0" algn="just">
              <a:lnSpc>
                <a:spcPct val="150000"/>
              </a:lnSpc>
            </a:pPr>
            <a:r>
              <a:rPr lang="en-GB" sz="1900" dirty="0">
                <a:latin typeface="Times New Roman" pitchFamily="18" charset="0"/>
                <a:cs typeface="Times New Roman" pitchFamily="18" charset="0"/>
              </a:rPr>
              <a:t>The report of Manjare (2024) has argued that DEIO implication in the global workplace requires companies to be a committee to inclusivity and diversity management for handling global labour force. </a:t>
            </a:r>
            <a:endParaRPr lang="en-US" sz="1900" dirty="0">
              <a:latin typeface="Times New Roman" pitchFamily="18" charset="0"/>
              <a:cs typeface="Times New Roman" pitchFamily="18" charset="0"/>
            </a:endParaRPr>
          </a:p>
          <a:p>
            <a:pPr lvl="0" algn="just">
              <a:lnSpc>
                <a:spcPct val="150000"/>
              </a:lnSpc>
            </a:pPr>
            <a:r>
              <a:rPr lang="en-GB" sz="1900" dirty="0">
                <a:latin typeface="Times New Roman" pitchFamily="18" charset="0"/>
                <a:cs typeface="Times New Roman" pitchFamily="18" charset="0"/>
              </a:rPr>
              <a:t>Companies in the global business environment have integrated comprehensive DEI policy techs such as JPMorgan Chase that focus on ensuring workplace inclusivity for their business (JP Morgan Chase, 2025).</a:t>
            </a:r>
            <a:endParaRPr lang="en-US" sz="1900" dirty="0">
              <a:latin typeface="Times New Roman" pitchFamily="18" charset="0"/>
              <a:cs typeface="Times New Roman" pitchFamily="18" charset="0"/>
            </a:endParaRPr>
          </a:p>
        </p:txBody>
      </p:sp>
      <p:pic>
        <p:nvPicPr>
          <p:cNvPr id="4" name="image4.png"/>
          <p:cNvPicPr/>
          <p:nvPr/>
        </p:nvPicPr>
        <p:blipFill>
          <a:blip r:embed="rId3"/>
          <a:srcRect/>
          <a:stretch>
            <a:fillRect/>
          </a:stretch>
        </p:blipFill>
        <p:spPr>
          <a:xfrm>
            <a:off x="6363982" y="1700010"/>
            <a:ext cx="5400126" cy="3628128"/>
          </a:xfrm>
          <a:prstGeom prst="rect">
            <a:avLst/>
          </a:prstGeom>
          <a:ln w="12700">
            <a:solidFill>
              <a:srgbClr val="000000"/>
            </a:solidFill>
            <a:prstDash val="solid"/>
          </a:ln>
        </p:spPr>
      </p:pic>
      <p:sp>
        <p:nvSpPr>
          <p:cNvPr id="5" name="TextBox 4"/>
          <p:cNvSpPr txBox="1"/>
          <p:nvPr/>
        </p:nvSpPr>
        <p:spPr>
          <a:xfrm>
            <a:off x="6928338" y="5591908"/>
            <a:ext cx="4237893" cy="861774"/>
          </a:xfrm>
          <a:prstGeom prst="rect">
            <a:avLst/>
          </a:prstGeom>
          <a:noFill/>
        </p:spPr>
        <p:txBody>
          <a:bodyPr wrap="square" rtlCol="0">
            <a:spAutoFit/>
          </a:bodyPr>
          <a:lstStyle/>
          <a:p>
            <a:pPr algn="ctr"/>
            <a:r>
              <a:rPr lang="en-GB" sz="1600" b="1" dirty="0">
                <a:latin typeface="Times New Roman" panose="02020603050405020304" pitchFamily="18" charset="0"/>
                <a:cs typeface="Times New Roman" panose="02020603050405020304" pitchFamily="18" charset="0"/>
              </a:rPr>
              <a:t>Figure 16: Comprehensive business approach to DEI initiatives at JPMorgan Chase</a:t>
            </a:r>
            <a:endParaRPr lang="en-US" sz="1600" dirty="0">
              <a:latin typeface="Times New Roman" panose="02020603050405020304" pitchFamily="18" charset="0"/>
              <a:cs typeface="Times New Roman" panose="02020603050405020304" pitchFamily="18" charset="0"/>
            </a:endParaRPr>
          </a:p>
          <a:p>
            <a:pPr algn="ctr"/>
            <a:r>
              <a:rPr lang="en-GB" sz="1600" dirty="0">
                <a:latin typeface="Times New Roman" panose="02020603050405020304" pitchFamily="18" charset="0"/>
                <a:cs typeface="Times New Roman" panose="02020603050405020304" pitchFamily="18" charset="0"/>
              </a:rPr>
              <a:t>(Source: JP Morgan Chase, 2025)</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solidFill>
                  <a:schemeClr val="tx1"/>
                </a:solidFill>
                <a:latin typeface="Times New Roman" pitchFamily="18" charset="0"/>
                <a:cs typeface="Times New Roman" pitchFamily="18" charset="0"/>
              </a:rPr>
              <a:t>HR STRATEGY IMPLICATION DRIVEN BY DATA AND EMPLOYEE FEEDBACK </a:t>
            </a:r>
            <a:endParaRPr lang="en-US" sz="2400" b="1" dirty="0">
              <a:solidFill>
                <a:schemeClr val="tx1"/>
              </a:solidFill>
              <a:latin typeface="Times New Roman" pitchFamily="18" charset="0"/>
              <a:cs typeface="Times New Roman" pitchFamily="18" charset="0"/>
            </a:endParaRPr>
          </a:p>
        </p:txBody>
      </p:sp>
      <p:graphicFrame>
        <p:nvGraphicFramePr>
          <p:cNvPr id="4" name="Diagram 3"/>
          <p:cNvGraphicFramePr/>
          <p:nvPr/>
        </p:nvGraphicFramePr>
        <p:xfrm>
          <a:off x="1187936" y="1670538"/>
          <a:ext cx="10470663" cy="46963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solidFill>
                  <a:schemeClr val="tx1"/>
                </a:solidFill>
                <a:latin typeface="Times New Roman" pitchFamily="18" charset="0"/>
                <a:cs typeface="Times New Roman" pitchFamily="18" charset="0"/>
              </a:rPr>
              <a:t>CONCLUSION</a:t>
            </a:r>
            <a:endParaRPr lang="en-US" sz="28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1219200" y="2268414"/>
            <a:ext cx="10363200" cy="3751385"/>
          </a:xfrm>
        </p:spPr>
        <p:txBody>
          <a:bodyPr>
            <a:normAutofit/>
          </a:bodyPr>
          <a:lstStyle/>
          <a:p>
            <a:pPr algn="just">
              <a:lnSpc>
                <a:spcPct val="140000"/>
              </a:lnSpc>
            </a:pPr>
            <a:r>
              <a:rPr lang="en-GB" sz="2400" dirty="0">
                <a:latin typeface="Times New Roman" pitchFamily="18" charset="0"/>
                <a:cs typeface="Times New Roman" pitchFamily="18" charset="0"/>
              </a:rPr>
              <a:t>The study has focused on assessing the current HRM, issues faced by Amazon Inc. that have impacted its internal business approaches and impacting its employee management approaches.</a:t>
            </a:r>
            <a:endParaRPr lang="en-US" sz="2400" dirty="0">
              <a:latin typeface="Times New Roman" pitchFamily="18" charset="0"/>
              <a:cs typeface="Times New Roman" pitchFamily="18" charset="0"/>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626AE5-BB3A-9877-A044-C4D89335E051}"/>
              </a:ext>
            </a:extLst>
          </p:cNvPr>
          <p:cNvSpPr>
            <a:spLocks noGrp="1"/>
          </p:cNvSpPr>
          <p:nvPr>
            <p:ph sz="quarter" idx="1"/>
          </p:nvPr>
        </p:nvSpPr>
        <p:spPr/>
        <p:txBody>
          <a:bodyPr>
            <a:normAutofit fontScale="40000" lnSpcReduction="20000"/>
          </a:bodyPr>
          <a:lstStyle/>
          <a:p>
            <a:r>
              <a:rPr lang="en-GB" sz="2800" dirty="0">
                <a:latin typeface="Times New Roman" pitchFamily="18" charset="0"/>
                <a:cs typeface="Times New Roman" pitchFamily="18" charset="0"/>
              </a:rPr>
              <a:t>Opoku, F.K., </a:t>
            </a:r>
            <a:r>
              <a:rPr lang="en-GB" sz="2800" dirty="0" err="1">
                <a:latin typeface="Times New Roman" pitchFamily="18" charset="0"/>
                <a:cs typeface="Times New Roman" pitchFamily="18" charset="0"/>
              </a:rPr>
              <a:t>Kwao</a:t>
            </a:r>
            <a:r>
              <a:rPr lang="en-GB" sz="2800" dirty="0">
                <a:latin typeface="Times New Roman" pitchFamily="18" charset="0"/>
                <a:cs typeface="Times New Roman" pitchFamily="18" charset="0"/>
              </a:rPr>
              <a:t>, I.T. and Johnson, A.P., (2023). Human resource policies and work–life balance in higher education: Employee engagement as mediator. </a:t>
            </a:r>
            <a:r>
              <a:rPr lang="en-GB" sz="2800" i="1" dirty="0">
                <a:latin typeface="Times New Roman" pitchFamily="18" charset="0"/>
                <a:cs typeface="Times New Roman" pitchFamily="18" charset="0"/>
              </a:rPr>
              <a:t>SA Journal of Human Resource Management</a:t>
            </a:r>
            <a:r>
              <a:rPr lang="en-GB" sz="2800" dirty="0">
                <a:latin typeface="Times New Roman" pitchFamily="18" charset="0"/>
                <a:cs typeface="Times New Roman" pitchFamily="18" charset="0"/>
              </a:rPr>
              <a:t>, </a:t>
            </a:r>
            <a:r>
              <a:rPr lang="en-GB" sz="2800" i="1" dirty="0">
                <a:latin typeface="Times New Roman" pitchFamily="18" charset="0"/>
                <a:cs typeface="Times New Roman" pitchFamily="18" charset="0"/>
              </a:rPr>
              <a:t>21</a:t>
            </a:r>
            <a:r>
              <a:rPr lang="en-GB" sz="2800" dirty="0">
                <a:latin typeface="Times New Roman" pitchFamily="18" charset="0"/>
                <a:cs typeface="Times New Roman" pitchFamily="18" charset="0"/>
              </a:rPr>
              <a:t>, p.1939. </a:t>
            </a:r>
            <a:endParaRPr lang="en-US" sz="2800" dirty="0">
              <a:latin typeface="Times New Roman" pitchFamily="18" charset="0"/>
              <a:cs typeface="Times New Roman" pitchFamily="18" charset="0"/>
            </a:endParaRPr>
          </a:p>
          <a:p>
            <a:r>
              <a:rPr lang="en-GB" sz="2800" dirty="0">
                <a:latin typeface="Times New Roman" pitchFamily="18" charset="0"/>
                <a:cs typeface="Times New Roman" pitchFamily="18" charset="0"/>
              </a:rPr>
              <a:t>Microsoft, (2025), </a:t>
            </a:r>
            <a:r>
              <a:rPr lang="en-GB" sz="2800" i="1" dirty="0">
                <a:latin typeface="Times New Roman" pitchFamily="18" charset="0"/>
                <a:cs typeface="Times New Roman" pitchFamily="18" charset="0"/>
              </a:rPr>
              <a:t>Our benefits.</a:t>
            </a:r>
            <a:r>
              <a:rPr lang="en-GB" sz="2800" dirty="0">
                <a:latin typeface="Times New Roman" pitchFamily="18" charset="0"/>
                <a:cs typeface="Times New Roman" pitchFamily="18" charset="0"/>
              </a:rPr>
              <a:t> Available at: </a:t>
            </a:r>
            <a:r>
              <a:rPr lang="en-GB" sz="2800" dirty="0">
                <a:latin typeface="Times New Roman" pitchFamily="18" charset="0"/>
                <a:cs typeface="Times New Roman" pitchFamily="18" charset="0"/>
                <a:hlinkClick r:id="rId2"/>
              </a:rPr>
              <a:t>https://careers.microsoft.com/v2/global/en/benefits</a:t>
            </a:r>
            <a:r>
              <a:rPr lang="en-GB" sz="2800" dirty="0">
                <a:latin typeface="Times New Roman" pitchFamily="18" charset="0"/>
                <a:cs typeface="Times New Roman" pitchFamily="18" charset="0"/>
              </a:rPr>
              <a:t> (Accessed on: 21 November 2025)</a:t>
            </a:r>
            <a:endParaRPr lang="en-US" sz="2800" dirty="0">
              <a:latin typeface="Times New Roman" pitchFamily="18" charset="0"/>
              <a:cs typeface="Times New Roman" pitchFamily="18" charset="0"/>
            </a:endParaRPr>
          </a:p>
          <a:p>
            <a:r>
              <a:rPr lang="en-GB" sz="2800" dirty="0">
                <a:latin typeface="Times New Roman" pitchFamily="18" charset="0"/>
                <a:cs typeface="Times New Roman" pitchFamily="18" charset="0"/>
              </a:rPr>
              <a:t>BJA, (2025), </a:t>
            </a:r>
            <a:r>
              <a:rPr lang="en-GB" sz="2800" i="1" dirty="0">
                <a:latin typeface="Times New Roman" pitchFamily="18" charset="0"/>
                <a:cs typeface="Times New Roman" pitchFamily="18" charset="0"/>
              </a:rPr>
              <a:t>Electronic Communications Privacy Act of 1986 (ECPA).</a:t>
            </a:r>
            <a:r>
              <a:rPr lang="en-GB" sz="2800" dirty="0">
                <a:latin typeface="Times New Roman" pitchFamily="18" charset="0"/>
                <a:cs typeface="Times New Roman" pitchFamily="18" charset="0"/>
              </a:rPr>
              <a:t> Available at: </a:t>
            </a:r>
            <a:r>
              <a:rPr lang="en-GB" sz="2800" dirty="0">
                <a:latin typeface="Times New Roman" pitchFamily="18" charset="0"/>
                <a:cs typeface="Times New Roman" pitchFamily="18" charset="0"/>
                <a:hlinkClick r:id="rId3"/>
              </a:rPr>
              <a:t>https://bja.ojp.gov/program/it/privacy-civil-liberties/authorities/statutes/1285</a:t>
            </a:r>
            <a:r>
              <a:rPr lang="en-GB" sz="2800" dirty="0">
                <a:latin typeface="Times New Roman" pitchFamily="18" charset="0"/>
                <a:cs typeface="Times New Roman" pitchFamily="18" charset="0"/>
              </a:rPr>
              <a:t> (Accessed on: 21 November 2025)</a:t>
            </a:r>
            <a:endParaRPr lang="en-US" sz="2800" dirty="0">
              <a:latin typeface="Times New Roman" pitchFamily="18" charset="0"/>
              <a:cs typeface="Times New Roman" pitchFamily="18" charset="0"/>
            </a:endParaRPr>
          </a:p>
          <a:p>
            <a:r>
              <a:rPr lang="en-GB" sz="2800" dirty="0">
                <a:latin typeface="Times New Roman" pitchFamily="18" charset="0"/>
                <a:cs typeface="Times New Roman" pitchFamily="18" charset="0"/>
              </a:rPr>
              <a:t>Aloisi, A. and De Stefano, V., (2022). Essential jobs, remote work and digital surveillance: Addressing the COVID‐19 pandemic panopticon. </a:t>
            </a:r>
            <a:r>
              <a:rPr lang="en-GB" sz="2800" i="1" dirty="0">
                <a:latin typeface="Times New Roman" pitchFamily="18" charset="0"/>
                <a:cs typeface="Times New Roman" pitchFamily="18" charset="0"/>
              </a:rPr>
              <a:t>International Labour Review</a:t>
            </a:r>
            <a:r>
              <a:rPr lang="en-GB" sz="2800" dirty="0">
                <a:latin typeface="Times New Roman" pitchFamily="18" charset="0"/>
                <a:cs typeface="Times New Roman" pitchFamily="18" charset="0"/>
              </a:rPr>
              <a:t>, </a:t>
            </a:r>
            <a:r>
              <a:rPr lang="en-GB" sz="2800" i="1" dirty="0">
                <a:latin typeface="Times New Roman" pitchFamily="18" charset="0"/>
                <a:cs typeface="Times New Roman" pitchFamily="18" charset="0"/>
              </a:rPr>
              <a:t>161</a:t>
            </a:r>
            <a:r>
              <a:rPr lang="en-GB" sz="2800" dirty="0">
                <a:latin typeface="Times New Roman" pitchFamily="18" charset="0"/>
                <a:cs typeface="Times New Roman" pitchFamily="18" charset="0"/>
              </a:rPr>
              <a:t>(2), pp.289-314. </a:t>
            </a:r>
            <a:endParaRPr lang="en-US" sz="2800" dirty="0">
              <a:latin typeface="Times New Roman" pitchFamily="18" charset="0"/>
              <a:cs typeface="Times New Roman" pitchFamily="18" charset="0"/>
            </a:endParaRPr>
          </a:p>
          <a:p>
            <a:r>
              <a:rPr lang="en-GB" sz="2800" dirty="0" err="1">
                <a:latin typeface="Times New Roman" pitchFamily="18" charset="0"/>
                <a:cs typeface="Times New Roman" pitchFamily="18" charset="0"/>
              </a:rPr>
              <a:t>Manjare</a:t>
            </a:r>
            <a:r>
              <a:rPr lang="en-GB" sz="2800" dirty="0">
                <a:latin typeface="Times New Roman" pitchFamily="18" charset="0"/>
                <a:cs typeface="Times New Roman" pitchFamily="18" charset="0"/>
              </a:rPr>
              <a:t>, S.O., (2024). From Theory to Practice: Implementing DEI in Organizational Policy. </a:t>
            </a:r>
            <a:r>
              <a:rPr lang="en-GB" sz="2800" i="1" dirty="0">
                <a:latin typeface="Times New Roman" pitchFamily="18" charset="0"/>
                <a:cs typeface="Times New Roman" pitchFamily="18" charset="0"/>
              </a:rPr>
              <a:t>The completion of this edited volume," Diversity, Equity &amp; Inclusion</a:t>
            </a:r>
            <a:r>
              <a:rPr lang="en-GB" sz="2800" dirty="0">
                <a:latin typeface="Times New Roman" pitchFamily="18" charset="0"/>
                <a:cs typeface="Times New Roman" pitchFamily="18" charset="0"/>
              </a:rPr>
              <a:t>, p.1.</a:t>
            </a:r>
            <a:endParaRPr lang="en-US" sz="2800" dirty="0">
              <a:latin typeface="Times New Roman" pitchFamily="18" charset="0"/>
              <a:cs typeface="Times New Roman" pitchFamily="18" charset="0"/>
            </a:endParaRPr>
          </a:p>
          <a:p>
            <a:r>
              <a:rPr lang="en-GB" sz="2800" dirty="0">
                <a:latin typeface="Times New Roman" pitchFamily="18" charset="0"/>
                <a:cs typeface="Times New Roman" pitchFamily="18" charset="0"/>
              </a:rPr>
              <a:t>JP Morgan Chase, (2025), </a:t>
            </a:r>
            <a:r>
              <a:rPr lang="en-GB" sz="2800" i="1" dirty="0">
                <a:latin typeface="Times New Roman" pitchFamily="18" charset="0"/>
                <a:cs typeface="Times New Roman" pitchFamily="18" charset="0"/>
              </a:rPr>
              <a:t>Diversity, opportunity &amp; inclusion. </a:t>
            </a:r>
            <a:r>
              <a:rPr lang="en-GB" sz="2800" dirty="0">
                <a:latin typeface="Times New Roman" pitchFamily="18" charset="0"/>
                <a:cs typeface="Times New Roman" pitchFamily="18" charset="0"/>
              </a:rPr>
              <a:t>Available at: </a:t>
            </a:r>
            <a:r>
              <a:rPr lang="en-GB" sz="2800" dirty="0">
                <a:latin typeface="Times New Roman" pitchFamily="18" charset="0"/>
                <a:cs typeface="Times New Roman" pitchFamily="18" charset="0"/>
                <a:hlinkClick r:id="rId4"/>
              </a:rPr>
              <a:t>https://www.jpmorganchase.com/about/diversity-opportunity-and-inclusion</a:t>
            </a:r>
            <a:r>
              <a:rPr lang="en-GB" sz="2800" dirty="0">
                <a:latin typeface="Times New Roman" pitchFamily="18" charset="0"/>
                <a:cs typeface="Times New Roman" pitchFamily="18" charset="0"/>
              </a:rPr>
              <a:t> (Accessed on: 21 November 2025)</a:t>
            </a:r>
            <a:endParaRPr lang="en-US" sz="2800" dirty="0">
              <a:latin typeface="Times New Roman" pitchFamily="18" charset="0"/>
              <a:cs typeface="Times New Roman" pitchFamily="18" charset="0"/>
            </a:endParaRPr>
          </a:p>
          <a:p>
            <a:r>
              <a:rPr lang="en-GB" sz="2800" dirty="0">
                <a:latin typeface="Times New Roman" pitchFamily="18" charset="0"/>
                <a:cs typeface="Times New Roman" pitchFamily="18" charset="0"/>
              </a:rPr>
              <a:t>Okon, R.I.C.H.A.R.D., </a:t>
            </a:r>
            <a:r>
              <a:rPr lang="en-GB" sz="2800" dirty="0" err="1">
                <a:latin typeface="Times New Roman" pitchFamily="18" charset="0"/>
                <a:cs typeface="Times New Roman" pitchFamily="18" charset="0"/>
              </a:rPr>
              <a:t>Odionu</a:t>
            </a:r>
            <a:r>
              <a:rPr lang="en-GB" sz="2800" dirty="0">
                <a:latin typeface="Times New Roman" pitchFamily="18" charset="0"/>
                <a:cs typeface="Times New Roman" pitchFamily="18" charset="0"/>
              </a:rPr>
              <a:t>, C.S. and Bristol-Alagbariya, B.E.R.N.A.D.E.T.T.E., (2024). Integrating data-driven analytics into human resource management to improve decision-making and organizational effectiveness. </a:t>
            </a:r>
            <a:r>
              <a:rPr lang="en-GB" sz="2800" i="1" dirty="0">
                <a:latin typeface="Times New Roman" pitchFamily="18" charset="0"/>
                <a:cs typeface="Times New Roman" pitchFamily="18" charset="0"/>
              </a:rPr>
              <a:t>IRE Journals</a:t>
            </a:r>
            <a:r>
              <a:rPr lang="en-GB" sz="2800" dirty="0">
                <a:latin typeface="Times New Roman" pitchFamily="18" charset="0"/>
                <a:cs typeface="Times New Roman" pitchFamily="18" charset="0"/>
              </a:rPr>
              <a:t>, </a:t>
            </a:r>
            <a:r>
              <a:rPr lang="en-GB" sz="2800" i="1" dirty="0">
                <a:latin typeface="Times New Roman" pitchFamily="18" charset="0"/>
                <a:cs typeface="Times New Roman" pitchFamily="18" charset="0"/>
              </a:rPr>
              <a:t>8</a:t>
            </a:r>
            <a:r>
              <a:rPr lang="en-GB" sz="2800" dirty="0">
                <a:latin typeface="Times New Roman" pitchFamily="18" charset="0"/>
                <a:cs typeface="Times New Roman" pitchFamily="18" charset="0"/>
              </a:rPr>
              <a:t>(6), p.574.</a:t>
            </a:r>
            <a:endParaRPr lang="en-US" sz="2800" dirty="0">
              <a:latin typeface="Times New Roman" pitchFamily="18" charset="0"/>
              <a:cs typeface="Times New Roman" pitchFamily="18" charset="0"/>
            </a:endParaRPr>
          </a:p>
          <a:p>
            <a:r>
              <a:rPr lang="en-GB" sz="2800" dirty="0">
                <a:latin typeface="Times New Roman" pitchFamily="18" charset="0"/>
                <a:cs typeface="Times New Roman" pitchFamily="18" charset="0"/>
              </a:rPr>
              <a:t>Alabi, O.A., Ajayi, F.A., Udeh, C.A. and </a:t>
            </a:r>
            <a:r>
              <a:rPr lang="en-GB" sz="2800" dirty="0" err="1">
                <a:latin typeface="Times New Roman" pitchFamily="18" charset="0"/>
                <a:cs typeface="Times New Roman" pitchFamily="18" charset="0"/>
              </a:rPr>
              <a:t>Efunniyi</a:t>
            </a:r>
            <a:r>
              <a:rPr lang="en-GB" sz="2800" dirty="0">
                <a:latin typeface="Times New Roman" pitchFamily="18" charset="0"/>
                <a:cs typeface="Times New Roman" pitchFamily="18" charset="0"/>
              </a:rPr>
              <a:t>, C.P., (2024). Data-driven employee engagement: A pathway to superior customer service. </a:t>
            </a:r>
            <a:r>
              <a:rPr lang="en-GB" sz="2800" i="1" dirty="0">
                <a:latin typeface="Times New Roman" pitchFamily="18" charset="0"/>
                <a:cs typeface="Times New Roman" pitchFamily="18" charset="0"/>
              </a:rPr>
              <a:t>World Journal of Advanced Research and Reviews</a:t>
            </a:r>
            <a:r>
              <a:rPr lang="en-GB" sz="2800" dirty="0">
                <a:latin typeface="Times New Roman" pitchFamily="18" charset="0"/>
                <a:cs typeface="Times New Roman" pitchFamily="18" charset="0"/>
              </a:rPr>
              <a:t>, </a:t>
            </a:r>
            <a:r>
              <a:rPr lang="en-GB" sz="2800" i="1" dirty="0">
                <a:latin typeface="Times New Roman" pitchFamily="18" charset="0"/>
                <a:cs typeface="Times New Roman" pitchFamily="18" charset="0"/>
              </a:rPr>
              <a:t>23</a:t>
            </a:r>
            <a:r>
              <a:rPr lang="en-GB" sz="2800" dirty="0">
                <a:latin typeface="Times New Roman" pitchFamily="18" charset="0"/>
                <a:cs typeface="Times New Roman" pitchFamily="18" charset="0"/>
              </a:rPr>
              <a:t>(3), pp.923-933.</a:t>
            </a:r>
            <a:endParaRPr lang="en-US" sz="2800" dirty="0">
              <a:latin typeface="Times New Roman" pitchFamily="18" charset="0"/>
              <a:cs typeface="Times New Roman" pitchFamily="18" charset="0"/>
            </a:endParaRPr>
          </a:p>
          <a:p>
            <a:r>
              <a:rPr lang="en-GB" sz="2800" dirty="0" err="1">
                <a:latin typeface="Times New Roman" pitchFamily="18" charset="0"/>
                <a:cs typeface="Times New Roman" pitchFamily="18" charset="0"/>
              </a:rPr>
              <a:t>Abalaka</a:t>
            </a:r>
            <a:r>
              <a:rPr lang="en-GB" sz="2800" dirty="0">
                <a:latin typeface="Times New Roman" pitchFamily="18" charset="0"/>
                <a:cs typeface="Times New Roman" pitchFamily="18" charset="0"/>
              </a:rPr>
              <a:t>, G.E., (2023). Strategic Human Resource Management (SHRM) Concepts and Models for Virtual Organization Management: A Literature Review. </a:t>
            </a:r>
            <a:r>
              <a:rPr lang="en-GB" sz="2800" i="1" dirty="0" err="1">
                <a:latin typeface="Times New Roman" pitchFamily="18" charset="0"/>
                <a:cs typeface="Times New Roman" pitchFamily="18" charset="0"/>
              </a:rPr>
              <a:t>Texila</a:t>
            </a:r>
            <a:r>
              <a:rPr lang="en-GB" sz="2800" i="1" dirty="0">
                <a:latin typeface="Times New Roman" pitchFamily="18" charset="0"/>
                <a:cs typeface="Times New Roman" pitchFamily="18" charset="0"/>
              </a:rPr>
              <a:t> International Journal of Management</a:t>
            </a:r>
            <a:r>
              <a:rPr lang="en-GB" sz="2800" dirty="0">
                <a:latin typeface="Times New Roman" pitchFamily="18" charset="0"/>
                <a:cs typeface="Times New Roman" pitchFamily="18" charset="0"/>
              </a:rPr>
              <a:t>, </a:t>
            </a:r>
            <a:r>
              <a:rPr lang="en-GB" sz="2800" i="1" dirty="0">
                <a:latin typeface="Times New Roman" pitchFamily="18" charset="0"/>
                <a:cs typeface="Times New Roman" pitchFamily="18" charset="0"/>
              </a:rPr>
              <a:t>9</a:t>
            </a:r>
            <a:r>
              <a:rPr lang="en-GB" sz="2800" dirty="0">
                <a:latin typeface="Times New Roman" pitchFamily="18" charset="0"/>
                <a:cs typeface="Times New Roman" pitchFamily="18" charset="0"/>
              </a:rPr>
              <a:t>(2), pp.33-45. Available at: (Accessed on: 21 November 2025)</a:t>
            </a:r>
            <a:endParaRPr lang="en-US" sz="2800" dirty="0">
              <a:latin typeface="Times New Roman" pitchFamily="18" charset="0"/>
              <a:cs typeface="Times New Roman" pitchFamily="18" charset="0"/>
            </a:endParaRPr>
          </a:p>
          <a:p>
            <a:r>
              <a:rPr lang="en-GB" sz="2800" dirty="0">
                <a:latin typeface="Times New Roman" pitchFamily="18" charset="0"/>
                <a:cs typeface="Times New Roman" pitchFamily="18" charset="0"/>
              </a:rPr>
              <a:t>op den Buijs, T. and </a:t>
            </a:r>
            <a:r>
              <a:rPr lang="en-GB" sz="2800" dirty="0" err="1">
                <a:latin typeface="Times New Roman" pitchFamily="18" charset="0"/>
                <a:cs typeface="Times New Roman" pitchFamily="18" charset="0"/>
              </a:rPr>
              <a:t>Olsthoorn</a:t>
            </a:r>
            <a:r>
              <a:rPr lang="en-GB" sz="2800" dirty="0">
                <a:latin typeface="Times New Roman" pitchFamily="18" charset="0"/>
                <a:cs typeface="Times New Roman" pitchFamily="18" charset="0"/>
              </a:rPr>
              <a:t>, P., (2024). Human Resource Management for Military Organizations: Challenges and Trends. </a:t>
            </a:r>
            <a:r>
              <a:rPr lang="en-GB" sz="2800" i="1" dirty="0">
                <a:latin typeface="Times New Roman" pitchFamily="18" charset="0"/>
                <a:cs typeface="Times New Roman" pitchFamily="18" charset="0"/>
              </a:rPr>
              <a:t>Handbook of Military Sciences</a:t>
            </a:r>
            <a:r>
              <a:rPr lang="en-GB" sz="2800" dirty="0">
                <a:latin typeface="Times New Roman" pitchFamily="18" charset="0"/>
                <a:cs typeface="Times New Roman" pitchFamily="18" charset="0"/>
              </a:rPr>
              <a:t>, pp.1-26. </a:t>
            </a:r>
            <a:endParaRPr lang="en-US" sz="2800" dirty="0">
              <a:latin typeface="Times New Roman" pitchFamily="18" charset="0"/>
              <a:cs typeface="Times New Roman" pitchFamily="18" charset="0"/>
            </a:endParaRPr>
          </a:p>
          <a:p>
            <a:r>
              <a:rPr lang="en-GB" sz="2800" dirty="0">
                <a:latin typeface="Times New Roman" pitchFamily="18" charset="0"/>
                <a:cs typeface="Times New Roman" pitchFamily="18" charset="0"/>
              </a:rPr>
              <a:t>Rosenblatt, L., (2023), </a:t>
            </a:r>
            <a:r>
              <a:rPr lang="en-GB" sz="2800" i="1" dirty="0">
                <a:latin typeface="Times New Roman" pitchFamily="18" charset="0"/>
                <a:cs typeface="Times New Roman" pitchFamily="18" charset="0"/>
              </a:rPr>
              <a:t>After layoffs, ex-Amazon workers wonder about ‘Earth’s Best Employer’.</a:t>
            </a:r>
            <a:r>
              <a:rPr lang="en-GB" sz="2800" dirty="0">
                <a:latin typeface="Times New Roman" pitchFamily="18" charset="0"/>
                <a:cs typeface="Times New Roman" pitchFamily="18" charset="0"/>
              </a:rPr>
              <a:t> Available at: </a:t>
            </a:r>
            <a:r>
              <a:rPr lang="en-GB" sz="2800" dirty="0">
                <a:latin typeface="Times New Roman" pitchFamily="18" charset="0"/>
                <a:cs typeface="Times New Roman" pitchFamily="18" charset="0"/>
                <a:hlinkClick r:id="rId5"/>
              </a:rPr>
              <a:t>https://www.seattletimes.com/business/after-layoffs-ex-amazon-workers-wonder-about-earths-best-employer/</a:t>
            </a:r>
            <a:r>
              <a:rPr lang="en-GB" sz="2800" dirty="0">
                <a:latin typeface="Times New Roman" pitchFamily="18" charset="0"/>
                <a:cs typeface="Times New Roman" pitchFamily="18" charset="0"/>
              </a:rPr>
              <a:t> (Accessed on: 21 November 2025)</a:t>
            </a:r>
            <a:endParaRPr lang="en-US" sz="2800" dirty="0">
              <a:latin typeface="Times New Roman" pitchFamily="18" charset="0"/>
              <a:cs typeface="Times New Roman" pitchFamily="18" charset="0"/>
            </a:endParaRPr>
          </a:p>
          <a:p>
            <a:r>
              <a:rPr lang="en-GB" sz="2800" dirty="0" err="1">
                <a:latin typeface="Times New Roman" pitchFamily="18" charset="0"/>
                <a:cs typeface="Times New Roman" pitchFamily="18" charset="0"/>
              </a:rPr>
              <a:t>Aboutamazon</a:t>
            </a:r>
            <a:r>
              <a:rPr lang="en-GB" sz="2800" dirty="0">
                <a:latin typeface="Times New Roman" pitchFamily="18" charset="0"/>
                <a:cs typeface="Times New Roman" pitchFamily="18" charset="0"/>
              </a:rPr>
              <a:t>, (2024), </a:t>
            </a:r>
            <a:r>
              <a:rPr lang="en-GB" sz="2800" i="1" dirty="0">
                <a:latin typeface="Times New Roman" pitchFamily="18" charset="0"/>
                <a:cs typeface="Times New Roman" pitchFamily="18" charset="0"/>
              </a:rPr>
              <a:t>Everything you should know about Amazon’s hourly wage and benefits offerings for </a:t>
            </a:r>
            <a:r>
              <a:rPr lang="en-GB" sz="2800" i="1" dirty="0" err="1">
                <a:latin typeface="Times New Roman" pitchFamily="18" charset="0"/>
                <a:cs typeface="Times New Roman" pitchFamily="18" charset="0"/>
              </a:rPr>
              <a:t>fulfillment</a:t>
            </a:r>
            <a:r>
              <a:rPr lang="en-GB" sz="2800" i="1" dirty="0">
                <a:latin typeface="Times New Roman" pitchFamily="18" charset="0"/>
                <a:cs typeface="Times New Roman" pitchFamily="18" charset="0"/>
              </a:rPr>
              <a:t> employees.</a:t>
            </a:r>
            <a:r>
              <a:rPr lang="en-GB" sz="2800" dirty="0">
                <a:latin typeface="Times New Roman" pitchFamily="18" charset="0"/>
                <a:cs typeface="Times New Roman" pitchFamily="18" charset="0"/>
              </a:rPr>
              <a:t> Available at: </a:t>
            </a:r>
            <a:r>
              <a:rPr lang="en-GB" sz="2800" dirty="0">
                <a:latin typeface="Times New Roman" pitchFamily="18" charset="0"/>
                <a:cs typeface="Times New Roman" pitchFamily="18" charset="0"/>
                <a:hlinkClick r:id="rId6"/>
              </a:rPr>
              <a:t>https://www.aboutamazon.com/news/workplace/how-much-does-amazon-pay</a:t>
            </a:r>
            <a:r>
              <a:rPr lang="en-GB" sz="2800" dirty="0">
                <a:latin typeface="Times New Roman" pitchFamily="18" charset="0"/>
                <a:cs typeface="Times New Roman" pitchFamily="18" charset="0"/>
              </a:rPr>
              <a:t> (Accessed on: 21 November 2025)</a:t>
            </a:r>
            <a:endParaRPr lang="en-US" sz="2800" dirty="0">
              <a:latin typeface="Times New Roman" pitchFamily="18" charset="0"/>
              <a:cs typeface="Times New Roman" pitchFamily="18" charset="0"/>
            </a:endParaRPr>
          </a:p>
          <a:p>
            <a:r>
              <a:rPr lang="en-GB" sz="2800" dirty="0" err="1">
                <a:latin typeface="Times New Roman" pitchFamily="18" charset="0"/>
                <a:cs typeface="Times New Roman" pitchFamily="18" charset="0"/>
              </a:rPr>
              <a:t>Aboutamazon</a:t>
            </a:r>
            <a:r>
              <a:rPr lang="en-GB" sz="2800" dirty="0">
                <a:latin typeface="Times New Roman" pitchFamily="18" charset="0"/>
                <a:cs typeface="Times New Roman" pitchFamily="18" charset="0"/>
              </a:rPr>
              <a:t>, (2023), </a:t>
            </a:r>
            <a:r>
              <a:rPr lang="en-GB" sz="2800" i="1" dirty="0">
                <a:latin typeface="Times New Roman" pitchFamily="18" charset="0"/>
                <a:cs typeface="Times New Roman" pitchFamily="18" charset="0"/>
              </a:rPr>
              <a:t>A new study reveals 5 ways AI will transform the workplace as we know it.</a:t>
            </a:r>
            <a:r>
              <a:rPr lang="en-GB" sz="2800" dirty="0">
                <a:latin typeface="Times New Roman" pitchFamily="18" charset="0"/>
                <a:cs typeface="Times New Roman" pitchFamily="18" charset="0"/>
              </a:rPr>
              <a:t> Available at: </a:t>
            </a:r>
            <a:r>
              <a:rPr lang="en-GB" sz="2800" dirty="0">
                <a:latin typeface="Times New Roman" pitchFamily="18" charset="0"/>
                <a:cs typeface="Times New Roman" pitchFamily="18" charset="0"/>
                <a:hlinkClick r:id="rId7"/>
              </a:rPr>
              <a:t>https://www.aboutamazon.com/news/aws/how-ai-changes-workplaces-aws-report</a:t>
            </a:r>
            <a:r>
              <a:rPr lang="en-GB" sz="2800" dirty="0">
                <a:latin typeface="Times New Roman" pitchFamily="18" charset="0"/>
                <a:cs typeface="Times New Roman" pitchFamily="18" charset="0"/>
              </a:rPr>
              <a:t> (Accessed on: 21 November 2025)</a:t>
            </a:r>
            <a:endParaRPr lang="en-US" sz="2800" dirty="0">
              <a:latin typeface="Times New Roman" pitchFamily="18" charset="0"/>
              <a:cs typeface="Times New Roman" pitchFamily="18" charset="0"/>
            </a:endParaRPr>
          </a:p>
          <a:p>
            <a:r>
              <a:rPr lang="en-GB" sz="2800" dirty="0">
                <a:latin typeface="Times New Roman" pitchFamily="18" charset="0"/>
                <a:cs typeface="Times New Roman" pitchFamily="18" charset="0"/>
              </a:rPr>
              <a:t>Sainato, M., (2024), </a:t>
            </a:r>
            <a:r>
              <a:rPr lang="en-GB" sz="2800" i="1" dirty="0">
                <a:latin typeface="Times New Roman" pitchFamily="18" charset="0"/>
                <a:cs typeface="Times New Roman" pitchFamily="18" charset="0"/>
              </a:rPr>
              <a:t>‘You feel like you’re in prison’: workers claim Amazon’s surveillance violates </a:t>
            </a:r>
            <a:r>
              <a:rPr lang="en-GB" sz="2800" i="1" dirty="0" err="1">
                <a:latin typeface="Times New Roman" pitchFamily="18" charset="0"/>
                <a:cs typeface="Times New Roman" pitchFamily="18" charset="0"/>
              </a:rPr>
              <a:t>labor</a:t>
            </a:r>
            <a:r>
              <a:rPr lang="en-GB" sz="2800" i="1" dirty="0">
                <a:latin typeface="Times New Roman" pitchFamily="18" charset="0"/>
                <a:cs typeface="Times New Roman" pitchFamily="18" charset="0"/>
              </a:rPr>
              <a:t> law.</a:t>
            </a:r>
            <a:r>
              <a:rPr lang="en-GB" sz="2800" dirty="0">
                <a:latin typeface="Times New Roman" pitchFamily="18" charset="0"/>
                <a:cs typeface="Times New Roman" pitchFamily="18" charset="0"/>
              </a:rPr>
              <a:t> Available at: </a:t>
            </a:r>
            <a:r>
              <a:rPr lang="en-GB" sz="2800" dirty="0">
                <a:latin typeface="Times New Roman" pitchFamily="18" charset="0"/>
                <a:cs typeface="Times New Roman" pitchFamily="18" charset="0"/>
                <a:hlinkClick r:id="rId8"/>
              </a:rPr>
              <a:t>https://www.theguardian.com/us-news/article/2024/may/21/amazon-surveillance-lawsuit-union</a:t>
            </a:r>
            <a:r>
              <a:rPr lang="en-GB" sz="2800" dirty="0">
                <a:latin typeface="Times New Roman" pitchFamily="18" charset="0"/>
                <a:cs typeface="Times New Roman" pitchFamily="18" charset="0"/>
              </a:rPr>
              <a:t> (Accessed on: 21 November 2025)</a:t>
            </a:r>
            <a:endParaRPr lang="en-US" sz="2800" dirty="0">
              <a:latin typeface="Times New Roman" pitchFamily="18" charset="0"/>
              <a:cs typeface="Times New Roman" pitchFamily="18" charset="0"/>
            </a:endParaRPr>
          </a:p>
          <a:p>
            <a:endParaRPr lang="en-IN" dirty="0"/>
          </a:p>
        </p:txBody>
      </p:sp>
      <p:sp>
        <p:nvSpPr>
          <p:cNvPr id="4" name="Title 1">
            <a:extLst>
              <a:ext uri="{FF2B5EF4-FFF2-40B4-BE49-F238E27FC236}">
                <a16:creationId xmlns:a16="http://schemas.microsoft.com/office/drawing/2014/main" id="{CFC5BAC5-FFE3-74BF-F012-97D07D7F9340}"/>
              </a:ext>
            </a:extLst>
          </p:cNvPr>
          <p:cNvSpPr>
            <a:spLocks noGrp="1"/>
          </p:cNvSpPr>
          <p:nvPr>
            <p:ph type="title"/>
          </p:nvPr>
        </p:nvSpPr>
        <p:spPr>
          <a:xfrm>
            <a:off x="1219200" y="274638"/>
            <a:ext cx="10363200" cy="563562"/>
          </a:xfrm>
        </p:spPr>
        <p:txBody>
          <a:bodyPr/>
          <a:lstStyle/>
          <a:p>
            <a:pPr algn="ctr"/>
            <a:r>
              <a:rPr lang="en-GB" sz="2400" b="1" dirty="0">
                <a:solidFill>
                  <a:schemeClr val="tx1"/>
                </a:solidFill>
                <a:latin typeface="Times New Roman" pitchFamily="18" charset="0"/>
                <a:cs typeface="Times New Roman" pitchFamily="18" charset="0"/>
              </a:rPr>
              <a:t>REFERENCES</a:t>
            </a:r>
            <a:endParaRPr lang="en-US" sz="2400" b="1"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34556256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Custom 9">
      <a:dk1>
        <a:sysClr val="windowText" lastClr="000000"/>
      </a:dk1>
      <a:lt1>
        <a:srgbClr val="FAE0D6"/>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