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p:scale>
          <a:sx n="100" d="100"/>
          <a:sy n="100" d="100"/>
        </p:scale>
        <p:origin x="946" y="-22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83747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91425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03327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750186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74758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87441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90129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63886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33872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34317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483758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764848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54900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974097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45077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967244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2/6/2026</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7229648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8">
            <a:extLst>
              <a:ext uri="{FF2B5EF4-FFF2-40B4-BE49-F238E27FC236}">
                <a16:creationId xmlns:a16="http://schemas.microsoft.com/office/drawing/2014/main" id="{F54B873E-A1A9-A193-EFA6-3B21650751B5}"/>
              </a:ext>
            </a:extLst>
          </p:cNvPr>
          <p:cNvSpPr>
            <a:spLocks noGrp="1"/>
          </p:cNvSpPr>
          <p:nvPr>
            <p:ph type="title"/>
          </p:nvPr>
        </p:nvSpPr>
        <p:spPr>
          <a:xfrm rot="10800000" flipV="1">
            <a:off x="1840992" y="1930400"/>
            <a:ext cx="5116320" cy="1251712"/>
          </a:xfrm>
        </p:spPr>
        <p:txBody>
          <a:bodyPr>
            <a:normAutofit fontScale="90000"/>
          </a:bodyPr>
          <a:lstStyle/>
          <a:p>
            <a:pPr algn="r"/>
            <a:r>
              <a:rPr lang="en-US" dirty="0"/>
              <a:t>Implementing and Testing a Network Firewall and IDS</a:t>
            </a:r>
            <a:endParaRPr lang="en-GB" dirty="0"/>
          </a:p>
        </p:txBody>
      </p:sp>
      <p:pic>
        <p:nvPicPr>
          <p:cNvPr id="11" name="Picture 10">
            <a:extLst>
              <a:ext uri="{FF2B5EF4-FFF2-40B4-BE49-F238E27FC236}">
                <a16:creationId xmlns:a16="http://schemas.microsoft.com/office/drawing/2014/main" id="{64F7CE0E-1AC5-A92C-FE3D-89CBE0D9895A}"/>
              </a:ext>
            </a:extLst>
          </p:cNvPr>
          <p:cNvPicPr>
            <a:picLocks noChangeAspect="1"/>
          </p:cNvPicPr>
          <p:nvPr/>
        </p:nvPicPr>
        <p:blipFill>
          <a:blip r:embed="rId2"/>
          <a:stretch>
            <a:fillRect/>
          </a:stretch>
        </p:blipFill>
        <p:spPr>
          <a:xfrm>
            <a:off x="1012360" y="160413"/>
            <a:ext cx="5944954" cy="1689485"/>
          </a:xfrm>
          <a:prstGeom prst="rect">
            <a:avLst/>
          </a:prstGeom>
        </p:spPr>
      </p:pic>
      <p:sp>
        <p:nvSpPr>
          <p:cNvPr id="13" name="TextBox 12">
            <a:extLst>
              <a:ext uri="{FF2B5EF4-FFF2-40B4-BE49-F238E27FC236}">
                <a16:creationId xmlns:a16="http://schemas.microsoft.com/office/drawing/2014/main" id="{45035FB8-066F-76FE-288C-2420464A544E}"/>
              </a:ext>
            </a:extLst>
          </p:cNvPr>
          <p:cNvSpPr txBox="1"/>
          <p:nvPr/>
        </p:nvSpPr>
        <p:spPr>
          <a:xfrm>
            <a:off x="2624328" y="3542437"/>
            <a:ext cx="4590288" cy="1477328"/>
          </a:xfrm>
          <a:prstGeom prst="rect">
            <a:avLst/>
          </a:prstGeom>
          <a:noFill/>
        </p:spPr>
        <p:txBody>
          <a:bodyPr wrap="square">
            <a:spAutoFit/>
          </a:bodyPr>
          <a:lstStyle/>
          <a:p>
            <a:pPr algn="r"/>
            <a:r>
              <a:rPr lang="en-US" sz="1800" dirty="0"/>
              <a:t>Using </a:t>
            </a:r>
            <a:r>
              <a:rPr lang="en-US" sz="1800" dirty="0" err="1"/>
              <a:t>pfSense</a:t>
            </a:r>
            <a:r>
              <a:rPr lang="en-US" sz="1800" dirty="0"/>
              <a:t> and Snort</a:t>
            </a:r>
          </a:p>
          <a:p>
            <a:pPr algn="r"/>
            <a:r>
              <a:rPr lang="en-US" sz="1800" dirty="0"/>
              <a:t>MSc Cyber Security &amp; Digital Forensics</a:t>
            </a:r>
          </a:p>
          <a:p>
            <a:pPr algn="r"/>
            <a:r>
              <a:rPr lang="en-US" sz="1800" dirty="0"/>
              <a:t>Master’s Project</a:t>
            </a:r>
          </a:p>
          <a:p>
            <a:pPr algn="r"/>
            <a:r>
              <a:rPr lang="en-US" sz="1800" dirty="0"/>
              <a:t>By: Aiman Azad Khan</a:t>
            </a:r>
          </a:p>
          <a:p>
            <a:pPr algn="r"/>
            <a:r>
              <a:rPr lang="en-US" sz="1800" dirty="0"/>
              <a:t>Student Id: 2425627</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endParaRPr dirty="0"/>
          </a:p>
        </p:txBody>
      </p:sp>
      <p:sp>
        <p:nvSpPr>
          <p:cNvPr id="3" name="Content Placeholder 2"/>
          <p:cNvSpPr>
            <a:spLocks noGrp="1"/>
          </p:cNvSpPr>
          <p:nvPr>
            <p:ph idx="1"/>
          </p:nvPr>
        </p:nvSpPr>
        <p:spPr/>
        <p:txBody>
          <a:bodyPr/>
          <a:lstStyle/>
          <a:p>
            <a:pPr marL="0" indent="0">
              <a:buNone/>
            </a:pPr>
            <a:r>
              <a:rPr lang="en-US" dirty="0"/>
              <a:t>The primary goal of this implementation is to establish a multi-layered security posture. By deploying Snort, we move beyond simple packet filtering (Layer 3/4) to Deep Packet Inspection (Layer 7). This allows the system to identify complex threats, mitigate unauthorized access, and provide real-time visibility into both inbound threats from the internet and outbound anomalies from the local network.</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Conceptualizing Snort IDS/IPS</a:t>
            </a:r>
            <a:endParaRPr dirty="0"/>
          </a:p>
        </p:txBody>
      </p:sp>
      <p:sp>
        <p:nvSpPr>
          <p:cNvPr id="3" name="Content Placeholder 2"/>
          <p:cNvSpPr>
            <a:spLocks noGrp="1"/>
          </p:cNvSpPr>
          <p:nvPr>
            <p:ph idx="1"/>
          </p:nvPr>
        </p:nvSpPr>
        <p:spPr/>
        <p:txBody>
          <a:bodyPr/>
          <a:lstStyle/>
          <a:p>
            <a:pPr marL="0" indent="0">
              <a:buNone/>
            </a:pPr>
            <a:r>
              <a:rPr lang="en-US" dirty="0"/>
              <a:t>Snort is an open-source, signature-based Network Intrusion Detection and Prevention System. Unlike a standard firewall that acts as a static barrier, Snort acts as an intelligent sensor. It utilizes a comprehensive database of "signatures"—known fingerprints of malicious activity—to inspect the payload of every packet. When a packet matches a signature, Snort can be configured in IDS mode to log the event, or in IPS mode to actively drop the connection and block the source IP address from future communication.</a:t>
            </a: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Interface Logic: WAN vs. LAN</a:t>
            </a:r>
            <a:endParaRPr dirty="0"/>
          </a:p>
        </p:txBody>
      </p:sp>
      <p:sp>
        <p:nvSpPr>
          <p:cNvPr id="3" name="Content Placeholder 2"/>
          <p:cNvSpPr>
            <a:spLocks noGrp="1"/>
          </p:cNvSpPr>
          <p:nvPr>
            <p:ph idx="1"/>
          </p:nvPr>
        </p:nvSpPr>
        <p:spPr/>
        <p:txBody>
          <a:bodyPr/>
          <a:lstStyle/>
          <a:p>
            <a:pPr marL="0" indent="0">
              <a:buNone/>
            </a:pPr>
            <a:r>
              <a:rPr lang="en-US" dirty="0"/>
              <a:t>A dual-interface deployment strategy was utilized to provide "Defense in Depth." The </a:t>
            </a:r>
            <a:r>
              <a:rPr lang="en-US" b="1" dirty="0"/>
              <a:t>WAN (em0)</a:t>
            </a:r>
            <a:r>
              <a:rPr lang="en-US" dirty="0"/>
              <a:t> interface serves as the frontline defense, scanning traffic before it enters the network to catch botnet probes and port scanners. The </a:t>
            </a:r>
            <a:r>
              <a:rPr lang="en-US" b="1" dirty="0"/>
              <a:t>LAN (em1)</a:t>
            </a:r>
            <a:r>
              <a:rPr lang="en-US" dirty="0"/>
              <a:t> interface serves as a critical internal sensor. Monitoring the LAN allows for the detection of "lateral movement" (attacks spreading between local devices) or "Command and Control" (C2) traffic, which occurs if an internal device is already compromised and trying to send data back to a hacker's server.</a:t>
            </a: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Configuration Analysis &amp; Optimization</a:t>
            </a:r>
            <a:endParaRPr dirty="0"/>
          </a:p>
        </p:txBody>
      </p:sp>
      <p:sp>
        <p:nvSpPr>
          <p:cNvPr id="3" name="Content Placeholder 2"/>
          <p:cNvSpPr>
            <a:spLocks noGrp="1"/>
          </p:cNvSpPr>
          <p:nvPr>
            <p:ph idx="1"/>
          </p:nvPr>
        </p:nvSpPr>
        <p:spPr>
          <a:xfrm>
            <a:off x="471947" y="3969726"/>
            <a:ext cx="6347714" cy="2667049"/>
          </a:xfrm>
        </p:spPr>
        <p:txBody>
          <a:bodyPr/>
          <a:lstStyle/>
          <a:p>
            <a:pPr marL="0" indent="0">
              <a:buNone/>
            </a:pPr>
            <a:r>
              <a:rPr lang="en-US" dirty="0"/>
              <a:t>Both interfaces show a Status: Started (green checkmark), meaning the Snort daemon is actively hooked into the </a:t>
            </a:r>
            <a:r>
              <a:rPr lang="en-US" dirty="0" err="1"/>
              <a:t>pfSense</a:t>
            </a:r>
            <a:r>
              <a:rPr lang="en-US" dirty="0"/>
              <a:t> packet filter. I implemented the AC-BNFA pattern-matching algorithm, which is specifically optimized for low-memory environments without sacrificing detection speed. The system is currently operating in Legacy Mode, which allows Snort to dynamically update the firewall's 'snort2c' table to instantly ban malicious actors based on rule triggers.</a:t>
            </a:r>
            <a:endParaRPr dirty="0"/>
          </a:p>
        </p:txBody>
      </p:sp>
      <p:pic>
        <p:nvPicPr>
          <p:cNvPr id="7" name="Picture 6">
            <a:extLst>
              <a:ext uri="{FF2B5EF4-FFF2-40B4-BE49-F238E27FC236}">
                <a16:creationId xmlns:a16="http://schemas.microsoft.com/office/drawing/2014/main" id="{843AEE5F-2F47-047C-9C49-0CA65F0A6EA6}"/>
              </a:ext>
            </a:extLst>
          </p:cNvPr>
          <p:cNvPicPr>
            <a:picLocks noChangeAspect="1"/>
          </p:cNvPicPr>
          <p:nvPr/>
        </p:nvPicPr>
        <p:blipFill>
          <a:blip r:embed="rId2"/>
          <a:stretch>
            <a:fillRect/>
          </a:stretch>
        </p:blipFill>
        <p:spPr>
          <a:xfrm>
            <a:off x="609599" y="1857797"/>
            <a:ext cx="6027175" cy="211192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Rule Selection &amp; Signature Matching</a:t>
            </a:r>
            <a:endParaRPr dirty="0"/>
          </a:p>
        </p:txBody>
      </p:sp>
      <p:sp>
        <p:nvSpPr>
          <p:cNvPr id="3" name="Content Placeholder 2"/>
          <p:cNvSpPr>
            <a:spLocks noGrp="1"/>
          </p:cNvSpPr>
          <p:nvPr>
            <p:ph idx="1"/>
          </p:nvPr>
        </p:nvSpPr>
        <p:spPr/>
        <p:txBody>
          <a:bodyPr/>
          <a:lstStyle/>
          <a:p>
            <a:pPr marL="0" indent="0">
              <a:buNone/>
            </a:pPr>
            <a:r>
              <a:rPr lang="en-US" dirty="0"/>
              <a:t>The effectiveness of Snort depends entirely on its rule library. For this project, I enabled a combination of Emerging Threats (ET) Open and Snort VRT rulesets. These rules target specific attack vectors such as SQL injections, Cross-Site Scripting (XSS), and known malware trojans. When network traffic flows through the interface, Snort compares the packet headers and payloads against these rules. If a match occurs, a trigger is pulled, generating a high-priority alert and, depending on the policy, a permanent firewall block.</a:t>
            </a: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Administrative Management &amp; Logging</a:t>
            </a:r>
            <a:endParaRPr dirty="0"/>
          </a:p>
        </p:txBody>
      </p:sp>
      <p:sp>
        <p:nvSpPr>
          <p:cNvPr id="3" name="Content Placeholder 2"/>
          <p:cNvSpPr>
            <a:spLocks noGrp="1"/>
          </p:cNvSpPr>
          <p:nvPr>
            <p:ph idx="1"/>
          </p:nvPr>
        </p:nvSpPr>
        <p:spPr/>
        <p:txBody>
          <a:bodyPr/>
          <a:lstStyle/>
          <a:p>
            <a:pPr marL="0" indent="0">
              <a:buNone/>
            </a:pPr>
            <a:r>
              <a:rPr lang="en-US" dirty="0"/>
              <a:t>Management of an IDS/IPS requires constant monitoring through three primary dashboards. The Alerts Tab provides a forensic look at the 'Who, What, and When' of every detection. The Blocked Tab lists every IP address currently banned by the system. To ensure network stability, I utilized Suppression Lists and Pass Lists. These tools allow the administrator to ignore 'noisy' harmless alerts or ensure that critical local devices (like the administrator's PC) are never accidentally blocked during a high-security event.</a:t>
            </a: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Performance Challenges &amp; Tuning</a:t>
            </a:r>
            <a:endParaRPr dirty="0"/>
          </a:p>
        </p:txBody>
      </p:sp>
      <p:sp>
        <p:nvSpPr>
          <p:cNvPr id="3" name="Content Placeholder 2"/>
          <p:cNvSpPr>
            <a:spLocks noGrp="1"/>
          </p:cNvSpPr>
          <p:nvPr>
            <p:ph idx="1"/>
          </p:nvPr>
        </p:nvSpPr>
        <p:spPr/>
        <p:txBody>
          <a:bodyPr/>
          <a:lstStyle/>
          <a:p>
            <a:pPr marL="0" indent="0">
              <a:buNone/>
            </a:pPr>
            <a:r>
              <a:rPr lang="en-US" dirty="0"/>
              <a:t>implementing an IPS is not without its challenges. Deep Packet Inspection is CPU-intensive; therefore, monitoring system resources is vital to prevent network latency. Another significant hurdle is False Positives instances where legitimate traffic like a software update resembles a malicious pattern. Overcoming this requires "tuning," where the administrator analyzes alerts and disables or suppresses rules that are too broad. Regular signature updates are also mandatory to ensure protection against "Zero-Day" vulnerabilities.</a:t>
            </a:r>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1E6B9-36E5-C71E-196D-42A928E9F6E8}"/>
              </a:ext>
            </a:extLst>
          </p:cNvPr>
          <p:cNvSpPr>
            <a:spLocks noGrp="1"/>
          </p:cNvSpPr>
          <p:nvPr>
            <p:ph type="title"/>
          </p:nvPr>
        </p:nvSpPr>
        <p:spPr/>
        <p:txBody>
          <a:bodyPr/>
          <a:lstStyle/>
          <a:p>
            <a:r>
              <a:rPr lang="en-GB" dirty="0"/>
              <a:t>Conclusion &amp; Future Work</a:t>
            </a:r>
          </a:p>
        </p:txBody>
      </p:sp>
      <p:sp>
        <p:nvSpPr>
          <p:cNvPr id="3" name="Content Placeholder 2">
            <a:extLst>
              <a:ext uri="{FF2B5EF4-FFF2-40B4-BE49-F238E27FC236}">
                <a16:creationId xmlns:a16="http://schemas.microsoft.com/office/drawing/2014/main" id="{2868BD11-370A-AC1E-7170-B0AA8332838B}"/>
              </a:ext>
            </a:extLst>
          </p:cNvPr>
          <p:cNvSpPr>
            <a:spLocks noGrp="1"/>
          </p:cNvSpPr>
          <p:nvPr>
            <p:ph idx="1"/>
          </p:nvPr>
        </p:nvSpPr>
        <p:spPr/>
        <p:txBody>
          <a:bodyPr/>
          <a:lstStyle/>
          <a:p>
            <a:r>
              <a:rPr lang="en-US" dirty="0"/>
              <a:t>In conclusion, the integration of Snort into the </a:t>
            </a:r>
            <a:r>
              <a:rPr lang="en-US" dirty="0" err="1"/>
              <a:t>pfSense</a:t>
            </a:r>
            <a:r>
              <a:rPr lang="en-US" dirty="0"/>
              <a:t> environment has successfully transformed the network from a passive firewall into an active, intelligent security appliance. This setup provides superior visibility and automated mitigation against the threats outlined in my proposal. Future work will involve moving toward Inline Mode using </a:t>
            </a:r>
            <a:r>
              <a:rPr lang="en-US" dirty="0" err="1"/>
              <a:t>Netmap</a:t>
            </a:r>
            <a:r>
              <a:rPr lang="en-US" dirty="0"/>
              <a:t> for even faster packet processing and implementing SSL Inspection to allow Snort to peer inside encrypted HTTPS traffic, which currently remains a blind spot for most IDS systems.</a:t>
            </a:r>
            <a:endParaRPr lang="en-GB" dirty="0"/>
          </a:p>
        </p:txBody>
      </p:sp>
    </p:spTree>
    <p:extLst>
      <p:ext uri="{BB962C8B-B14F-4D97-AF65-F5344CB8AC3E}">
        <p14:creationId xmlns:p14="http://schemas.microsoft.com/office/powerpoint/2010/main" val="14291519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459</TotalTime>
  <Words>754</Words>
  <Application>Microsoft Office PowerPoint</Application>
  <PresentationFormat>On-screen Show (4:3)</PresentationFormat>
  <Paragraphs>22</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Trebuchet MS</vt:lpstr>
      <vt:lpstr>Wingdings 3</vt:lpstr>
      <vt:lpstr>Facet</vt:lpstr>
      <vt:lpstr>Implementing and Testing a Network Firewall and IDS</vt:lpstr>
      <vt:lpstr>Introduction</vt:lpstr>
      <vt:lpstr>Conceptualizing Snort IDS/IPS</vt:lpstr>
      <vt:lpstr>Interface Logic: WAN vs. LAN</vt:lpstr>
      <vt:lpstr>Configuration Analysis &amp; Optimization</vt:lpstr>
      <vt:lpstr>Rule Selection &amp; Signature Matching</vt:lpstr>
      <vt:lpstr>Administrative Management &amp; Logging</vt:lpstr>
      <vt:lpstr>Performance Challenges &amp; Tuning</vt:lpstr>
      <vt:lpstr>Conclusion &amp; Future Work</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Aiman Azad khan</dc:creator>
  <cp:keywords/>
  <dc:description>generated using python-pptx</dc:description>
  <cp:lastModifiedBy>Aiman Azad khan</cp:lastModifiedBy>
  <cp:revision>4</cp:revision>
  <dcterms:created xsi:type="dcterms:W3CDTF">2013-01-27T09:14:16Z</dcterms:created>
  <dcterms:modified xsi:type="dcterms:W3CDTF">2026-02-06T08:10:49Z</dcterms:modified>
  <cp:category/>
</cp:coreProperties>
</file>