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charts/style2.xml" ContentType="application/vnd.ms-office.chartstyle+xml"/>
  <Override PartName="/ppt/charts/style1.xml" ContentType="application/vnd.ms-office.chartstyl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charts/colors2.xml" ContentType="application/vnd.ms-office.chartcolorstyle+xml"/>
  <Override PartName="/ppt/charts/colors3.xml" ContentType="application/vnd.ms-office.chartcolorstyl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harts/colors1.xml" ContentType="application/vnd.ms-office.chartcolorstyle+xml"/>
  <Override PartName="/ppt/slideLayouts/slideLayout10.xml" ContentType="application/vnd.openxmlformats-officedocument.presentationml.slideLayout+xml"/>
  <Default Extension="xlsx" ContentType="application/vnd.openxmlformats-officedocument.spreadsheetml.sheet"/>
  <Override PartName="/ppt/charts/chart3.xml" ContentType="application/vnd.openxmlformats-officedocument.drawingml.char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ppt/charts/style3.xml" ContentType="application/vnd.ms-office.chart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notesMasterIdLst>
    <p:notesMasterId r:id="rId14"/>
  </p:notesMasterIdLst>
  <p:sldIdLst>
    <p:sldId id="257" r:id="rId2"/>
    <p:sldId id="258" r:id="rId3"/>
    <p:sldId id="269" r:id="rId4"/>
    <p:sldId id="270" r:id="rId5"/>
    <p:sldId id="260" r:id="rId6"/>
    <p:sldId id="261" r:id="rId7"/>
    <p:sldId id="262" r:id="rId8"/>
    <p:sldId id="263" r:id="rId9"/>
    <p:sldId id="265" r:id="rId10"/>
    <p:sldId id="266" r:id="rId11"/>
    <p:sldId id="272"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9EEB-BB88-48B3-BA1F-772E74BE6EE1}" v="3" dt="2024-08-05T12:25:19.588"/>
    <p1510:client id="{63084F76-AC0B-4327-BE36-A80F36047790}" v="17" dt="2024-08-05T21:26:04.8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21887" autoAdjust="0"/>
    <p:restoredTop sz="94660"/>
  </p:normalViewPr>
  <p:slideViewPr>
    <p:cSldViewPr snapToGrid="0">
      <p:cViewPr>
        <p:scale>
          <a:sx n="66" d="100"/>
          <a:sy n="66" d="100"/>
        </p:scale>
        <p:origin x="-618" y="-25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package" Target="../embeddings/Microsoft_Office_Excel_Worksheet1.xlsx"/></Relationships>
</file>

<file path=ppt/charts/_rels/chart2.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package" Target="../embeddings/Microsoft_Office_Excel_Worksheet2.xlsx"/></Relationships>
</file>

<file path=ppt/charts/_rels/chart3.xml.rels><?xml version="1.0" encoding="UTF-8" standalone="yes"?>
<Relationships xmlns="http://schemas.openxmlformats.org/package/2006/relationships"><Relationship Id="rId3" Type="http://schemas.microsoft.com/office/2011/relationships/chartStyle" Target="style3.xml"/><Relationship Id="rId2" Type="http://schemas.microsoft.com/office/2011/relationships/chartColorStyle" Target="colors3.xml"/><Relationship Id="rId1" Type="http://schemas.openxmlformats.org/officeDocument/2006/relationships/package" Target="../embeddings/Microsoft_Office_Excel_Worksheet3.xlsx"/></Relationships>
</file>

<file path=ppt/charts/chart1.xml><?xml version="1.0" encoding="utf-8"?>
<c:chartSpace xmlns:c="http://schemas.openxmlformats.org/drawingml/2006/chart" xmlns:a="http://schemas.openxmlformats.org/drawingml/2006/main" xmlns:r="http://schemas.openxmlformats.org/officeDocument/2006/relationships">
  <c:lang val="en-US"/>
  <c:chart>
    <c:title>
      <c:layout/>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plotArea>
      <c:layout/>
      <c:pieChart>
        <c:varyColors val="1"/>
        <c:ser>
          <c:idx val="0"/>
          <c:order val="0"/>
          <c:tx>
            <c:strRef>
              <c:f>Sheet1!$B$1</c:f>
              <c:strCache>
                <c:ptCount val="1"/>
                <c:pt idx="0">
                  <c:v>Microsoft</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C279-4197-BC0E-4F3FC4DD0C47}"/>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C279-4197-BC0E-4F3FC4DD0C47}"/>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05-C279-4197-BC0E-4F3FC4DD0C47}"/>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C279-4197-BC0E-4F3FC4DD0C47}"/>
              </c:ext>
            </c:extLst>
          </c:dPt>
          <c:cat>
            <c:strRef>
              <c:f>Sheet1!$A$2:$A$5</c:f>
              <c:strCache>
                <c:ptCount val="4"/>
                <c:pt idx="0">
                  <c:v>Cloud Computing</c:v>
                </c:pt>
                <c:pt idx="1">
                  <c:v>AI Advancements</c:v>
                </c:pt>
                <c:pt idx="2">
                  <c:v>Enterprise Solutions</c:v>
                </c:pt>
                <c:pt idx="3">
                  <c:v>Sustainability Efforts</c:v>
                </c:pt>
              </c:strCache>
            </c:strRef>
          </c:cat>
          <c:val>
            <c:numRef>
              <c:f>Sheet1!$B$2:$B$5</c:f>
              <c:numCache>
                <c:formatCode>General</c:formatCode>
                <c:ptCount val="4"/>
                <c:pt idx="0">
                  <c:v>8.2000000000000011</c:v>
                </c:pt>
                <c:pt idx="1">
                  <c:v>3.2</c:v>
                </c:pt>
                <c:pt idx="2">
                  <c:v>1.4</c:v>
                </c:pt>
                <c:pt idx="3">
                  <c:v>1.2</c:v>
                </c:pt>
              </c:numCache>
            </c:numRef>
          </c:val>
          <c:extLst xmlns:c16r2="http://schemas.microsoft.com/office/drawing/2015/06/chart">
            <c:ext xmlns:c16="http://schemas.microsoft.com/office/drawing/2014/chart" uri="{C3380CC4-5D6E-409C-BE32-E72D297353CC}">
              <c16:uniqueId val="{00000000-80B8-46CB-93C4-D57F9D69FC28}"/>
            </c:ext>
          </c:extLst>
        </c:ser>
        <c:firstSliceAng val="0"/>
      </c:pieChart>
      <c:spPr>
        <a:noFill/>
        <a:ln>
          <a:noFill/>
        </a:ln>
        <a:effectLst/>
      </c:spPr>
    </c:plotArea>
    <c:legend>
      <c:legendPos val="b"/>
      <c:layout/>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US"/>
  <c:chart>
    <c:title>
      <c:layout/>
      <c:spPr>
        <a:noFill/>
        <a:ln>
          <a:noFill/>
        </a:ln>
        <a:effectLst/>
      </c:spPr>
      <c:txPr>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endParaRPr lang="en-US"/>
        </a:p>
      </c:txPr>
    </c:title>
    <c:plotArea>
      <c:layout/>
      <c:ofPieChart>
        <c:ofPieType val="pie"/>
        <c:varyColors val="1"/>
        <c:ser>
          <c:idx val="0"/>
          <c:order val="0"/>
          <c:tx>
            <c:strRef>
              <c:f>Sheet1!$B$1</c:f>
              <c:strCache>
                <c:ptCount val="1"/>
                <c:pt idx="0">
                  <c:v>Google</c:v>
                </c:pt>
              </c:strCache>
            </c:strRef>
          </c:tx>
          <c:dPt>
            <c:idx val="0"/>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01-0317-47DD-9E73-16EC7185F845}"/>
              </c:ext>
            </c:extLst>
          </c:dPt>
          <c:dPt>
            <c:idx val="1"/>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3-0317-47DD-9E73-16EC7185F845}"/>
              </c:ext>
            </c:extLst>
          </c:dPt>
          <c:dPt>
            <c:idx val="2"/>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5-0317-47DD-9E73-16EC7185F845}"/>
              </c:ext>
            </c:extLst>
          </c:dPt>
          <c:dPt>
            <c:idx val="3"/>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7-0317-47DD-9E73-16EC7185F845}"/>
              </c:ext>
            </c:extLst>
          </c:dPt>
          <c:dPt>
            <c:idx val="4"/>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9-0317-47DD-9E73-16EC7185F845}"/>
              </c:ext>
            </c:extLst>
          </c:dPt>
          <c:dPt>
            <c:idx val="5"/>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B-0317-47DD-9E73-16EC7185F845}"/>
              </c:ext>
            </c:extLst>
          </c:dPt>
          <c:cat>
            <c:strRef>
              <c:f>Sheet1!$A$2:$A$6</c:f>
              <c:strCache>
                <c:ptCount val="5"/>
                <c:pt idx="0">
                  <c:v>Enhancing AI Capabilities</c:v>
                </c:pt>
                <c:pt idx="1">
                  <c:v>Cloud Computing &amp; Enterprise Solution</c:v>
                </c:pt>
                <c:pt idx="2">
                  <c:v>Improveing user Privacy</c:v>
                </c:pt>
                <c:pt idx="3">
                  <c:v>Advance Quantum Computing</c:v>
                </c:pt>
                <c:pt idx="4">
                  <c:v>AI &amp; Machine learning Applications</c:v>
                </c:pt>
              </c:strCache>
            </c:strRef>
          </c:cat>
          <c:val>
            <c:numRef>
              <c:f>Sheet1!$B$2:$B$6</c:f>
              <c:numCache>
                <c:formatCode>General</c:formatCode>
                <c:ptCount val="5"/>
                <c:pt idx="0">
                  <c:v>8.2000000000000011</c:v>
                </c:pt>
                <c:pt idx="1">
                  <c:v>3.2</c:v>
                </c:pt>
                <c:pt idx="2">
                  <c:v>1.4</c:v>
                </c:pt>
                <c:pt idx="3">
                  <c:v>1.2</c:v>
                </c:pt>
                <c:pt idx="4">
                  <c:v>1.1000000000000001</c:v>
                </c:pt>
              </c:numCache>
            </c:numRef>
          </c:val>
          <c:extLst xmlns:c16r2="http://schemas.microsoft.com/office/drawing/2015/06/chart">
            <c:ext xmlns:c16="http://schemas.microsoft.com/office/drawing/2014/chart" uri="{C3380CC4-5D6E-409C-BE32-E72D297353CC}">
              <c16:uniqueId val="{00000000-C0FE-44B3-9AAB-FED41F8083DF}"/>
            </c:ext>
          </c:extLst>
        </c:ser>
        <c:gapWidth val="100"/>
        <c:secondPieSize val="75"/>
        <c:serLines>
          <c:spPr>
            <a:ln w="9525" cap="flat" cmpd="sng" algn="ctr">
              <a:solidFill>
                <a:schemeClr val="tx1">
                  <a:lumMod val="35000"/>
                  <a:lumOff val="65000"/>
                </a:schemeClr>
              </a:solidFill>
              <a:round/>
            </a:ln>
            <a:effectLst/>
          </c:spPr>
        </c:serLines>
      </c:ofPieChart>
      <c:spPr>
        <a:noFill/>
        <a:ln>
          <a:noFill/>
        </a:ln>
        <a:effectLst/>
      </c:spPr>
    </c:plotArea>
    <c:legend>
      <c:legendPos val="b"/>
      <c:layout/>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chartSpace>
</file>

<file path=ppt/charts/chart3.xml><?xml version="1.0" encoding="utf-8"?>
<c:chartSpace xmlns:c="http://schemas.openxmlformats.org/drawingml/2006/chart" xmlns:a="http://schemas.openxmlformats.org/drawingml/2006/main" xmlns:r="http://schemas.openxmlformats.org/officeDocument/2006/relationships">
  <c:date1904 val="1"/>
  <c:lang val="en-US"/>
  <c:chart>
    <c:title>
      <c:layout/>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plotArea>
      <c:layout/>
      <c:pieChart>
        <c:varyColors val="1"/>
        <c:ser>
          <c:idx val="0"/>
          <c:order val="0"/>
          <c:tx>
            <c:strRef>
              <c:f>Sheet1!$B$1</c:f>
              <c:strCache>
                <c:ptCount val="1"/>
                <c:pt idx="0">
                  <c:v>Benefits</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80AE-4264-909D-DBAE0906335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80AE-4264-909D-DBAE0906335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05-80AE-4264-909D-DBAE0906335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80AE-4264-909D-DBAE0906335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9-80AE-4264-909D-DBAE09063358}"/>
              </c:ext>
            </c:extLst>
          </c:dPt>
          <c:cat>
            <c:strRef>
              <c:f>Sheet1!$A$2:$A$6</c:f>
              <c:strCache>
                <c:ptCount val="5"/>
                <c:pt idx="0">
                  <c:v>Health Insurance</c:v>
                </c:pt>
                <c:pt idx="1">
                  <c:v>Retirement Plan</c:v>
                </c:pt>
                <c:pt idx="2">
                  <c:v>Paid time off</c:v>
                </c:pt>
                <c:pt idx="3">
                  <c:v>Parental Leave</c:v>
                </c:pt>
                <c:pt idx="4">
                  <c:v>Wellness  Programs</c:v>
                </c:pt>
              </c:strCache>
            </c:strRef>
          </c:cat>
          <c:val>
            <c:numRef>
              <c:f>Sheet1!$B$2:$B$6</c:f>
              <c:numCache>
                <c:formatCode>General</c:formatCode>
                <c:ptCount val="5"/>
                <c:pt idx="0">
                  <c:v>8.2000000000000011</c:v>
                </c:pt>
                <c:pt idx="1">
                  <c:v>3.2</c:v>
                </c:pt>
                <c:pt idx="2">
                  <c:v>1.4</c:v>
                </c:pt>
                <c:pt idx="3">
                  <c:v>1.2</c:v>
                </c:pt>
                <c:pt idx="4">
                  <c:v>1.1000000000000001</c:v>
                </c:pt>
              </c:numCache>
            </c:numRef>
          </c:val>
          <c:extLst xmlns:c16r2="http://schemas.microsoft.com/office/drawing/2015/06/chart">
            <c:ext xmlns:c16="http://schemas.microsoft.com/office/drawing/2014/chart" uri="{C3380CC4-5D6E-409C-BE32-E72D297353CC}">
              <c16:uniqueId val="{00000000-113B-43E1-9F11-6E30E1ACE879}"/>
            </c:ext>
          </c:extLst>
        </c:ser>
        <c:firstSliceAng val="0"/>
      </c:pieChart>
      <c:spPr>
        <a:noFill/>
        <a:ln>
          <a:noFill/>
        </a:ln>
        <a:effectLst/>
      </c:spPr>
    </c:plotArea>
    <c:legend>
      <c:legendPos val="b"/>
      <c:layout/>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915"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CBA9F6-F2B7-40DE-AF9E-CF51A3942F56}" type="datetimeFigureOut">
              <a:rPr lang="en-IN" smtClean="0"/>
              <a:pPr/>
              <a:t>06-08-2024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C10D2-0345-489F-B2F7-3973FA0734EF}" type="slidenum">
              <a:rPr lang="en-IN" smtClean="0"/>
              <a:pPr/>
              <a:t>‹#›</a:t>
            </a:fld>
            <a:endParaRPr lang="en-IN"/>
          </a:p>
        </p:txBody>
      </p:sp>
    </p:spTree>
    <p:extLst>
      <p:ext uri="{BB962C8B-B14F-4D97-AF65-F5344CB8AC3E}">
        <p14:creationId xmlns="" xmlns:p14="http://schemas.microsoft.com/office/powerpoint/2010/main" val="2076344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E74F74-CCA9-D8CA-036A-F379C95849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 xmlns:a16="http://schemas.microsoft.com/office/drawing/2014/main" id="{E51637AF-A6C8-4CE9-947E-73F81749F9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 xmlns:a16="http://schemas.microsoft.com/office/drawing/2014/main" id="{B816A9FE-83A9-4F70-568F-6DE4F2731401}"/>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46DEFE43-7E5C-203B-819E-8E77ECB504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10B86E0F-0B7D-5410-56B8-61F5EF56A779}"/>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1861536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31DDBA-5B18-D862-A0E0-BC1D1CFCCE9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1261BE8F-4DBA-2D20-BF9F-493363960E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FEEB38C1-800D-28DF-63AE-950F1E857D17}"/>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7261DD5D-6B06-3F4B-E9B5-454A581798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874117CA-DDBA-8BED-37DB-6725A5C42509}"/>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831779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8EE1B6-3364-7480-7461-6DE644F48E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 xmlns:a16="http://schemas.microsoft.com/office/drawing/2014/main" id="{B079AB76-C27C-4EBB-622C-0F6756738F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EC37D75-7221-3DDB-41C4-AA2E8F489D10}"/>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B4E5C1A5-BDEC-94BB-87EC-F0FA682CA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319FA48-139C-4FB1-A738-2A35CB0C5FC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1148549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7DE703-F610-D411-A58C-D710F22DDCE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0D2CB4F9-8F7F-E0FB-EE6B-5CFCA0423D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 xmlns:a16="http://schemas.microsoft.com/office/drawing/2014/main" id="{B1CD4746-92A9-4FB7-0047-C3477906CB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 xmlns:a16="http://schemas.microsoft.com/office/drawing/2014/main" id="{DAB4A731-AC6D-ECB8-23CA-B1336B01D9DC}"/>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6" name="Footer Placeholder 5">
            <a:extLst>
              <a:ext uri="{FF2B5EF4-FFF2-40B4-BE49-F238E27FC236}">
                <a16:creationId xmlns="" xmlns:a16="http://schemas.microsoft.com/office/drawing/2014/main" id="{0B79A741-5EEB-C569-B78F-C4949945D4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226773A9-77B9-CCDA-394F-E2519845C115}"/>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4270536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D9F68F-1647-0974-560F-36EEB362DEA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3DAA1472-132B-50F5-46F5-3D3EA2DF43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A32B13DA-561F-62BB-992C-0D00DEEEC8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 xmlns:a16="http://schemas.microsoft.com/office/drawing/2014/main" id="{501CC5B4-DE84-298F-1F98-CA319E39F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5B9F2A30-24A0-82E7-63C4-D332706993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 xmlns:a16="http://schemas.microsoft.com/office/drawing/2014/main" id="{ECD553F4-DB76-28EE-0E4C-D8DAAAE68892}"/>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8" name="Footer Placeholder 7">
            <a:extLst>
              <a:ext uri="{FF2B5EF4-FFF2-40B4-BE49-F238E27FC236}">
                <a16:creationId xmlns="" xmlns:a16="http://schemas.microsoft.com/office/drawing/2014/main" id="{89A3B217-7D67-D53A-A014-7F503F4984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793746F2-FBBF-D9D3-9D13-B17E8C87B28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708685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2D49CD9-9826-A168-829C-4A7BD8DD6D1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 xmlns:a16="http://schemas.microsoft.com/office/drawing/2014/main" id="{02532259-FA6F-BB41-AEF8-5EF03F258721}"/>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4" name="Footer Placeholder 3">
            <a:extLst>
              <a:ext uri="{FF2B5EF4-FFF2-40B4-BE49-F238E27FC236}">
                <a16:creationId xmlns="" xmlns:a16="http://schemas.microsoft.com/office/drawing/2014/main" id="{9768DF7A-D3FA-8DA8-BA39-8D6F5BD9A6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02C4DDEA-C938-BF06-18BC-F7941FFC67A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293632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29F212C2-FCB7-016E-8300-668F9C3E877C}"/>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3" name="Footer Placeholder 2">
            <a:extLst>
              <a:ext uri="{FF2B5EF4-FFF2-40B4-BE49-F238E27FC236}">
                <a16:creationId xmlns="" xmlns:a16="http://schemas.microsoft.com/office/drawing/2014/main" id="{020C9D9D-0E86-0F38-3309-8AD421CC21F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BF1E45AB-05AE-3978-4340-CE801CB73DB9}"/>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686764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4EA153-198F-B07A-0C6F-BCE5067DA5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7A32BF93-23DC-50FC-B205-DBD26A0BE0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 xmlns:a16="http://schemas.microsoft.com/office/drawing/2014/main" id="{47376177-2A29-E064-BCB4-9E54AB1B56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985C81B-C022-89AE-49AA-B4704D96E19F}"/>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6" name="Footer Placeholder 5">
            <a:extLst>
              <a:ext uri="{FF2B5EF4-FFF2-40B4-BE49-F238E27FC236}">
                <a16:creationId xmlns="" xmlns:a16="http://schemas.microsoft.com/office/drawing/2014/main" id="{80E68903-37C0-BDBA-8DD1-2C08D7CC76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9F78A4A-E212-E83E-8CC5-B3959CE3A173}"/>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963321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3F120A-26FB-C9DE-3969-43EF11B19A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 xmlns:a16="http://schemas.microsoft.com/office/drawing/2014/main" id="{46ECDD1C-88DB-3346-CFEC-C65DFE91D9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 xmlns:a16="http://schemas.microsoft.com/office/drawing/2014/main" id="{786D2C00-5A03-FA23-A9BB-77111E29B6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80C1C84D-601F-8F58-91C0-7FD2CCF04052}"/>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6" name="Footer Placeholder 5">
            <a:extLst>
              <a:ext uri="{FF2B5EF4-FFF2-40B4-BE49-F238E27FC236}">
                <a16:creationId xmlns="" xmlns:a16="http://schemas.microsoft.com/office/drawing/2014/main" id="{A306B2C6-DB5C-42E7-93F1-2DBB1F4D34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29D33F85-38E4-FDEB-0AA7-777EA6C5E65D}"/>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843279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041B52-A26A-54E2-1FCC-4838B436428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B7BC919C-F420-254D-BA88-F1C1E20480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AF3EFE6C-8595-1CB0-383C-B935F33080ED}"/>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A6B6A735-DAE5-1405-EDB7-1F2A2AE1B5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C1CBDBB7-BE48-271B-3D72-0A843A19FC32}"/>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821037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C63E7174-D4BD-FE1E-CAF9-2EBAAB2F73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5FB6AFEC-22D3-2A87-5807-8800D32D15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E6463663-6B1B-CBB5-7607-A0B6C2FEAC2F}"/>
              </a:ext>
            </a:extLst>
          </p:cNvPr>
          <p:cNvSpPr>
            <a:spLocks noGrp="1"/>
          </p:cNvSpPr>
          <p:nvPr>
            <p:ph type="dt" sz="half" idx="10"/>
          </p:nvPr>
        </p:nvSpPr>
        <p:spPr/>
        <p:txBody>
          <a:body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A5BEF267-DA01-1C98-4342-0587020859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5FAA5BD-0101-C98E-2ABD-43C465739956}"/>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1345874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6648AA6B-2F92-2315-4195-9418401AC5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C7C30134-E3AD-0F79-C176-3C1CDC5BC3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95EF0CCA-2730-2F2A-EB03-7F84895536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pPr/>
              <a:t>8/6/2024</a:t>
            </a:fld>
            <a:endParaRPr lang="en-US"/>
          </a:p>
        </p:txBody>
      </p:sp>
      <p:sp>
        <p:nvSpPr>
          <p:cNvPr id="5" name="Footer Placeholder 4">
            <a:extLst>
              <a:ext uri="{FF2B5EF4-FFF2-40B4-BE49-F238E27FC236}">
                <a16:creationId xmlns="" xmlns:a16="http://schemas.microsoft.com/office/drawing/2014/main" id="{34D99850-60B5-8CA4-5853-B4805539B1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C366504A-2A21-CAD2-EA24-2C0954C0BE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32380693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en.wikipedia.org/wiki/Google" TargetMode="External"/><Relationship Id="rId7" Type="http://schemas.openxmlformats.org/officeDocument/2006/relationships/hyperlink" Target="https://g.co/kgs/SbYHGwY" TargetMode="External"/><Relationship Id="rId2" Type="http://schemas.openxmlformats.org/officeDocument/2006/relationships/hyperlink" Target="https://www.slideshare.net/slideshow/presentationabout-google/78391017" TargetMode="External"/><Relationship Id="rId1" Type="http://schemas.openxmlformats.org/officeDocument/2006/relationships/slideLayout" Target="../slideLayouts/slideLayout4.xml"/><Relationship Id="rId6" Type="http://schemas.openxmlformats.org/officeDocument/2006/relationships/hyperlink" Target="https://g.co/kgs/Fe7E3EC" TargetMode="External"/><Relationship Id="rId5" Type="http://schemas.openxmlformats.org/officeDocument/2006/relationships/hyperlink" Target="https://www.slideshare.net/slideshow/presentation-on-microsoft/7563648" TargetMode="External"/><Relationship Id="rId4" Type="http://schemas.openxmlformats.org/officeDocument/2006/relationships/hyperlink" Target="https://en.wikipedia.org/wiki/Larry_Page"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950550-6C39-B563-D3F0-C17DC33A1CF5}"/>
              </a:ext>
            </a:extLst>
          </p:cNvPr>
          <p:cNvSpPr>
            <a:spLocks noGrp="1"/>
          </p:cNvSpPr>
          <p:nvPr>
            <p:ph type="title"/>
          </p:nvPr>
        </p:nvSpPr>
        <p:spPr>
          <a:xfrm>
            <a:off x="345793" y="162954"/>
            <a:ext cx="7156020" cy="1627960"/>
          </a:xfrm>
        </p:spPr>
        <p:txBody>
          <a:bodyPr anchor="b">
            <a:normAutofit/>
          </a:bodyPr>
          <a:lstStyle/>
          <a:p>
            <a:pPr rtl="0"/>
            <a:r>
              <a:rPr lang="en-GB" sz="1600" b="1" i="1" dirty="0">
                <a:latin typeface="Arial"/>
                <a:cs typeface="Arial"/>
              </a:rPr>
              <a:t>Student Name: Bijoy Binyamin </a:t>
            </a:r>
            <a:r>
              <a:rPr lang="en-GB" sz="1600" b="1" i="1" dirty="0" err="1">
                <a:latin typeface="Arial"/>
                <a:cs typeface="Arial"/>
              </a:rPr>
              <a:t>MacWAn</a:t>
            </a:r>
            <a:endParaRPr lang="en-US" sz="1600" b="1" dirty="0">
              <a:latin typeface="Arial"/>
              <a:cs typeface="Arial"/>
            </a:endParaRPr>
          </a:p>
          <a:p>
            <a:r>
              <a:rPr lang="en-GB" sz="1600" b="1" i="1" dirty="0">
                <a:latin typeface="Arial"/>
                <a:cs typeface="Arial"/>
              </a:rPr>
              <a:t>Student Number: </a:t>
            </a:r>
            <a:r>
              <a:rPr lang="en-IN" sz="1600" b="1" dirty="0">
                <a:effectLst/>
              </a:rPr>
              <a:t>2335402</a:t>
            </a:r>
            <a:endParaRPr lang="en-US" sz="1600" b="1" dirty="0">
              <a:latin typeface="Arial"/>
              <a:cs typeface="Arial"/>
            </a:endParaRPr>
          </a:p>
          <a:p>
            <a:r>
              <a:rPr lang="en-GB" sz="1600" b="1" i="1" dirty="0">
                <a:latin typeface="Arial"/>
                <a:cs typeface="Arial"/>
              </a:rPr>
              <a:t>Course Name: Human Capital management </a:t>
            </a:r>
            <a:endParaRPr lang="en-US" sz="1600" b="1" dirty="0">
              <a:latin typeface="Arial"/>
              <a:cs typeface="Arial"/>
            </a:endParaRPr>
          </a:p>
          <a:p>
            <a:r>
              <a:rPr lang="en-GB" sz="1600" b="1" i="1" dirty="0">
                <a:latin typeface="Arial"/>
                <a:cs typeface="Arial"/>
              </a:rPr>
              <a:t>Lecturer Name: </a:t>
            </a:r>
            <a:r>
              <a:rPr lang="en-GB" sz="1600" b="1" i="1" dirty="0" smtClean="0">
                <a:latin typeface="Arial"/>
                <a:cs typeface="Arial"/>
              </a:rPr>
              <a:t>Dr. </a:t>
            </a:r>
            <a:r>
              <a:rPr lang="en-GB" sz="1600" b="1" i="1" dirty="0" err="1" smtClean="0">
                <a:latin typeface="Arial"/>
                <a:cs typeface="Arial"/>
              </a:rPr>
              <a:t>Gladius</a:t>
            </a:r>
            <a:r>
              <a:rPr lang="en-GB" sz="1600" b="1" i="1" dirty="0" smtClean="0">
                <a:latin typeface="Arial"/>
                <a:cs typeface="Arial"/>
              </a:rPr>
              <a:t> David </a:t>
            </a:r>
            <a:r>
              <a:rPr lang="en-GB" sz="1600" b="1" i="1" dirty="0" err="1" smtClean="0">
                <a:latin typeface="Arial"/>
                <a:cs typeface="Arial"/>
              </a:rPr>
              <a:t>Kulothungan</a:t>
            </a:r>
            <a:endParaRPr lang="en-US" sz="1600" b="1" dirty="0">
              <a:latin typeface="Arial"/>
              <a:cs typeface="Arial"/>
            </a:endParaRPr>
          </a:p>
          <a:p>
            <a:r>
              <a:rPr lang="en-GB" sz="1600" b="1" i="1" dirty="0">
                <a:latin typeface="Arial"/>
                <a:cs typeface="Arial"/>
              </a:rPr>
              <a:t>Session: June 2024 Term </a:t>
            </a:r>
            <a:endParaRPr lang="en-US" sz="1600" b="1" i="1" dirty="0">
              <a:latin typeface="Arial"/>
              <a:cs typeface="Arial"/>
            </a:endParaRPr>
          </a:p>
          <a:p>
            <a:endParaRPr lang="en-GB" sz="1600" b="1" dirty="0">
              <a:latin typeface="Arial"/>
              <a:cs typeface="Arial"/>
            </a:endParaRPr>
          </a:p>
        </p:txBody>
      </p:sp>
      <p:sp>
        <p:nvSpPr>
          <p:cNvPr id="6" name="Content Placeholder 5">
            <a:extLst>
              <a:ext uri="{FF2B5EF4-FFF2-40B4-BE49-F238E27FC236}">
                <a16:creationId xmlns=""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 xmlns:a16="http://schemas.microsoft.com/office/drawing/2014/main" id="{B9E415BA-9F5C-FA19-5B03-1738AA215376}"/>
              </a:ext>
            </a:extLst>
          </p:cNvPr>
          <p:cNvPicPr>
            <a:picLocks noChangeAspect="1"/>
          </p:cNvPicPr>
          <p:nvPr/>
        </p:nvPicPr>
        <p:blipFill>
          <a:blip r:embed="rId2"/>
          <a:stretch>
            <a:fillRect/>
          </a:stretch>
        </p:blipFill>
        <p:spPr>
          <a:xfrm>
            <a:off x="5137091" y="3634432"/>
            <a:ext cx="5150277" cy="1712467"/>
          </a:xfrm>
          <a:prstGeom prst="rect">
            <a:avLst/>
          </a:prstGeom>
        </p:spPr>
      </p:pic>
    </p:spTree>
    <p:extLst>
      <p:ext uri="{BB962C8B-B14F-4D97-AF65-F5344CB8AC3E}">
        <p14:creationId xmlns=""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8C2C3E-413A-22DC-17D7-07F3A1F4B78D}"/>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 xmlns:a16="http://schemas.microsoft.com/office/drawing/2014/main" id="{87EA8A05-F115-74E9-6E21-3F03F85DE9EA}"/>
              </a:ext>
            </a:extLst>
          </p:cNvPr>
          <p:cNvSpPr>
            <a:spLocks noGrp="1"/>
          </p:cNvSpPr>
          <p:nvPr>
            <p:ph idx="1"/>
          </p:nvPr>
        </p:nvSpPr>
        <p:spPr/>
        <p:txBody>
          <a:bodyPr>
            <a:normAutofit fontScale="92500" lnSpcReduction="20000"/>
          </a:bodyPr>
          <a:lstStyle/>
          <a:p>
            <a:r>
              <a:rPr lang="en-US" smtClean="0"/>
              <a:t>About </a:t>
            </a:r>
            <a:r>
              <a:rPr lang="en-US" dirty="0"/>
              <a:t>Organization.</a:t>
            </a:r>
          </a:p>
          <a:p>
            <a:r>
              <a:rPr lang="en-US" dirty="0"/>
              <a:t>Strategic Goals.</a:t>
            </a:r>
          </a:p>
          <a:p>
            <a:r>
              <a:rPr lang="en-US" dirty="0"/>
              <a:t>Job Analysis/Position</a:t>
            </a:r>
          </a:p>
          <a:p>
            <a:r>
              <a:rPr lang="en-US" dirty="0"/>
              <a:t>Job Description</a:t>
            </a:r>
          </a:p>
          <a:p>
            <a:r>
              <a:rPr lang="en-US" dirty="0"/>
              <a:t>Person Specifications</a:t>
            </a:r>
          </a:p>
          <a:p>
            <a:r>
              <a:rPr lang="en-US" dirty="0"/>
              <a:t>Required Skills</a:t>
            </a:r>
          </a:p>
          <a:p>
            <a:r>
              <a:rPr lang="en-US" dirty="0"/>
              <a:t>Pay &amp; Working Conditions</a:t>
            </a:r>
          </a:p>
          <a:p>
            <a:r>
              <a:rPr lang="en-US" dirty="0"/>
              <a:t>Flexible Working arrangements with Justification</a:t>
            </a:r>
          </a:p>
          <a:p>
            <a:r>
              <a:rPr lang="en-US" dirty="0"/>
              <a:t>Conclusion </a:t>
            </a:r>
          </a:p>
          <a:p>
            <a:r>
              <a:rPr lang="en-US" dirty="0"/>
              <a:t>List of References  </a:t>
            </a:r>
          </a:p>
          <a:p>
            <a:endParaRPr lang="en-US" dirty="0"/>
          </a:p>
        </p:txBody>
      </p:sp>
      <p:pic>
        <p:nvPicPr>
          <p:cNvPr id="2054" name="Picture 6" descr="Logo, google, g icon - Free download on Iconfinder">
            <a:extLst>
              <a:ext uri="{FF2B5EF4-FFF2-40B4-BE49-F238E27FC236}">
                <a16:creationId xmlns="" xmlns:a16="http://schemas.microsoft.com/office/drawing/2014/main" id="{B406808A-EB7B-76AE-739F-5B8B08CD6AFC}"/>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021570" y="0"/>
            <a:ext cx="1943100" cy="1828800"/>
          </a:xfrm>
          <a:prstGeom prst="rect">
            <a:avLst/>
          </a:prstGeom>
          <a:noFill/>
          <a:extLst>
            <a:ext uri="{909E8E84-426E-40DD-AFC4-6F175D3DCCD1}">
              <a14:hiddenFill xmlns="" xmlns:a14="http://schemas.microsoft.com/office/drawing/2010/main">
                <a:solidFill>
                  <a:srgbClr val="FFFFFF"/>
                </a:solidFill>
              </a14:hiddenFill>
            </a:ext>
          </a:extLst>
        </p:spPr>
      </p:pic>
      <p:pic>
        <p:nvPicPr>
          <p:cNvPr id="2060" name="Picture 12" descr="Microsoft (1)">
            <a:extLst>
              <a:ext uri="{FF2B5EF4-FFF2-40B4-BE49-F238E27FC236}">
                <a16:creationId xmlns="" xmlns:a16="http://schemas.microsoft.com/office/drawing/2014/main" id="{F87A47B6-6493-D0BD-5098-5C59F65478F4}"/>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787959" y="10160"/>
            <a:ext cx="1935162" cy="193516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E7F361-DABB-28B7-7E23-96D58892A10F}"/>
              </a:ext>
            </a:extLst>
          </p:cNvPr>
          <p:cNvSpPr>
            <a:spLocks noGrp="1"/>
          </p:cNvSpPr>
          <p:nvPr>
            <p:ph type="title"/>
          </p:nvPr>
        </p:nvSpPr>
        <p:spPr>
          <a:xfrm>
            <a:off x="1863784" y="148535"/>
            <a:ext cx="6197603" cy="496276"/>
          </a:xfrm>
        </p:spPr>
        <p:txBody>
          <a:bodyPr>
            <a:normAutofit fontScale="90000"/>
          </a:bodyPr>
          <a:lstStyle/>
          <a:p>
            <a:pPr algn="ctr"/>
            <a:r>
              <a:rPr lang="en-US" b="1" i="1" dirty="0"/>
              <a:t>Introduction of Organization</a:t>
            </a:r>
          </a:p>
        </p:txBody>
      </p:sp>
      <p:sp>
        <p:nvSpPr>
          <p:cNvPr id="3" name="Content Placeholder 2">
            <a:extLst>
              <a:ext uri="{FF2B5EF4-FFF2-40B4-BE49-F238E27FC236}">
                <a16:creationId xmlns="" xmlns:a16="http://schemas.microsoft.com/office/drawing/2014/main" id="{8AF19670-C83A-6E91-EB31-3F1F2E529A02}"/>
              </a:ext>
            </a:extLst>
          </p:cNvPr>
          <p:cNvSpPr>
            <a:spLocks noGrp="1"/>
          </p:cNvSpPr>
          <p:nvPr>
            <p:ph idx="1"/>
          </p:nvPr>
        </p:nvSpPr>
        <p:spPr>
          <a:xfrm>
            <a:off x="108167" y="780681"/>
            <a:ext cx="5340556" cy="2539539"/>
          </a:xfrm>
        </p:spPr>
        <p:txBody>
          <a:bodyPr>
            <a:noAutofit/>
          </a:bodyPr>
          <a:lstStyle/>
          <a:p>
            <a:pPr marL="0" indent="0" algn="just">
              <a:buNone/>
            </a:pPr>
            <a:r>
              <a:rPr lang="en-US" sz="1600" b="1" i="1" dirty="0">
                <a:solidFill>
                  <a:schemeClr val="accent1"/>
                </a:solidFill>
              </a:rPr>
              <a:t>Microsoft is a </a:t>
            </a:r>
            <a:r>
              <a:rPr lang="en-US" sz="1600" b="1" i="1" dirty="0" smtClean="0">
                <a:solidFill>
                  <a:schemeClr val="accent1"/>
                </a:solidFill>
              </a:rPr>
              <a:t>American MNC </a:t>
            </a:r>
            <a:r>
              <a:rPr lang="en-US" sz="1600" b="1" i="1" dirty="0">
                <a:solidFill>
                  <a:schemeClr val="accent1"/>
                </a:solidFill>
              </a:rPr>
              <a:t>company, Founded in the year 1975, by Bill Gates &amp; Paul Allen, Located in Redmond, Washington. Microsoft is known for its software products like Windows Operating system &amp;  the Microsoft office suites</a:t>
            </a:r>
            <a:r>
              <a:rPr lang="en-US" sz="1600" b="1" i="1" dirty="0" smtClean="0">
                <a:solidFill>
                  <a:schemeClr val="accent1"/>
                </a:solidFill>
              </a:rPr>
              <a:t>. </a:t>
            </a:r>
            <a:r>
              <a:rPr lang="en-US" sz="1600" b="1" i="1" dirty="0">
                <a:solidFill>
                  <a:schemeClr val="accent1"/>
                </a:solidFill>
              </a:rPr>
              <a:t>Microsoft has expanded its portfolio to include cloud computing services, hardware products, gaming &amp; Professional networking through its acquisition of LinkedIn </a:t>
            </a:r>
          </a:p>
          <a:p>
            <a:pPr marL="0" indent="0" algn="just">
              <a:buNone/>
            </a:pPr>
            <a:r>
              <a:rPr lang="en-US" sz="1600" b="1" i="1" dirty="0">
                <a:solidFill>
                  <a:schemeClr val="accent1"/>
                </a:solidFill>
              </a:rPr>
              <a:t>Major Products/Services: Windows OS, Microsoft Office Suites, LinkedIn, Xbox</a:t>
            </a:r>
          </a:p>
          <a:p>
            <a:pPr marL="0" indent="0">
              <a:buNone/>
            </a:pPr>
            <a:endParaRPr lang="en-US" sz="1600" dirty="0"/>
          </a:p>
        </p:txBody>
      </p:sp>
      <p:pic>
        <p:nvPicPr>
          <p:cNvPr id="1032" name="Picture 8" descr="Bill Gates And Paul Allen Reunite And ...">
            <a:extLst>
              <a:ext uri="{FF2B5EF4-FFF2-40B4-BE49-F238E27FC236}">
                <a16:creationId xmlns="" xmlns:a16="http://schemas.microsoft.com/office/drawing/2014/main" id="{DBAC1A1D-7EAE-D8B7-8F5C-842522F19339}"/>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749155" y="587716"/>
            <a:ext cx="1463495" cy="1146596"/>
          </a:xfrm>
          <a:prstGeom prst="rect">
            <a:avLst/>
          </a:prstGeom>
          <a:noFill/>
          <a:extLst>
            <a:ext uri="{909E8E84-426E-40DD-AFC4-6F175D3DCCD1}">
              <a14:hiddenFill xmlns="" xmlns:a14="http://schemas.microsoft.com/office/drawing/2010/main">
                <a:solidFill>
                  <a:srgbClr val="FFFFFF"/>
                </a:solidFill>
              </a14:hiddenFill>
            </a:ext>
          </a:extLst>
        </p:spPr>
      </p:pic>
      <p:sp>
        <p:nvSpPr>
          <p:cNvPr id="11" name="TextBox 10">
            <a:extLst>
              <a:ext uri="{FF2B5EF4-FFF2-40B4-BE49-F238E27FC236}">
                <a16:creationId xmlns="" xmlns:a16="http://schemas.microsoft.com/office/drawing/2014/main" id="{1B723B10-E41B-BC8A-A044-DAC38E9230D4}"/>
              </a:ext>
            </a:extLst>
          </p:cNvPr>
          <p:cNvSpPr txBox="1"/>
          <p:nvPr/>
        </p:nvSpPr>
        <p:spPr>
          <a:xfrm>
            <a:off x="7136957" y="1749563"/>
            <a:ext cx="2821133" cy="923330"/>
          </a:xfrm>
          <a:prstGeom prst="rect">
            <a:avLst/>
          </a:prstGeom>
          <a:noFill/>
        </p:spPr>
        <p:txBody>
          <a:bodyPr wrap="square" rtlCol="0">
            <a:spAutoFit/>
          </a:bodyPr>
          <a:lstStyle/>
          <a:p>
            <a:pPr algn="ctr"/>
            <a:r>
              <a:rPr lang="en-US" dirty="0"/>
              <a:t>Bill Gates &amp; Paul Allen</a:t>
            </a:r>
          </a:p>
          <a:p>
            <a:pPr algn="ctr"/>
            <a:r>
              <a:rPr lang="en-US" dirty="0">
                <a:solidFill>
                  <a:schemeClr val="accent1"/>
                </a:solidFill>
              </a:rPr>
              <a:t>Founder &amp; CO founder</a:t>
            </a:r>
          </a:p>
          <a:p>
            <a:pPr algn="ctr"/>
            <a:r>
              <a:rPr lang="en-US" dirty="0">
                <a:solidFill>
                  <a:schemeClr val="accent1"/>
                </a:solidFill>
              </a:rPr>
              <a:t>Microsoft</a:t>
            </a:r>
            <a:endParaRPr lang="en-IN" dirty="0">
              <a:solidFill>
                <a:schemeClr val="accent1"/>
              </a:solidFill>
            </a:endParaRPr>
          </a:p>
        </p:txBody>
      </p:sp>
      <p:sp>
        <p:nvSpPr>
          <p:cNvPr id="4" name="TextBox 3">
            <a:extLst>
              <a:ext uri="{FF2B5EF4-FFF2-40B4-BE49-F238E27FC236}">
                <a16:creationId xmlns="" xmlns:a16="http://schemas.microsoft.com/office/drawing/2014/main" id="{AF9E723E-BCE3-413D-E906-2EE9193B7882}"/>
              </a:ext>
            </a:extLst>
          </p:cNvPr>
          <p:cNvSpPr txBox="1"/>
          <p:nvPr/>
        </p:nvSpPr>
        <p:spPr>
          <a:xfrm>
            <a:off x="189447" y="3419768"/>
            <a:ext cx="5259276" cy="2585323"/>
          </a:xfrm>
          <a:prstGeom prst="rect">
            <a:avLst/>
          </a:prstGeom>
          <a:noFill/>
        </p:spPr>
        <p:txBody>
          <a:bodyPr wrap="square" rtlCol="0">
            <a:spAutoFit/>
          </a:bodyPr>
          <a:lstStyle/>
          <a:p>
            <a:r>
              <a:rPr lang="en-US" b="1" dirty="0"/>
              <a:t> Google is a major technology company founded in the year 1998 by Larry Page &amp; Sergey Brin, Located in California, USA. Started as a search engine but has since grown into one of the largest companies in world. Providing wide range of products &amp; services, software &amp; hardware.</a:t>
            </a:r>
          </a:p>
          <a:p>
            <a:endParaRPr lang="en-US" b="1" dirty="0"/>
          </a:p>
          <a:p>
            <a:r>
              <a:rPr lang="en-US" b="1" dirty="0"/>
              <a:t>Major Products/Services: Google Search, Android OS, Google cloud, Chrome, Gmail, Google Maps,   </a:t>
            </a:r>
          </a:p>
        </p:txBody>
      </p:sp>
      <p:pic>
        <p:nvPicPr>
          <p:cNvPr id="1026" name="Picture 2" descr="Larry Page and Sergey Brin Hand Over ...">
            <a:extLst>
              <a:ext uri="{FF2B5EF4-FFF2-40B4-BE49-F238E27FC236}">
                <a16:creationId xmlns="" xmlns:a16="http://schemas.microsoft.com/office/drawing/2014/main" id="{B83C4D14-EEE8-9B52-0CB8-DE4F8DFEE240}"/>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0280144" y="587716"/>
            <a:ext cx="1530764" cy="1146596"/>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2C20B71E-5D78-3D4C-C921-CA34FF8F0251}"/>
              </a:ext>
            </a:extLst>
          </p:cNvPr>
          <p:cNvSpPr txBox="1"/>
          <p:nvPr/>
        </p:nvSpPr>
        <p:spPr>
          <a:xfrm>
            <a:off x="9608650" y="1734312"/>
            <a:ext cx="2583350" cy="923330"/>
          </a:xfrm>
          <a:prstGeom prst="rect">
            <a:avLst/>
          </a:prstGeom>
          <a:noFill/>
        </p:spPr>
        <p:txBody>
          <a:bodyPr wrap="square" rtlCol="0">
            <a:spAutoFit/>
          </a:bodyPr>
          <a:lstStyle/>
          <a:p>
            <a:pPr algn="ctr"/>
            <a:r>
              <a:rPr lang="en-US" dirty="0"/>
              <a:t>Larry Page &amp; Sergey Brin</a:t>
            </a:r>
          </a:p>
          <a:p>
            <a:pPr algn="ctr"/>
            <a:r>
              <a:rPr lang="en-US" dirty="0">
                <a:solidFill>
                  <a:schemeClr val="accent2"/>
                </a:solidFill>
              </a:rPr>
              <a:t>Founder &amp; CO founder</a:t>
            </a:r>
          </a:p>
          <a:p>
            <a:pPr algn="ctr"/>
            <a:r>
              <a:rPr lang="en-US" dirty="0">
                <a:solidFill>
                  <a:schemeClr val="accent2"/>
                </a:solidFill>
              </a:rPr>
              <a:t>Google</a:t>
            </a:r>
            <a:endParaRPr lang="en-IN" dirty="0">
              <a:solidFill>
                <a:schemeClr val="accent2"/>
              </a:solidFill>
            </a:endParaRPr>
          </a:p>
        </p:txBody>
      </p:sp>
      <p:graphicFrame>
        <p:nvGraphicFramePr>
          <p:cNvPr id="6" name="Table 5">
            <a:extLst>
              <a:ext uri="{FF2B5EF4-FFF2-40B4-BE49-F238E27FC236}">
                <a16:creationId xmlns="" xmlns:a16="http://schemas.microsoft.com/office/drawing/2014/main" id="{9F911E68-946B-7224-68D1-55E34F96BABB}"/>
              </a:ext>
            </a:extLst>
          </p:cNvPr>
          <p:cNvGraphicFramePr>
            <a:graphicFrameLocks noGrp="1"/>
          </p:cNvGraphicFramePr>
          <p:nvPr>
            <p:extLst>
              <p:ext uri="{D42A27DB-BD31-4B8C-83A1-F6EECF244321}">
                <p14:modId xmlns="" xmlns:p14="http://schemas.microsoft.com/office/powerpoint/2010/main" val="3058356397"/>
              </p:ext>
            </p:extLst>
          </p:nvPr>
        </p:nvGraphicFramePr>
        <p:xfrm>
          <a:off x="5582220" y="3804238"/>
          <a:ext cx="6420333" cy="2807970"/>
        </p:xfrm>
        <a:graphic>
          <a:graphicData uri="http://schemas.openxmlformats.org/drawingml/2006/table">
            <a:tbl>
              <a:tblPr firstRow="1" bandRow="1">
                <a:tableStyleId>{5C22544A-7EE6-4342-B048-85BDC9FD1C3A}</a:tableStyleId>
              </a:tblPr>
              <a:tblGrid>
                <a:gridCol w="1231735">
                  <a:extLst>
                    <a:ext uri="{9D8B030D-6E8A-4147-A177-3AD203B41FA5}">
                      <a16:colId xmlns="" xmlns:a16="http://schemas.microsoft.com/office/drawing/2014/main" val="4230356960"/>
                    </a:ext>
                  </a:extLst>
                </a:gridCol>
                <a:gridCol w="2406665">
                  <a:extLst>
                    <a:ext uri="{9D8B030D-6E8A-4147-A177-3AD203B41FA5}">
                      <a16:colId xmlns="" xmlns:a16="http://schemas.microsoft.com/office/drawing/2014/main" val="66881682"/>
                    </a:ext>
                  </a:extLst>
                </a:gridCol>
                <a:gridCol w="2781933">
                  <a:extLst>
                    <a:ext uri="{9D8B030D-6E8A-4147-A177-3AD203B41FA5}">
                      <a16:colId xmlns="" xmlns:a16="http://schemas.microsoft.com/office/drawing/2014/main" val="3427033997"/>
                    </a:ext>
                  </a:extLst>
                </a:gridCol>
              </a:tblGrid>
              <a:tr h="313372">
                <a:tc>
                  <a:txBody>
                    <a:bodyPr/>
                    <a:lstStyle/>
                    <a:p>
                      <a:endParaRPr lang="en-IN"/>
                    </a:p>
                  </a:txBody>
                  <a:tcPr/>
                </a:tc>
                <a:tc>
                  <a:txBody>
                    <a:bodyPr/>
                    <a:lstStyle/>
                    <a:p>
                      <a:r>
                        <a:rPr lang="en-US" dirty="0"/>
                        <a:t>Microsoft</a:t>
                      </a:r>
                      <a:endParaRPr lang="en-IN" dirty="0"/>
                    </a:p>
                  </a:txBody>
                  <a:tcPr/>
                </a:tc>
                <a:tc>
                  <a:txBody>
                    <a:bodyPr/>
                    <a:lstStyle/>
                    <a:p>
                      <a:r>
                        <a:rPr lang="en-US" dirty="0"/>
                        <a:t>Google</a:t>
                      </a:r>
                      <a:endParaRPr lang="en-IN" dirty="0"/>
                    </a:p>
                  </a:txBody>
                  <a:tcPr/>
                </a:tc>
                <a:extLst>
                  <a:ext uri="{0D108BD9-81ED-4DB2-BD59-A6C34878D82A}">
                    <a16:rowId xmlns="" xmlns:a16="http://schemas.microsoft.com/office/drawing/2014/main" val="361661762"/>
                  </a:ext>
                </a:extLst>
              </a:tr>
              <a:tr h="1018461">
                <a:tc>
                  <a:txBody>
                    <a:bodyPr/>
                    <a:lstStyle/>
                    <a:p>
                      <a:r>
                        <a:rPr lang="en-US" dirty="0"/>
                        <a:t>Mission</a:t>
                      </a:r>
                      <a:endParaRPr lang="en-IN" dirty="0"/>
                    </a:p>
                  </a:txBody>
                  <a:tcPr/>
                </a:tc>
                <a:tc>
                  <a:txBody>
                    <a:bodyPr/>
                    <a:lstStyle/>
                    <a:p>
                      <a:r>
                        <a:rPr lang="en-US" dirty="0"/>
                        <a:t>To Empower every person &amp; organization to achieve more </a:t>
                      </a:r>
                      <a:endParaRPr lang="en-IN" dirty="0"/>
                    </a:p>
                  </a:txBody>
                  <a:tcPr/>
                </a:tc>
                <a:tc>
                  <a:txBody>
                    <a:bodyPr/>
                    <a:lstStyle/>
                    <a:p>
                      <a:r>
                        <a:rPr lang="en-US" dirty="0"/>
                        <a:t>To organize the world’s information &amp; make it universally accessible &amp; useful</a:t>
                      </a:r>
                      <a:endParaRPr lang="en-IN" dirty="0"/>
                    </a:p>
                  </a:txBody>
                  <a:tcPr/>
                </a:tc>
                <a:extLst>
                  <a:ext uri="{0D108BD9-81ED-4DB2-BD59-A6C34878D82A}">
                    <a16:rowId xmlns="" xmlns:a16="http://schemas.microsoft.com/office/drawing/2014/main" val="2653494764"/>
                  </a:ext>
                </a:extLst>
              </a:tr>
              <a:tr h="1253490">
                <a:tc>
                  <a:txBody>
                    <a:bodyPr/>
                    <a:lstStyle/>
                    <a:p>
                      <a:r>
                        <a:rPr lang="en-US" dirty="0"/>
                        <a:t>Vision</a:t>
                      </a:r>
                      <a:endParaRPr lang="en-IN" dirty="0"/>
                    </a:p>
                  </a:txBody>
                  <a:tcPr/>
                </a:tc>
                <a:tc>
                  <a:txBody>
                    <a:bodyPr/>
                    <a:lstStyle/>
                    <a:p>
                      <a:r>
                        <a:rPr lang="en-US" dirty="0"/>
                        <a:t>To help people &amp; businesses throughout the world realize their full potential</a:t>
                      </a:r>
                      <a:endParaRPr lang="en-IN" dirty="0"/>
                    </a:p>
                  </a:txBody>
                  <a:tcPr/>
                </a:tc>
                <a:tc>
                  <a:txBody>
                    <a:bodyPr/>
                    <a:lstStyle/>
                    <a:p>
                      <a:r>
                        <a:rPr lang="en-US" dirty="0"/>
                        <a:t>To provide access to the world’s information in one click</a:t>
                      </a:r>
                      <a:endParaRPr lang="en-IN" dirty="0"/>
                    </a:p>
                  </a:txBody>
                  <a:tcPr/>
                </a:tc>
                <a:extLst>
                  <a:ext uri="{0D108BD9-81ED-4DB2-BD59-A6C34878D82A}">
                    <a16:rowId xmlns="" xmlns:a16="http://schemas.microsoft.com/office/drawing/2014/main" val="909833122"/>
                  </a:ext>
                </a:extLst>
              </a:tr>
            </a:tbl>
          </a:graphicData>
        </a:graphic>
      </p:graphicFrame>
    </p:spTree>
    <p:extLst>
      <p:ext uri="{BB962C8B-B14F-4D97-AF65-F5344CB8AC3E}">
        <p14:creationId xmlns="" xmlns:p14="http://schemas.microsoft.com/office/powerpoint/2010/main" val="229066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 xmlns:a16="http://schemas.microsoft.com/office/drawing/2014/main" id="{25323098-88CE-DE41-B134-072522C57DDF}"/>
              </a:ext>
            </a:extLst>
          </p:cNvPr>
          <p:cNvSpPr>
            <a:spLocks noGrp="1"/>
          </p:cNvSpPr>
          <p:nvPr>
            <p:ph type="title"/>
          </p:nvPr>
        </p:nvSpPr>
        <p:spPr>
          <a:xfrm>
            <a:off x="10058401" y="0"/>
            <a:ext cx="2133599" cy="944904"/>
          </a:xfrm>
        </p:spPr>
        <p:txBody>
          <a:bodyPr>
            <a:normAutofit fontScale="90000"/>
          </a:bodyPr>
          <a:lstStyle/>
          <a:p>
            <a:pPr algn="ctr"/>
            <a:r>
              <a:rPr lang="en-US" dirty="0">
                <a:solidFill>
                  <a:schemeClr val="bg1"/>
                </a:solidFill>
                <a:latin typeface="Aptos Display" panose="020B0004020202020204" pitchFamily="34" charset="0"/>
              </a:rPr>
              <a:t>Strategic Goals</a:t>
            </a:r>
            <a:endParaRPr lang="en-IN" dirty="0">
              <a:solidFill>
                <a:schemeClr val="bg1"/>
              </a:solidFill>
              <a:latin typeface="Aptos Display" panose="020B0004020202020204" pitchFamily="34" charset="0"/>
            </a:endParaRPr>
          </a:p>
        </p:txBody>
      </p:sp>
      <p:graphicFrame>
        <p:nvGraphicFramePr>
          <p:cNvPr id="11" name="Chart 10">
            <a:extLst>
              <a:ext uri="{FF2B5EF4-FFF2-40B4-BE49-F238E27FC236}">
                <a16:creationId xmlns="" xmlns:a16="http://schemas.microsoft.com/office/drawing/2014/main" id="{27581F34-F1A0-E69B-EE6B-35706A875D54}"/>
              </a:ext>
            </a:extLst>
          </p:cNvPr>
          <p:cNvGraphicFramePr/>
          <p:nvPr>
            <p:extLst>
              <p:ext uri="{D42A27DB-BD31-4B8C-83A1-F6EECF244321}">
                <p14:modId xmlns="" xmlns:p14="http://schemas.microsoft.com/office/powerpoint/2010/main" val="1026724159"/>
              </p:ext>
            </p:extLst>
          </p:nvPr>
        </p:nvGraphicFramePr>
        <p:xfrm>
          <a:off x="1226518" y="480177"/>
          <a:ext cx="3731173" cy="366314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0" name="Chart 19">
            <a:extLst>
              <a:ext uri="{FF2B5EF4-FFF2-40B4-BE49-F238E27FC236}">
                <a16:creationId xmlns="" xmlns:a16="http://schemas.microsoft.com/office/drawing/2014/main" id="{EBE9A3F1-93B5-F3C4-7DF0-BAA5DC162C39}"/>
              </a:ext>
            </a:extLst>
          </p:cNvPr>
          <p:cNvGraphicFramePr/>
          <p:nvPr>
            <p:extLst>
              <p:ext uri="{D42A27DB-BD31-4B8C-83A1-F6EECF244321}">
                <p14:modId xmlns="" xmlns:p14="http://schemas.microsoft.com/office/powerpoint/2010/main" val="1867878369"/>
              </p:ext>
            </p:extLst>
          </p:nvPr>
        </p:nvGraphicFramePr>
        <p:xfrm>
          <a:off x="7044637" y="505335"/>
          <a:ext cx="3839823" cy="3663147"/>
        </p:xfrm>
        <a:graphic>
          <a:graphicData uri="http://schemas.openxmlformats.org/drawingml/2006/chart">
            <c:chart xmlns:c="http://schemas.openxmlformats.org/drawingml/2006/chart" xmlns:r="http://schemas.openxmlformats.org/officeDocument/2006/relationships" r:id="rId3"/>
          </a:graphicData>
        </a:graphic>
      </p:graphicFrame>
      <p:sp>
        <p:nvSpPr>
          <p:cNvPr id="21" name="TextBox 20">
            <a:extLst>
              <a:ext uri="{FF2B5EF4-FFF2-40B4-BE49-F238E27FC236}">
                <a16:creationId xmlns="" xmlns:a16="http://schemas.microsoft.com/office/drawing/2014/main" id="{B5A3E7DB-C803-1E08-9D29-3805F912C848}"/>
              </a:ext>
            </a:extLst>
          </p:cNvPr>
          <p:cNvSpPr txBox="1"/>
          <p:nvPr/>
        </p:nvSpPr>
        <p:spPr>
          <a:xfrm>
            <a:off x="3962401" y="89191"/>
            <a:ext cx="3447392" cy="523220"/>
          </a:xfrm>
          <a:prstGeom prst="rect">
            <a:avLst/>
          </a:prstGeom>
          <a:noFill/>
        </p:spPr>
        <p:txBody>
          <a:bodyPr wrap="square" rtlCol="0">
            <a:spAutoFit/>
          </a:bodyPr>
          <a:lstStyle/>
          <a:p>
            <a:pPr algn="ctr"/>
            <a:r>
              <a:rPr lang="en-US" sz="2800" b="1" dirty="0"/>
              <a:t>Strategic Goals</a:t>
            </a:r>
            <a:endParaRPr lang="en-IN" sz="2800" b="1" dirty="0"/>
          </a:p>
        </p:txBody>
      </p:sp>
      <p:pic>
        <p:nvPicPr>
          <p:cNvPr id="2" name="Picture 12" descr="Microsoft (1)">
            <a:extLst>
              <a:ext uri="{FF2B5EF4-FFF2-40B4-BE49-F238E27FC236}">
                <a16:creationId xmlns="" xmlns:a16="http://schemas.microsoft.com/office/drawing/2014/main" id="{AA9F6669-2EED-BBE2-B36D-C56552B17538}"/>
              </a:ext>
            </a:extLst>
          </p:cNvPr>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243841" y="89191"/>
            <a:ext cx="1259840" cy="1259840"/>
          </a:xfrm>
          <a:prstGeom prst="rect">
            <a:avLst/>
          </a:prstGeom>
          <a:noFill/>
          <a:extLst>
            <a:ext uri="{909E8E84-426E-40DD-AFC4-6F175D3DCCD1}">
              <a14:hiddenFill xmlns="" xmlns:a14="http://schemas.microsoft.com/office/drawing/2010/main">
                <a:solidFill>
                  <a:srgbClr val="FFFFFF"/>
                </a:solidFill>
              </a14:hiddenFill>
            </a:ext>
          </a:extLst>
        </p:spPr>
      </p:pic>
      <p:pic>
        <p:nvPicPr>
          <p:cNvPr id="3" name="Picture 6" descr="Logo, google, g icon - Free download on Iconfinder">
            <a:extLst>
              <a:ext uri="{FF2B5EF4-FFF2-40B4-BE49-F238E27FC236}">
                <a16:creationId xmlns="" xmlns:a16="http://schemas.microsoft.com/office/drawing/2014/main" id="{6B6577EF-FD8B-1A72-786D-DE6B4F4A6CDE}"/>
              </a:ext>
            </a:extLst>
          </p:cNvPr>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10775514" y="0"/>
            <a:ext cx="1189156" cy="1119206"/>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76E0E55C-B9B9-A8BE-5A80-AC4A1709D413}"/>
              </a:ext>
            </a:extLst>
          </p:cNvPr>
          <p:cNvSpPr txBox="1"/>
          <p:nvPr/>
        </p:nvSpPr>
        <p:spPr>
          <a:xfrm>
            <a:off x="414798" y="4534310"/>
            <a:ext cx="6540759" cy="2062103"/>
          </a:xfrm>
          <a:prstGeom prst="rect">
            <a:avLst/>
          </a:prstGeom>
          <a:noFill/>
        </p:spPr>
        <p:txBody>
          <a:bodyPr wrap="square" rtlCol="0">
            <a:spAutoFit/>
          </a:bodyPr>
          <a:lstStyle/>
          <a:p>
            <a:pPr marL="285750" indent="-285750">
              <a:buFont typeface="Arial" panose="020B0604020202020204" pitchFamily="34" charset="0"/>
              <a:buChar char="•"/>
            </a:pPr>
            <a:r>
              <a:rPr lang="en-US" sz="1600" dirty="0"/>
              <a:t>Continually innovate to develop new products &amp; improving existing ones</a:t>
            </a:r>
          </a:p>
          <a:p>
            <a:pPr marL="285750" indent="-285750">
              <a:buFont typeface="Arial" panose="020B0604020202020204" pitchFamily="34" charset="0"/>
              <a:buChar char="•"/>
            </a:pPr>
            <a:r>
              <a:rPr lang="en-US" sz="1600" dirty="0"/>
              <a:t>Ensuring that product &amp; services meet evolving customer needs&amp; preferences</a:t>
            </a:r>
          </a:p>
          <a:p>
            <a:pPr marL="285750" indent="-285750">
              <a:buFont typeface="Arial" panose="020B0604020202020204" pitchFamily="34" charset="0"/>
              <a:buChar char="•"/>
            </a:pPr>
            <a:r>
              <a:rPr lang="en-US" sz="1600" dirty="0"/>
              <a:t>Expansion in cloud services to support business of all sizes in their digital transformation journey</a:t>
            </a:r>
          </a:p>
          <a:p>
            <a:pPr marL="285750" indent="-285750">
              <a:buFont typeface="Arial" panose="020B0604020202020204" pitchFamily="34" charset="0"/>
              <a:buChar char="•"/>
            </a:pPr>
            <a:r>
              <a:rPr lang="en-US" sz="1600" dirty="0"/>
              <a:t>Enhancing security, scalability &amp; Reliability of cloud solutions</a:t>
            </a:r>
          </a:p>
          <a:p>
            <a:pPr marL="285750" indent="-285750">
              <a:buFont typeface="Arial" panose="020B0604020202020204" pitchFamily="34" charset="0"/>
              <a:buChar char="•"/>
            </a:pPr>
            <a:r>
              <a:rPr lang="en-US" sz="1600" dirty="0"/>
              <a:t>Developing AI solutions that are ethical, transparent &amp; beneficial to society </a:t>
            </a:r>
            <a:endParaRPr lang="en-IN" sz="1600" dirty="0"/>
          </a:p>
        </p:txBody>
      </p:sp>
    </p:spTree>
    <p:extLst>
      <p:ext uri="{BB962C8B-B14F-4D97-AF65-F5344CB8AC3E}">
        <p14:creationId xmlns="" xmlns:p14="http://schemas.microsoft.com/office/powerpoint/2010/main" val="2391491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6991CD-F6B7-A7D5-C199-5355872CA9FA}"/>
              </a:ext>
            </a:extLst>
          </p:cNvPr>
          <p:cNvSpPr>
            <a:spLocks noGrp="1"/>
          </p:cNvSpPr>
          <p:nvPr>
            <p:ph type="title"/>
          </p:nvPr>
        </p:nvSpPr>
        <p:spPr>
          <a:xfrm>
            <a:off x="3367413" y="373090"/>
            <a:ext cx="4785370" cy="560106"/>
          </a:xfrm>
        </p:spPr>
        <p:txBody>
          <a:bodyPr>
            <a:normAutofit fontScale="90000"/>
          </a:bodyPr>
          <a:lstStyle/>
          <a:p>
            <a:pPr algn="ctr"/>
            <a:r>
              <a:rPr lang="en-US" dirty="0"/>
              <a:t>Job Analysis / Position </a:t>
            </a:r>
          </a:p>
        </p:txBody>
      </p:sp>
      <p:sp>
        <p:nvSpPr>
          <p:cNvPr id="3" name="Content Placeholder 2">
            <a:extLst>
              <a:ext uri="{FF2B5EF4-FFF2-40B4-BE49-F238E27FC236}">
                <a16:creationId xmlns="" xmlns:a16="http://schemas.microsoft.com/office/drawing/2014/main" id="{7E487311-F0DE-210D-B30D-5470AFEF2AFF}"/>
              </a:ext>
            </a:extLst>
          </p:cNvPr>
          <p:cNvSpPr>
            <a:spLocks noGrp="1"/>
          </p:cNvSpPr>
          <p:nvPr>
            <p:ph idx="1"/>
          </p:nvPr>
        </p:nvSpPr>
        <p:spPr>
          <a:xfrm>
            <a:off x="206507" y="2295548"/>
            <a:ext cx="5345207" cy="3615143"/>
          </a:xfrm>
        </p:spPr>
        <p:txBody>
          <a:bodyPr>
            <a:normAutofit fontScale="92500" lnSpcReduction="10000"/>
          </a:bodyPr>
          <a:lstStyle/>
          <a:p>
            <a:pPr marL="0" indent="0">
              <a:buNone/>
            </a:pPr>
            <a:r>
              <a:rPr lang="en-US" u="sng" dirty="0">
                <a:solidFill>
                  <a:schemeClr val="accent2"/>
                </a:solidFill>
              </a:rPr>
              <a:t>Position: </a:t>
            </a:r>
            <a:r>
              <a:rPr lang="en-US" dirty="0"/>
              <a:t>Software Engineer </a:t>
            </a:r>
          </a:p>
          <a:p>
            <a:pPr marL="0" indent="0">
              <a:buNone/>
            </a:pPr>
            <a:endParaRPr lang="en-US" dirty="0"/>
          </a:p>
          <a:p>
            <a:pPr marL="0" indent="0">
              <a:buNone/>
            </a:pPr>
            <a:r>
              <a:rPr lang="en-US" u="sng" dirty="0">
                <a:solidFill>
                  <a:schemeClr val="accent2"/>
                </a:solidFill>
              </a:rPr>
              <a:t>Role:</a:t>
            </a:r>
          </a:p>
          <a:p>
            <a:r>
              <a:rPr lang="en-US" dirty="0"/>
              <a:t> Develop &amp; maintain software applications</a:t>
            </a:r>
          </a:p>
          <a:p>
            <a:r>
              <a:rPr lang="en-US" dirty="0"/>
              <a:t>Critical for innovation &amp; Product development</a:t>
            </a:r>
          </a:p>
          <a:p>
            <a:r>
              <a:rPr lang="en-US" dirty="0"/>
              <a:t>Conducting high quality codes, debug &amp; troubleshoot issues</a:t>
            </a:r>
          </a:p>
          <a:p>
            <a:pPr marL="0" indent="0">
              <a:buNone/>
            </a:pPr>
            <a:endParaRPr lang="en-US" dirty="0"/>
          </a:p>
        </p:txBody>
      </p:sp>
      <p:sp>
        <p:nvSpPr>
          <p:cNvPr id="4" name="Content Placeholder 2">
            <a:extLst>
              <a:ext uri="{FF2B5EF4-FFF2-40B4-BE49-F238E27FC236}">
                <a16:creationId xmlns="" xmlns:a16="http://schemas.microsoft.com/office/drawing/2014/main" id="{8BBDFAC6-C215-C98D-2570-F23F8FB2E38B}"/>
              </a:ext>
            </a:extLst>
          </p:cNvPr>
          <p:cNvSpPr txBox="1">
            <a:spLocks/>
          </p:cNvSpPr>
          <p:nvPr/>
        </p:nvSpPr>
        <p:spPr>
          <a:xfrm>
            <a:off x="7303349" y="2202950"/>
            <a:ext cx="4029290" cy="390930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u="sng" dirty="0">
                <a:solidFill>
                  <a:schemeClr val="accent2"/>
                </a:solidFill>
              </a:rPr>
              <a:t>Position: </a:t>
            </a:r>
            <a:r>
              <a:rPr lang="en-US" dirty="0"/>
              <a:t>  Software Engineer</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Role: </a:t>
            </a:r>
          </a:p>
          <a:p>
            <a:r>
              <a:rPr lang="en-US" dirty="0"/>
              <a:t>To Design, develop, test &amp; deploy software applications. </a:t>
            </a:r>
          </a:p>
          <a:p>
            <a:r>
              <a:rPr lang="en-US" dirty="0"/>
              <a:t> Collaborating with cross functional teams to identify &amp; prioritize project requirements</a:t>
            </a:r>
          </a:p>
          <a:p>
            <a:r>
              <a:rPr lang="en-US" dirty="0"/>
              <a:t>Writing scalable &amp; well documented codes</a:t>
            </a:r>
          </a:p>
          <a:p>
            <a:r>
              <a:rPr lang="en-US" dirty="0"/>
              <a:t>Participation in code reviews &amp; contributing in improvement of code base</a:t>
            </a:r>
          </a:p>
          <a:p>
            <a:pPr marL="0" indent="0">
              <a:buNone/>
            </a:pPr>
            <a:endParaRPr lang="en-US" dirty="0"/>
          </a:p>
          <a:p>
            <a:pPr marL="0" indent="0">
              <a:buFont typeface="Arial" panose="020B0604020202020204" pitchFamily="34" charset="0"/>
              <a:buNone/>
            </a:pPr>
            <a:endParaRPr lang="en-US" dirty="0"/>
          </a:p>
        </p:txBody>
      </p:sp>
      <p:pic>
        <p:nvPicPr>
          <p:cNvPr id="5" name="Picture 12" descr="Microsoft (1)">
            <a:extLst>
              <a:ext uri="{FF2B5EF4-FFF2-40B4-BE49-F238E27FC236}">
                <a16:creationId xmlns="" xmlns:a16="http://schemas.microsoft.com/office/drawing/2014/main" id="{37E43689-075D-C3C3-D72E-CC5363389EB3}"/>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11201" y="664909"/>
            <a:ext cx="1107440" cy="110744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6" descr="Logo, google, g icon - Free download on Iconfinder">
            <a:extLst>
              <a:ext uri="{FF2B5EF4-FFF2-40B4-BE49-F238E27FC236}">
                <a16:creationId xmlns="" xmlns:a16="http://schemas.microsoft.com/office/drawing/2014/main" id="{5D4945FD-118D-0207-EE46-FCA931F9C9B4}"/>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9387403" y="653143"/>
            <a:ext cx="1189156" cy="111920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7AB9D8-1BFA-5C79-EE09-BAFFD86956B3}"/>
              </a:ext>
            </a:extLst>
          </p:cNvPr>
          <p:cNvSpPr>
            <a:spLocks noGrp="1"/>
          </p:cNvSpPr>
          <p:nvPr>
            <p:ph type="title"/>
          </p:nvPr>
        </p:nvSpPr>
        <p:spPr>
          <a:xfrm>
            <a:off x="4032152" y="164024"/>
            <a:ext cx="3642503" cy="605257"/>
          </a:xfrm>
        </p:spPr>
        <p:txBody>
          <a:bodyPr>
            <a:normAutofit fontScale="90000"/>
          </a:bodyPr>
          <a:lstStyle/>
          <a:p>
            <a:pPr algn="ctr"/>
            <a:r>
              <a:rPr lang="en-US" dirty="0"/>
              <a:t>Job Description </a:t>
            </a:r>
          </a:p>
        </p:txBody>
      </p:sp>
      <p:sp>
        <p:nvSpPr>
          <p:cNvPr id="4" name="TextBox 3">
            <a:extLst>
              <a:ext uri="{FF2B5EF4-FFF2-40B4-BE49-F238E27FC236}">
                <a16:creationId xmlns="" xmlns:a16="http://schemas.microsoft.com/office/drawing/2014/main" id="{AF2C3D30-7351-70EB-D605-59897D46557A}"/>
              </a:ext>
            </a:extLst>
          </p:cNvPr>
          <p:cNvSpPr txBox="1"/>
          <p:nvPr/>
        </p:nvSpPr>
        <p:spPr>
          <a:xfrm>
            <a:off x="307909" y="1676309"/>
            <a:ext cx="5281127" cy="4247317"/>
          </a:xfrm>
          <a:prstGeom prst="rect">
            <a:avLst/>
          </a:prstGeom>
          <a:noFill/>
        </p:spPr>
        <p:txBody>
          <a:bodyPr wrap="square" rtlCol="0">
            <a:spAutoFit/>
          </a:bodyPr>
          <a:lstStyle/>
          <a:p>
            <a:pPr marL="285750" indent="-285750">
              <a:buFont typeface="Arial" panose="020B0604020202020204" pitchFamily="34" charset="0"/>
              <a:buChar char="•"/>
            </a:pPr>
            <a:r>
              <a:rPr lang="en-US" dirty="0"/>
              <a:t>Write, test &amp; maintain codes for various Microsoft software products, This includes developing new features &amp; improving existing ones.</a:t>
            </a:r>
          </a:p>
          <a:p>
            <a:pPr marL="285750" indent="-285750">
              <a:buFont typeface="Arial" panose="020B0604020202020204" pitchFamily="34" charset="0"/>
              <a:buChar char="•"/>
            </a:pPr>
            <a:r>
              <a:rPr lang="en-US" dirty="0"/>
              <a:t>Collaborating with Product managers, designers &amp; Other engineers to understand requirements and deliver solutions that meets user needs.</a:t>
            </a:r>
          </a:p>
          <a:p>
            <a:pPr marL="285750" indent="-285750">
              <a:buFont typeface="Arial" panose="020B0604020202020204" pitchFamily="34" charset="0"/>
              <a:buChar char="•"/>
            </a:pPr>
            <a:r>
              <a:rPr lang="en-US" dirty="0"/>
              <a:t>Identify, troubleshoot &amp; resolving software issues. Participating in code reviews &amp; providing constructive feedbacks to peers</a:t>
            </a:r>
          </a:p>
          <a:p>
            <a:pPr marL="285750" indent="-285750">
              <a:buFont typeface="Arial" panose="020B0604020202020204" pitchFamily="34" charset="0"/>
              <a:buChar char="•"/>
            </a:pPr>
            <a:r>
              <a:rPr lang="en-US" dirty="0"/>
              <a:t>Stay updated with emerging technologies &amp; incorporate them into development practices to enhance the quality &amp; performance of products.</a:t>
            </a:r>
          </a:p>
          <a:p>
            <a:pPr marL="285750" indent="-285750">
              <a:buFont typeface="Arial" panose="020B0604020202020204" pitchFamily="34" charset="0"/>
              <a:buChar char="•"/>
            </a:pPr>
            <a:r>
              <a:rPr lang="en-US" dirty="0"/>
              <a:t>Create &amp; maintain detailed documentation for software applications to ensure clarity &amp; ease of maintenance  </a:t>
            </a:r>
          </a:p>
        </p:txBody>
      </p:sp>
      <p:sp>
        <p:nvSpPr>
          <p:cNvPr id="7" name="TextBox 6">
            <a:extLst>
              <a:ext uri="{FF2B5EF4-FFF2-40B4-BE49-F238E27FC236}">
                <a16:creationId xmlns="" xmlns:a16="http://schemas.microsoft.com/office/drawing/2014/main" id="{1B2336B6-BAF7-12C8-DFFA-10E30C0528E3}"/>
              </a:ext>
            </a:extLst>
          </p:cNvPr>
          <p:cNvSpPr txBox="1"/>
          <p:nvPr/>
        </p:nvSpPr>
        <p:spPr>
          <a:xfrm>
            <a:off x="5769917" y="1836983"/>
            <a:ext cx="6342926" cy="4524315"/>
          </a:xfrm>
          <a:prstGeom prst="rect">
            <a:avLst/>
          </a:prstGeom>
          <a:noFill/>
        </p:spPr>
        <p:txBody>
          <a:bodyPr wrap="square" rtlCol="0">
            <a:spAutoFit/>
          </a:bodyPr>
          <a:lstStyle/>
          <a:p>
            <a:pPr marL="285750" indent="-285750">
              <a:buFont typeface="Arial" panose="020B0604020202020204" pitchFamily="34" charset="0"/>
              <a:buChar char="•"/>
            </a:pPr>
            <a:r>
              <a:rPr lang="en-US" dirty="0"/>
              <a:t> Design, Develop &amp; maintain software applications and systems, ensuring high performance, scalability &amp; reliability</a:t>
            </a:r>
          </a:p>
          <a:p>
            <a:pPr marL="285750" indent="-285750">
              <a:buFont typeface="Arial" panose="020B0604020202020204" pitchFamily="34" charset="0"/>
              <a:buChar char="•"/>
            </a:pPr>
            <a:r>
              <a:rPr lang="en-US" dirty="0"/>
              <a:t>Analyzing complex problems, devise solutions &amp; implement robust and efficient code to address these challenges</a:t>
            </a:r>
          </a:p>
          <a:p>
            <a:pPr marL="285750" indent="-285750">
              <a:buFont typeface="Arial" panose="020B0604020202020204" pitchFamily="34" charset="0"/>
              <a:buChar char="•"/>
            </a:pPr>
            <a:r>
              <a:rPr lang="en-US" dirty="0"/>
              <a:t>Collaborating with cross functional teams, including product managers, designers &amp; other engineers to gather requirements define features and prioritize tasks.</a:t>
            </a:r>
          </a:p>
          <a:p>
            <a:pPr marL="285750" indent="-285750">
              <a:buFont typeface="Arial" panose="020B0604020202020204" pitchFamily="34" charset="0"/>
              <a:buChar char="•"/>
            </a:pPr>
            <a:r>
              <a:rPr lang="en-US" dirty="0"/>
              <a:t>Writing automated tests, conducting code reviews &amp; debugging software to ensure high-quality code and minimize defects</a:t>
            </a:r>
          </a:p>
          <a:p>
            <a:pPr marL="285750" indent="-285750">
              <a:buFont typeface="Arial" panose="020B0604020202020204" pitchFamily="34" charset="0"/>
              <a:buChar char="•"/>
            </a:pPr>
            <a:r>
              <a:rPr lang="en-US" dirty="0"/>
              <a:t>Create &amp; maintain comprehensive documentation for code, processes and system architectures</a:t>
            </a:r>
          </a:p>
          <a:p>
            <a:pPr marL="285750" indent="-285750">
              <a:buFont typeface="Arial" panose="020B0604020202020204" pitchFamily="34" charset="0"/>
              <a:buChar char="•"/>
            </a:pPr>
            <a:r>
              <a:rPr lang="en-US" dirty="0"/>
              <a:t>Staying updated with the latest industry trends, technologies &amp; best practices &amp; contributing in continuous improvement in the software development process</a:t>
            </a:r>
          </a:p>
          <a:p>
            <a:endParaRPr lang="en-US" dirty="0"/>
          </a:p>
        </p:txBody>
      </p:sp>
      <p:pic>
        <p:nvPicPr>
          <p:cNvPr id="3" name="Picture 12" descr="Microsoft (1)">
            <a:extLst>
              <a:ext uri="{FF2B5EF4-FFF2-40B4-BE49-F238E27FC236}">
                <a16:creationId xmlns="" xmlns:a16="http://schemas.microsoft.com/office/drawing/2014/main" id="{3F85302E-E91F-D989-63F7-DFA6949A8FFB}"/>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853440" y="274319"/>
            <a:ext cx="1178559" cy="1178559"/>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6" descr="Logo, google, g icon - Free download on Iconfinder">
            <a:extLst>
              <a:ext uri="{FF2B5EF4-FFF2-40B4-BE49-F238E27FC236}">
                <a16:creationId xmlns="" xmlns:a16="http://schemas.microsoft.com/office/drawing/2014/main" id="{D90FDC14-543F-FDC8-1814-A4C150343A05}"/>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334783" y="384640"/>
            <a:ext cx="817361" cy="76928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325550-4EDB-C97C-85A6-9D2B506248BC}"/>
              </a:ext>
            </a:extLst>
          </p:cNvPr>
          <p:cNvSpPr>
            <a:spLocks noGrp="1"/>
          </p:cNvSpPr>
          <p:nvPr>
            <p:ph type="title"/>
          </p:nvPr>
        </p:nvSpPr>
        <p:spPr>
          <a:xfrm>
            <a:off x="3420864" y="94538"/>
            <a:ext cx="4937449" cy="959822"/>
          </a:xfrm>
        </p:spPr>
        <p:txBody>
          <a:bodyPr/>
          <a:lstStyle/>
          <a:p>
            <a:pPr algn="ctr"/>
            <a:r>
              <a:rPr lang="en-US" dirty="0"/>
              <a:t>Person Specification </a:t>
            </a:r>
          </a:p>
        </p:txBody>
      </p:sp>
      <p:sp>
        <p:nvSpPr>
          <p:cNvPr id="3" name="Content Placeholder 2">
            <a:extLst>
              <a:ext uri="{FF2B5EF4-FFF2-40B4-BE49-F238E27FC236}">
                <a16:creationId xmlns="" xmlns:a16="http://schemas.microsoft.com/office/drawing/2014/main" id="{EED9F95C-2EE7-A9FF-75E1-DAC2A9FEA362}"/>
              </a:ext>
            </a:extLst>
          </p:cNvPr>
          <p:cNvSpPr>
            <a:spLocks noGrp="1"/>
          </p:cNvSpPr>
          <p:nvPr>
            <p:ph idx="1"/>
          </p:nvPr>
        </p:nvSpPr>
        <p:spPr>
          <a:xfrm>
            <a:off x="472076" y="1337725"/>
            <a:ext cx="4129092" cy="5217881"/>
          </a:xfrm>
        </p:spPr>
        <p:txBody>
          <a:bodyPr>
            <a:normAutofit fontScale="25000" lnSpcReduction="20000"/>
          </a:bodyPr>
          <a:lstStyle/>
          <a:p>
            <a:r>
              <a:rPr lang="en-US" sz="6400" b="1" dirty="0"/>
              <a:t>Bachelor’s or Master’s degree in Computer Science, Engineering or a related field.</a:t>
            </a:r>
          </a:p>
          <a:p>
            <a:r>
              <a:rPr lang="en-US" sz="6400" b="1" dirty="0"/>
              <a:t>2-5 years of </a:t>
            </a:r>
            <a:r>
              <a:rPr lang="en-US" sz="6400" b="1" dirty="0" smtClean="0"/>
              <a:t>hands on experience </a:t>
            </a:r>
            <a:r>
              <a:rPr lang="en-US" sz="6400" b="1" dirty="0"/>
              <a:t>in software development.</a:t>
            </a:r>
          </a:p>
          <a:p>
            <a:r>
              <a:rPr lang="en-US" sz="6400" b="1" dirty="0"/>
              <a:t>Relevant certifications such as  Microsoft certified: Azure Developer associate are advantageous but not mandatory.</a:t>
            </a:r>
          </a:p>
          <a:p>
            <a:r>
              <a:rPr lang="en-US" sz="6400" b="1" dirty="0"/>
              <a:t>Innovative mindset, attention to detail, adaptability.</a:t>
            </a:r>
          </a:p>
          <a:p>
            <a:r>
              <a:rPr lang="en-US" sz="6400" b="1" dirty="0"/>
              <a:t>Ability to communicate complex data insights effectively.</a:t>
            </a:r>
          </a:p>
          <a:p>
            <a:r>
              <a:rPr lang="en-US" sz="6400" b="1" dirty="0"/>
              <a:t>Passion for data analysis and machine learning.</a:t>
            </a:r>
          </a:p>
          <a:p>
            <a:r>
              <a:rPr lang="en-US" sz="6400" b="1" dirty="0"/>
              <a:t>Strong technical skills and ability to work with large datasets.</a:t>
            </a:r>
          </a:p>
          <a:p>
            <a:r>
              <a:rPr lang="en-US" sz="6400" b="1" dirty="0"/>
              <a:t>Ability to work under pressure</a:t>
            </a:r>
          </a:p>
          <a:p>
            <a:r>
              <a:rPr lang="en-US" sz="6400" b="1" dirty="0"/>
              <a:t>Good communication skills </a:t>
            </a:r>
            <a:endParaRPr lang="en-US" sz="6400" b="1" dirty="0" smtClean="0"/>
          </a:p>
          <a:p>
            <a:r>
              <a:rPr lang="en-GB" sz="6400" b="1" dirty="0" smtClean="0"/>
              <a:t>Strong mindset with positive </a:t>
            </a:r>
            <a:r>
              <a:rPr lang="en-GB" sz="6400" b="1" dirty="0" err="1" smtClean="0"/>
              <a:t>approch</a:t>
            </a:r>
            <a:endParaRPr lang="en-US" sz="6400" b="1" dirty="0"/>
          </a:p>
          <a:p>
            <a:r>
              <a:rPr lang="en-US" sz="6400" b="1" dirty="0"/>
              <a:t>Ability to think creatively</a:t>
            </a:r>
          </a:p>
          <a:p>
            <a:r>
              <a:rPr lang="en-US" sz="6400" b="1" dirty="0"/>
              <a:t>Passion for innovation and continuous learning</a:t>
            </a:r>
          </a:p>
          <a:p>
            <a:endParaRPr lang="en-US" dirty="0"/>
          </a:p>
          <a:p>
            <a:pPr marL="0" indent="0">
              <a:buNone/>
            </a:pPr>
            <a:endParaRPr lang="en-US" dirty="0"/>
          </a:p>
        </p:txBody>
      </p:sp>
      <p:sp>
        <p:nvSpPr>
          <p:cNvPr id="4" name="Content Placeholder 2">
            <a:extLst>
              <a:ext uri="{FF2B5EF4-FFF2-40B4-BE49-F238E27FC236}">
                <a16:creationId xmlns="" xmlns:a16="http://schemas.microsoft.com/office/drawing/2014/main" id="{0DEE34F6-B35E-46A5-5E9A-EDEA139E7BC0}"/>
              </a:ext>
            </a:extLst>
          </p:cNvPr>
          <p:cNvSpPr txBox="1">
            <a:spLocks/>
          </p:cNvSpPr>
          <p:nvPr/>
        </p:nvSpPr>
        <p:spPr>
          <a:xfrm>
            <a:off x="5985952" y="1372912"/>
            <a:ext cx="5577157" cy="51865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b="1" dirty="0"/>
              <a:t>Bachelor’s Or Master’s degree in Computer science. Software Engineering or related field  </a:t>
            </a:r>
          </a:p>
          <a:p>
            <a:r>
              <a:rPr lang="en-US" sz="1600" b="1" dirty="0"/>
              <a:t>Minimum 2-5 years of experience in software development.</a:t>
            </a:r>
          </a:p>
          <a:p>
            <a:r>
              <a:rPr lang="en-US" sz="1600" b="1" dirty="0"/>
              <a:t>Strong programming  skills in Java, Python, C++, or Go. </a:t>
            </a:r>
          </a:p>
          <a:p>
            <a:r>
              <a:rPr lang="en-US" sz="1600" b="1" dirty="0"/>
              <a:t>Strong understanding of data structures, algorithms &amp; software design principles</a:t>
            </a:r>
          </a:p>
          <a:p>
            <a:r>
              <a:rPr lang="en-US" sz="1600" b="1" dirty="0"/>
              <a:t>Experience with cloud computing platforms such as google cloud platform, is highly advantageous</a:t>
            </a:r>
          </a:p>
          <a:p>
            <a:r>
              <a:rPr lang="en-US" sz="1600" b="1" dirty="0"/>
              <a:t>Ability to solve complex problems</a:t>
            </a:r>
          </a:p>
          <a:p>
            <a:r>
              <a:rPr lang="en-US" sz="1600" b="1" dirty="0"/>
              <a:t>Good at working with others &amp; collaborating effectively in a team</a:t>
            </a:r>
          </a:p>
          <a:p>
            <a:r>
              <a:rPr lang="en-US" sz="1600" b="1" dirty="0"/>
              <a:t>Ability to come up with innovative solutions &amp; ideas</a:t>
            </a:r>
          </a:p>
          <a:p>
            <a:r>
              <a:rPr lang="en-US" sz="1600" b="1" dirty="0"/>
              <a:t>Ability to handle challenges and stay focused under pressure</a:t>
            </a:r>
          </a:p>
          <a:p>
            <a:r>
              <a:rPr lang="en-US" sz="1600" b="1" dirty="0"/>
              <a:t>Knowledge &amp; experience in building and managing distributed systems and scalable applications</a:t>
            </a:r>
          </a:p>
          <a:p>
            <a:r>
              <a:rPr lang="en-US" sz="1600" b="1" dirty="0"/>
              <a:t>Strong verbal &amp; written communication skills to share ideas clearly</a:t>
            </a:r>
          </a:p>
        </p:txBody>
      </p:sp>
      <p:pic>
        <p:nvPicPr>
          <p:cNvPr id="5" name="Picture 12" descr="Microsoft (1)">
            <a:extLst>
              <a:ext uri="{FF2B5EF4-FFF2-40B4-BE49-F238E27FC236}">
                <a16:creationId xmlns="" xmlns:a16="http://schemas.microsoft.com/office/drawing/2014/main" id="{5D469B83-E415-4C8C-1C57-A9D1C988314F}"/>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72076" y="302394"/>
            <a:ext cx="859527" cy="859527"/>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6" descr="Logo, google, g icon - Free download on Iconfinder">
            <a:extLst>
              <a:ext uri="{FF2B5EF4-FFF2-40B4-BE49-F238E27FC236}">
                <a16:creationId xmlns="" xmlns:a16="http://schemas.microsoft.com/office/drawing/2014/main" id="{F3F3FC30-8BCA-C3AC-F529-352184AC8C7D}"/>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068736" y="302394"/>
            <a:ext cx="798964" cy="75196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7E6B03-000D-DA59-BF70-B802E94783AC}"/>
              </a:ext>
            </a:extLst>
          </p:cNvPr>
          <p:cNvSpPr>
            <a:spLocks noGrp="1"/>
          </p:cNvSpPr>
          <p:nvPr>
            <p:ph type="title"/>
          </p:nvPr>
        </p:nvSpPr>
        <p:spPr>
          <a:xfrm>
            <a:off x="3991948" y="131861"/>
            <a:ext cx="3593840" cy="483960"/>
          </a:xfrm>
        </p:spPr>
        <p:txBody>
          <a:bodyPr>
            <a:normAutofit fontScale="90000"/>
          </a:bodyPr>
          <a:lstStyle/>
          <a:p>
            <a:pPr algn="ctr"/>
            <a:r>
              <a:rPr lang="en-US" dirty="0"/>
              <a:t>Required skills </a:t>
            </a:r>
          </a:p>
        </p:txBody>
      </p:sp>
      <p:sp>
        <p:nvSpPr>
          <p:cNvPr id="7" name="TextBox 6">
            <a:extLst>
              <a:ext uri="{FF2B5EF4-FFF2-40B4-BE49-F238E27FC236}">
                <a16:creationId xmlns="" xmlns:a16="http://schemas.microsoft.com/office/drawing/2014/main" id="{2530F8ED-F3D8-E9CF-AE7F-7C649BB846FF}"/>
              </a:ext>
            </a:extLst>
          </p:cNvPr>
          <p:cNvSpPr txBox="1"/>
          <p:nvPr/>
        </p:nvSpPr>
        <p:spPr>
          <a:xfrm>
            <a:off x="227330" y="994856"/>
            <a:ext cx="5878974" cy="5401479"/>
          </a:xfrm>
          <a:prstGeom prst="rect">
            <a:avLst/>
          </a:prstGeom>
          <a:noFill/>
        </p:spPr>
        <p:txBody>
          <a:bodyPr wrap="square">
            <a:spAutoFit/>
          </a:bodyPr>
          <a:lstStyle/>
          <a:p>
            <a:pPr marL="285750" indent="-285750">
              <a:buFont typeface="Arial" panose="020B0604020202020204" pitchFamily="34" charset="0"/>
              <a:buChar char="•"/>
            </a:pPr>
            <a:r>
              <a:rPr lang="en-IN" sz="1500" b="1" dirty="0"/>
              <a:t>Bachelor's degree in Computer Science, Engineering, or related field</a:t>
            </a:r>
          </a:p>
          <a:p>
            <a:pPr marL="285750" indent="-285750">
              <a:buFont typeface="Arial" panose="020B0604020202020204" pitchFamily="34" charset="0"/>
              <a:buChar char="•"/>
            </a:pPr>
            <a:r>
              <a:rPr lang="en-IN" sz="1500" b="1" dirty="0"/>
              <a:t>2+ years of experience in software development</a:t>
            </a:r>
          </a:p>
          <a:p>
            <a:pPr marL="285750" indent="-285750">
              <a:buFont typeface="Arial" panose="020B0604020202020204" pitchFamily="34" charset="0"/>
              <a:buChar char="•"/>
            </a:pPr>
            <a:r>
              <a:rPr lang="en-IN" sz="1500" b="1" dirty="0"/>
              <a:t>Proficiency in programming languages such as C#, Java, or Python</a:t>
            </a:r>
          </a:p>
          <a:p>
            <a:pPr marL="285750" indent="-285750">
              <a:buFont typeface="Arial" panose="020B0604020202020204" pitchFamily="34" charset="0"/>
              <a:buChar char="•"/>
            </a:pPr>
            <a:r>
              <a:rPr lang="en-IN" sz="1500" b="1" dirty="0"/>
              <a:t>Experience with cloud computing platforms like Azure or AWS</a:t>
            </a:r>
          </a:p>
          <a:p>
            <a:pPr marL="285750" indent="-285750">
              <a:buFont typeface="Arial" panose="020B0604020202020204" pitchFamily="34" charset="0"/>
              <a:buChar char="•"/>
            </a:pPr>
            <a:r>
              <a:rPr lang="en-IN" sz="1500" b="1" dirty="0"/>
              <a:t>Strong understanding of data structures, algorithms, and software design patterns.</a:t>
            </a:r>
          </a:p>
          <a:p>
            <a:pPr marL="285750" indent="-285750">
              <a:buFont typeface="Arial" panose="020B0604020202020204" pitchFamily="34" charset="0"/>
              <a:buChar char="•"/>
            </a:pPr>
            <a:r>
              <a:rPr lang="en-IN" sz="1500" b="1" dirty="0"/>
              <a:t>Expertise in software design principles, including object oriented design, design patterns, and system architecture</a:t>
            </a:r>
          </a:p>
          <a:p>
            <a:pPr marL="285750" indent="-285750">
              <a:buFont typeface="Arial" panose="020B0604020202020204" pitchFamily="34" charset="0"/>
              <a:buChar char="•"/>
            </a:pPr>
            <a:r>
              <a:rPr lang="en-IN" sz="1500" b="1" dirty="0"/>
              <a:t>Experience with cloud platforms like Microsoft Azure, including services like Azure Functions, Azure DevOps &amp; Azure Kubernetes Service</a:t>
            </a:r>
          </a:p>
          <a:p>
            <a:pPr marL="285750" indent="-285750">
              <a:buFont typeface="Arial" panose="020B0604020202020204" pitchFamily="34" charset="0"/>
              <a:buChar char="•"/>
            </a:pPr>
            <a:r>
              <a:rPr lang="en-IN" sz="1500" b="1" dirty="0"/>
              <a:t>Skills in writing &amp; executing automated tests &amp; using debugging tools to diagnose and fix issues</a:t>
            </a:r>
          </a:p>
          <a:p>
            <a:pPr marL="285750" indent="-285750">
              <a:buFont typeface="Arial" panose="020B0604020202020204" pitchFamily="34" charset="0"/>
              <a:buChar char="•"/>
            </a:pPr>
            <a:r>
              <a:rPr lang="en-IN" sz="1500" b="1" dirty="0"/>
              <a:t>Strong analytical </a:t>
            </a:r>
            <a:r>
              <a:rPr lang="en-IN" sz="1500" b="1" dirty="0" smtClean="0"/>
              <a:t>skills </a:t>
            </a:r>
            <a:r>
              <a:rPr lang="en-IN" sz="1500" b="1" dirty="0"/>
              <a:t>to tackle </a:t>
            </a:r>
            <a:r>
              <a:rPr lang="en-IN" sz="1500" b="1" dirty="0" smtClean="0"/>
              <a:t>risk &amp; challenges </a:t>
            </a:r>
            <a:r>
              <a:rPr lang="en-IN" sz="1500" b="1" dirty="0"/>
              <a:t>and devise innovation solutions</a:t>
            </a:r>
          </a:p>
          <a:p>
            <a:pPr marL="285750" indent="-285750">
              <a:buFont typeface="Arial" panose="020B0604020202020204" pitchFamily="34" charset="0"/>
              <a:buChar char="•"/>
            </a:pPr>
            <a:r>
              <a:rPr lang="en-IN" sz="1500" b="1" dirty="0"/>
              <a:t>Great verbal &amp; written communication skills to explain technical ideas clearly and work well with team members</a:t>
            </a:r>
          </a:p>
          <a:p>
            <a:pPr marL="285750" indent="-285750">
              <a:buFont typeface="Arial" panose="020B0604020202020204" pitchFamily="34" charset="0"/>
              <a:buChar char="•"/>
            </a:pPr>
            <a:r>
              <a:rPr lang="en-IN" sz="1500" b="1" dirty="0"/>
              <a:t>Excellent problem-solving skills and attention to detail</a:t>
            </a:r>
          </a:p>
          <a:p>
            <a:pPr marL="285750" indent="-285750">
              <a:buFont typeface="Arial" panose="020B0604020202020204" pitchFamily="34" charset="0"/>
              <a:buChar char="•"/>
            </a:pPr>
            <a:r>
              <a:rPr lang="en-IN" sz="1500" b="1" dirty="0" smtClean="0"/>
              <a:t>Passion </a:t>
            </a:r>
            <a:r>
              <a:rPr lang="en-IN" sz="1500" b="1" dirty="0"/>
              <a:t>for innovation and continuous learning</a:t>
            </a:r>
          </a:p>
          <a:p>
            <a:pPr marL="285750" indent="-285750">
              <a:buFont typeface="Arial" panose="020B0604020202020204" pitchFamily="34" charset="0"/>
              <a:buChar char="•"/>
            </a:pPr>
            <a:r>
              <a:rPr lang="en-IN" sz="1500" b="1" dirty="0"/>
              <a:t>A strong focus on user experience &amp; customer satisfaction, ensuring that solutions meet or exceed user expectations</a:t>
            </a:r>
          </a:p>
          <a:p>
            <a:pPr marL="285750" indent="-285750">
              <a:buFont typeface="Arial" panose="020B0604020202020204" pitchFamily="34" charset="0"/>
              <a:buChar char="•"/>
            </a:pPr>
            <a:r>
              <a:rPr lang="en-IN" sz="1500" b="1" dirty="0"/>
              <a:t>High ethical standards &amp; integrity, adhering to Microsoft’s values and code of conduct</a:t>
            </a:r>
          </a:p>
        </p:txBody>
      </p:sp>
      <p:sp>
        <p:nvSpPr>
          <p:cNvPr id="8" name="TextBox 7">
            <a:extLst>
              <a:ext uri="{FF2B5EF4-FFF2-40B4-BE49-F238E27FC236}">
                <a16:creationId xmlns="" xmlns:a16="http://schemas.microsoft.com/office/drawing/2014/main" id="{8727BF34-A2C1-CF99-B967-0FA9A1B96ED0}"/>
              </a:ext>
            </a:extLst>
          </p:cNvPr>
          <p:cNvSpPr txBox="1"/>
          <p:nvPr/>
        </p:nvSpPr>
        <p:spPr>
          <a:xfrm>
            <a:off x="6671153" y="977493"/>
            <a:ext cx="4729911" cy="4939814"/>
          </a:xfrm>
          <a:prstGeom prst="rect">
            <a:avLst/>
          </a:prstGeom>
          <a:noFill/>
        </p:spPr>
        <p:txBody>
          <a:bodyPr wrap="square">
            <a:spAutoFit/>
          </a:bodyPr>
          <a:lstStyle/>
          <a:p>
            <a:pPr marL="285750" indent="-285750">
              <a:buFont typeface="Arial" panose="020B0604020202020204" pitchFamily="34" charset="0"/>
              <a:buChar char="•"/>
            </a:pPr>
            <a:r>
              <a:rPr lang="en-IN" sz="1500" b="1" dirty="0"/>
              <a:t>Bachelor’s or Masters  </a:t>
            </a:r>
            <a:r>
              <a:rPr lang="en-US" sz="1500" b="1" dirty="0"/>
              <a:t>degree in Computer Science, Engineering, or related field</a:t>
            </a:r>
          </a:p>
          <a:p>
            <a:pPr marL="285750" indent="-285750">
              <a:buFont typeface="Arial" panose="020B0604020202020204" pitchFamily="34" charset="0"/>
              <a:buChar char="•"/>
            </a:pPr>
            <a:r>
              <a:rPr lang="en-US" sz="1500" b="1" dirty="0"/>
              <a:t>Minimum 2-5 years of experience in software development</a:t>
            </a:r>
          </a:p>
          <a:p>
            <a:pPr marL="285750" indent="-285750">
              <a:buFont typeface="Arial" panose="020B0604020202020204" pitchFamily="34" charset="0"/>
              <a:buChar char="•"/>
            </a:pPr>
            <a:r>
              <a:rPr lang="en-US" sz="1500" b="1" dirty="0"/>
              <a:t>Strong Programming skills in Java, C#, Python or C++</a:t>
            </a:r>
          </a:p>
          <a:p>
            <a:pPr marL="285750" indent="-285750">
              <a:buFont typeface="Arial" panose="020B0604020202020204" pitchFamily="34" charset="0"/>
              <a:buChar char="•"/>
            </a:pPr>
            <a:r>
              <a:rPr lang="en-US" sz="1500" b="1" dirty="0"/>
              <a:t>Experience with cloud computing platforms such as Google Cloud or AWS</a:t>
            </a:r>
          </a:p>
          <a:p>
            <a:pPr marL="285750" indent="-285750">
              <a:buFont typeface="Arial" panose="020B0604020202020204" pitchFamily="34" charset="0"/>
              <a:buChar char="•"/>
            </a:pPr>
            <a:r>
              <a:rPr lang="en-US" sz="1500" b="1" dirty="0"/>
              <a:t>Good knowledge of organizing data, solving problems with steps &amp; creating software</a:t>
            </a:r>
          </a:p>
          <a:p>
            <a:pPr marL="285750" indent="-285750">
              <a:buFont typeface="Arial" panose="020B0604020202020204" pitchFamily="34" charset="0"/>
              <a:buChar char="•"/>
            </a:pPr>
            <a:r>
              <a:rPr lang="en-US" sz="1500" b="1" dirty="0"/>
              <a:t>Expertise in software design principles, including object-oriented design, design patterns &amp; system architecture</a:t>
            </a:r>
          </a:p>
          <a:p>
            <a:pPr marL="285750" indent="-285750">
              <a:buFont typeface="Arial" panose="020B0604020202020204" pitchFamily="34" charset="0"/>
              <a:buChar char="•"/>
            </a:pPr>
            <a:r>
              <a:rPr lang="en-US" sz="1500" b="1" dirty="0"/>
              <a:t>Knowledge of building and maintaining distributed systems ensuring scalability, reliability &amp; performance</a:t>
            </a:r>
          </a:p>
          <a:p>
            <a:pPr marL="285750" indent="-285750">
              <a:buFont typeface="Arial" panose="020B0604020202020204" pitchFamily="34" charset="0"/>
              <a:buChar char="•"/>
            </a:pPr>
            <a:r>
              <a:rPr lang="en-US" sz="1500" b="1" dirty="0"/>
              <a:t>Skills in creating and running automated tests &amp; using tools to find &amp; fix problems</a:t>
            </a:r>
          </a:p>
          <a:p>
            <a:pPr marL="285750" indent="-285750">
              <a:buFont typeface="Arial" panose="020B0604020202020204" pitchFamily="34" charset="0"/>
              <a:buChar char="•"/>
            </a:pPr>
            <a:r>
              <a:rPr lang="en-US" sz="1500" b="1" dirty="0" smtClean="0"/>
              <a:t>Great </a:t>
            </a:r>
            <a:r>
              <a:rPr lang="en-US" sz="1500" b="1" dirty="0"/>
              <a:t>at communicating and working well with others</a:t>
            </a:r>
          </a:p>
          <a:p>
            <a:pPr marL="285750" indent="-285750">
              <a:buFont typeface="Arial" panose="020B0604020202020204" pitchFamily="34" charset="0"/>
              <a:buChar char="•"/>
            </a:pPr>
            <a:r>
              <a:rPr lang="en-US" sz="1500" b="1" dirty="0" smtClean="0"/>
              <a:t>Creative </a:t>
            </a:r>
            <a:r>
              <a:rPr lang="en-US" sz="1500" b="1" dirty="0"/>
              <a:t>mindset with a passion for innovation &amp; a willingness to explore new ideas and technologies</a:t>
            </a:r>
          </a:p>
          <a:p>
            <a:pPr marL="285750" indent="-285750">
              <a:buFont typeface="Arial" panose="020B0604020202020204" pitchFamily="34" charset="0"/>
              <a:buChar char="•"/>
            </a:pPr>
            <a:r>
              <a:rPr lang="en-US" sz="1500" b="1" dirty="0"/>
              <a:t>High moral standards and honesty following Google’s values</a:t>
            </a:r>
            <a:endParaRPr lang="en-IN" sz="1500" b="1" dirty="0"/>
          </a:p>
        </p:txBody>
      </p:sp>
      <p:pic>
        <p:nvPicPr>
          <p:cNvPr id="3" name="Picture 12" descr="Microsoft (1)">
            <a:extLst>
              <a:ext uri="{FF2B5EF4-FFF2-40B4-BE49-F238E27FC236}">
                <a16:creationId xmlns="" xmlns:a16="http://schemas.microsoft.com/office/drawing/2014/main" id="{6E84EE87-0DE1-B08E-A756-3D288C0A5655}"/>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10292" y="72481"/>
            <a:ext cx="822960" cy="822960"/>
          </a:xfrm>
          <a:prstGeom prst="rect">
            <a:avLst/>
          </a:prstGeom>
          <a:noFill/>
          <a:extLst>
            <a:ext uri="{909E8E84-426E-40DD-AFC4-6F175D3DCCD1}">
              <a14:hiddenFill xmlns="" xmlns:a14="http://schemas.microsoft.com/office/drawing/2010/main">
                <a:solidFill>
                  <a:srgbClr val="FFFFFF"/>
                </a:solidFill>
              </a14:hiddenFill>
            </a:ext>
          </a:extLst>
        </p:spPr>
      </p:pic>
      <p:pic>
        <p:nvPicPr>
          <p:cNvPr id="4" name="Picture 6" descr="Logo, google, g icon - Free download on Iconfinder">
            <a:extLst>
              <a:ext uri="{FF2B5EF4-FFF2-40B4-BE49-F238E27FC236}">
                <a16:creationId xmlns="" xmlns:a16="http://schemas.microsoft.com/office/drawing/2014/main" id="{0168589A-449D-24E2-8EC5-B5D98C5A260B}"/>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1013264" y="0"/>
            <a:ext cx="951406" cy="89544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2A9A1B-549C-CBB3-D90E-7941C4925104}"/>
              </a:ext>
            </a:extLst>
          </p:cNvPr>
          <p:cNvSpPr>
            <a:spLocks noGrp="1"/>
          </p:cNvSpPr>
          <p:nvPr>
            <p:ph type="title"/>
          </p:nvPr>
        </p:nvSpPr>
        <p:spPr>
          <a:xfrm>
            <a:off x="2879090" y="99347"/>
            <a:ext cx="5973147" cy="719719"/>
          </a:xfrm>
        </p:spPr>
        <p:txBody>
          <a:bodyPr>
            <a:normAutofit fontScale="90000"/>
          </a:bodyPr>
          <a:lstStyle/>
          <a:p>
            <a:pPr algn="ctr"/>
            <a:r>
              <a:rPr lang="en-US" dirty="0"/>
              <a:t>Pay and working Conditions </a:t>
            </a:r>
          </a:p>
        </p:txBody>
      </p:sp>
      <p:sp>
        <p:nvSpPr>
          <p:cNvPr id="12" name="TextBox 11">
            <a:extLst>
              <a:ext uri="{FF2B5EF4-FFF2-40B4-BE49-F238E27FC236}">
                <a16:creationId xmlns="" xmlns:a16="http://schemas.microsoft.com/office/drawing/2014/main" id="{C4CF96DF-305B-3F17-E995-2C07E1D86709}"/>
              </a:ext>
            </a:extLst>
          </p:cNvPr>
          <p:cNvSpPr txBox="1"/>
          <p:nvPr/>
        </p:nvSpPr>
        <p:spPr>
          <a:xfrm>
            <a:off x="190500" y="3535298"/>
            <a:ext cx="6065519" cy="2031325"/>
          </a:xfrm>
          <a:prstGeom prst="rect">
            <a:avLst/>
          </a:prstGeom>
          <a:noFill/>
        </p:spPr>
        <p:txBody>
          <a:bodyPr wrap="square" rtlCol="0">
            <a:spAutoFit/>
          </a:bodyPr>
          <a:lstStyle/>
          <a:p>
            <a:r>
              <a:rPr lang="en-US" dirty="0">
                <a:solidFill>
                  <a:schemeClr val="accent2"/>
                </a:solidFill>
              </a:rPr>
              <a:t>Working Conditions:</a:t>
            </a:r>
          </a:p>
          <a:p>
            <a:pPr marL="285750" indent="-285750">
              <a:buFont typeface="Arial" panose="020B0604020202020204" pitchFamily="34" charset="0"/>
              <a:buChar char="•"/>
            </a:pPr>
            <a:r>
              <a:rPr lang="en-US" b="1" dirty="0"/>
              <a:t>Flexible working hours and remote work options </a:t>
            </a:r>
          </a:p>
          <a:p>
            <a:pPr marL="285750" indent="-285750">
              <a:buFont typeface="Arial" panose="020B0604020202020204" pitchFamily="34" charset="0"/>
              <a:buChar char="•"/>
            </a:pPr>
            <a:r>
              <a:rPr lang="en-US" b="1" dirty="0"/>
              <a:t>Collaborative and dynamic work environment </a:t>
            </a:r>
          </a:p>
          <a:p>
            <a:pPr marL="285750" indent="-285750">
              <a:buFont typeface="Arial" panose="020B0604020202020204" pitchFamily="34" charset="0"/>
              <a:buChar char="•"/>
            </a:pPr>
            <a:r>
              <a:rPr lang="en-US" b="1" dirty="0"/>
              <a:t>Access to the newest technologies and tools</a:t>
            </a:r>
          </a:p>
          <a:p>
            <a:pPr marL="285750" indent="-285750">
              <a:buFont typeface="Arial" panose="020B0604020202020204" pitchFamily="34" charset="0"/>
              <a:buChar char="•"/>
            </a:pPr>
            <a:r>
              <a:rPr lang="en-US" b="1" dirty="0"/>
              <a:t>Opportunities to advance your career and learn new skills.</a:t>
            </a:r>
          </a:p>
          <a:p>
            <a:pPr marL="285750" indent="-285750">
              <a:buFont typeface="Arial" panose="020B0604020202020204" pitchFamily="34" charset="0"/>
              <a:buChar char="•"/>
            </a:pPr>
            <a:r>
              <a:rPr lang="en-US" b="1" dirty="0"/>
              <a:t>Health insurance, Retirement plans &amp; paid time off are included in Benefits package</a:t>
            </a:r>
            <a:endParaRPr lang="en-IN" b="1" dirty="0"/>
          </a:p>
        </p:txBody>
      </p:sp>
      <p:pic>
        <p:nvPicPr>
          <p:cNvPr id="13" name="Picture 12" descr="Microsoft (1)">
            <a:extLst>
              <a:ext uri="{FF2B5EF4-FFF2-40B4-BE49-F238E27FC236}">
                <a16:creationId xmlns="" xmlns:a16="http://schemas.microsoft.com/office/drawing/2014/main" id="{E07799A3-D203-D869-30C0-27D7D63B57AB}"/>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833121" y="55310"/>
            <a:ext cx="812800" cy="812800"/>
          </a:xfrm>
          <a:prstGeom prst="rect">
            <a:avLst/>
          </a:prstGeom>
          <a:noFill/>
          <a:extLst>
            <a:ext uri="{909E8E84-426E-40DD-AFC4-6F175D3DCCD1}">
              <a14:hiddenFill xmlns="" xmlns:a14="http://schemas.microsoft.com/office/drawing/2010/main">
                <a:solidFill>
                  <a:srgbClr val="FFFFFF"/>
                </a:solidFill>
              </a14:hiddenFill>
            </a:ext>
          </a:extLst>
        </p:spPr>
      </p:pic>
      <p:pic>
        <p:nvPicPr>
          <p:cNvPr id="14" name="Picture 6" descr="Logo, google, g icon - Free download on Iconfinder">
            <a:extLst>
              <a:ext uri="{FF2B5EF4-FFF2-40B4-BE49-F238E27FC236}">
                <a16:creationId xmlns="" xmlns:a16="http://schemas.microsoft.com/office/drawing/2014/main" id="{ADD34CC9-DE45-3A0C-B847-2B3F7C3C9D7F}"/>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0696278" y="15315"/>
            <a:ext cx="943271" cy="887785"/>
          </a:xfrm>
          <a:prstGeom prst="rect">
            <a:avLst/>
          </a:prstGeom>
          <a:noFill/>
          <a:extLst>
            <a:ext uri="{909E8E84-426E-40DD-AFC4-6F175D3DCCD1}">
              <a14:hiddenFill xmlns="" xmlns:a14="http://schemas.microsoft.com/office/drawing/2010/main">
                <a:solidFill>
                  <a:srgbClr val="FFFFFF"/>
                </a:solidFill>
              </a14:hiddenFill>
            </a:ext>
          </a:extLst>
        </p:spPr>
      </p:pic>
      <p:graphicFrame>
        <p:nvGraphicFramePr>
          <p:cNvPr id="3" name="Table 2">
            <a:extLst>
              <a:ext uri="{FF2B5EF4-FFF2-40B4-BE49-F238E27FC236}">
                <a16:creationId xmlns="" xmlns:a16="http://schemas.microsoft.com/office/drawing/2014/main" id="{96DE6D94-E80D-F684-6997-8FB1029CF8CC}"/>
              </a:ext>
            </a:extLst>
          </p:cNvPr>
          <p:cNvGraphicFramePr>
            <a:graphicFrameLocks noGrp="1"/>
          </p:cNvGraphicFramePr>
          <p:nvPr>
            <p:extLst>
              <p:ext uri="{D42A27DB-BD31-4B8C-83A1-F6EECF244321}">
                <p14:modId xmlns="" xmlns:p14="http://schemas.microsoft.com/office/powerpoint/2010/main" val="1333078133"/>
              </p:ext>
            </p:extLst>
          </p:nvPr>
        </p:nvGraphicFramePr>
        <p:xfrm>
          <a:off x="190500" y="1471062"/>
          <a:ext cx="5775649" cy="1643999"/>
        </p:xfrm>
        <a:graphic>
          <a:graphicData uri="http://schemas.openxmlformats.org/drawingml/2006/table">
            <a:tbl>
              <a:tblPr firstRow="1" bandRow="1">
                <a:tableStyleId>{5C22544A-7EE6-4342-B048-85BDC9FD1C3A}</a:tableStyleId>
              </a:tblPr>
              <a:tblGrid>
                <a:gridCol w="1424407">
                  <a:extLst>
                    <a:ext uri="{9D8B030D-6E8A-4147-A177-3AD203B41FA5}">
                      <a16:colId xmlns="" xmlns:a16="http://schemas.microsoft.com/office/drawing/2014/main" val="4270099513"/>
                    </a:ext>
                  </a:extLst>
                </a:gridCol>
                <a:gridCol w="1450414">
                  <a:extLst>
                    <a:ext uri="{9D8B030D-6E8A-4147-A177-3AD203B41FA5}">
                      <a16:colId xmlns="" xmlns:a16="http://schemas.microsoft.com/office/drawing/2014/main" val="2966364822"/>
                    </a:ext>
                  </a:extLst>
                </a:gridCol>
                <a:gridCol w="1450414">
                  <a:extLst>
                    <a:ext uri="{9D8B030D-6E8A-4147-A177-3AD203B41FA5}">
                      <a16:colId xmlns="" xmlns:a16="http://schemas.microsoft.com/office/drawing/2014/main" val="781550413"/>
                    </a:ext>
                  </a:extLst>
                </a:gridCol>
                <a:gridCol w="1450414">
                  <a:extLst>
                    <a:ext uri="{9D8B030D-6E8A-4147-A177-3AD203B41FA5}">
                      <a16:colId xmlns="" xmlns:a16="http://schemas.microsoft.com/office/drawing/2014/main" val="2017603460"/>
                    </a:ext>
                  </a:extLst>
                </a:gridCol>
              </a:tblGrid>
              <a:tr h="729599">
                <a:tc>
                  <a:txBody>
                    <a:bodyPr/>
                    <a:lstStyle/>
                    <a:p>
                      <a:r>
                        <a:rPr lang="en-US" dirty="0"/>
                        <a:t>MICROSOFT</a:t>
                      </a:r>
                    </a:p>
                    <a:p>
                      <a:r>
                        <a:rPr lang="en-US" dirty="0"/>
                        <a:t>Designation</a:t>
                      </a:r>
                      <a:endParaRPr lang="en-IN" dirty="0"/>
                    </a:p>
                  </a:txBody>
                  <a:tcPr/>
                </a:tc>
                <a:tc>
                  <a:txBody>
                    <a:bodyPr/>
                    <a:lstStyle/>
                    <a:p>
                      <a:r>
                        <a:rPr lang="en-US" dirty="0"/>
                        <a:t>Base Salary</a:t>
                      </a:r>
                      <a:endParaRPr lang="en-IN" dirty="0"/>
                    </a:p>
                  </a:txBody>
                  <a:tcPr/>
                </a:tc>
                <a:tc>
                  <a:txBody>
                    <a:bodyPr/>
                    <a:lstStyle/>
                    <a:p>
                      <a:r>
                        <a:rPr lang="en-US" dirty="0"/>
                        <a:t>Performance Bonus</a:t>
                      </a:r>
                      <a:endParaRPr lang="en-IN" dirty="0"/>
                    </a:p>
                  </a:txBody>
                  <a:tcPr/>
                </a:tc>
                <a:tc>
                  <a:txBody>
                    <a:bodyPr/>
                    <a:lstStyle/>
                    <a:p>
                      <a:r>
                        <a:rPr lang="en-US" dirty="0"/>
                        <a:t>Stock Options</a:t>
                      </a:r>
                      <a:endParaRPr lang="en-IN" dirty="0"/>
                    </a:p>
                  </a:txBody>
                  <a:tcPr/>
                </a:tc>
                <a:extLst>
                  <a:ext uri="{0D108BD9-81ED-4DB2-BD59-A6C34878D82A}">
                    <a16:rowId xmlns="" xmlns:a16="http://schemas.microsoft.com/office/drawing/2014/main" val="2789885766"/>
                  </a:ext>
                </a:extLst>
              </a:tr>
              <a:tr h="854420">
                <a:tc>
                  <a:txBody>
                    <a:bodyPr/>
                    <a:lstStyle/>
                    <a:p>
                      <a:r>
                        <a:rPr lang="en-US" dirty="0"/>
                        <a:t>Software Engineer</a:t>
                      </a:r>
                      <a:endParaRPr lang="en-IN" dirty="0"/>
                    </a:p>
                  </a:txBody>
                  <a:tcPr/>
                </a:tc>
                <a:tc>
                  <a:txBody>
                    <a:bodyPr/>
                    <a:lstStyle/>
                    <a:p>
                      <a:r>
                        <a:rPr lang="en-IN" dirty="0"/>
                        <a:t>$124,000 - $200,000 per year</a:t>
                      </a:r>
                    </a:p>
                  </a:txBody>
                  <a:tcPr/>
                </a:tc>
                <a:tc>
                  <a:txBody>
                    <a:bodyPr/>
                    <a:lstStyle/>
                    <a:p>
                      <a:r>
                        <a:rPr lang="en-US" dirty="0"/>
                        <a:t>10-20% Of Base salary</a:t>
                      </a:r>
                      <a:endParaRPr lang="en-IN" dirty="0"/>
                    </a:p>
                  </a:txBody>
                  <a:tcPr/>
                </a:tc>
                <a:tc>
                  <a:txBody>
                    <a:bodyPr/>
                    <a:lstStyle/>
                    <a:p>
                      <a:r>
                        <a:rPr lang="en-US" dirty="0"/>
                        <a:t>10-20% of base salary</a:t>
                      </a:r>
                      <a:endParaRPr lang="en-IN" dirty="0"/>
                    </a:p>
                  </a:txBody>
                  <a:tcPr/>
                </a:tc>
                <a:extLst>
                  <a:ext uri="{0D108BD9-81ED-4DB2-BD59-A6C34878D82A}">
                    <a16:rowId xmlns="" xmlns:a16="http://schemas.microsoft.com/office/drawing/2014/main" val="3579614842"/>
                  </a:ext>
                </a:extLst>
              </a:tr>
            </a:tbl>
          </a:graphicData>
        </a:graphic>
      </p:graphicFrame>
      <p:graphicFrame>
        <p:nvGraphicFramePr>
          <p:cNvPr id="4" name="Table 3">
            <a:extLst>
              <a:ext uri="{FF2B5EF4-FFF2-40B4-BE49-F238E27FC236}">
                <a16:creationId xmlns="" xmlns:a16="http://schemas.microsoft.com/office/drawing/2014/main" id="{DB8887C0-5FBA-2EF2-3220-50CD86708863}"/>
              </a:ext>
            </a:extLst>
          </p:cNvPr>
          <p:cNvGraphicFramePr>
            <a:graphicFrameLocks noGrp="1"/>
          </p:cNvGraphicFramePr>
          <p:nvPr>
            <p:extLst>
              <p:ext uri="{D42A27DB-BD31-4B8C-83A1-F6EECF244321}">
                <p14:modId xmlns="" xmlns:p14="http://schemas.microsoft.com/office/powerpoint/2010/main" val="1851674697"/>
              </p:ext>
            </p:extLst>
          </p:nvPr>
        </p:nvGraphicFramePr>
        <p:xfrm>
          <a:off x="6624320" y="1471062"/>
          <a:ext cx="5377180" cy="1562821"/>
        </p:xfrm>
        <a:graphic>
          <a:graphicData uri="http://schemas.openxmlformats.org/drawingml/2006/table">
            <a:tbl>
              <a:tblPr firstRow="1" bandRow="1">
                <a:tableStyleId>{7DF18680-E054-41AD-8BC1-D1AEF772440D}</a:tableStyleId>
              </a:tblPr>
              <a:tblGrid>
                <a:gridCol w="1344295">
                  <a:extLst>
                    <a:ext uri="{9D8B030D-6E8A-4147-A177-3AD203B41FA5}">
                      <a16:colId xmlns="" xmlns:a16="http://schemas.microsoft.com/office/drawing/2014/main" val="217688129"/>
                    </a:ext>
                  </a:extLst>
                </a:gridCol>
                <a:gridCol w="1344295">
                  <a:extLst>
                    <a:ext uri="{9D8B030D-6E8A-4147-A177-3AD203B41FA5}">
                      <a16:colId xmlns="" xmlns:a16="http://schemas.microsoft.com/office/drawing/2014/main" val="3752944531"/>
                    </a:ext>
                  </a:extLst>
                </a:gridCol>
                <a:gridCol w="1344295">
                  <a:extLst>
                    <a:ext uri="{9D8B030D-6E8A-4147-A177-3AD203B41FA5}">
                      <a16:colId xmlns="" xmlns:a16="http://schemas.microsoft.com/office/drawing/2014/main" val="2867627348"/>
                    </a:ext>
                  </a:extLst>
                </a:gridCol>
                <a:gridCol w="1344295">
                  <a:extLst>
                    <a:ext uri="{9D8B030D-6E8A-4147-A177-3AD203B41FA5}">
                      <a16:colId xmlns="" xmlns:a16="http://schemas.microsoft.com/office/drawing/2014/main" val="3220076793"/>
                    </a:ext>
                  </a:extLst>
                </a:gridCol>
              </a:tblGrid>
              <a:tr h="648421">
                <a:tc>
                  <a:txBody>
                    <a:bodyPr/>
                    <a:lstStyle/>
                    <a:p>
                      <a:r>
                        <a:rPr lang="en-US" dirty="0"/>
                        <a:t>GOOGLE</a:t>
                      </a:r>
                    </a:p>
                    <a:p>
                      <a:r>
                        <a:rPr lang="en-US" dirty="0"/>
                        <a:t>Designation</a:t>
                      </a:r>
                      <a:endParaRPr lang="en-IN" dirty="0"/>
                    </a:p>
                  </a:txBody>
                  <a:tcPr/>
                </a:tc>
                <a:tc>
                  <a:txBody>
                    <a:bodyPr/>
                    <a:lstStyle/>
                    <a:p>
                      <a:r>
                        <a:rPr lang="en-US" dirty="0"/>
                        <a:t>Base Salary</a:t>
                      </a:r>
                      <a:endParaRPr lang="en-IN" dirty="0"/>
                    </a:p>
                  </a:txBody>
                  <a:tcPr/>
                </a:tc>
                <a:tc>
                  <a:txBody>
                    <a:bodyPr/>
                    <a:lstStyle/>
                    <a:p>
                      <a:r>
                        <a:rPr lang="en-US" dirty="0"/>
                        <a:t>Performance Bonus</a:t>
                      </a:r>
                      <a:endParaRPr lang="en-IN" dirty="0"/>
                    </a:p>
                  </a:txBody>
                  <a:tcPr/>
                </a:tc>
                <a:tc>
                  <a:txBody>
                    <a:bodyPr/>
                    <a:lstStyle/>
                    <a:p>
                      <a:r>
                        <a:rPr lang="en-US" dirty="0"/>
                        <a:t>Stock options</a:t>
                      </a:r>
                      <a:endParaRPr lang="en-IN" dirty="0"/>
                    </a:p>
                  </a:txBody>
                  <a:tcPr/>
                </a:tc>
                <a:extLst>
                  <a:ext uri="{0D108BD9-81ED-4DB2-BD59-A6C34878D82A}">
                    <a16:rowId xmlns="" xmlns:a16="http://schemas.microsoft.com/office/drawing/2014/main" val="3607376799"/>
                  </a:ext>
                </a:extLst>
              </a:tr>
              <a:tr h="894852">
                <a:tc>
                  <a:txBody>
                    <a:bodyPr/>
                    <a:lstStyle/>
                    <a:p>
                      <a:r>
                        <a:rPr lang="en-US" dirty="0"/>
                        <a:t>Software Engineer</a:t>
                      </a:r>
                    </a:p>
                  </a:txBody>
                  <a:tcPr/>
                </a:tc>
                <a:tc>
                  <a:txBody>
                    <a:bodyPr/>
                    <a:lstStyle/>
                    <a:p>
                      <a:r>
                        <a:rPr lang="en-IN" dirty="0"/>
                        <a:t> $130,000 - $220,000 per year</a:t>
                      </a:r>
                    </a:p>
                  </a:txBody>
                  <a:tcPr/>
                </a:tc>
                <a:tc>
                  <a:txBody>
                    <a:bodyPr/>
                    <a:lstStyle/>
                    <a:p>
                      <a:r>
                        <a:rPr lang="en-US" dirty="0"/>
                        <a:t>15-30% of base salary</a:t>
                      </a:r>
                      <a:endParaRPr lang="en-IN" dirty="0"/>
                    </a:p>
                  </a:txBody>
                  <a:tcPr/>
                </a:tc>
                <a:tc>
                  <a:txBody>
                    <a:bodyPr/>
                    <a:lstStyle/>
                    <a:p>
                      <a:r>
                        <a:rPr lang="en-US" dirty="0"/>
                        <a:t>15-30% of base salary</a:t>
                      </a:r>
                      <a:endParaRPr lang="en-IN" dirty="0"/>
                    </a:p>
                  </a:txBody>
                  <a:tcPr/>
                </a:tc>
                <a:extLst>
                  <a:ext uri="{0D108BD9-81ED-4DB2-BD59-A6C34878D82A}">
                    <a16:rowId xmlns="" xmlns:a16="http://schemas.microsoft.com/office/drawing/2014/main" val="2100148343"/>
                  </a:ext>
                </a:extLst>
              </a:tr>
            </a:tbl>
          </a:graphicData>
        </a:graphic>
      </p:graphicFrame>
      <p:graphicFrame>
        <p:nvGraphicFramePr>
          <p:cNvPr id="8" name="Chart 7">
            <a:extLst>
              <a:ext uri="{FF2B5EF4-FFF2-40B4-BE49-F238E27FC236}">
                <a16:creationId xmlns="" xmlns:a16="http://schemas.microsoft.com/office/drawing/2014/main" id="{5534F5CD-5815-551D-01C0-991485D29FB1}"/>
              </a:ext>
            </a:extLst>
          </p:cNvPr>
          <p:cNvGraphicFramePr/>
          <p:nvPr>
            <p:extLst>
              <p:ext uri="{D42A27DB-BD31-4B8C-83A1-F6EECF244321}">
                <p14:modId xmlns="" xmlns:p14="http://schemas.microsoft.com/office/powerpoint/2010/main" val="3023145989"/>
              </p:ext>
            </p:extLst>
          </p:nvPr>
        </p:nvGraphicFramePr>
        <p:xfrm>
          <a:off x="7526512" y="3220271"/>
          <a:ext cx="3884827" cy="3423126"/>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8901B45-570A-A62B-8CF9-667DF5D2E0BA}"/>
              </a:ext>
            </a:extLst>
          </p:cNvPr>
          <p:cNvSpPr>
            <a:spLocks noGrp="1"/>
          </p:cNvSpPr>
          <p:nvPr>
            <p:ph type="title"/>
          </p:nvPr>
        </p:nvSpPr>
        <p:spPr>
          <a:xfrm>
            <a:off x="223209" y="347186"/>
            <a:ext cx="6693056" cy="620395"/>
          </a:xfrm>
        </p:spPr>
        <p:txBody>
          <a:bodyPr>
            <a:normAutofit fontScale="90000"/>
          </a:bodyPr>
          <a:lstStyle/>
          <a:p>
            <a:r>
              <a:rPr lang="en-US" b="1" dirty="0"/>
              <a:t>Flexible Working Arrangement</a:t>
            </a:r>
          </a:p>
        </p:txBody>
      </p:sp>
      <p:sp>
        <p:nvSpPr>
          <p:cNvPr id="3" name="Content Placeholder 2">
            <a:extLst>
              <a:ext uri="{FF2B5EF4-FFF2-40B4-BE49-F238E27FC236}">
                <a16:creationId xmlns="" xmlns:a16="http://schemas.microsoft.com/office/drawing/2014/main" id="{BF5C7F7B-E488-4494-31D4-BDBA4ACFED6B}"/>
              </a:ext>
            </a:extLst>
          </p:cNvPr>
          <p:cNvSpPr>
            <a:spLocks noGrp="1"/>
          </p:cNvSpPr>
          <p:nvPr>
            <p:ph idx="1"/>
          </p:nvPr>
        </p:nvSpPr>
        <p:spPr>
          <a:xfrm>
            <a:off x="154162" y="1346302"/>
            <a:ext cx="7279640" cy="3203575"/>
          </a:xfrm>
        </p:spPr>
        <p:txBody>
          <a:bodyPr>
            <a:normAutofit lnSpcReduction="10000"/>
          </a:bodyPr>
          <a:lstStyle/>
          <a:p>
            <a:r>
              <a:rPr lang="en-US" sz="2400" dirty="0"/>
              <a:t>Remote Work: (Work from Anywhere, Home office support)</a:t>
            </a:r>
          </a:p>
          <a:p>
            <a:r>
              <a:rPr lang="en-US" sz="2400" dirty="0"/>
              <a:t>Flexible Hours: (Customizable Schedules , Core Hours)</a:t>
            </a:r>
          </a:p>
          <a:p>
            <a:r>
              <a:rPr lang="en-US" sz="2400" dirty="0"/>
              <a:t>Compressed Work Weeks: (Alternative work schedules)</a:t>
            </a:r>
          </a:p>
          <a:p>
            <a:r>
              <a:rPr lang="en-US" sz="2400" dirty="0"/>
              <a:t>Job Sharing: (Shared responsibility)</a:t>
            </a:r>
          </a:p>
          <a:p>
            <a:r>
              <a:rPr lang="en-US" sz="2400" dirty="0"/>
              <a:t>Part time Work</a:t>
            </a:r>
          </a:p>
          <a:p>
            <a:r>
              <a:rPr lang="en-US" sz="2400" dirty="0"/>
              <a:t>Leave Policies</a:t>
            </a:r>
          </a:p>
          <a:p>
            <a:r>
              <a:rPr lang="en-US" sz="2400" dirty="0"/>
              <a:t>Hybrid Work Model (Combining Office &amp; Remote Work) </a:t>
            </a:r>
          </a:p>
          <a:p>
            <a:endParaRPr lang="en-US" dirty="0"/>
          </a:p>
        </p:txBody>
      </p:sp>
      <p:sp>
        <p:nvSpPr>
          <p:cNvPr id="4" name="TextBox 3">
            <a:extLst>
              <a:ext uri="{FF2B5EF4-FFF2-40B4-BE49-F238E27FC236}">
                <a16:creationId xmlns="" xmlns:a16="http://schemas.microsoft.com/office/drawing/2014/main" id="{713B9690-A7A6-19BE-A538-588210453ED9}"/>
              </a:ext>
            </a:extLst>
          </p:cNvPr>
          <p:cNvSpPr txBox="1"/>
          <p:nvPr/>
        </p:nvSpPr>
        <p:spPr>
          <a:xfrm>
            <a:off x="7486470" y="4180344"/>
            <a:ext cx="4257040" cy="2677656"/>
          </a:xfrm>
          <a:prstGeom prst="rect">
            <a:avLst/>
          </a:prstGeom>
          <a:noFill/>
        </p:spPr>
        <p:txBody>
          <a:bodyPr wrap="square" rtlCol="0">
            <a:spAutoFit/>
          </a:bodyPr>
          <a:lstStyle/>
          <a:p>
            <a:pPr algn="just"/>
            <a:r>
              <a:rPr lang="en-US" sz="2800" u="sng" dirty="0">
                <a:solidFill>
                  <a:srgbClr val="92D050"/>
                </a:solidFill>
              </a:rPr>
              <a:t>Justification:</a:t>
            </a:r>
          </a:p>
          <a:p>
            <a:pPr marL="457200" indent="-457200" algn="r">
              <a:buFont typeface="Wingdings" panose="05000000000000000000" pitchFamily="2" charset="2"/>
              <a:buChar char="Ø"/>
            </a:pPr>
            <a:r>
              <a:rPr lang="en-US" sz="2800" dirty="0"/>
              <a:t>Enhances Employee’s Satisfaction</a:t>
            </a:r>
          </a:p>
          <a:p>
            <a:pPr marL="457200" indent="-457200" algn="r">
              <a:buFont typeface="Wingdings" panose="05000000000000000000" pitchFamily="2" charset="2"/>
              <a:buChar char="Ø"/>
            </a:pPr>
            <a:r>
              <a:rPr lang="en-US" sz="2800" dirty="0"/>
              <a:t>Attracts Top Talent</a:t>
            </a:r>
          </a:p>
          <a:p>
            <a:pPr marL="457200" indent="-457200" algn="r">
              <a:buFont typeface="Wingdings" panose="05000000000000000000" pitchFamily="2" charset="2"/>
              <a:buChar char="Ø"/>
            </a:pPr>
            <a:r>
              <a:rPr lang="en-US" sz="2800" dirty="0"/>
              <a:t>Increases Productivity</a:t>
            </a:r>
          </a:p>
          <a:p>
            <a:pPr marL="457200" indent="-457200" algn="just">
              <a:buFont typeface="Arial" panose="020B0604020202020204" pitchFamily="34" charset="0"/>
              <a:buChar char="•"/>
            </a:pPr>
            <a:endParaRPr lang="en-IN" sz="2800" dirty="0"/>
          </a:p>
        </p:txBody>
      </p:sp>
      <p:pic>
        <p:nvPicPr>
          <p:cNvPr id="5" name="Picture 12" descr="Microsoft (1)">
            <a:extLst>
              <a:ext uri="{FF2B5EF4-FFF2-40B4-BE49-F238E27FC236}">
                <a16:creationId xmlns="" xmlns:a16="http://schemas.microsoft.com/office/drawing/2014/main" id="{FFBA7049-634A-9DC3-F9A1-1CF927236175}"/>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787959" y="0"/>
            <a:ext cx="1935162" cy="1935162"/>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6" descr="Logo, google, g icon - Free download on Iconfinder">
            <a:extLst>
              <a:ext uri="{FF2B5EF4-FFF2-40B4-BE49-F238E27FC236}">
                <a16:creationId xmlns="" xmlns:a16="http://schemas.microsoft.com/office/drawing/2014/main" id="{7CCFD6F3-6EE6-6A55-1C4B-B3BF84A3F22C}"/>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0191884" y="138078"/>
            <a:ext cx="1619249" cy="1524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 xmlns:a16="http://schemas.microsoft.com/office/drawing/2014/main" id="{6628B55C-199F-7102-6A59-C7F0694F25C0}"/>
              </a:ext>
            </a:extLst>
          </p:cNvPr>
          <p:cNvGraphicFramePr>
            <a:graphicFrameLocks noGrp="1"/>
          </p:cNvGraphicFramePr>
          <p:nvPr>
            <p:extLst>
              <p:ext uri="{D42A27DB-BD31-4B8C-83A1-F6EECF244321}">
                <p14:modId xmlns="" xmlns:p14="http://schemas.microsoft.com/office/powerpoint/2010/main" val="2889456321"/>
              </p:ext>
            </p:extLst>
          </p:nvPr>
        </p:nvGraphicFramePr>
        <p:xfrm>
          <a:off x="443778" y="583199"/>
          <a:ext cx="10262804" cy="6004560"/>
        </p:xfrm>
        <a:graphic>
          <a:graphicData uri="http://schemas.openxmlformats.org/drawingml/2006/table">
            <a:tbl>
              <a:tblPr firstRow="1" bandRow="1">
                <a:tableStyleId>{5C22544A-7EE6-4342-B048-85BDC9FD1C3A}</a:tableStyleId>
              </a:tblPr>
              <a:tblGrid>
                <a:gridCol w="1488300">
                  <a:extLst>
                    <a:ext uri="{9D8B030D-6E8A-4147-A177-3AD203B41FA5}">
                      <a16:colId xmlns="" xmlns:a16="http://schemas.microsoft.com/office/drawing/2014/main" val="4124136891"/>
                    </a:ext>
                  </a:extLst>
                </a:gridCol>
                <a:gridCol w="3931578">
                  <a:extLst>
                    <a:ext uri="{9D8B030D-6E8A-4147-A177-3AD203B41FA5}">
                      <a16:colId xmlns="" xmlns:a16="http://schemas.microsoft.com/office/drawing/2014/main" val="892084352"/>
                    </a:ext>
                  </a:extLst>
                </a:gridCol>
                <a:gridCol w="4842926">
                  <a:extLst>
                    <a:ext uri="{9D8B030D-6E8A-4147-A177-3AD203B41FA5}">
                      <a16:colId xmlns="" xmlns:a16="http://schemas.microsoft.com/office/drawing/2014/main" val="3030379057"/>
                    </a:ext>
                  </a:extLst>
                </a:gridCol>
              </a:tblGrid>
              <a:tr h="292313">
                <a:tc>
                  <a:txBody>
                    <a:bodyPr/>
                    <a:lstStyle/>
                    <a:p>
                      <a:endParaRPr lang="en-IN" sz="1400" dirty="0"/>
                    </a:p>
                  </a:txBody>
                  <a:tcPr/>
                </a:tc>
                <a:tc>
                  <a:txBody>
                    <a:bodyPr/>
                    <a:lstStyle/>
                    <a:p>
                      <a:r>
                        <a:rPr lang="en-US" sz="1400" dirty="0"/>
                        <a:t>Microsoft </a:t>
                      </a:r>
                      <a:endParaRPr lang="en-IN" sz="1400" dirty="0"/>
                    </a:p>
                  </a:txBody>
                  <a:tcPr/>
                </a:tc>
                <a:tc>
                  <a:txBody>
                    <a:bodyPr/>
                    <a:lstStyle/>
                    <a:p>
                      <a:r>
                        <a:rPr lang="en-US" sz="1400" dirty="0"/>
                        <a:t>Google</a:t>
                      </a:r>
                      <a:endParaRPr lang="en-IN" sz="1400" dirty="0"/>
                    </a:p>
                  </a:txBody>
                  <a:tcPr/>
                </a:tc>
                <a:extLst>
                  <a:ext uri="{0D108BD9-81ED-4DB2-BD59-A6C34878D82A}">
                    <a16:rowId xmlns="" xmlns:a16="http://schemas.microsoft.com/office/drawing/2014/main" val="657898019"/>
                  </a:ext>
                </a:extLst>
              </a:tr>
              <a:tr h="1520027">
                <a:tc>
                  <a:txBody>
                    <a:bodyPr/>
                    <a:lstStyle/>
                    <a:p>
                      <a:r>
                        <a:rPr lang="en-US" sz="1400" b="1" dirty="0"/>
                        <a:t>Enterprise solutions &amp; Software dominance:</a:t>
                      </a:r>
                      <a:endParaRPr lang="en-IN" sz="1400" b="1" dirty="0"/>
                    </a:p>
                  </a:txBody>
                  <a:tcPr/>
                </a:tc>
                <a:tc>
                  <a:txBody>
                    <a:bodyPr/>
                    <a:lstStyle/>
                    <a:p>
                      <a:r>
                        <a:rPr lang="en-US" sz="1400" b="1" dirty="0"/>
                        <a:t>Has a long standing reputation for providing comprehensive enterprise solutions. Its software suite, including Windows, office 365, and Azure is widely adopted in corporate environments. With its integration of cloud services, productive tools &amp; enterprise solutions provides a seamless experience for businesses</a:t>
                      </a:r>
                      <a:endParaRPr lang="en-IN" sz="1400" b="1" dirty="0"/>
                    </a:p>
                  </a:txBody>
                  <a:tcPr/>
                </a:tc>
                <a:tc>
                  <a:txBody>
                    <a:bodyPr/>
                    <a:lstStyle/>
                    <a:p>
                      <a:r>
                        <a:rPr lang="en-US" sz="1400" b="1" dirty="0"/>
                        <a:t>While google offers enterprise solutions like Google Workspace &amp; Google Cloud, it has not yet reached the same level of penetrations in the enterprise market as Microsoft. Many businesses still heavily rely on Microsoft’s well established software &amp; services.</a:t>
                      </a:r>
                      <a:endParaRPr lang="en-IN" sz="1400" b="1" dirty="0"/>
                    </a:p>
                  </a:txBody>
                  <a:tcPr/>
                </a:tc>
                <a:extLst>
                  <a:ext uri="{0D108BD9-81ED-4DB2-BD59-A6C34878D82A}">
                    <a16:rowId xmlns="" xmlns:a16="http://schemas.microsoft.com/office/drawing/2014/main" val="3486048776"/>
                  </a:ext>
                </a:extLst>
              </a:tr>
              <a:tr h="1315408">
                <a:tc>
                  <a:txBody>
                    <a:bodyPr/>
                    <a:lstStyle/>
                    <a:p>
                      <a:r>
                        <a:rPr lang="en-US" sz="1400" b="1" dirty="0"/>
                        <a:t>Cloud Computing leadership</a:t>
                      </a:r>
                      <a:endParaRPr lang="en-IN" sz="1400" b="1" dirty="0"/>
                    </a:p>
                  </a:txBody>
                  <a:tcPr/>
                </a:tc>
                <a:tc>
                  <a:txBody>
                    <a:bodyPr/>
                    <a:lstStyle/>
                    <a:p>
                      <a:r>
                        <a:rPr lang="en-US" sz="1400" b="1" dirty="0"/>
                        <a:t>Azure, Microsoft’s cloud computing  platform, is a key competitor in the cloud market, ranking just behind Amazon Web Services. Microsoft Azure provides a vast array of services and robust support for businesses, making it popular option for many companies</a:t>
                      </a:r>
                      <a:endParaRPr lang="en-IN" sz="1400" b="1" dirty="0"/>
                    </a:p>
                  </a:txBody>
                  <a:tcPr/>
                </a:tc>
                <a:tc>
                  <a:txBody>
                    <a:bodyPr/>
                    <a:lstStyle/>
                    <a:p>
                      <a:r>
                        <a:rPr lang="en-US" sz="1400" b="1" dirty="0"/>
                        <a:t>Google cloud platform is also a strong competitor but does not have the same market share as Azure. Many business perceive Azure as having a more robust enterprise focus and better integration with existing Microsoft products.</a:t>
                      </a:r>
                      <a:endParaRPr lang="en-IN" sz="1400" b="1" dirty="0"/>
                    </a:p>
                  </a:txBody>
                  <a:tcPr/>
                </a:tc>
                <a:extLst>
                  <a:ext uri="{0D108BD9-81ED-4DB2-BD59-A6C34878D82A}">
                    <a16:rowId xmlns="" xmlns:a16="http://schemas.microsoft.com/office/drawing/2014/main" val="2087990997"/>
                  </a:ext>
                </a:extLst>
              </a:tr>
              <a:tr h="1315408">
                <a:tc>
                  <a:txBody>
                    <a:bodyPr/>
                    <a:lstStyle/>
                    <a:p>
                      <a:r>
                        <a:rPr lang="en-US" sz="1400" b="1" dirty="0"/>
                        <a:t>Legacy &amp; innovation balance</a:t>
                      </a:r>
                      <a:endParaRPr lang="en-IN" sz="1400" b="1" dirty="0"/>
                    </a:p>
                  </a:txBody>
                  <a:tcPr/>
                </a:tc>
                <a:tc>
                  <a:txBody>
                    <a:bodyPr/>
                    <a:lstStyle/>
                    <a:p>
                      <a:r>
                        <a:rPr lang="en-US" sz="1400" b="1" dirty="0"/>
                        <a:t>Has successfully managed to innovate while maintaining its legacy products. The company’s shift to cloud based services, AI &amp; Quantum computing  shows its ability to evolve with technological advancements while still supporting its traditional software products </a:t>
                      </a:r>
                      <a:endParaRPr lang="en-IN" sz="1400" b="1" dirty="0"/>
                    </a:p>
                  </a:txBody>
                  <a:tcPr/>
                </a:tc>
                <a:tc>
                  <a:txBody>
                    <a:bodyPr/>
                    <a:lstStyle/>
                    <a:p>
                      <a:r>
                        <a:rPr lang="en-US" sz="1400" b="1" dirty="0"/>
                        <a:t>Google is known for innovation, especially in AI &amp; search technologies. However it has faced challenges in maintaining &amp; integrating some of its legacy products with newer innovations. For Instance, Google Product portfolio has seen many changes with several products being discontinued over time </a:t>
                      </a:r>
                      <a:endParaRPr lang="en-IN" sz="1400" b="1" dirty="0"/>
                    </a:p>
                  </a:txBody>
                  <a:tcPr/>
                </a:tc>
                <a:extLst>
                  <a:ext uri="{0D108BD9-81ED-4DB2-BD59-A6C34878D82A}">
                    <a16:rowId xmlns="" xmlns:a16="http://schemas.microsoft.com/office/drawing/2014/main" val="1327315160"/>
                  </a:ext>
                </a:extLst>
              </a:tr>
              <a:tr h="1315408">
                <a:tc>
                  <a:txBody>
                    <a:bodyPr/>
                    <a:lstStyle/>
                    <a:p>
                      <a:r>
                        <a:rPr lang="en-US" sz="1400" b="1" dirty="0"/>
                        <a:t>Comprehensive Ecosystem</a:t>
                      </a:r>
                      <a:endParaRPr lang="en-IN" sz="1400" b="1" dirty="0"/>
                    </a:p>
                  </a:txBody>
                  <a:tcPr/>
                </a:tc>
                <a:tc>
                  <a:txBody>
                    <a:bodyPr/>
                    <a:lstStyle/>
                    <a:p>
                      <a:r>
                        <a:rPr lang="en-US" sz="1400" b="1" dirty="0"/>
                        <a:t>Offers Comprehensive ecosystem that includes hardware (surface devices), software (windows office) &amp; cloud services (Azure) this integration allows for a more cohesive user experience across different devices &amp; platforms. Especially in  enterprise environments.</a:t>
                      </a:r>
                      <a:endParaRPr lang="en-IN" sz="1400" b="1" dirty="0"/>
                    </a:p>
                  </a:txBody>
                  <a:tcPr/>
                </a:tc>
                <a:tc>
                  <a:txBody>
                    <a:bodyPr/>
                    <a:lstStyle/>
                    <a:p>
                      <a:r>
                        <a:rPr lang="en-US" sz="1400" b="1" dirty="0"/>
                        <a:t>Has a diverse range of services &amp; products, but its ecosystem is more fragmented compared to Microsoft’s. While Google’s Products are highly popular among consumers, the integration between its hardware, software, &amp; cloud services is not as seamless as Microsoft’s</a:t>
                      </a:r>
                      <a:endParaRPr lang="en-IN" sz="1400" b="1" dirty="0"/>
                    </a:p>
                  </a:txBody>
                  <a:tcPr/>
                </a:tc>
                <a:extLst>
                  <a:ext uri="{0D108BD9-81ED-4DB2-BD59-A6C34878D82A}">
                    <a16:rowId xmlns="" xmlns:a16="http://schemas.microsoft.com/office/drawing/2014/main" val="3386869286"/>
                  </a:ext>
                </a:extLst>
              </a:tr>
            </a:tbl>
          </a:graphicData>
        </a:graphic>
      </p:graphicFrame>
      <p:sp>
        <p:nvSpPr>
          <p:cNvPr id="9" name="TextBox 8">
            <a:extLst>
              <a:ext uri="{FF2B5EF4-FFF2-40B4-BE49-F238E27FC236}">
                <a16:creationId xmlns="" xmlns:a16="http://schemas.microsoft.com/office/drawing/2014/main" id="{D01AFCD5-B1C9-A297-69B5-D78A66C4087C}"/>
              </a:ext>
            </a:extLst>
          </p:cNvPr>
          <p:cNvSpPr txBox="1"/>
          <p:nvPr/>
        </p:nvSpPr>
        <p:spPr>
          <a:xfrm>
            <a:off x="4267200" y="89207"/>
            <a:ext cx="2002972" cy="461665"/>
          </a:xfrm>
          <a:prstGeom prst="rect">
            <a:avLst/>
          </a:prstGeom>
          <a:noFill/>
        </p:spPr>
        <p:txBody>
          <a:bodyPr wrap="square" rtlCol="0">
            <a:spAutoFit/>
          </a:bodyPr>
          <a:lstStyle/>
          <a:p>
            <a:pPr algn="ctr"/>
            <a:r>
              <a:rPr lang="en-US" sz="2400" b="1" dirty="0"/>
              <a:t>Comparison</a:t>
            </a:r>
            <a:endParaRPr lang="en-IN" sz="2400" b="1" dirty="0"/>
          </a:p>
        </p:txBody>
      </p:sp>
    </p:spTree>
    <p:extLst>
      <p:ext uri="{BB962C8B-B14F-4D97-AF65-F5344CB8AC3E}">
        <p14:creationId xmlns="" xmlns:p14="http://schemas.microsoft.com/office/powerpoint/2010/main" val="103736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D88790D-4D94-FD22-70D2-76DC4269BAF7}"/>
              </a:ext>
            </a:extLst>
          </p:cNvPr>
          <p:cNvSpPr>
            <a:spLocks noGrp="1"/>
          </p:cNvSpPr>
          <p:nvPr>
            <p:ph type="title"/>
          </p:nvPr>
        </p:nvSpPr>
        <p:spPr>
          <a:xfrm>
            <a:off x="6782394" y="264473"/>
            <a:ext cx="4190406" cy="1325563"/>
          </a:xfrm>
        </p:spPr>
        <p:txBody>
          <a:bodyPr>
            <a:normAutofit/>
          </a:bodyPr>
          <a:lstStyle/>
          <a:p>
            <a:r>
              <a:rPr lang="en-US" b="1" dirty="0"/>
              <a:t>List of References</a:t>
            </a:r>
          </a:p>
        </p:txBody>
      </p:sp>
      <p:sp>
        <p:nvSpPr>
          <p:cNvPr id="3" name="Content Placeholder 2">
            <a:extLst>
              <a:ext uri="{FF2B5EF4-FFF2-40B4-BE49-F238E27FC236}">
                <a16:creationId xmlns="" xmlns:a16="http://schemas.microsoft.com/office/drawing/2014/main" id="{ABBA4C17-4283-4335-BBF2-65B602B718B0}"/>
              </a:ext>
            </a:extLst>
          </p:cNvPr>
          <p:cNvSpPr>
            <a:spLocks noGrp="1"/>
          </p:cNvSpPr>
          <p:nvPr>
            <p:ph sz="half" idx="1"/>
          </p:nvPr>
        </p:nvSpPr>
        <p:spPr/>
        <p:txBody>
          <a:bodyPr>
            <a:normAutofit fontScale="77500" lnSpcReduction="20000"/>
          </a:bodyPr>
          <a:lstStyle/>
          <a:p>
            <a:r>
              <a:rPr lang="en-US" sz="2800" dirty="0"/>
              <a:t>I</a:t>
            </a:r>
            <a:r>
              <a:rPr lang="en-IN" sz="2800" dirty="0"/>
              <a:t>n conclusion, while both Microsoft &amp; Google are industry giants with their own strengths, Microsoft’s Dominance in enterprise solutions, leadership in cloud computing, balance between legacy and innovation &amp; comprehensive ecosystem give it an edge in certain areas. Microsoft’s ability to integrate its wide range of Products &amp; services into cohesive offering makes it particularly strong in the enterprise market. On the other hand, Google’s innovation &amp; consumer focused products continue to set high standards in other areas, making both companies uniquely powerful in their own right.</a:t>
            </a:r>
          </a:p>
          <a:p>
            <a:endParaRPr lang="en-IN" dirty="0"/>
          </a:p>
        </p:txBody>
      </p:sp>
      <p:sp>
        <p:nvSpPr>
          <p:cNvPr id="5" name="Content Placeholder 4">
            <a:extLst>
              <a:ext uri="{FF2B5EF4-FFF2-40B4-BE49-F238E27FC236}">
                <a16:creationId xmlns="" xmlns:a16="http://schemas.microsoft.com/office/drawing/2014/main" id="{80A47EAE-BD81-0E04-4FE9-DD9901C98E39}"/>
              </a:ext>
            </a:extLst>
          </p:cNvPr>
          <p:cNvSpPr>
            <a:spLocks noGrp="1"/>
          </p:cNvSpPr>
          <p:nvPr>
            <p:ph sz="half" idx="2"/>
          </p:nvPr>
        </p:nvSpPr>
        <p:spPr/>
        <p:txBody>
          <a:bodyPr>
            <a:normAutofit fontScale="77500" lnSpcReduction="20000"/>
          </a:bodyPr>
          <a:lstStyle/>
          <a:p>
            <a:r>
              <a:rPr lang="en-US" dirty="0">
                <a:hlinkClick r:id="rId2"/>
              </a:rPr>
              <a:t>https://www.slideshare.net/slideshow/presentationabout-google/78391017</a:t>
            </a:r>
            <a:endParaRPr lang="en-US" dirty="0"/>
          </a:p>
          <a:p>
            <a:r>
              <a:rPr lang="en-US" dirty="0">
                <a:hlinkClick r:id="rId3"/>
              </a:rPr>
              <a:t>https://en.wikipedia.org/wiki/Google</a:t>
            </a:r>
            <a:endParaRPr lang="en-US" dirty="0"/>
          </a:p>
          <a:p>
            <a:r>
              <a:rPr lang="en-US" dirty="0">
                <a:hlinkClick r:id="rId4"/>
              </a:rPr>
              <a:t>https://en.wikipedia.org/wiki/Larry_Page</a:t>
            </a:r>
            <a:endParaRPr lang="en-US" dirty="0"/>
          </a:p>
          <a:p>
            <a:r>
              <a:rPr lang="en-US" dirty="0">
                <a:hlinkClick r:id="rId5"/>
              </a:rPr>
              <a:t>https://www.slideshare.net/slideshow/presentation-on-microsoft/7563648</a:t>
            </a:r>
            <a:endParaRPr lang="en-US" dirty="0"/>
          </a:p>
          <a:p>
            <a:r>
              <a:rPr lang="en-US" dirty="0">
                <a:hlinkClick r:id="rId6"/>
              </a:rPr>
              <a:t>https://g.co/kgs/Fe7E3EC</a:t>
            </a:r>
            <a:endParaRPr lang="en-US" dirty="0"/>
          </a:p>
          <a:p>
            <a:r>
              <a:rPr lang="en-US" dirty="0">
                <a:hlinkClick r:id="rId7"/>
              </a:rPr>
              <a:t>https://g.co/kgs/SbYHGwY</a:t>
            </a:r>
            <a:endParaRPr lang="en-US" dirty="0"/>
          </a:p>
          <a:p>
            <a:endParaRPr lang="en-IN" dirty="0"/>
          </a:p>
        </p:txBody>
      </p:sp>
      <p:pic>
        <p:nvPicPr>
          <p:cNvPr id="7" name="Picture 12" descr="Microsoft (1)">
            <a:extLst>
              <a:ext uri="{FF2B5EF4-FFF2-40B4-BE49-F238E27FC236}">
                <a16:creationId xmlns="" xmlns:a16="http://schemas.microsoft.com/office/drawing/2014/main" id="{9DADF103-388D-6274-579C-D602405B0510}"/>
              </a:ext>
            </a:extLst>
          </p:cNvPr>
          <p:cNvPicPr>
            <a:picLocks noChangeAspect="1" noChangeArrowheads="1"/>
          </p:cNvPicPr>
          <p:nvPr/>
        </p:nvPicPr>
        <p:blipFill>
          <a:blip r:embed="rId8" cstate="print">
            <a:extLst>
              <a:ext uri="{28A0092B-C50C-407E-A947-70E740481C1C}">
                <a14:useLocalDpi xmlns="" xmlns:a14="http://schemas.microsoft.com/office/drawing/2010/main" val="0"/>
              </a:ext>
            </a:extLst>
          </a:blip>
          <a:srcRect/>
          <a:stretch>
            <a:fillRect/>
          </a:stretch>
        </p:blipFill>
        <p:spPr bwMode="auto">
          <a:xfrm>
            <a:off x="4378958" y="325163"/>
            <a:ext cx="878248" cy="878248"/>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6" descr="Logo, google, g icon - Free download on Iconfinder">
            <a:extLst>
              <a:ext uri="{FF2B5EF4-FFF2-40B4-BE49-F238E27FC236}">
                <a16:creationId xmlns="" xmlns:a16="http://schemas.microsoft.com/office/drawing/2014/main" id="{6CCF129B-EBC2-BB3F-2975-608783E232DD}"/>
              </a:ext>
            </a:extLst>
          </p:cNvPr>
          <p:cNvPicPr>
            <a:picLocks noChangeAspect="1" noChangeArrowheads="1"/>
          </p:cNvPicPr>
          <p:nvPr/>
        </p:nvPicPr>
        <p:blipFill>
          <a:blip r:embed="rId9">
            <a:extLst>
              <a:ext uri="{28A0092B-C50C-407E-A947-70E740481C1C}">
                <a14:useLocalDpi xmlns="" xmlns:a14="http://schemas.microsoft.com/office/drawing/2010/main" val="0"/>
              </a:ext>
            </a:extLst>
          </a:blip>
          <a:srcRect/>
          <a:stretch>
            <a:fillRect/>
          </a:stretch>
        </p:blipFill>
        <p:spPr bwMode="auto">
          <a:xfrm>
            <a:off x="5485402" y="325163"/>
            <a:ext cx="878248" cy="826586"/>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itle 1">
            <a:extLst>
              <a:ext uri="{FF2B5EF4-FFF2-40B4-BE49-F238E27FC236}">
                <a16:creationId xmlns="" xmlns:a16="http://schemas.microsoft.com/office/drawing/2014/main" id="{8C940452-F131-9CA1-AFA4-B0AD5DB07B11}"/>
              </a:ext>
            </a:extLst>
          </p:cNvPr>
          <p:cNvSpPr txBox="1">
            <a:spLocks/>
          </p:cNvSpPr>
          <p:nvPr/>
        </p:nvSpPr>
        <p:spPr>
          <a:xfrm>
            <a:off x="1219200" y="207284"/>
            <a:ext cx="278673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t>Conclusion</a:t>
            </a:r>
          </a:p>
        </p:txBody>
      </p:sp>
    </p:spTree>
    <p:extLst>
      <p:ext uri="{BB962C8B-B14F-4D97-AF65-F5344CB8AC3E}">
        <p14:creationId xmlns="" xmlns:p14="http://schemas.microsoft.com/office/powerpoint/2010/main" val="3477256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926</TotalTime>
  <Words>1786</Words>
  <Application>Microsoft Office PowerPoint</Application>
  <PresentationFormat>Custom</PresentationFormat>
  <Paragraphs>184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Student Name: Bijoy Binyamin MacWAn Student Number: 2335402 Course Name: Human Capital management  Lecturer Name: Dr. Gladius David Kulothungan Session: June 2024 Term  </vt:lpstr>
      <vt:lpstr>Table of Contents</vt:lpstr>
      <vt:lpstr>Introduction of Organization</vt:lpstr>
      <vt:lpstr>Strategic Goals</vt:lpstr>
      <vt:lpstr>Job Analysis / Position </vt:lpstr>
      <vt:lpstr>Job Description </vt:lpstr>
      <vt:lpstr>Person Specification </vt:lpstr>
      <vt:lpstr>Required skills </vt:lpstr>
      <vt:lpstr>Pay and working Conditions </vt:lpstr>
      <vt:lpstr>Flexible Working Arrangement</vt:lpstr>
      <vt:lpstr>Slide 11</vt:lpstr>
      <vt:lpstr>List of 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Lenovo</cp:lastModifiedBy>
  <cp:revision>111</cp:revision>
  <dcterms:created xsi:type="dcterms:W3CDTF">2024-06-27T11:21:54Z</dcterms:created>
  <dcterms:modified xsi:type="dcterms:W3CDTF">2024-08-05T22:09:32Z</dcterms:modified>
</cp:coreProperties>
</file>