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xml" ContentType="application/vnd.openxmlformats-officedocument.presentationml.tags+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2.xml" ContentType="application/vnd.openxmlformats-officedocument.presentationml.tags+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3.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48" r:id="rId5"/>
  </p:sldMasterIdLst>
  <p:notesMasterIdLst>
    <p:notesMasterId r:id="rId52"/>
  </p:notesMasterIdLst>
  <p:sldIdLst>
    <p:sldId id="256" r:id="rId6"/>
    <p:sldId id="462" r:id="rId7"/>
    <p:sldId id="463" r:id="rId8"/>
    <p:sldId id="258" r:id="rId9"/>
    <p:sldId id="483" r:id="rId10"/>
    <p:sldId id="482" r:id="rId11"/>
    <p:sldId id="481" r:id="rId12"/>
    <p:sldId id="484" r:id="rId13"/>
    <p:sldId id="390" r:id="rId14"/>
    <p:sldId id="494" r:id="rId15"/>
    <p:sldId id="493" r:id="rId16"/>
    <p:sldId id="487" r:id="rId17"/>
    <p:sldId id="499" r:id="rId18"/>
    <p:sldId id="485" r:id="rId19"/>
    <p:sldId id="504" r:id="rId20"/>
    <p:sldId id="468" r:id="rId21"/>
    <p:sldId id="278" r:id="rId22"/>
    <p:sldId id="404" r:id="rId23"/>
    <p:sldId id="370" r:id="rId24"/>
    <p:sldId id="393" r:id="rId25"/>
    <p:sldId id="294" r:id="rId26"/>
    <p:sldId id="394" r:id="rId27"/>
    <p:sldId id="352" r:id="rId28"/>
    <p:sldId id="353" r:id="rId29"/>
    <p:sldId id="391" r:id="rId30"/>
    <p:sldId id="343" r:id="rId31"/>
    <p:sldId id="400" r:id="rId32"/>
    <p:sldId id="469" r:id="rId33"/>
    <p:sldId id="405" r:id="rId34"/>
    <p:sldId id="496" r:id="rId35"/>
    <p:sldId id="300" r:id="rId36"/>
    <p:sldId id="495" r:id="rId37"/>
    <p:sldId id="466" r:id="rId38"/>
    <p:sldId id="467" r:id="rId39"/>
    <p:sldId id="410" r:id="rId40"/>
    <p:sldId id="415" r:id="rId41"/>
    <p:sldId id="281" r:id="rId42"/>
    <p:sldId id="414" r:id="rId43"/>
    <p:sldId id="503" r:id="rId44"/>
    <p:sldId id="479" r:id="rId45"/>
    <p:sldId id="257" r:id="rId46"/>
    <p:sldId id="488" r:id="rId47"/>
    <p:sldId id="489" r:id="rId48"/>
    <p:sldId id="372" r:id="rId49"/>
    <p:sldId id="351" r:id="rId50"/>
    <p:sldId id="321"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0E89AF-221B-EBCB-F2AC-1248C0FE15B9}" v="88" dt="2026-10-19T19:30:32.2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8108" autoAdjust="0"/>
  </p:normalViewPr>
  <p:slideViewPr>
    <p:cSldViewPr snapToGrid="0">
      <p:cViewPr varScale="1">
        <p:scale>
          <a:sx n="56" d="100"/>
          <a:sy n="56" d="100"/>
        </p:scale>
        <p:origin x="12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presProps" Target="presProp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microsoft.com/office/2015/10/relationships/revisionInfo" Target="revisionInfo.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D1D3F2-C34D-46C7-B86D-AF3725DCCFFE}" type="doc">
      <dgm:prSet loTypeId="urn:microsoft.com/office/officeart/2017/3/layout/HorizontalLabelsTimeline" loCatId="process" qsTypeId="urn:microsoft.com/office/officeart/2005/8/quickstyle/simple1" qsCatId="simple" csTypeId="urn:microsoft.com/office/officeart/2005/8/colors/colorful5" csCatId="colorful" phldr="1"/>
      <dgm:spPr/>
      <dgm:t>
        <a:bodyPr/>
        <a:lstStyle/>
        <a:p>
          <a:endParaRPr lang="en-US"/>
        </a:p>
      </dgm:t>
    </dgm:pt>
    <dgm:pt modelId="{0638F754-AA6C-49DB-99DD-2FBAB020AC34}">
      <dgm:prSet/>
      <dgm:spPr/>
      <dgm:t>
        <a:bodyPr/>
        <a:lstStyle/>
        <a:p>
          <a:pPr>
            <a:defRPr b="1"/>
          </a:pPr>
          <a:r>
            <a:rPr lang="en-US"/>
            <a:t>1960s</a:t>
          </a:r>
        </a:p>
      </dgm:t>
    </dgm:pt>
    <dgm:pt modelId="{D0A30111-E947-43FD-8BA8-2FA99DFC1A05}" type="parTrans" cxnId="{6E67C9DC-EFFF-4BD7-90F0-2822DABA2B75}">
      <dgm:prSet/>
      <dgm:spPr/>
      <dgm:t>
        <a:bodyPr/>
        <a:lstStyle/>
        <a:p>
          <a:endParaRPr lang="en-US"/>
        </a:p>
      </dgm:t>
    </dgm:pt>
    <dgm:pt modelId="{C1EAC7F0-BDDF-46FC-B9F7-DA3B91160837}" type="sibTrans" cxnId="{6E67C9DC-EFFF-4BD7-90F0-2822DABA2B75}">
      <dgm:prSet/>
      <dgm:spPr/>
      <dgm:t>
        <a:bodyPr/>
        <a:lstStyle/>
        <a:p>
          <a:endParaRPr lang="en-US"/>
        </a:p>
      </dgm:t>
    </dgm:pt>
    <dgm:pt modelId="{08BECCD7-861A-4343-8311-90C3329EAF93}">
      <dgm:prSet/>
      <dgm:spPr/>
      <dgm:t>
        <a:bodyPr/>
        <a:lstStyle/>
        <a:p>
          <a:r>
            <a:rPr lang="en-US"/>
            <a:t>In the 1960s new laws said people of different races must be treated fairly. </a:t>
          </a:r>
        </a:p>
      </dgm:t>
    </dgm:pt>
    <dgm:pt modelId="{5A132D4E-DFEF-4FD7-8EA5-8811073D62D1}" type="parTrans" cxnId="{DAAA74CA-DDC9-4D55-A7D4-17D7C18B027F}">
      <dgm:prSet/>
      <dgm:spPr/>
      <dgm:t>
        <a:bodyPr/>
        <a:lstStyle/>
        <a:p>
          <a:endParaRPr lang="en-US"/>
        </a:p>
      </dgm:t>
    </dgm:pt>
    <dgm:pt modelId="{77830B26-29A0-4ABE-98F8-1C1368C49995}" type="sibTrans" cxnId="{DAAA74CA-DDC9-4D55-A7D4-17D7C18B027F}">
      <dgm:prSet/>
      <dgm:spPr/>
      <dgm:t>
        <a:bodyPr/>
        <a:lstStyle/>
        <a:p>
          <a:endParaRPr lang="en-US"/>
        </a:p>
      </dgm:t>
    </dgm:pt>
    <dgm:pt modelId="{D7CD5DB4-59F0-4212-BAB7-4D9E35C7B3B6}">
      <dgm:prSet/>
      <dgm:spPr/>
      <dgm:t>
        <a:bodyPr/>
        <a:lstStyle/>
        <a:p>
          <a:pPr>
            <a:defRPr b="1"/>
          </a:pPr>
          <a:r>
            <a:rPr lang="en-US"/>
            <a:t>1970s</a:t>
          </a:r>
        </a:p>
      </dgm:t>
    </dgm:pt>
    <dgm:pt modelId="{EFC74729-394B-4A28-BBF5-89CDEB1E5127}" type="parTrans" cxnId="{50D260B0-00CA-40F1-90EA-93763CC42995}">
      <dgm:prSet/>
      <dgm:spPr/>
      <dgm:t>
        <a:bodyPr/>
        <a:lstStyle/>
        <a:p>
          <a:endParaRPr lang="en-US"/>
        </a:p>
      </dgm:t>
    </dgm:pt>
    <dgm:pt modelId="{BE2BAB51-BA61-40C9-A0B4-CB2BEE3B15B2}" type="sibTrans" cxnId="{50D260B0-00CA-40F1-90EA-93763CC42995}">
      <dgm:prSet/>
      <dgm:spPr/>
      <dgm:t>
        <a:bodyPr/>
        <a:lstStyle/>
        <a:p>
          <a:endParaRPr lang="en-US"/>
        </a:p>
      </dgm:t>
    </dgm:pt>
    <dgm:pt modelId="{B4DF2F2D-CAF0-40B7-8554-D3E1699A1B4A}">
      <dgm:prSet/>
      <dgm:spPr/>
      <dgm:t>
        <a:bodyPr/>
        <a:lstStyle/>
        <a:p>
          <a:r>
            <a:rPr lang="en-US"/>
            <a:t>In the 1970s new laws said men and women must be treated equally and get the same pay for the same job. </a:t>
          </a:r>
        </a:p>
      </dgm:t>
    </dgm:pt>
    <dgm:pt modelId="{C7BFF2F5-08CC-4501-BE47-E33FEFB88814}" type="parTrans" cxnId="{36010263-C1DB-420E-80F1-4DC51CA233AC}">
      <dgm:prSet/>
      <dgm:spPr/>
      <dgm:t>
        <a:bodyPr/>
        <a:lstStyle/>
        <a:p>
          <a:endParaRPr lang="en-US"/>
        </a:p>
      </dgm:t>
    </dgm:pt>
    <dgm:pt modelId="{55CA898D-AC52-4149-AA61-83F2B95E5FF3}" type="sibTrans" cxnId="{36010263-C1DB-420E-80F1-4DC51CA233AC}">
      <dgm:prSet/>
      <dgm:spPr/>
      <dgm:t>
        <a:bodyPr/>
        <a:lstStyle/>
        <a:p>
          <a:endParaRPr lang="en-US"/>
        </a:p>
      </dgm:t>
    </dgm:pt>
    <dgm:pt modelId="{7891C6F1-644D-4FDB-B3B6-1B46ECBEA679}">
      <dgm:prSet/>
      <dgm:spPr/>
      <dgm:t>
        <a:bodyPr/>
        <a:lstStyle/>
        <a:p>
          <a:pPr>
            <a:defRPr b="1"/>
          </a:pPr>
          <a:r>
            <a:rPr lang="en-US"/>
            <a:t>1990s</a:t>
          </a:r>
        </a:p>
      </dgm:t>
    </dgm:pt>
    <dgm:pt modelId="{34885033-0B33-4695-83E9-162E8572B560}" type="parTrans" cxnId="{CB10724D-2C25-4FD1-9244-9D0ECCBB416D}">
      <dgm:prSet/>
      <dgm:spPr/>
      <dgm:t>
        <a:bodyPr/>
        <a:lstStyle/>
        <a:p>
          <a:endParaRPr lang="en-US"/>
        </a:p>
      </dgm:t>
    </dgm:pt>
    <dgm:pt modelId="{BF893D4C-21E2-4920-95AC-0FA5A1361614}" type="sibTrans" cxnId="{CB10724D-2C25-4FD1-9244-9D0ECCBB416D}">
      <dgm:prSet/>
      <dgm:spPr/>
      <dgm:t>
        <a:bodyPr/>
        <a:lstStyle/>
        <a:p>
          <a:endParaRPr lang="en-US"/>
        </a:p>
      </dgm:t>
    </dgm:pt>
    <dgm:pt modelId="{B8795240-8147-4D02-9F24-520420090157}">
      <dgm:prSet/>
      <dgm:spPr/>
      <dgm:t>
        <a:bodyPr/>
        <a:lstStyle/>
        <a:p>
          <a:r>
            <a:rPr lang="en-US"/>
            <a:t>In the 1990s new laws said disabled people must be treated fairly. </a:t>
          </a:r>
        </a:p>
      </dgm:t>
    </dgm:pt>
    <dgm:pt modelId="{2ADD2FAF-2D1A-4623-9B28-67090D46C00B}" type="parTrans" cxnId="{A72D9209-6DDF-429F-8731-49DA03C8D9F3}">
      <dgm:prSet/>
      <dgm:spPr/>
      <dgm:t>
        <a:bodyPr/>
        <a:lstStyle/>
        <a:p>
          <a:endParaRPr lang="en-US"/>
        </a:p>
      </dgm:t>
    </dgm:pt>
    <dgm:pt modelId="{AA82897E-390C-4E2B-97D7-FBA5711FF500}" type="sibTrans" cxnId="{A72D9209-6DDF-429F-8731-49DA03C8D9F3}">
      <dgm:prSet/>
      <dgm:spPr/>
      <dgm:t>
        <a:bodyPr/>
        <a:lstStyle/>
        <a:p>
          <a:endParaRPr lang="en-US"/>
        </a:p>
      </dgm:t>
    </dgm:pt>
    <dgm:pt modelId="{CF0B4F65-DE5E-4B0F-8426-9BED9A26B8F8}">
      <dgm:prSet/>
      <dgm:spPr/>
      <dgm:t>
        <a:bodyPr/>
        <a:lstStyle/>
        <a:p>
          <a:pPr>
            <a:defRPr b="1"/>
          </a:pPr>
          <a:r>
            <a:rPr lang="en-US"/>
            <a:t>2004</a:t>
          </a:r>
        </a:p>
      </dgm:t>
    </dgm:pt>
    <dgm:pt modelId="{55F6BE41-F0FE-4CF3-80FB-AF1D9F87502A}" type="parTrans" cxnId="{907FDC75-8E8A-4A38-871D-39D67457D4C1}">
      <dgm:prSet/>
      <dgm:spPr/>
      <dgm:t>
        <a:bodyPr/>
        <a:lstStyle/>
        <a:p>
          <a:endParaRPr lang="en-US"/>
        </a:p>
      </dgm:t>
    </dgm:pt>
    <dgm:pt modelId="{0B04D70D-D913-41AB-BD94-61F6C199EAC4}" type="sibTrans" cxnId="{907FDC75-8E8A-4A38-871D-39D67457D4C1}">
      <dgm:prSet/>
      <dgm:spPr/>
      <dgm:t>
        <a:bodyPr/>
        <a:lstStyle/>
        <a:p>
          <a:endParaRPr lang="en-US"/>
        </a:p>
      </dgm:t>
    </dgm:pt>
    <dgm:pt modelId="{06CB90DA-EB00-41FE-9A17-C43AF8161A8B}">
      <dgm:prSet/>
      <dgm:spPr/>
      <dgm:t>
        <a:bodyPr/>
        <a:lstStyle/>
        <a:p>
          <a:r>
            <a:rPr lang="en-US"/>
            <a:t>In 2004 new laws gave lesbian, gay and bisexual people the right to become partners/marriage</a:t>
          </a:r>
        </a:p>
      </dgm:t>
    </dgm:pt>
    <dgm:pt modelId="{B3A3A204-773D-404C-A64E-027B4808A06E}" type="parTrans" cxnId="{8A9869AD-41D9-4F10-8D9B-EA3D40B48E68}">
      <dgm:prSet/>
      <dgm:spPr/>
      <dgm:t>
        <a:bodyPr/>
        <a:lstStyle/>
        <a:p>
          <a:endParaRPr lang="en-US"/>
        </a:p>
      </dgm:t>
    </dgm:pt>
    <dgm:pt modelId="{205E5129-5AC2-4D55-8A80-F72443C27DB0}" type="sibTrans" cxnId="{8A9869AD-41D9-4F10-8D9B-EA3D40B48E68}">
      <dgm:prSet/>
      <dgm:spPr/>
      <dgm:t>
        <a:bodyPr/>
        <a:lstStyle/>
        <a:p>
          <a:endParaRPr lang="en-US"/>
        </a:p>
      </dgm:t>
    </dgm:pt>
    <dgm:pt modelId="{DD36EBF4-EFC7-4A14-8FB3-16D938E9F7DD}" type="pres">
      <dgm:prSet presAssocID="{83D1D3F2-C34D-46C7-B86D-AF3725DCCFFE}" presName="root" presStyleCnt="0">
        <dgm:presLayoutVars>
          <dgm:chMax/>
          <dgm:chPref/>
          <dgm:animLvl val="lvl"/>
        </dgm:presLayoutVars>
      </dgm:prSet>
      <dgm:spPr/>
    </dgm:pt>
    <dgm:pt modelId="{869C5FF8-E1A1-4B8A-A44B-9B1CA00E23A2}" type="pres">
      <dgm:prSet presAssocID="{83D1D3F2-C34D-46C7-B86D-AF3725DCCFFE}" presName="divider" presStyleLbl="fgAcc1" presStyleIdx="0" presStyleCnt="1"/>
      <dgm:spPr/>
    </dgm:pt>
    <dgm:pt modelId="{15B94531-35E5-4B41-B2B7-46A318302A1E}" type="pres">
      <dgm:prSet presAssocID="{83D1D3F2-C34D-46C7-B86D-AF3725DCCFFE}" presName="nodes" presStyleCnt="0">
        <dgm:presLayoutVars>
          <dgm:chMax/>
          <dgm:chPref/>
          <dgm:animLvl val="lvl"/>
        </dgm:presLayoutVars>
      </dgm:prSet>
      <dgm:spPr/>
    </dgm:pt>
    <dgm:pt modelId="{FCEE4160-6681-4708-AF17-1B19C0542669}" type="pres">
      <dgm:prSet presAssocID="{0638F754-AA6C-49DB-99DD-2FBAB020AC34}" presName="composite" presStyleCnt="0"/>
      <dgm:spPr/>
    </dgm:pt>
    <dgm:pt modelId="{628698D4-641D-4BA2-B8A6-468547B84252}" type="pres">
      <dgm:prSet presAssocID="{0638F754-AA6C-49DB-99DD-2FBAB020AC34}" presName="L1TextContainer" presStyleLbl="alignNode1" presStyleIdx="0" presStyleCnt="4">
        <dgm:presLayoutVars>
          <dgm:chMax val="1"/>
          <dgm:chPref val="1"/>
          <dgm:bulletEnabled val="1"/>
        </dgm:presLayoutVars>
      </dgm:prSet>
      <dgm:spPr/>
    </dgm:pt>
    <dgm:pt modelId="{1A09A453-5774-4BF4-867E-A4D781B195F9}" type="pres">
      <dgm:prSet presAssocID="{0638F754-AA6C-49DB-99DD-2FBAB020AC34}" presName="L2TextContainerWrapper" presStyleCnt="0">
        <dgm:presLayoutVars>
          <dgm:bulletEnabled val="1"/>
        </dgm:presLayoutVars>
      </dgm:prSet>
      <dgm:spPr/>
    </dgm:pt>
    <dgm:pt modelId="{59489711-2AC3-47A6-A9D2-27FD99A514AD}" type="pres">
      <dgm:prSet presAssocID="{0638F754-AA6C-49DB-99DD-2FBAB020AC34}" presName="L2TextContainer" presStyleLbl="bgAccFollowNode1" presStyleIdx="0" presStyleCnt="4"/>
      <dgm:spPr/>
    </dgm:pt>
    <dgm:pt modelId="{D4E681B0-FF69-4E0A-BF10-50FB5C5F2721}" type="pres">
      <dgm:prSet presAssocID="{0638F754-AA6C-49DB-99DD-2FBAB020AC34}" presName="FlexibleEmptyPlaceHolder" presStyleCnt="0"/>
      <dgm:spPr/>
    </dgm:pt>
    <dgm:pt modelId="{98D3DAE6-367F-4B1B-A7CD-09454EB24A11}" type="pres">
      <dgm:prSet presAssocID="{0638F754-AA6C-49DB-99DD-2FBAB020AC34}" presName="ConnectLine" presStyleLbl="sibTrans1D1" presStyleIdx="0" presStyleCnt="4"/>
      <dgm:spPr/>
    </dgm:pt>
    <dgm:pt modelId="{6D4107F0-F44D-40C7-A71C-EA2030F4E480}" type="pres">
      <dgm:prSet presAssocID="{0638F754-AA6C-49DB-99DD-2FBAB020AC34}" presName="ConnectorPoint" presStyleLbl="node1" presStyleIdx="0" presStyleCnt="4"/>
      <dgm:spPr>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8E4A5059-07B6-44EA-883F-BBFC03BA8DC7}" type="pres">
      <dgm:prSet presAssocID="{0638F754-AA6C-49DB-99DD-2FBAB020AC34}" presName="EmptyPlaceHolder" presStyleCnt="0"/>
      <dgm:spPr/>
    </dgm:pt>
    <dgm:pt modelId="{506B5D1C-FF94-4F08-B17E-13EA69E6BFD7}" type="pres">
      <dgm:prSet presAssocID="{C1EAC7F0-BDDF-46FC-B9F7-DA3B91160837}" presName="spaceBetweenRectangles" presStyleCnt="0"/>
      <dgm:spPr/>
    </dgm:pt>
    <dgm:pt modelId="{90245225-5863-4342-800A-979D5420C8BD}" type="pres">
      <dgm:prSet presAssocID="{D7CD5DB4-59F0-4212-BAB7-4D9E35C7B3B6}" presName="composite" presStyleCnt="0"/>
      <dgm:spPr/>
    </dgm:pt>
    <dgm:pt modelId="{DA60D02F-F2DC-438C-839F-7EB9854620AC}" type="pres">
      <dgm:prSet presAssocID="{D7CD5DB4-59F0-4212-BAB7-4D9E35C7B3B6}" presName="L1TextContainer" presStyleLbl="alignNode1" presStyleIdx="1" presStyleCnt="4">
        <dgm:presLayoutVars>
          <dgm:chMax val="1"/>
          <dgm:chPref val="1"/>
          <dgm:bulletEnabled val="1"/>
        </dgm:presLayoutVars>
      </dgm:prSet>
      <dgm:spPr/>
    </dgm:pt>
    <dgm:pt modelId="{4DD3E33B-0407-417D-88A1-45CECF524402}" type="pres">
      <dgm:prSet presAssocID="{D7CD5DB4-59F0-4212-BAB7-4D9E35C7B3B6}" presName="L2TextContainerWrapper" presStyleCnt="0">
        <dgm:presLayoutVars>
          <dgm:bulletEnabled val="1"/>
        </dgm:presLayoutVars>
      </dgm:prSet>
      <dgm:spPr/>
    </dgm:pt>
    <dgm:pt modelId="{1B53820C-7C24-4436-8BA0-A9A5E02A57DF}" type="pres">
      <dgm:prSet presAssocID="{D7CD5DB4-59F0-4212-BAB7-4D9E35C7B3B6}" presName="L2TextContainer" presStyleLbl="bgAccFollowNode1" presStyleIdx="1" presStyleCnt="4"/>
      <dgm:spPr/>
    </dgm:pt>
    <dgm:pt modelId="{90EEECE4-FACD-4A29-9CF4-6FD396DDBC97}" type="pres">
      <dgm:prSet presAssocID="{D7CD5DB4-59F0-4212-BAB7-4D9E35C7B3B6}" presName="FlexibleEmptyPlaceHolder" presStyleCnt="0"/>
      <dgm:spPr/>
    </dgm:pt>
    <dgm:pt modelId="{CA2A3AB1-F8A2-47D1-A770-88A3EA4F5D31}" type="pres">
      <dgm:prSet presAssocID="{D7CD5DB4-59F0-4212-BAB7-4D9E35C7B3B6}" presName="ConnectLine" presStyleLbl="sibTrans1D1" presStyleIdx="1" presStyleCnt="4"/>
      <dgm:spPr/>
    </dgm:pt>
    <dgm:pt modelId="{3977D39C-D4F1-4DEE-A2A0-9CBFEE175F74}" type="pres">
      <dgm:prSet presAssocID="{D7CD5DB4-59F0-4212-BAB7-4D9E35C7B3B6}" presName="ConnectorPoint" presStyleLbl="node1" presStyleIdx="1" presStyleCnt="4"/>
      <dgm:spPr>
        <a:solidFill>
          <a:schemeClr val="accent5">
            <a:hueOff val="-2252848"/>
            <a:satOff val="-5806"/>
            <a:lumOff val="-3922"/>
            <a:alphaOff val="0"/>
          </a:schemeClr>
        </a:solidFill>
        <a:ln w="6350" cap="flat" cmpd="sng" algn="ctr">
          <a:solidFill>
            <a:schemeClr val="lt1">
              <a:hueOff val="0"/>
              <a:satOff val="0"/>
              <a:lumOff val="0"/>
              <a:alphaOff val="0"/>
            </a:schemeClr>
          </a:solidFill>
          <a:prstDash val="solid"/>
          <a:miter lim="800000"/>
        </a:ln>
        <a:effectLst/>
      </dgm:spPr>
    </dgm:pt>
    <dgm:pt modelId="{BCE54AEA-78C7-479F-94E6-5A6FFC4EB3DC}" type="pres">
      <dgm:prSet presAssocID="{D7CD5DB4-59F0-4212-BAB7-4D9E35C7B3B6}" presName="EmptyPlaceHolder" presStyleCnt="0"/>
      <dgm:spPr/>
    </dgm:pt>
    <dgm:pt modelId="{8FE2CCCC-A0BE-4988-A189-1DA800BAD3E2}" type="pres">
      <dgm:prSet presAssocID="{BE2BAB51-BA61-40C9-A0B4-CB2BEE3B15B2}" presName="spaceBetweenRectangles" presStyleCnt="0"/>
      <dgm:spPr/>
    </dgm:pt>
    <dgm:pt modelId="{473AFB28-855C-4B3C-8397-433D6DAE307B}" type="pres">
      <dgm:prSet presAssocID="{7891C6F1-644D-4FDB-B3B6-1B46ECBEA679}" presName="composite" presStyleCnt="0"/>
      <dgm:spPr/>
    </dgm:pt>
    <dgm:pt modelId="{0EDF3D5E-961B-44FB-820F-518123336C24}" type="pres">
      <dgm:prSet presAssocID="{7891C6F1-644D-4FDB-B3B6-1B46ECBEA679}" presName="L1TextContainer" presStyleLbl="alignNode1" presStyleIdx="2" presStyleCnt="4">
        <dgm:presLayoutVars>
          <dgm:chMax val="1"/>
          <dgm:chPref val="1"/>
          <dgm:bulletEnabled val="1"/>
        </dgm:presLayoutVars>
      </dgm:prSet>
      <dgm:spPr/>
    </dgm:pt>
    <dgm:pt modelId="{6E11FE1B-0BA5-4454-BF8F-5400C2CAC155}" type="pres">
      <dgm:prSet presAssocID="{7891C6F1-644D-4FDB-B3B6-1B46ECBEA679}" presName="L2TextContainerWrapper" presStyleCnt="0">
        <dgm:presLayoutVars>
          <dgm:bulletEnabled val="1"/>
        </dgm:presLayoutVars>
      </dgm:prSet>
      <dgm:spPr/>
    </dgm:pt>
    <dgm:pt modelId="{AEEE1D04-9E55-45FF-AC5C-EB7282A68805}" type="pres">
      <dgm:prSet presAssocID="{7891C6F1-644D-4FDB-B3B6-1B46ECBEA679}" presName="L2TextContainer" presStyleLbl="bgAccFollowNode1" presStyleIdx="2" presStyleCnt="4"/>
      <dgm:spPr/>
    </dgm:pt>
    <dgm:pt modelId="{4566E50F-E6BD-4E49-BEE8-EA36DE3B2B05}" type="pres">
      <dgm:prSet presAssocID="{7891C6F1-644D-4FDB-B3B6-1B46ECBEA679}" presName="FlexibleEmptyPlaceHolder" presStyleCnt="0"/>
      <dgm:spPr/>
    </dgm:pt>
    <dgm:pt modelId="{2AAC80B9-238F-4B15-BE11-3573CA5D7E96}" type="pres">
      <dgm:prSet presAssocID="{7891C6F1-644D-4FDB-B3B6-1B46ECBEA679}" presName="ConnectLine" presStyleLbl="sibTrans1D1" presStyleIdx="2" presStyleCnt="4"/>
      <dgm:spPr/>
    </dgm:pt>
    <dgm:pt modelId="{CFC0F4C0-44A2-4FE6-BA75-BB5C12D7D0A9}" type="pres">
      <dgm:prSet presAssocID="{7891C6F1-644D-4FDB-B3B6-1B46ECBEA679}" presName="ConnectorPoint" presStyleLbl="node1" presStyleIdx="2" presStyleCnt="4"/>
      <dgm:spPr>
        <a:solidFill>
          <a:schemeClr val="accent5">
            <a:hueOff val="-4505695"/>
            <a:satOff val="-11613"/>
            <a:lumOff val="-7843"/>
            <a:alphaOff val="0"/>
          </a:schemeClr>
        </a:solidFill>
        <a:ln w="6350" cap="flat" cmpd="sng" algn="ctr">
          <a:solidFill>
            <a:schemeClr val="lt1">
              <a:hueOff val="0"/>
              <a:satOff val="0"/>
              <a:lumOff val="0"/>
              <a:alphaOff val="0"/>
            </a:schemeClr>
          </a:solidFill>
          <a:prstDash val="solid"/>
          <a:miter lim="800000"/>
        </a:ln>
        <a:effectLst/>
      </dgm:spPr>
    </dgm:pt>
    <dgm:pt modelId="{6464BF5F-EAAF-41EC-B85A-269FC9CB19A4}" type="pres">
      <dgm:prSet presAssocID="{7891C6F1-644D-4FDB-B3B6-1B46ECBEA679}" presName="EmptyPlaceHolder" presStyleCnt="0"/>
      <dgm:spPr/>
    </dgm:pt>
    <dgm:pt modelId="{10CEF11B-6ACC-4784-941D-620A7B8E92E4}" type="pres">
      <dgm:prSet presAssocID="{BF893D4C-21E2-4920-95AC-0FA5A1361614}" presName="spaceBetweenRectangles" presStyleCnt="0"/>
      <dgm:spPr/>
    </dgm:pt>
    <dgm:pt modelId="{C01DC287-3AA3-4ACE-8488-7B6491F975E1}" type="pres">
      <dgm:prSet presAssocID="{CF0B4F65-DE5E-4B0F-8426-9BED9A26B8F8}" presName="composite" presStyleCnt="0"/>
      <dgm:spPr/>
    </dgm:pt>
    <dgm:pt modelId="{8C5D7B9A-A75F-4FB1-AC0F-5952F78D6ABF}" type="pres">
      <dgm:prSet presAssocID="{CF0B4F65-DE5E-4B0F-8426-9BED9A26B8F8}" presName="L1TextContainer" presStyleLbl="alignNode1" presStyleIdx="3" presStyleCnt="4">
        <dgm:presLayoutVars>
          <dgm:chMax val="1"/>
          <dgm:chPref val="1"/>
          <dgm:bulletEnabled val="1"/>
        </dgm:presLayoutVars>
      </dgm:prSet>
      <dgm:spPr/>
    </dgm:pt>
    <dgm:pt modelId="{888B258C-C1CB-4B32-9520-5969B171DBAD}" type="pres">
      <dgm:prSet presAssocID="{CF0B4F65-DE5E-4B0F-8426-9BED9A26B8F8}" presName="L2TextContainerWrapper" presStyleCnt="0">
        <dgm:presLayoutVars>
          <dgm:bulletEnabled val="1"/>
        </dgm:presLayoutVars>
      </dgm:prSet>
      <dgm:spPr/>
    </dgm:pt>
    <dgm:pt modelId="{DEF9096D-B2FF-465F-ADC6-FADF52613606}" type="pres">
      <dgm:prSet presAssocID="{CF0B4F65-DE5E-4B0F-8426-9BED9A26B8F8}" presName="L2TextContainer" presStyleLbl="bgAccFollowNode1" presStyleIdx="3" presStyleCnt="4"/>
      <dgm:spPr/>
    </dgm:pt>
    <dgm:pt modelId="{8D7F7217-3736-493B-A53B-953E7E8C8A2C}" type="pres">
      <dgm:prSet presAssocID="{CF0B4F65-DE5E-4B0F-8426-9BED9A26B8F8}" presName="FlexibleEmptyPlaceHolder" presStyleCnt="0"/>
      <dgm:spPr/>
    </dgm:pt>
    <dgm:pt modelId="{30E7EE3A-6DFE-4D43-A23B-4F02C1E26F72}" type="pres">
      <dgm:prSet presAssocID="{CF0B4F65-DE5E-4B0F-8426-9BED9A26B8F8}" presName="ConnectLine" presStyleLbl="sibTrans1D1" presStyleIdx="3" presStyleCnt="4"/>
      <dgm:spPr/>
    </dgm:pt>
    <dgm:pt modelId="{89AC6FE3-01AB-4A71-B1F4-68C7F5BB6FFA}" type="pres">
      <dgm:prSet presAssocID="{CF0B4F65-DE5E-4B0F-8426-9BED9A26B8F8}" presName="ConnectorPoint" presStyleLbl="node1" presStyleIdx="3" presStyleCnt="4"/>
      <dgm:spPr>
        <a:solidFill>
          <a:schemeClr val="accent5">
            <a:hueOff val="-6758543"/>
            <a:satOff val="-17419"/>
            <a:lumOff val="-11765"/>
            <a:alphaOff val="0"/>
          </a:schemeClr>
        </a:solidFill>
        <a:ln w="6350" cap="flat" cmpd="sng" algn="ctr">
          <a:solidFill>
            <a:schemeClr val="lt1">
              <a:hueOff val="0"/>
              <a:satOff val="0"/>
              <a:lumOff val="0"/>
              <a:alphaOff val="0"/>
            </a:schemeClr>
          </a:solidFill>
          <a:prstDash val="solid"/>
          <a:miter lim="800000"/>
        </a:ln>
        <a:effectLst/>
      </dgm:spPr>
    </dgm:pt>
    <dgm:pt modelId="{5C169A4F-2C68-4CBB-9443-9249F810EEA3}" type="pres">
      <dgm:prSet presAssocID="{CF0B4F65-DE5E-4B0F-8426-9BED9A26B8F8}" presName="EmptyPlaceHolder" presStyleCnt="0"/>
      <dgm:spPr/>
    </dgm:pt>
  </dgm:ptLst>
  <dgm:cxnLst>
    <dgm:cxn modelId="{A72D9209-6DDF-429F-8731-49DA03C8D9F3}" srcId="{7891C6F1-644D-4FDB-B3B6-1B46ECBEA679}" destId="{B8795240-8147-4D02-9F24-520420090157}" srcOrd="0" destOrd="0" parTransId="{2ADD2FAF-2D1A-4623-9B28-67090D46C00B}" sibTransId="{AA82897E-390C-4E2B-97D7-FBA5711FF500}"/>
    <dgm:cxn modelId="{A4F3630C-80F7-4837-AC9B-6816843235D7}" type="presOf" srcId="{06CB90DA-EB00-41FE-9A17-C43AF8161A8B}" destId="{DEF9096D-B2FF-465F-ADC6-FADF52613606}" srcOrd="0" destOrd="0" presId="urn:microsoft.com/office/officeart/2017/3/layout/HorizontalLabelsTimeline"/>
    <dgm:cxn modelId="{B568580C-6916-486E-BA17-6730555F1871}" type="presOf" srcId="{B4DF2F2D-CAF0-40B7-8554-D3E1699A1B4A}" destId="{1B53820C-7C24-4436-8BA0-A9A5E02A57DF}" srcOrd="0" destOrd="0" presId="urn:microsoft.com/office/officeart/2017/3/layout/HorizontalLabelsTimeline"/>
    <dgm:cxn modelId="{3EA06130-7AFE-41E6-9FD0-175E19881CC5}" type="presOf" srcId="{08BECCD7-861A-4343-8311-90C3329EAF93}" destId="{59489711-2AC3-47A6-A9D2-27FD99A514AD}" srcOrd="0" destOrd="0" presId="urn:microsoft.com/office/officeart/2017/3/layout/HorizontalLabelsTimeline"/>
    <dgm:cxn modelId="{36010263-C1DB-420E-80F1-4DC51CA233AC}" srcId="{D7CD5DB4-59F0-4212-BAB7-4D9E35C7B3B6}" destId="{B4DF2F2D-CAF0-40B7-8554-D3E1699A1B4A}" srcOrd="0" destOrd="0" parTransId="{C7BFF2F5-08CC-4501-BE47-E33FEFB88814}" sibTransId="{55CA898D-AC52-4149-AA61-83F2B95E5FF3}"/>
    <dgm:cxn modelId="{E8232348-E4FC-43CE-8B32-849D6419538C}" type="presOf" srcId="{CF0B4F65-DE5E-4B0F-8426-9BED9A26B8F8}" destId="{8C5D7B9A-A75F-4FB1-AC0F-5952F78D6ABF}" srcOrd="0" destOrd="0" presId="urn:microsoft.com/office/officeart/2017/3/layout/HorizontalLabelsTimeline"/>
    <dgm:cxn modelId="{CB10724D-2C25-4FD1-9244-9D0ECCBB416D}" srcId="{83D1D3F2-C34D-46C7-B86D-AF3725DCCFFE}" destId="{7891C6F1-644D-4FDB-B3B6-1B46ECBEA679}" srcOrd="2" destOrd="0" parTransId="{34885033-0B33-4695-83E9-162E8572B560}" sibTransId="{BF893D4C-21E2-4920-95AC-0FA5A1361614}"/>
    <dgm:cxn modelId="{25BFC570-3F89-4C69-BAF2-7443FC23EABD}" type="presOf" srcId="{83D1D3F2-C34D-46C7-B86D-AF3725DCCFFE}" destId="{DD36EBF4-EFC7-4A14-8FB3-16D938E9F7DD}" srcOrd="0" destOrd="0" presId="urn:microsoft.com/office/officeart/2017/3/layout/HorizontalLabelsTimeline"/>
    <dgm:cxn modelId="{907FDC75-8E8A-4A38-871D-39D67457D4C1}" srcId="{83D1D3F2-C34D-46C7-B86D-AF3725DCCFFE}" destId="{CF0B4F65-DE5E-4B0F-8426-9BED9A26B8F8}" srcOrd="3" destOrd="0" parTransId="{55F6BE41-F0FE-4CF3-80FB-AF1D9F87502A}" sibTransId="{0B04D70D-D913-41AB-BD94-61F6C199EAC4}"/>
    <dgm:cxn modelId="{8A9869AD-41D9-4F10-8D9B-EA3D40B48E68}" srcId="{CF0B4F65-DE5E-4B0F-8426-9BED9A26B8F8}" destId="{06CB90DA-EB00-41FE-9A17-C43AF8161A8B}" srcOrd="0" destOrd="0" parTransId="{B3A3A204-773D-404C-A64E-027B4808A06E}" sibTransId="{205E5129-5AC2-4D55-8A80-F72443C27DB0}"/>
    <dgm:cxn modelId="{50D260B0-00CA-40F1-90EA-93763CC42995}" srcId="{83D1D3F2-C34D-46C7-B86D-AF3725DCCFFE}" destId="{D7CD5DB4-59F0-4212-BAB7-4D9E35C7B3B6}" srcOrd="1" destOrd="0" parTransId="{EFC74729-394B-4A28-BBF5-89CDEB1E5127}" sibTransId="{BE2BAB51-BA61-40C9-A0B4-CB2BEE3B15B2}"/>
    <dgm:cxn modelId="{28AECBB3-469A-4BD4-930F-72A468EC3159}" type="presOf" srcId="{7891C6F1-644D-4FDB-B3B6-1B46ECBEA679}" destId="{0EDF3D5E-961B-44FB-820F-518123336C24}" srcOrd="0" destOrd="0" presId="urn:microsoft.com/office/officeart/2017/3/layout/HorizontalLabelsTimeline"/>
    <dgm:cxn modelId="{B05AA8B9-5E29-4A08-B798-6FEA68BF75C7}" type="presOf" srcId="{0638F754-AA6C-49DB-99DD-2FBAB020AC34}" destId="{628698D4-641D-4BA2-B8A6-468547B84252}" srcOrd="0" destOrd="0" presId="urn:microsoft.com/office/officeart/2017/3/layout/HorizontalLabelsTimeline"/>
    <dgm:cxn modelId="{2E9029BC-5D0C-4653-A91E-39A490D26120}" type="presOf" srcId="{D7CD5DB4-59F0-4212-BAB7-4D9E35C7B3B6}" destId="{DA60D02F-F2DC-438C-839F-7EB9854620AC}" srcOrd="0" destOrd="0" presId="urn:microsoft.com/office/officeart/2017/3/layout/HorizontalLabelsTimeline"/>
    <dgm:cxn modelId="{DAAA74CA-DDC9-4D55-A7D4-17D7C18B027F}" srcId="{0638F754-AA6C-49DB-99DD-2FBAB020AC34}" destId="{08BECCD7-861A-4343-8311-90C3329EAF93}" srcOrd="0" destOrd="0" parTransId="{5A132D4E-DFEF-4FD7-8EA5-8811073D62D1}" sibTransId="{77830B26-29A0-4ABE-98F8-1C1368C49995}"/>
    <dgm:cxn modelId="{6E67C9DC-EFFF-4BD7-90F0-2822DABA2B75}" srcId="{83D1D3F2-C34D-46C7-B86D-AF3725DCCFFE}" destId="{0638F754-AA6C-49DB-99DD-2FBAB020AC34}" srcOrd="0" destOrd="0" parTransId="{D0A30111-E947-43FD-8BA8-2FA99DFC1A05}" sibTransId="{C1EAC7F0-BDDF-46FC-B9F7-DA3B91160837}"/>
    <dgm:cxn modelId="{958E2EF7-BEBA-45F7-9B80-2473184FBBAA}" type="presOf" srcId="{B8795240-8147-4D02-9F24-520420090157}" destId="{AEEE1D04-9E55-45FF-AC5C-EB7282A68805}" srcOrd="0" destOrd="0" presId="urn:microsoft.com/office/officeart/2017/3/layout/HorizontalLabelsTimeline"/>
    <dgm:cxn modelId="{AD2E5DCF-831C-4D86-B910-619BE122F45D}" type="presParOf" srcId="{DD36EBF4-EFC7-4A14-8FB3-16D938E9F7DD}" destId="{869C5FF8-E1A1-4B8A-A44B-9B1CA00E23A2}" srcOrd="0" destOrd="0" presId="urn:microsoft.com/office/officeart/2017/3/layout/HorizontalLabelsTimeline"/>
    <dgm:cxn modelId="{425E88EF-0544-47F7-826B-D518A94418F4}" type="presParOf" srcId="{DD36EBF4-EFC7-4A14-8FB3-16D938E9F7DD}" destId="{15B94531-35E5-4B41-B2B7-46A318302A1E}" srcOrd="1" destOrd="0" presId="urn:microsoft.com/office/officeart/2017/3/layout/HorizontalLabelsTimeline"/>
    <dgm:cxn modelId="{A22F2F9D-485B-4AD0-ABA9-4D04A0E8C3FD}" type="presParOf" srcId="{15B94531-35E5-4B41-B2B7-46A318302A1E}" destId="{FCEE4160-6681-4708-AF17-1B19C0542669}" srcOrd="0" destOrd="0" presId="urn:microsoft.com/office/officeart/2017/3/layout/HorizontalLabelsTimeline"/>
    <dgm:cxn modelId="{1FE65E06-5B1B-48F4-BAC7-BD320CFD21A9}" type="presParOf" srcId="{FCEE4160-6681-4708-AF17-1B19C0542669}" destId="{628698D4-641D-4BA2-B8A6-468547B84252}" srcOrd="0" destOrd="0" presId="urn:microsoft.com/office/officeart/2017/3/layout/HorizontalLabelsTimeline"/>
    <dgm:cxn modelId="{F928A5F9-C839-4FBD-B89D-8A13598BFD3A}" type="presParOf" srcId="{FCEE4160-6681-4708-AF17-1B19C0542669}" destId="{1A09A453-5774-4BF4-867E-A4D781B195F9}" srcOrd="1" destOrd="0" presId="urn:microsoft.com/office/officeart/2017/3/layout/HorizontalLabelsTimeline"/>
    <dgm:cxn modelId="{5F1C1CF1-78E5-4FA5-85A0-1EDE87E18356}" type="presParOf" srcId="{1A09A453-5774-4BF4-867E-A4D781B195F9}" destId="{59489711-2AC3-47A6-A9D2-27FD99A514AD}" srcOrd="0" destOrd="0" presId="urn:microsoft.com/office/officeart/2017/3/layout/HorizontalLabelsTimeline"/>
    <dgm:cxn modelId="{084F7B90-9366-4C80-8350-30FDE50094F1}" type="presParOf" srcId="{1A09A453-5774-4BF4-867E-A4D781B195F9}" destId="{D4E681B0-FF69-4E0A-BF10-50FB5C5F2721}" srcOrd="1" destOrd="0" presId="urn:microsoft.com/office/officeart/2017/3/layout/HorizontalLabelsTimeline"/>
    <dgm:cxn modelId="{093F02D9-789E-4DFD-A823-B636CDF8351C}" type="presParOf" srcId="{FCEE4160-6681-4708-AF17-1B19C0542669}" destId="{98D3DAE6-367F-4B1B-A7CD-09454EB24A11}" srcOrd="2" destOrd="0" presId="urn:microsoft.com/office/officeart/2017/3/layout/HorizontalLabelsTimeline"/>
    <dgm:cxn modelId="{14711BA9-1926-46B5-8265-7F98E47E5332}" type="presParOf" srcId="{FCEE4160-6681-4708-AF17-1B19C0542669}" destId="{6D4107F0-F44D-40C7-A71C-EA2030F4E480}" srcOrd="3" destOrd="0" presId="urn:microsoft.com/office/officeart/2017/3/layout/HorizontalLabelsTimeline"/>
    <dgm:cxn modelId="{AF82DBC6-6684-46E4-A492-8B0AE0D70559}" type="presParOf" srcId="{FCEE4160-6681-4708-AF17-1B19C0542669}" destId="{8E4A5059-07B6-44EA-883F-BBFC03BA8DC7}" srcOrd="4" destOrd="0" presId="urn:microsoft.com/office/officeart/2017/3/layout/HorizontalLabelsTimeline"/>
    <dgm:cxn modelId="{22F22C48-1088-4149-B0EC-935C23B14017}" type="presParOf" srcId="{15B94531-35E5-4B41-B2B7-46A318302A1E}" destId="{506B5D1C-FF94-4F08-B17E-13EA69E6BFD7}" srcOrd="1" destOrd="0" presId="urn:microsoft.com/office/officeart/2017/3/layout/HorizontalLabelsTimeline"/>
    <dgm:cxn modelId="{EF84902B-228F-4A38-8073-F27A6772CF40}" type="presParOf" srcId="{15B94531-35E5-4B41-B2B7-46A318302A1E}" destId="{90245225-5863-4342-800A-979D5420C8BD}" srcOrd="2" destOrd="0" presId="urn:microsoft.com/office/officeart/2017/3/layout/HorizontalLabelsTimeline"/>
    <dgm:cxn modelId="{AC5D9006-BC29-40EE-B376-9C9AE7075C92}" type="presParOf" srcId="{90245225-5863-4342-800A-979D5420C8BD}" destId="{DA60D02F-F2DC-438C-839F-7EB9854620AC}" srcOrd="0" destOrd="0" presId="urn:microsoft.com/office/officeart/2017/3/layout/HorizontalLabelsTimeline"/>
    <dgm:cxn modelId="{4BC4262F-00BF-4F64-845B-79B8AA03220F}" type="presParOf" srcId="{90245225-5863-4342-800A-979D5420C8BD}" destId="{4DD3E33B-0407-417D-88A1-45CECF524402}" srcOrd="1" destOrd="0" presId="urn:microsoft.com/office/officeart/2017/3/layout/HorizontalLabelsTimeline"/>
    <dgm:cxn modelId="{ED179C87-F3CB-4A27-9026-F4C4FDB0B931}" type="presParOf" srcId="{4DD3E33B-0407-417D-88A1-45CECF524402}" destId="{1B53820C-7C24-4436-8BA0-A9A5E02A57DF}" srcOrd="0" destOrd="0" presId="urn:microsoft.com/office/officeart/2017/3/layout/HorizontalLabelsTimeline"/>
    <dgm:cxn modelId="{0A7EDA95-F97B-4931-9F87-E22A69AA43F8}" type="presParOf" srcId="{4DD3E33B-0407-417D-88A1-45CECF524402}" destId="{90EEECE4-FACD-4A29-9CF4-6FD396DDBC97}" srcOrd="1" destOrd="0" presId="urn:microsoft.com/office/officeart/2017/3/layout/HorizontalLabelsTimeline"/>
    <dgm:cxn modelId="{23DA454F-1C82-47A4-A300-3A66DEA5AC87}" type="presParOf" srcId="{90245225-5863-4342-800A-979D5420C8BD}" destId="{CA2A3AB1-F8A2-47D1-A770-88A3EA4F5D31}" srcOrd="2" destOrd="0" presId="urn:microsoft.com/office/officeart/2017/3/layout/HorizontalLabelsTimeline"/>
    <dgm:cxn modelId="{C0674ECD-41F4-4161-8FFB-9B456231E01D}" type="presParOf" srcId="{90245225-5863-4342-800A-979D5420C8BD}" destId="{3977D39C-D4F1-4DEE-A2A0-9CBFEE175F74}" srcOrd="3" destOrd="0" presId="urn:microsoft.com/office/officeart/2017/3/layout/HorizontalLabelsTimeline"/>
    <dgm:cxn modelId="{519CDEFE-11FC-4FBF-AF8E-833ECBBB23E0}" type="presParOf" srcId="{90245225-5863-4342-800A-979D5420C8BD}" destId="{BCE54AEA-78C7-479F-94E6-5A6FFC4EB3DC}" srcOrd="4" destOrd="0" presId="urn:microsoft.com/office/officeart/2017/3/layout/HorizontalLabelsTimeline"/>
    <dgm:cxn modelId="{D9473152-1BAB-4216-9162-6576B0FDFA0C}" type="presParOf" srcId="{15B94531-35E5-4B41-B2B7-46A318302A1E}" destId="{8FE2CCCC-A0BE-4988-A189-1DA800BAD3E2}" srcOrd="3" destOrd="0" presId="urn:microsoft.com/office/officeart/2017/3/layout/HorizontalLabelsTimeline"/>
    <dgm:cxn modelId="{4EBA5087-7490-46C9-8D2C-C3E124794DEE}" type="presParOf" srcId="{15B94531-35E5-4B41-B2B7-46A318302A1E}" destId="{473AFB28-855C-4B3C-8397-433D6DAE307B}" srcOrd="4" destOrd="0" presId="urn:microsoft.com/office/officeart/2017/3/layout/HorizontalLabelsTimeline"/>
    <dgm:cxn modelId="{6E43E3C7-0A18-47A0-9063-6EC0D43264E0}" type="presParOf" srcId="{473AFB28-855C-4B3C-8397-433D6DAE307B}" destId="{0EDF3D5E-961B-44FB-820F-518123336C24}" srcOrd="0" destOrd="0" presId="urn:microsoft.com/office/officeart/2017/3/layout/HorizontalLabelsTimeline"/>
    <dgm:cxn modelId="{1663FFB3-DC1E-462C-BCBF-D6D59829D973}" type="presParOf" srcId="{473AFB28-855C-4B3C-8397-433D6DAE307B}" destId="{6E11FE1B-0BA5-4454-BF8F-5400C2CAC155}" srcOrd="1" destOrd="0" presId="urn:microsoft.com/office/officeart/2017/3/layout/HorizontalLabelsTimeline"/>
    <dgm:cxn modelId="{433EE995-6BB9-44A7-A39F-D701B5C96BB8}" type="presParOf" srcId="{6E11FE1B-0BA5-4454-BF8F-5400C2CAC155}" destId="{AEEE1D04-9E55-45FF-AC5C-EB7282A68805}" srcOrd="0" destOrd="0" presId="urn:microsoft.com/office/officeart/2017/3/layout/HorizontalLabelsTimeline"/>
    <dgm:cxn modelId="{26E4D821-95BC-4A6F-95A6-9BFC5A43EACD}" type="presParOf" srcId="{6E11FE1B-0BA5-4454-BF8F-5400C2CAC155}" destId="{4566E50F-E6BD-4E49-BEE8-EA36DE3B2B05}" srcOrd="1" destOrd="0" presId="urn:microsoft.com/office/officeart/2017/3/layout/HorizontalLabelsTimeline"/>
    <dgm:cxn modelId="{C1F958CB-267E-47FA-B01F-E094E1DF13A1}" type="presParOf" srcId="{473AFB28-855C-4B3C-8397-433D6DAE307B}" destId="{2AAC80B9-238F-4B15-BE11-3573CA5D7E96}" srcOrd="2" destOrd="0" presId="urn:microsoft.com/office/officeart/2017/3/layout/HorizontalLabelsTimeline"/>
    <dgm:cxn modelId="{09C0F584-9B06-440F-BA4E-31DE3729B718}" type="presParOf" srcId="{473AFB28-855C-4B3C-8397-433D6DAE307B}" destId="{CFC0F4C0-44A2-4FE6-BA75-BB5C12D7D0A9}" srcOrd="3" destOrd="0" presId="urn:microsoft.com/office/officeart/2017/3/layout/HorizontalLabelsTimeline"/>
    <dgm:cxn modelId="{E867889D-53B3-4D1F-BA97-99F6408C67EB}" type="presParOf" srcId="{473AFB28-855C-4B3C-8397-433D6DAE307B}" destId="{6464BF5F-EAAF-41EC-B85A-269FC9CB19A4}" srcOrd="4" destOrd="0" presId="urn:microsoft.com/office/officeart/2017/3/layout/HorizontalLabelsTimeline"/>
    <dgm:cxn modelId="{DFEA2364-280C-40A2-9AE6-02D3ADA60E6C}" type="presParOf" srcId="{15B94531-35E5-4B41-B2B7-46A318302A1E}" destId="{10CEF11B-6ACC-4784-941D-620A7B8E92E4}" srcOrd="5" destOrd="0" presId="urn:microsoft.com/office/officeart/2017/3/layout/HorizontalLabelsTimeline"/>
    <dgm:cxn modelId="{8398F56B-7013-42FE-840F-1AB58FA111E7}" type="presParOf" srcId="{15B94531-35E5-4B41-B2B7-46A318302A1E}" destId="{C01DC287-3AA3-4ACE-8488-7B6491F975E1}" srcOrd="6" destOrd="0" presId="urn:microsoft.com/office/officeart/2017/3/layout/HorizontalLabelsTimeline"/>
    <dgm:cxn modelId="{747B2956-60EB-4699-964E-AE2B8C2EAE44}" type="presParOf" srcId="{C01DC287-3AA3-4ACE-8488-7B6491F975E1}" destId="{8C5D7B9A-A75F-4FB1-AC0F-5952F78D6ABF}" srcOrd="0" destOrd="0" presId="urn:microsoft.com/office/officeart/2017/3/layout/HorizontalLabelsTimeline"/>
    <dgm:cxn modelId="{5791D48D-0405-415C-A742-B87D93FCB063}" type="presParOf" srcId="{C01DC287-3AA3-4ACE-8488-7B6491F975E1}" destId="{888B258C-C1CB-4B32-9520-5969B171DBAD}" srcOrd="1" destOrd="0" presId="urn:microsoft.com/office/officeart/2017/3/layout/HorizontalLabelsTimeline"/>
    <dgm:cxn modelId="{C22148C4-28B6-4334-A5D6-68D3E2B003F8}" type="presParOf" srcId="{888B258C-C1CB-4B32-9520-5969B171DBAD}" destId="{DEF9096D-B2FF-465F-ADC6-FADF52613606}" srcOrd="0" destOrd="0" presId="urn:microsoft.com/office/officeart/2017/3/layout/HorizontalLabelsTimeline"/>
    <dgm:cxn modelId="{73DD1EAD-B5BA-43DC-8E32-100333494DE0}" type="presParOf" srcId="{888B258C-C1CB-4B32-9520-5969B171DBAD}" destId="{8D7F7217-3736-493B-A53B-953E7E8C8A2C}" srcOrd="1" destOrd="0" presId="urn:microsoft.com/office/officeart/2017/3/layout/HorizontalLabelsTimeline"/>
    <dgm:cxn modelId="{047B990E-AB45-41D8-BA11-4B348F25CB98}" type="presParOf" srcId="{C01DC287-3AA3-4ACE-8488-7B6491F975E1}" destId="{30E7EE3A-6DFE-4D43-A23B-4F02C1E26F72}" srcOrd="2" destOrd="0" presId="urn:microsoft.com/office/officeart/2017/3/layout/HorizontalLabelsTimeline"/>
    <dgm:cxn modelId="{3EB1941E-4097-45B7-B819-4125A454A937}" type="presParOf" srcId="{C01DC287-3AA3-4ACE-8488-7B6491F975E1}" destId="{89AC6FE3-01AB-4A71-B1F4-68C7F5BB6FFA}" srcOrd="3" destOrd="0" presId="urn:microsoft.com/office/officeart/2017/3/layout/HorizontalLabelsTimeline"/>
    <dgm:cxn modelId="{675A9A52-D245-4C17-8728-23D317014ECB}" type="presParOf" srcId="{C01DC287-3AA3-4ACE-8488-7B6491F975E1}" destId="{5C169A4F-2C68-4CBB-9443-9249F810EEA3}"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C2A1BE-C80E-4190-A869-3C062C21588E}" type="doc">
      <dgm:prSet loTypeId="urn:microsoft.com/office/officeart/2005/8/layout/process2" loCatId="process" qsTypeId="urn:microsoft.com/office/officeart/2005/8/quickstyle/simple1" qsCatId="simple" csTypeId="urn:microsoft.com/office/officeart/2005/8/colors/accent1_2" csCatId="accent1" phldr="1"/>
      <dgm:spPr/>
    </dgm:pt>
    <dgm:pt modelId="{72AFAF61-8B7E-481D-B50B-AB4A33635FAF}">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Any incident, which may or may not constitute a criminal offence, perceived by the victim or any other person as being motivated by prejudice or hate.</a:t>
          </a:r>
        </a:p>
      </dgm:t>
    </dgm:pt>
    <dgm:pt modelId="{60089474-67AD-4B3B-8437-674F816A3B53}" type="parTrans" cxnId="{BD4F6CE3-14D2-475C-829D-6BD8FD1AFF81}">
      <dgm:prSet/>
      <dgm:spPr/>
      <dgm:t>
        <a:bodyPr/>
        <a:lstStyle/>
        <a:p>
          <a:endParaRPr lang="en-GB"/>
        </a:p>
      </dgm:t>
    </dgm:pt>
    <dgm:pt modelId="{616C986C-3201-46CC-836D-05D0637818F1}" type="sibTrans" cxnId="{BD4F6CE3-14D2-475C-829D-6BD8FD1AFF81}">
      <dgm:prSet/>
      <dgm:spPr>
        <a:solidFill>
          <a:schemeClr val="accent2">
            <a:lumMod val="75000"/>
          </a:schemeClr>
        </a:solidFill>
        <a:ln>
          <a:solidFill>
            <a:schemeClr val="tx1"/>
          </a:solidFill>
        </a:ln>
      </dgm:spPr>
      <dgm:t>
        <a:bodyPr/>
        <a:lstStyle/>
        <a:p>
          <a:endParaRPr lang="en-GB"/>
        </a:p>
      </dgm:t>
    </dgm:pt>
    <dgm:pt modelId="{09917BBF-9A02-499F-82E5-7F34F5A8D18E}">
      <dgm:prSet phldrT="[Text]" custT="1"/>
      <dgm:spPr>
        <a:solidFill>
          <a:schemeClr val="accent2">
            <a:lumMod val="40000"/>
            <a:lumOff val="60000"/>
          </a:schemeClr>
        </a:solidFill>
        <a:ln>
          <a:solidFill>
            <a:schemeClr val="tx1"/>
          </a:solidFill>
        </a:ln>
      </dgm:spPr>
      <dgm:t>
        <a:bodyPr/>
        <a:lstStyle/>
        <a:p>
          <a:r>
            <a:rPr lang="en-GB" sz="3200" b="1" i="1" dirty="0">
              <a:solidFill>
                <a:schemeClr val="tx1"/>
              </a:solidFill>
            </a:rPr>
            <a:t>Anyone can be a victim of a hate incident</a:t>
          </a:r>
        </a:p>
      </dgm:t>
    </dgm:pt>
    <dgm:pt modelId="{E44F395B-89E0-4A3A-B41D-7D808E9F4DE1}" type="parTrans" cxnId="{CC365690-D302-46F7-A1EA-F8D16628A3E9}">
      <dgm:prSet/>
      <dgm:spPr/>
      <dgm:t>
        <a:bodyPr/>
        <a:lstStyle/>
        <a:p>
          <a:endParaRPr lang="en-GB"/>
        </a:p>
      </dgm:t>
    </dgm:pt>
    <dgm:pt modelId="{E99B4DE9-8005-4DD7-9EA5-C4B313410986}" type="sibTrans" cxnId="{CC365690-D302-46F7-A1EA-F8D16628A3E9}">
      <dgm:prSet/>
      <dgm:spPr/>
      <dgm:t>
        <a:bodyPr/>
        <a:lstStyle/>
        <a:p>
          <a:endParaRPr lang="en-GB"/>
        </a:p>
      </dgm:t>
    </dgm:pt>
    <dgm:pt modelId="{87478DCE-A9C8-4C08-BBF4-EC7D4A30874C}" type="pres">
      <dgm:prSet presAssocID="{B2C2A1BE-C80E-4190-A869-3C062C21588E}" presName="linearFlow" presStyleCnt="0">
        <dgm:presLayoutVars>
          <dgm:resizeHandles val="exact"/>
        </dgm:presLayoutVars>
      </dgm:prSet>
      <dgm:spPr/>
    </dgm:pt>
    <dgm:pt modelId="{01CB8859-DC51-4B4E-8A3A-321591A60CB2}" type="pres">
      <dgm:prSet presAssocID="{72AFAF61-8B7E-481D-B50B-AB4A33635FAF}" presName="node" presStyleLbl="node1" presStyleIdx="0" presStyleCnt="2" custScaleX="143762" custScaleY="106846">
        <dgm:presLayoutVars>
          <dgm:bulletEnabled val="1"/>
        </dgm:presLayoutVars>
      </dgm:prSet>
      <dgm:spPr/>
    </dgm:pt>
    <dgm:pt modelId="{17D93DF8-86AA-475B-8C78-0B502BCF224F}" type="pres">
      <dgm:prSet presAssocID="{616C986C-3201-46CC-836D-05D0637818F1}" presName="sibTrans" presStyleLbl="sibTrans2D1" presStyleIdx="0" presStyleCnt="1"/>
      <dgm:spPr/>
    </dgm:pt>
    <dgm:pt modelId="{2C90B6E2-AB1B-493F-ABC7-B1870F643242}" type="pres">
      <dgm:prSet presAssocID="{616C986C-3201-46CC-836D-05D0637818F1}" presName="connectorText" presStyleLbl="sibTrans2D1" presStyleIdx="0" presStyleCnt="1"/>
      <dgm:spPr/>
    </dgm:pt>
    <dgm:pt modelId="{E896BDF6-4F6F-4CA2-8BEB-C6501B7501F8}" type="pres">
      <dgm:prSet presAssocID="{09917BBF-9A02-499F-82E5-7F34F5A8D18E}" presName="node" presStyleLbl="node1" presStyleIdx="1" presStyleCnt="2" custScaleX="144543">
        <dgm:presLayoutVars>
          <dgm:bulletEnabled val="1"/>
        </dgm:presLayoutVars>
      </dgm:prSet>
      <dgm:spPr/>
    </dgm:pt>
  </dgm:ptLst>
  <dgm:cxnLst>
    <dgm:cxn modelId="{B5E0B74D-740B-4179-A57D-4349C24304C4}" type="presOf" srcId="{B2C2A1BE-C80E-4190-A869-3C062C21588E}" destId="{87478DCE-A9C8-4C08-BBF4-EC7D4A30874C}" srcOrd="0" destOrd="0" presId="urn:microsoft.com/office/officeart/2005/8/layout/process2"/>
    <dgm:cxn modelId="{A0AC995A-509E-4D64-8F02-48EEE119FC68}" type="presOf" srcId="{616C986C-3201-46CC-836D-05D0637818F1}" destId="{2C90B6E2-AB1B-493F-ABC7-B1870F643242}" srcOrd="1" destOrd="0" presId="urn:microsoft.com/office/officeart/2005/8/layout/process2"/>
    <dgm:cxn modelId="{CC365690-D302-46F7-A1EA-F8D16628A3E9}" srcId="{B2C2A1BE-C80E-4190-A869-3C062C21588E}" destId="{09917BBF-9A02-499F-82E5-7F34F5A8D18E}" srcOrd="1" destOrd="0" parTransId="{E44F395B-89E0-4A3A-B41D-7D808E9F4DE1}" sibTransId="{E99B4DE9-8005-4DD7-9EA5-C4B313410986}"/>
    <dgm:cxn modelId="{C98F1C9E-47EE-454E-B44E-913A6AD72CCE}" type="presOf" srcId="{72AFAF61-8B7E-481D-B50B-AB4A33635FAF}" destId="{01CB8859-DC51-4B4E-8A3A-321591A60CB2}" srcOrd="0" destOrd="0" presId="urn:microsoft.com/office/officeart/2005/8/layout/process2"/>
    <dgm:cxn modelId="{A16644A2-CBB0-4251-B7DB-611C60B70FEA}" type="presOf" srcId="{616C986C-3201-46CC-836D-05D0637818F1}" destId="{17D93DF8-86AA-475B-8C78-0B502BCF224F}" srcOrd="0" destOrd="0" presId="urn:microsoft.com/office/officeart/2005/8/layout/process2"/>
    <dgm:cxn modelId="{445170CF-F432-48E4-BEB9-A2C1396A002E}" type="presOf" srcId="{09917BBF-9A02-499F-82E5-7F34F5A8D18E}" destId="{E896BDF6-4F6F-4CA2-8BEB-C6501B7501F8}" srcOrd="0" destOrd="0" presId="urn:microsoft.com/office/officeart/2005/8/layout/process2"/>
    <dgm:cxn modelId="{BD4F6CE3-14D2-475C-829D-6BD8FD1AFF81}" srcId="{B2C2A1BE-C80E-4190-A869-3C062C21588E}" destId="{72AFAF61-8B7E-481D-B50B-AB4A33635FAF}" srcOrd="0" destOrd="0" parTransId="{60089474-67AD-4B3B-8437-674F816A3B53}" sibTransId="{616C986C-3201-46CC-836D-05D0637818F1}"/>
    <dgm:cxn modelId="{47483131-9A74-44DE-9DCF-7C5123AEE714}" type="presParOf" srcId="{87478DCE-A9C8-4C08-BBF4-EC7D4A30874C}" destId="{01CB8859-DC51-4B4E-8A3A-321591A60CB2}" srcOrd="0" destOrd="0" presId="urn:microsoft.com/office/officeart/2005/8/layout/process2"/>
    <dgm:cxn modelId="{BD4A7390-1B26-4706-8129-7D3C66527580}" type="presParOf" srcId="{87478DCE-A9C8-4C08-BBF4-EC7D4A30874C}" destId="{17D93DF8-86AA-475B-8C78-0B502BCF224F}" srcOrd="1" destOrd="0" presId="urn:microsoft.com/office/officeart/2005/8/layout/process2"/>
    <dgm:cxn modelId="{5BAFC896-3C44-4269-8C34-1605F99F4097}" type="presParOf" srcId="{17D93DF8-86AA-475B-8C78-0B502BCF224F}" destId="{2C90B6E2-AB1B-493F-ABC7-B1870F643242}" srcOrd="0" destOrd="0" presId="urn:microsoft.com/office/officeart/2005/8/layout/process2"/>
    <dgm:cxn modelId="{18978700-9D62-43CD-ACBD-9AB6F2EC0903}" type="presParOf" srcId="{87478DCE-A9C8-4C08-BBF4-EC7D4A30874C}" destId="{E896BDF6-4F6F-4CA2-8BEB-C6501B7501F8}"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828B0B-ABD9-4EB7-9386-69ECF5B5A246}" type="doc">
      <dgm:prSet loTypeId="urn:microsoft.com/office/officeart/2005/8/layout/process2" loCatId="process" qsTypeId="urn:microsoft.com/office/officeart/2005/8/quickstyle/simple1" qsCatId="simple" csTypeId="urn:microsoft.com/office/officeart/2005/8/colors/accent1_2" csCatId="accent1" phldr="1"/>
      <dgm:spPr/>
    </dgm:pt>
    <dgm:pt modelId="{F7325797-069E-4323-B793-66CB7940F245}">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Any hate incident, which constitutes a criminal offence, which is perceived by the victim or any other person as being motivated by prejudice or hate.</a:t>
          </a:r>
        </a:p>
      </dgm:t>
    </dgm:pt>
    <dgm:pt modelId="{B2166A30-7AC0-4AFA-A5EF-2009B5782326}" type="parTrans" cxnId="{233FE90E-C2F6-4DDE-B92A-028B5697FB9F}">
      <dgm:prSet/>
      <dgm:spPr/>
      <dgm:t>
        <a:bodyPr/>
        <a:lstStyle/>
        <a:p>
          <a:endParaRPr lang="en-GB"/>
        </a:p>
      </dgm:t>
    </dgm:pt>
    <dgm:pt modelId="{A16D3AB0-699C-4843-90D0-E108273F2CB7}" type="sibTrans" cxnId="{233FE90E-C2F6-4DDE-B92A-028B5697FB9F}">
      <dgm:prSet/>
      <dgm:spPr>
        <a:solidFill>
          <a:schemeClr val="accent2">
            <a:lumMod val="75000"/>
          </a:schemeClr>
        </a:solidFill>
        <a:ln>
          <a:solidFill>
            <a:schemeClr val="tx1"/>
          </a:solidFill>
        </a:ln>
      </dgm:spPr>
      <dgm:t>
        <a:bodyPr/>
        <a:lstStyle/>
        <a:p>
          <a:endParaRPr lang="en-GB"/>
        </a:p>
      </dgm:t>
    </dgm:pt>
    <dgm:pt modelId="{F5A13942-BF4E-4C34-90A7-F27DDCF33BD6}">
      <dgm:prSet phldrT="[Text]" custT="1"/>
      <dgm:spPr>
        <a:solidFill>
          <a:schemeClr val="accent2">
            <a:lumMod val="60000"/>
            <a:lumOff val="40000"/>
          </a:schemeClr>
        </a:solidFill>
        <a:ln>
          <a:solidFill>
            <a:schemeClr val="tx1"/>
          </a:solidFill>
        </a:ln>
      </dgm:spPr>
      <dgm:t>
        <a:bodyPr/>
        <a:lstStyle/>
        <a:p>
          <a:r>
            <a:rPr lang="en-GB" sz="3200" dirty="0">
              <a:solidFill>
                <a:schemeClr val="tx1"/>
              </a:solidFill>
            </a:rPr>
            <a:t>Anyone can be a victim of a hate crime</a:t>
          </a:r>
        </a:p>
      </dgm:t>
    </dgm:pt>
    <dgm:pt modelId="{750AAC6C-EFC4-49A0-BE43-D2569A984AA8}" type="parTrans" cxnId="{A4714600-B232-400C-83F4-B6934295F851}">
      <dgm:prSet/>
      <dgm:spPr/>
      <dgm:t>
        <a:bodyPr/>
        <a:lstStyle/>
        <a:p>
          <a:endParaRPr lang="en-GB"/>
        </a:p>
      </dgm:t>
    </dgm:pt>
    <dgm:pt modelId="{6D33AA14-4A4F-4B02-B0A5-F045210DFA54}" type="sibTrans" cxnId="{A4714600-B232-400C-83F4-B6934295F851}">
      <dgm:prSet/>
      <dgm:spPr/>
      <dgm:t>
        <a:bodyPr/>
        <a:lstStyle/>
        <a:p>
          <a:endParaRPr lang="en-GB"/>
        </a:p>
      </dgm:t>
    </dgm:pt>
    <dgm:pt modelId="{D3A491FD-AE1B-44FF-AC8B-D973B5C1BDD9}" type="pres">
      <dgm:prSet presAssocID="{AE828B0B-ABD9-4EB7-9386-69ECF5B5A246}" presName="linearFlow" presStyleCnt="0">
        <dgm:presLayoutVars>
          <dgm:resizeHandles val="exact"/>
        </dgm:presLayoutVars>
      </dgm:prSet>
      <dgm:spPr/>
    </dgm:pt>
    <dgm:pt modelId="{F5FAB2CF-A8C0-4BC9-90ED-102ED8590B45}" type="pres">
      <dgm:prSet presAssocID="{F7325797-069E-4323-B793-66CB7940F245}" presName="node" presStyleLbl="node1" presStyleIdx="0" presStyleCnt="2" custScaleX="206588" custLinFactNeighborX="3096" custLinFactNeighborY="-9875">
        <dgm:presLayoutVars>
          <dgm:bulletEnabled val="1"/>
        </dgm:presLayoutVars>
      </dgm:prSet>
      <dgm:spPr/>
    </dgm:pt>
    <dgm:pt modelId="{66B87070-0877-4E70-B0A6-B6194D417698}" type="pres">
      <dgm:prSet presAssocID="{A16D3AB0-699C-4843-90D0-E108273F2CB7}" presName="sibTrans" presStyleLbl="sibTrans2D1" presStyleIdx="0" presStyleCnt="1"/>
      <dgm:spPr/>
    </dgm:pt>
    <dgm:pt modelId="{52594D00-7A68-4CD9-8F55-80AB696796F7}" type="pres">
      <dgm:prSet presAssocID="{A16D3AB0-699C-4843-90D0-E108273F2CB7}" presName="connectorText" presStyleLbl="sibTrans2D1" presStyleIdx="0" presStyleCnt="1"/>
      <dgm:spPr/>
    </dgm:pt>
    <dgm:pt modelId="{D43F9B55-7E8B-4590-A6CF-21F90155D920}" type="pres">
      <dgm:prSet presAssocID="{F5A13942-BF4E-4C34-90A7-F27DDCF33BD6}" presName="node" presStyleLbl="node1" presStyleIdx="1" presStyleCnt="2">
        <dgm:presLayoutVars>
          <dgm:bulletEnabled val="1"/>
        </dgm:presLayoutVars>
      </dgm:prSet>
      <dgm:spPr/>
    </dgm:pt>
  </dgm:ptLst>
  <dgm:cxnLst>
    <dgm:cxn modelId="{A4714600-B232-400C-83F4-B6934295F851}" srcId="{AE828B0B-ABD9-4EB7-9386-69ECF5B5A246}" destId="{F5A13942-BF4E-4C34-90A7-F27DDCF33BD6}" srcOrd="1" destOrd="0" parTransId="{750AAC6C-EFC4-49A0-BE43-D2569A984AA8}" sibTransId="{6D33AA14-4A4F-4B02-B0A5-F045210DFA54}"/>
    <dgm:cxn modelId="{4206BD04-62FA-49B5-B7EB-FA0E5480952B}" type="presOf" srcId="{AE828B0B-ABD9-4EB7-9386-69ECF5B5A246}" destId="{D3A491FD-AE1B-44FF-AC8B-D973B5C1BDD9}" srcOrd="0" destOrd="0" presId="urn:microsoft.com/office/officeart/2005/8/layout/process2"/>
    <dgm:cxn modelId="{233FE90E-C2F6-4DDE-B92A-028B5697FB9F}" srcId="{AE828B0B-ABD9-4EB7-9386-69ECF5B5A246}" destId="{F7325797-069E-4323-B793-66CB7940F245}" srcOrd="0" destOrd="0" parTransId="{B2166A30-7AC0-4AFA-A5EF-2009B5782326}" sibTransId="{A16D3AB0-699C-4843-90D0-E108273F2CB7}"/>
    <dgm:cxn modelId="{E2E5AF0F-6791-4449-B8F0-13B25B7A2BBF}" type="presOf" srcId="{F5A13942-BF4E-4C34-90A7-F27DDCF33BD6}" destId="{D43F9B55-7E8B-4590-A6CF-21F90155D920}" srcOrd="0" destOrd="0" presId="urn:microsoft.com/office/officeart/2005/8/layout/process2"/>
    <dgm:cxn modelId="{7FC5E433-70B2-460E-890F-123B74EF3697}" type="presOf" srcId="{A16D3AB0-699C-4843-90D0-E108273F2CB7}" destId="{52594D00-7A68-4CD9-8F55-80AB696796F7}" srcOrd="1" destOrd="0" presId="urn:microsoft.com/office/officeart/2005/8/layout/process2"/>
    <dgm:cxn modelId="{0731BD68-86E2-4F5B-83D1-6FA3A471EA46}" type="presOf" srcId="{A16D3AB0-699C-4843-90D0-E108273F2CB7}" destId="{66B87070-0877-4E70-B0A6-B6194D417698}" srcOrd="0" destOrd="0" presId="urn:microsoft.com/office/officeart/2005/8/layout/process2"/>
    <dgm:cxn modelId="{38288BDE-8D5A-4762-9D59-8028CD826E30}" type="presOf" srcId="{F7325797-069E-4323-B793-66CB7940F245}" destId="{F5FAB2CF-A8C0-4BC9-90ED-102ED8590B45}" srcOrd="0" destOrd="0" presId="urn:microsoft.com/office/officeart/2005/8/layout/process2"/>
    <dgm:cxn modelId="{538DE2E0-30D7-41A1-BEE6-2370C54251ED}" type="presParOf" srcId="{D3A491FD-AE1B-44FF-AC8B-D973B5C1BDD9}" destId="{F5FAB2CF-A8C0-4BC9-90ED-102ED8590B45}" srcOrd="0" destOrd="0" presId="urn:microsoft.com/office/officeart/2005/8/layout/process2"/>
    <dgm:cxn modelId="{60EFBAE2-F221-43C6-AFBD-230DE5FFF7C9}" type="presParOf" srcId="{D3A491FD-AE1B-44FF-AC8B-D973B5C1BDD9}" destId="{66B87070-0877-4E70-B0A6-B6194D417698}" srcOrd="1" destOrd="0" presId="urn:microsoft.com/office/officeart/2005/8/layout/process2"/>
    <dgm:cxn modelId="{47B87161-814A-46AC-9F6B-F10EA873E0E1}" type="presParOf" srcId="{66B87070-0877-4E70-B0A6-B6194D417698}" destId="{52594D00-7A68-4CD9-8F55-80AB696796F7}" srcOrd="0" destOrd="0" presId="urn:microsoft.com/office/officeart/2005/8/layout/process2"/>
    <dgm:cxn modelId="{43713789-8486-4731-9D9B-FAD473C23BD2}" type="presParOf" srcId="{D3A491FD-AE1B-44FF-AC8B-D973B5C1BDD9}" destId="{D43F9B55-7E8B-4590-A6CF-21F90155D920}" srcOrd="2"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2281EB-A131-42D8-AAD3-5D4C4E45EAA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B41EA64-4749-41E6-BD9A-6A958B6618C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Sexual Orientation or perceived sexual orientation</a:t>
          </a:r>
        </a:p>
      </dgm:t>
    </dgm:pt>
    <dgm:pt modelId="{2BFBCB21-B905-444E-9D86-0EDAC4718BA0}" type="parTrans" cxnId="{D274E340-3D05-43B1-A6BA-64E95229D102}">
      <dgm:prSet/>
      <dgm:spPr/>
      <dgm:t>
        <a:bodyPr/>
        <a:lstStyle/>
        <a:p>
          <a:endParaRPr lang="en-GB"/>
        </a:p>
      </dgm:t>
    </dgm:pt>
    <dgm:pt modelId="{6E22EDDE-9B5C-48ED-B60F-2F877602DC20}" type="sibTrans" cxnId="{D274E340-3D05-43B1-A6BA-64E95229D102}">
      <dgm:prSet/>
      <dgm:spPr>
        <a:solidFill>
          <a:schemeClr val="accent2">
            <a:lumMod val="75000"/>
          </a:schemeClr>
        </a:solidFill>
        <a:ln>
          <a:solidFill>
            <a:schemeClr val="tx1"/>
          </a:solidFill>
        </a:ln>
      </dgm:spPr>
      <dgm:t>
        <a:bodyPr/>
        <a:lstStyle/>
        <a:p>
          <a:endParaRPr lang="en-GB"/>
        </a:p>
      </dgm:t>
    </dgm:pt>
    <dgm:pt modelId="{D2E554A7-783C-445D-A391-00CFB700D13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Transgender or perceived Transgender</a:t>
          </a:r>
        </a:p>
      </dgm:t>
    </dgm:pt>
    <dgm:pt modelId="{4A87AEA1-729A-48B8-9557-8223E178073D}" type="parTrans" cxnId="{1F849777-B300-439E-8D12-7FDE778CA23F}">
      <dgm:prSet/>
      <dgm:spPr/>
      <dgm:t>
        <a:bodyPr/>
        <a:lstStyle/>
        <a:p>
          <a:endParaRPr lang="en-GB"/>
        </a:p>
      </dgm:t>
    </dgm:pt>
    <dgm:pt modelId="{B3348132-2471-489E-8DA4-2DF0D5264EF3}" type="sibTrans" cxnId="{1F849777-B300-439E-8D12-7FDE778CA23F}">
      <dgm:prSet/>
      <dgm:spPr>
        <a:solidFill>
          <a:schemeClr val="accent2">
            <a:lumMod val="75000"/>
          </a:schemeClr>
        </a:solidFill>
        <a:ln>
          <a:solidFill>
            <a:schemeClr val="tx1"/>
          </a:solidFill>
        </a:ln>
      </dgm:spPr>
      <dgm:t>
        <a:bodyPr/>
        <a:lstStyle/>
        <a:p>
          <a:endParaRPr lang="en-GB"/>
        </a:p>
      </dgm:t>
    </dgm:pt>
    <dgm:pt modelId="{AC745C54-112C-496A-A365-F57387BF617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Ethnicity or perceived Ethnicity</a:t>
          </a:r>
        </a:p>
      </dgm:t>
    </dgm:pt>
    <dgm:pt modelId="{8BFF6E10-7CC2-4EE4-A7A1-C79EB120D19D}" type="parTrans" cxnId="{2549E92A-C786-4416-BC94-377EBBB6590E}">
      <dgm:prSet/>
      <dgm:spPr/>
      <dgm:t>
        <a:bodyPr/>
        <a:lstStyle/>
        <a:p>
          <a:endParaRPr lang="en-GB"/>
        </a:p>
      </dgm:t>
    </dgm:pt>
    <dgm:pt modelId="{69873C57-F2A5-4561-9BAC-A0981830C508}" type="sibTrans" cxnId="{2549E92A-C786-4416-BC94-377EBBB6590E}">
      <dgm:prSet/>
      <dgm:spPr>
        <a:solidFill>
          <a:schemeClr val="accent2">
            <a:lumMod val="75000"/>
          </a:schemeClr>
        </a:solidFill>
        <a:ln>
          <a:solidFill>
            <a:schemeClr val="tx1"/>
          </a:solidFill>
        </a:ln>
      </dgm:spPr>
      <dgm:t>
        <a:bodyPr/>
        <a:lstStyle/>
        <a:p>
          <a:endParaRPr lang="en-GB"/>
        </a:p>
      </dgm:t>
    </dgm:pt>
    <dgm:pt modelId="{130FFB7D-7DF9-4038-896C-B3D9DA447AB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Religion or perceived Religion</a:t>
          </a:r>
        </a:p>
      </dgm:t>
    </dgm:pt>
    <dgm:pt modelId="{98BDE34F-3A16-404B-8B77-7D8250FC443E}" type="parTrans" cxnId="{D3FAC28B-380B-43E0-B9FF-9BE60A69DEA5}">
      <dgm:prSet/>
      <dgm:spPr/>
      <dgm:t>
        <a:bodyPr/>
        <a:lstStyle/>
        <a:p>
          <a:endParaRPr lang="en-GB"/>
        </a:p>
      </dgm:t>
    </dgm:pt>
    <dgm:pt modelId="{44390AB4-1FF8-4683-AD17-01E0F05E3CB2}" type="sibTrans" cxnId="{D3FAC28B-380B-43E0-B9FF-9BE60A69DEA5}">
      <dgm:prSet/>
      <dgm:spPr>
        <a:solidFill>
          <a:schemeClr val="accent2">
            <a:lumMod val="75000"/>
          </a:schemeClr>
        </a:solidFill>
        <a:ln>
          <a:solidFill>
            <a:schemeClr val="tx1"/>
          </a:solidFill>
        </a:ln>
      </dgm:spPr>
      <dgm:t>
        <a:bodyPr/>
        <a:lstStyle/>
        <a:p>
          <a:endParaRPr lang="en-GB"/>
        </a:p>
      </dgm:t>
    </dgm:pt>
    <dgm:pt modelId="{63F26802-0F37-40FC-8659-25AAC6DF028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Disability or perceived Disability</a:t>
          </a:r>
        </a:p>
      </dgm:t>
    </dgm:pt>
    <dgm:pt modelId="{F040DEA2-90FB-41F9-A042-BC1496BFBB43}" type="parTrans" cxnId="{E164B886-5C2B-47AD-9546-98F4A7A3C59D}">
      <dgm:prSet/>
      <dgm:spPr/>
      <dgm:t>
        <a:bodyPr/>
        <a:lstStyle/>
        <a:p>
          <a:endParaRPr lang="en-GB"/>
        </a:p>
      </dgm:t>
    </dgm:pt>
    <dgm:pt modelId="{6AA152C4-48E5-4041-8BD5-746B6ACC4DF4}" type="sibTrans" cxnId="{E164B886-5C2B-47AD-9546-98F4A7A3C59D}">
      <dgm:prSet/>
      <dgm:spPr/>
      <dgm:t>
        <a:bodyPr/>
        <a:lstStyle/>
        <a:p>
          <a:endParaRPr lang="en-GB"/>
        </a:p>
      </dgm:t>
    </dgm:pt>
    <dgm:pt modelId="{19333E49-C5ED-416C-B16E-1C1DA963B8B8}" type="pres">
      <dgm:prSet presAssocID="{842281EB-A131-42D8-AAD3-5D4C4E45EAA2}" presName="diagram" presStyleCnt="0">
        <dgm:presLayoutVars>
          <dgm:dir/>
          <dgm:resizeHandles val="exact"/>
        </dgm:presLayoutVars>
      </dgm:prSet>
      <dgm:spPr/>
    </dgm:pt>
    <dgm:pt modelId="{1C2FD76E-4143-4920-AEE2-E114C2DF98FE}" type="pres">
      <dgm:prSet presAssocID="{3B41EA64-4749-41E6-BD9A-6A958B6618CC}" presName="node" presStyleLbl="node1" presStyleIdx="0" presStyleCnt="5">
        <dgm:presLayoutVars>
          <dgm:bulletEnabled val="1"/>
        </dgm:presLayoutVars>
      </dgm:prSet>
      <dgm:spPr/>
    </dgm:pt>
    <dgm:pt modelId="{2EB967BD-F8FD-42C5-8FA0-16F159F3B032}" type="pres">
      <dgm:prSet presAssocID="{6E22EDDE-9B5C-48ED-B60F-2F877602DC20}" presName="sibTrans" presStyleLbl="sibTrans2D1" presStyleIdx="0" presStyleCnt="4"/>
      <dgm:spPr/>
    </dgm:pt>
    <dgm:pt modelId="{62BD58F8-54EE-4A60-925F-350DA1DAD516}" type="pres">
      <dgm:prSet presAssocID="{6E22EDDE-9B5C-48ED-B60F-2F877602DC20}" presName="connectorText" presStyleLbl="sibTrans2D1" presStyleIdx="0" presStyleCnt="4"/>
      <dgm:spPr/>
    </dgm:pt>
    <dgm:pt modelId="{DC465776-16DB-4034-AE1E-3BD011FE03BE}" type="pres">
      <dgm:prSet presAssocID="{D2E554A7-783C-445D-A391-00CFB700D13A}" presName="node" presStyleLbl="node1" presStyleIdx="1" presStyleCnt="5">
        <dgm:presLayoutVars>
          <dgm:bulletEnabled val="1"/>
        </dgm:presLayoutVars>
      </dgm:prSet>
      <dgm:spPr/>
    </dgm:pt>
    <dgm:pt modelId="{256E9B30-8B20-488A-AF3B-EFD9AF6AAC43}" type="pres">
      <dgm:prSet presAssocID="{B3348132-2471-489E-8DA4-2DF0D5264EF3}" presName="sibTrans" presStyleLbl="sibTrans2D1" presStyleIdx="1" presStyleCnt="4"/>
      <dgm:spPr/>
    </dgm:pt>
    <dgm:pt modelId="{2473093B-8F64-4A7B-A045-94C4E3FD3DD3}" type="pres">
      <dgm:prSet presAssocID="{B3348132-2471-489E-8DA4-2DF0D5264EF3}" presName="connectorText" presStyleLbl="sibTrans2D1" presStyleIdx="1" presStyleCnt="4"/>
      <dgm:spPr/>
    </dgm:pt>
    <dgm:pt modelId="{B1C19C69-EFD0-413A-80BD-46BF95F303F0}" type="pres">
      <dgm:prSet presAssocID="{AC745C54-112C-496A-A365-F57387BF6175}" presName="node" presStyleLbl="node1" presStyleIdx="2" presStyleCnt="5">
        <dgm:presLayoutVars>
          <dgm:bulletEnabled val="1"/>
        </dgm:presLayoutVars>
      </dgm:prSet>
      <dgm:spPr/>
    </dgm:pt>
    <dgm:pt modelId="{7B2270C1-3B65-4EBA-8AF8-D5C80979A360}" type="pres">
      <dgm:prSet presAssocID="{69873C57-F2A5-4561-9BAC-A0981830C508}" presName="sibTrans" presStyleLbl="sibTrans2D1" presStyleIdx="2" presStyleCnt="4"/>
      <dgm:spPr/>
    </dgm:pt>
    <dgm:pt modelId="{CC4A2651-E138-4AC0-8524-E42E283ECC1F}" type="pres">
      <dgm:prSet presAssocID="{69873C57-F2A5-4561-9BAC-A0981830C508}" presName="connectorText" presStyleLbl="sibTrans2D1" presStyleIdx="2" presStyleCnt="4"/>
      <dgm:spPr/>
    </dgm:pt>
    <dgm:pt modelId="{A31BA596-D63B-4F48-AD59-BA16FE7600B0}" type="pres">
      <dgm:prSet presAssocID="{130FFB7D-7DF9-4038-896C-B3D9DA447AB0}" presName="node" presStyleLbl="node1" presStyleIdx="3" presStyleCnt="5">
        <dgm:presLayoutVars>
          <dgm:bulletEnabled val="1"/>
        </dgm:presLayoutVars>
      </dgm:prSet>
      <dgm:spPr/>
    </dgm:pt>
    <dgm:pt modelId="{11B28C95-7408-4CCD-BB62-ED0E76A12F46}" type="pres">
      <dgm:prSet presAssocID="{44390AB4-1FF8-4683-AD17-01E0F05E3CB2}" presName="sibTrans" presStyleLbl="sibTrans2D1" presStyleIdx="3" presStyleCnt="4"/>
      <dgm:spPr/>
    </dgm:pt>
    <dgm:pt modelId="{CE6BF8C1-6F63-4E32-9914-5EB088C332D1}" type="pres">
      <dgm:prSet presAssocID="{44390AB4-1FF8-4683-AD17-01E0F05E3CB2}" presName="connectorText" presStyleLbl="sibTrans2D1" presStyleIdx="3" presStyleCnt="4"/>
      <dgm:spPr/>
    </dgm:pt>
    <dgm:pt modelId="{18972C30-4006-4AAC-99D0-F61BCB2F03F2}" type="pres">
      <dgm:prSet presAssocID="{63F26802-0F37-40FC-8659-25AAC6DF028E}" presName="node" presStyleLbl="node1" presStyleIdx="4" presStyleCnt="5">
        <dgm:presLayoutVars>
          <dgm:bulletEnabled val="1"/>
        </dgm:presLayoutVars>
      </dgm:prSet>
      <dgm:spPr/>
    </dgm:pt>
  </dgm:ptLst>
  <dgm:cxnLst>
    <dgm:cxn modelId="{4C415000-C681-4F44-A733-2D361E1D0C0C}" type="presOf" srcId="{69873C57-F2A5-4561-9BAC-A0981830C508}" destId="{CC4A2651-E138-4AC0-8524-E42E283ECC1F}" srcOrd="1" destOrd="0" presId="urn:microsoft.com/office/officeart/2005/8/layout/process5"/>
    <dgm:cxn modelId="{871C0A20-CF1F-4BFE-A477-623FA6C80591}" type="presOf" srcId="{AC745C54-112C-496A-A365-F57387BF6175}" destId="{B1C19C69-EFD0-413A-80BD-46BF95F303F0}" srcOrd="0" destOrd="0" presId="urn:microsoft.com/office/officeart/2005/8/layout/process5"/>
    <dgm:cxn modelId="{2549E92A-C786-4416-BC94-377EBBB6590E}" srcId="{842281EB-A131-42D8-AAD3-5D4C4E45EAA2}" destId="{AC745C54-112C-496A-A365-F57387BF6175}" srcOrd="2" destOrd="0" parTransId="{8BFF6E10-7CC2-4EE4-A7A1-C79EB120D19D}" sibTransId="{69873C57-F2A5-4561-9BAC-A0981830C508}"/>
    <dgm:cxn modelId="{D274E340-3D05-43B1-A6BA-64E95229D102}" srcId="{842281EB-A131-42D8-AAD3-5D4C4E45EAA2}" destId="{3B41EA64-4749-41E6-BD9A-6A958B6618CC}" srcOrd="0" destOrd="0" parTransId="{2BFBCB21-B905-444E-9D86-0EDAC4718BA0}" sibTransId="{6E22EDDE-9B5C-48ED-B60F-2F877602DC20}"/>
    <dgm:cxn modelId="{8C04625C-CD38-427F-BC19-9F56F80C7E3C}" type="presOf" srcId="{69873C57-F2A5-4561-9BAC-A0981830C508}" destId="{7B2270C1-3B65-4EBA-8AF8-D5C80979A360}" srcOrd="0" destOrd="0" presId="urn:microsoft.com/office/officeart/2005/8/layout/process5"/>
    <dgm:cxn modelId="{D5DC7666-9C4D-46A8-B7AE-E7681A02F259}" type="presOf" srcId="{63F26802-0F37-40FC-8659-25AAC6DF028E}" destId="{18972C30-4006-4AAC-99D0-F61BCB2F03F2}" srcOrd="0" destOrd="0" presId="urn:microsoft.com/office/officeart/2005/8/layout/process5"/>
    <dgm:cxn modelId="{A1EE814B-0398-4673-895B-B273D9182B1D}" type="presOf" srcId="{6E22EDDE-9B5C-48ED-B60F-2F877602DC20}" destId="{2EB967BD-F8FD-42C5-8FA0-16F159F3B032}" srcOrd="0" destOrd="0" presId="urn:microsoft.com/office/officeart/2005/8/layout/process5"/>
    <dgm:cxn modelId="{1F849777-B300-439E-8D12-7FDE778CA23F}" srcId="{842281EB-A131-42D8-AAD3-5D4C4E45EAA2}" destId="{D2E554A7-783C-445D-A391-00CFB700D13A}" srcOrd="1" destOrd="0" parTransId="{4A87AEA1-729A-48B8-9557-8223E178073D}" sibTransId="{B3348132-2471-489E-8DA4-2DF0D5264EF3}"/>
    <dgm:cxn modelId="{58D4C55A-6F90-461D-845D-828666347B08}" type="presOf" srcId="{6E22EDDE-9B5C-48ED-B60F-2F877602DC20}" destId="{62BD58F8-54EE-4A60-925F-350DA1DAD516}" srcOrd="1" destOrd="0" presId="urn:microsoft.com/office/officeart/2005/8/layout/process5"/>
    <dgm:cxn modelId="{E164B886-5C2B-47AD-9546-98F4A7A3C59D}" srcId="{842281EB-A131-42D8-AAD3-5D4C4E45EAA2}" destId="{63F26802-0F37-40FC-8659-25AAC6DF028E}" srcOrd="4" destOrd="0" parTransId="{F040DEA2-90FB-41F9-A042-BC1496BFBB43}" sibTransId="{6AA152C4-48E5-4041-8BD5-746B6ACC4DF4}"/>
    <dgm:cxn modelId="{BA2F0F8A-1B46-433A-89F4-07651CC2F282}" type="presOf" srcId="{44390AB4-1FF8-4683-AD17-01E0F05E3CB2}" destId="{11B28C95-7408-4CCD-BB62-ED0E76A12F46}" srcOrd="0" destOrd="0" presId="urn:microsoft.com/office/officeart/2005/8/layout/process5"/>
    <dgm:cxn modelId="{D3FAC28B-380B-43E0-B9FF-9BE60A69DEA5}" srcId="{842281EB-A131-42D8-AAD3-5D4C4E45EAA2}" destId="{130FFB7D-7DF9-4038-896C-B3D9DA447AB0}" srcOrd="3" destOrd="0" parTransId="{98BDE34F-3A16-404B-8B77-7D8250FC443E}" sibTransId="{44390AB4-1FF8-4683-AD17-01E0F05E3CB2}"/>
    <dgm:cxn modelId="{421A5595-46A8-47DD-A481-BF55155AC8A0}" type="presOf" srcId="{B3348132-2471-489E-8DA4-2DF0D5264EF3}" destId="{256E9B30-8B20-488A-AF3B-EFD9AF6AAC43}" srcOrd="0" destOrd="0" presId="urn:microsoft.com/office/officeart/2005/8/layout/process5"/>
    <dgm:cxn modelId="{1152B6A4-435F-4DF4-90F8-1740883F59A0}" type="presOf" srcId="{44390AB4-1FF8-4683-AD17-01E0F05E3CB2}" destId="{CE6BF8C1-6F63-4E32-9914-5EB088C332D1}" srcOrd="1" destOrd="0" presId="urn:microsoft.com/office/officeart/2005/8/layout/process5"/>
    <dgm:cxn modelId="{D2B8C0AB-90E8-49B6-A359-6E9F4764D284}" type="presOf" srcId="{B3348132-2471-489E-8DA4-2DF0D5264EF3}" destId="{2473093B-8F64-4A7B-A045-94C4E3FD3DD3}" srcOrd="1" destOrd="0" presId="urn:microsoft.com/office/officeart/2005/8/layout/process5"/>
    <dgm:cxn modelId="{39BA26B1-0827-4052-96E8-051B588BDA5C}" type="presOf" srcId="{3B41EA64-4749-41E6-BD9A-6A958B6618CC}" destId="{1C2FD76E-4143-4920-AEE2-E114C2DF98FE}" srcOrd="0" destOrd="0" presId="urn:microsoft.com/office/officeart/2005/8/layout/process5"/>
    <dgm:cxn modelId="{413BB9B2-A1FB-4992-A9CB-C9F9179CCE1F}" type="presOf" srcId="{130FFB7D-7DF9-4038-896C-B3D9DA447AB0}" destId="{A31BA596-D63B-4F48-AD59-BA16FE7600B0}" srcOrd="0" destOrd="0" presId="urn:microsoft.com/office/officeart/2005/8/layout/process5"/>
    <dgm:cxn modelId="{1151EEC9-5397-42E2-8EC0-29EA7816A119}" type="presOf" srcId="{D2E554A7-783C-445D-A391-00CFB700D13A}" destId="{DC465776-16DB-4034-AE1E-3BD011FE03BE}" srcOrd="0" destOrd="0" presId="urn:microsoft.com/office/officeart/2005/8/layout/process5"/>
    <dgm:cxn modelId="{B7426DDA-E913-4E9E-832B-BB8388999D01}" type="presOf" srcId="{842281EB-A131-42D8-AAD3-5D4C4E45EAA2}" destId="{19333E49-C5ED-416C-B16E-1C1DA963B8B8}" srcOrd="0" destOrd="0" presId="urn:microsoft.com/office/officeart/2005/8/layout/process5"/>
    <dgm:cxn modelId="{282F2BD5-6907-4042-B333-E3482404E8BC}" type="presParOf" srcId="{19333E49-C5ED-416C-B16E-1C1DA963B8B8}" destId="{1C2FD76E-4143-4920-AEE2-E114C2DF98FE}" srcOrd="0" destOrd="0" presId="urn:microsoft.com/office/officeart/2005/8/layout/process5"/>
    <dgm:cxn modelId="{802DE8DC-29BA-476E-B5DA-7342E83E0C69}" type="presParOf" srcId="{19333E49-C5ED-416C-B16E-1C1DA963B8B8}" destId="{2EB967BD-F8FD-42C5-8FA0-16F159F3B032}" srcOrd="1" destOrd="0" presId="urn:microsoft.com/office/officeart/2005/8/layout/process5"/>
    <dgm:cxn modelId="{19F82C02-B515-4AF3-8E16-D57F13F66524}" type="presParOf" srcId="{2EB967BD-F8FD-42C5-8FA0-16F159F3B032}" destId="{62BD58F8-54EE-4A60-925F-350DA1DAD516}" srcOrd="0" destOrd="0" presId="urn:microsoft.com/office/officeart/2005/8/layout/process5"/>
    <dgm:cxn modelId="{5E9CA583-B5EC-40CC-8207-58A5616982D4}" type="presParOf" srcId="{19333E49-C5ED-416C-B16E-1C1DA963B8B8}" destId="{DC465776-16DB-4034-AE1E-3BD011FE03BE}" srcOrd="2" destOrd="0" presId="urn:microsoft.com/office/officeart/2005/8/layout/process5"/>
    <dgm:cxn modelId="{62C40625-7CEF-48FB-B10C-613DDAC3CE9B}" type="presParOf" srcId="{19333E49-C5ED-416C-B16E-1C1DA963B8B8}" destId="{256E9B30-8B20-488A-AF3B-EFD9AF6AAC43}" srcOrd="3" destOrd="0" presId="urn:microsoft.com/office/officeart/2005/8/layout/process5"/>
    <dgm:cxn modelId="{496756A2-694E-435E-95C1-337755C74AD4}" type="presParOf" srcId="{256E9B30-8B20-488A-AF3B-EFD9AF6AAC43}" destId="{2473093B-8F64-4A7B-A045-94C4E3FD3DD3}" srcOrd="0" destOrd="0" presId="urn:microsoft.com/office/officeart/2005/8/layout/process5"/>
    <dgm:cxn modelId="{D36D6137-CB69-487D-A3E6-560276372CBF}" type="presParOf" srcId="{19333E49-C5ED-416C-B16E-1C1DA963B8B8}" destId="{B1C19C69-EFD0-413A-80BD-46BF95F303F0}" srcOrd="4" destOrd="0" presId="urn:microsoft.com/office/officeart/2005/8/layout/process5"/>
    <dgm:cxn modelId="{F3BED687-6764-43C8-8D44-F1AA8A4ADE38}" type="presParOf" srcId="{19333E49-C5ED-416C-B16E-1C1DA963B8B8}" destId="{7B2270C1-3B65-4EBA-8AF8-D5C80979A360}" srcOrd="5" destOrd="0" presId="urn:microsoft.com/office/officeart/2005/8/layout/process5"/>
    <dgm:cxn modelId="{EA4776E6-8806-4F76-B1A8-DAFAB759FD65}" type="presParOf" srcId="{7B2270C1-3B65-4EBA-8AF8-D5C80979A360}" destId="{CC4A2651-E138-4AC0-8524-E42E283ECC1F}" srcOrd="0" destOrd="0" presId="urn:microsoft.com/office/officeart/2005/8/layout/process5"/>
    <dgm:cxn modelId="{A649AEAB-65B4-4E81-9F89-192DD7CE333F}" type="presParOf" srcId="{19333E49-C5ED-416C-B16E-1C1DA963B8B8}" destId="{A31BA596-D63B-4F48-AD59-BA16FE7600B0}" srcOrd="6" destOrd="0" presId="urn:microsoft.com/office/officeart/2005/8/layout/process5"/>
    <dgm:cxn modelId="{F05E874F-3342-4926-BCFB-6DA9F9A39665}" type="presParOf" srcId="{19333E49-C5ED-416C-B16E-1C1DA963B8B8}" destId="{11B28C95-7408-4CCD-BB62-ED0E76A12F46}" srcOrd="7" destOrd="0" presId="urn:microsoft.com/office/officeart/2005/8/layout/process5"/>
    <dgm:cxn modelId="{0538E292-5AE5-41F4-A0BA-D820F9CCC1B9}" type="presParOf" srcId="{11B28C95-7408-4CCD-BB62-ED0E76A12F46}" destId="{CE6BF8C1-6F63-4E32-9914-5EB088C332D1}" srcOrd="0" destOrd="0" presId="urn:microsoft.com/office/officeart/2005/8/layout/process5"/>
    <dgm:cxn modelId="{B90E87D0-B3A3-42CF-8320-5A2A276D69F6}" type="presParOf" srcId="{19333E49-C5ED-416C-B16E-1C1DA963B8B8}" destId="{18972C30-4006-4AAC-99D0-F61BCB2F03F2}" srcOrd="8"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A3608D-893A-49EC-86FA-7EDFFF401AF7}" type="doc">
      <dgm:prSet loTypeId="urn:microsoft.com/office/officeart/2005/8/layout/hProcess11" loCatId="process" qsTypeId="urn:microsoft.com/office/officeart/2005/8/quickstyle/simple1" qsCatId="simple" csTypeId="urn:microsoft.com/office/officeart/2005/8/colors/accent1_2" csCatId="accent1" phldr="1"/>
      <dgm:spPr/>
    </dgm:pt>
    <dgm:pt modelId="{74952CBC-2ED8-476B-8FF7-9AEFF744411F}">
      <dgm:prSet phldrT="[Text]"/>
      <dgm:spPr/>
      <dgm:t>
        <a:bodyPr/>
        <a:lstStyle/>
        <a:p>
          <a:r>
            <a:rPr lang="en-GB" dirty="0"/>
            <a:t>1955</a:t>
          </a:r>
        </a:p>
      </dgm:t>
    </dgm:pt>
    <dgm:pt modelId="{60A540A8-47C5-41D2-B5A3-9FA3E5B78238}" type="parTrans" cxnId="{583BBD68-31B5-491E-A7F3-4E46F73CE19E}">
      <dgm:prSet/>
      <dgm:spPr/>
      <dgm:t>
        <a:bodyPr/>
        <a:lstStyle/>
        <a:p>
          <a:endParaRPr lang="en-GB"/>
        </a:p>
      </dgm:t>
    </dgm:pt>
    <dgm:pt modelId="{FC97F5A4-CC5A-4845-9B7F-A4CB9B7B3213}" type="sibTrans" cxnId="{583BBD68-31B5-491E-A7F3-4E46F73CE19E}">
      <dgm:prSet/>
      <dgm:spPr/>
      <dgm:t>
        <a:bodyPr/>
        <a:lstStyle/>
        <a:p>
          <a:endParaRPr lang="en-GB"/>
        </a:p>
      </dgm:t>
    </dgm:pt>
    <dgm:pt modelId="{6752858E-021C-490E-828F-902828EEE928}">
      <dgm:prSet phldrT="[Text]"/>
      <dgm:spPr/>
      <dgm:t>
        <a:bodyPr/>
        <a:lstStyle/>
        <a:p>
          <a:endParaRPr lang="en-GB" dirty="0"/>
        </a:p>
      </dgm:t>
    </dgm:pt>
    <dgm:pt modelId="{E4B2D608-9D5D-4602-A30F-1F2AF7E943D1}" type="parTrans" cxnId="{CFA4C2CC-BBF7-49EC-8FE5-3EFACA29E61C}">
      <dgm:prSet/>
      <dgm:spPr/>
      <dgm:t>
        <a:bodyPr/>
        <a:lstStyle/>
        <a:p>
          <a:endParaRPr lang="en-GB"/>
        </a:p>
      </dgm:t>
    </dgm:pt>
    <dgm:pt modelId="{A69905C3-6D00-40BF-BBD5-291BE0543B37}" type="sibTrans" cxnId="{CFA4C2CC-BBF7-49EC-8FE5-3EFACA29E61C}">
      <dgm:prSet/>
      <dgm:spPr/>
      <dgm:t>
        <a:bodyPr/>
        <a:lstStyle/>
        <a:p>
          <a:endParaRPr lang="en-GB"/>
        </a:p>
      </dgm:t>
    </dgm:pt>
    <dgm:pt modelId="{2732D65C-1E4A-4A24-98F2-C05D66AD6AEB}">
      <dgm:prSet phldrT="[Text]"/>
      <dgm:spPr/>
      <dgm:t>
        <a:bodyPr/>
        <a:lstStyle/>
        <a:p>
          <a:r>
            <a:rPr lang="en-GB" dirty="0"/>
            <a:t>2018</a:t>
          </a:r>
        </a:p>
      </dgm:t>
    </dgm:pt>
    <dgm:pt modelId="{E1CCB052-27C2-427B-8458-FDC10783E680}" type="parTrans" cxnId="{9228419C-1A12-434C-B263-DAC9EFB0E7B1}">
      <dgm:prSet/>
      <dgm:spPr/>
      <dgm:t>
        <a:bodyPr/>
        <a:lstStyle/>
        <a:p>
          <a:endParaRPr lang="en-GB"/>
        </a:p>
      </dgm:t>
    </dgm:pt>
    <dgm:pt modelId="{EA9A40AF-8846-4B75-A1BA-113783E54107}" type="sibTrans" cxnId="{9228419C-1A12-434C-B263-DAC9EFB0E7B1}">
      <dgm:prSet/>
      <dgm:spPr/>
      <dgm:t>
        <a:bodyPr/>
        <a:lstStyle/>
        <a:p>
          <a:endParaRPr lang="en-GB"/>
        </a:p>
      </dgm:t>
    </dgm:pt>
    <dgm:pt modelId="{9A654983-D7B5-4B65-AC1C-41B94941FCCE}" type="pres">
      <dgm:prSet presAssocID="{15A3608D-893A-49EC-86FA-7EDFFF401AF7}" presName="Name0" presStyleCnt="0">
        <dgm:presLayoutVars>
          <dgm:dir/>
          <dgm:resizeHandles val="exact"/>
        </dgm:presLayoutVars>
      </dgm:prSet>
      <dgm:spPr/>
    </dgm:pt>
    <dgm:pt modelId="{18A4794E-35B2-4E0F-8419-2D7FE9F02F5E}" type="pres">
      <dgm:prSet presAssocID="{15A3608D-893A-49EC-86FA-7EDFFF401AF7}" presName="arrow" presStyleLbl="bgShp" presStyleIdx="0" presStyleCnt="1"/>
      <dgm:spPr/>
    </dgm:pt>
    <dgm:pt modelId="{6C42D15B-CEA0-4A3E-A0F6-E2D9C9CFF238}" type="pres">
      <dgm:prSet presAssocID="{15A3608D-893A-49EC-86FA-7EDFFF401AF7}" presName="points" presStyleCnt="0"/>
      <dgm:spPr/>
    </dgm:pt>
    <dgm:pt modelId="{2884F6DC-7AEC-4478-A3A0-5FB203A1B70F}" type="pres">
      <dgm:prSet presAssocID="{74952CBC-2ED8-476B-8FF7-9AEFF744411F}" presName="compositeA" presStyleCnt="0"/>
      <dgm:spPr/>
    </dgm:pt>
    <dgm:pt modelId="{8CEAD2DC-21FE-4AFE-8609-6661F3F15575}" type="pres">
      <dgm:prSet presAssocID="{74952CBC-2ED8-476B-8FF7-9AEFF744411F}" presName="textA" presStyleLbl="revTx" presStyleIdx="0" presStyleCnt="3">
        <dgm:presLayoutVars>
          <dgm:bulletEnabled val="1"/>
        </dgm:presLayoutVars>
      </dgm:prSet>
      <dgm:spPr/>
    </dgm:pt>
    <dgm:pt modelId="{C0DADEC6-6877-42C8-9F88-A077A9F151E5}" type="pres">
      <dgm:prSet presAssocID="{74952CBC-2ED8-476B-8FF7-9AEFF744411F}" presName="circleA" presStyleLbl="node1" presStyleIdx="0" presStyleCnt="3"/>
      <dgm:spPr/>
    </dgm:pt>
    <dgm:pt modelId="{8619B434-4DBE-4A49-88BC-23D6C33D0DF2}" type="pres">
      <dgm:prSet presAssocID="{74952CBC-2ED8-476B-8FF7-9AEFF744411F}" presName="spaceA" presStyleCnt="0"/>
      <dgm:spPr/>
    </dgm:pt>
    <dgm:pt modelId="{016A57DD-7E20-4460-8FE9-096CF5919AD2}" type="pres">
      <dgm:prSet presAssocID="{FC97F5A4-CC5A-4845-9B7F-A4CB9B7B3213}" presName="space" presStyleCnt="0"/>
      <dgm:spPr/>
    </dgm:pt>
    <dgm:pt modelId="{EBA19CCB-924D-433E-91FF-9C7A537F2AB6}" type="pres">
      <dgm:prSet presAssocID="{6752858E-021C-490E-828F-902828EEE928}" presName="compositeB" presStyleCnt="0"/>
      <dgm:spPr/>
    </dgm:pt>
    <dgm:pt modelId="{FFB2351C-54FD-48BB-B8D3-0CEB1BDA2A28}" type="pres">
      <dgm:prSet presAssocID="{6752858E-021C-490E-828F-902828EEE928}" presName="textB" presStyleLbl="revTx" presStyleIdx="1" presStyleCnt="3">
        <dgm:presLayoutVars>
          <dgm:bulletEnabled val="1"/>
        </dgm:presLayoutVars>
      </dgm:prSet>
      <dgm:spPr/>
    </dgm:pt>
    <dgm:pt modelId="{BB08D951-E247-4BDC-B6DB-7149EBD09660}" type="pres">
      <dgm:prSet presAssocID="{6752858E-021C-490E-828F-902828EEE928}" presName="circleB" presStyleLbl="node1" presStyleIdx="1" presStyleCnt="3"/>
      <dgm:spPr/>
    </dgm:pt>
    <dgm:pt modelId="{03791B51-24A3-40BA-B0D6-9F92DA7DA7BB}" type="pres">
      <dgm:prSet presAssocID="{6752858E-021C-490E-828F-902828EEE928}" presName="spaceB" presStyleCnt="0"/>
      <dgm:spPr/>
    </dgm:pt>
    <dgm:pt modelId="{C8EEC642-41B6-4CE9-B15E-576B70689202}" type="pres">
      <dgm:prSet presAssocID="{A69905C3-6D00-40BF-BBD5-291BE0543B37}" presName="space" presStyleCnt="0"/>
      <dgm:spPr/>
    </dgm:pt>
    <dgm:pt modelId="{07526C94-3302-4000-8701-D66CBFA3078D}" type="pres">
      <dgm:prSet presAssocID="{2732D65C-1E4A-4A24-98F2-C05D66AD6AEB}" presName="compositeA" presStyleCnt="0"/>
      <dgm:spPr/>
    </dgm:pt>
    <dgm:pt modelId="{1C2B5155-33E3-42AC-B6AB-EDECD6244E2E}" type="pres">
      <dgm:prSet presAssocID="{2732D65C-1E4A-4A24-98F2-C05D66AD6AEB}" presName="textA" presStyleLbl="revTx" presStyleIdx="2" presStyleCnt="3">
        <dgm:presLayoutVars>
          <dgm:bulletEnabled val="1"/>
        </dgm:presLayoutVars>
      </dgm:prSet>
      <dgm:spPr/>
    </dgm:pt>
    <dgm:pt modelId="{FB12A77F-F261-42F4-94F8-37C928336511}" type="pres">
      <dgm:prSet presAssocID="{2732D65C-1E4A-4A24-98F2-C05D66AD6AEB}" presName="circleA" presStyleLbl="node1" presStyleIdx="2" presStyleCnt="3"/>
      <dgm:spPr/>
    </dgm:pt>
    <dgm:pt modelId="{649FDC30-EAB5-40F9-9ACF-7E8B3977E8D1}" type="pres">
      <dgm:prSet presAssocID="{2732D65C-1E4A-4A24-98F2-C05D66AD6AEB}" presName="spaceA" presStyleCnt="0"/>
      <dgm:spPr/>
    </dgm:pt>
  </dgm:ptLst>
  <dgm:cxnLst>
    <dgm:cxn modelId="{DE003A1F-E7B0-403A-A0B5-009B9E9C74D7}" type="presOf" srcId="{6752858E-021C-490E-828F-902828EEE928}" destId="{FFB2351C-54FD-48BB-B8D3-0CEB1BDA2A28}" srcOrd="0" destOrd="0" presId="urn:microsoft.com/office/officeart/2005/8/layout/hProcess11"/>
    <dgm:cxn modelId="{583BBD68-31B5-491E-A7F3-4E46F73CE19E}" srcId="{15A3608D-893A-49EC-86FA-7EDFFF401AF7}" destId="{74952CBC-2ED8-476B-8FF7-9AEFF744411F}" srcOrd="0" destOrd="0" parTransId="{60A540A8-47C5-41D2-B5A3-9FA3E5B78238}" sibTransId="{FC97F5A4-CC5A-4845-9B7F-A4CB9B7B3213}"/>
    <dgm:cxn modelId="{9B411283-131F-4245-AE9D-337943F8345D}" type="presOf" srcId="{15A3608D-893A-49EC-86FA-7EDFFF401AF7}" destId="{9A654983-D7B5-4B65-AC1C-41B94941FCCE}" srcOrd="0" destOrd="0" presId="urn:microsoft.com/office/officeart/2005/8/layout/hProcess11"/>
    <dgm:cxn modelId="{9228419C-1A12-434C-B263-DAC9EFB0E7B1}" srcId="{15A3608D-893A-49EC-86FA-7EDFFF401AF7}" destId="{2732D65C-1E4A-4A24-98F2-C05D66AD6AEB}" srcOrd="2" destOrd="0" parTransId="{E1CCB052-27C2-427B-8458-FDC10783E680}" sibTransId="{EA9A40AF-8846-4B75-A1BA-113783E54107}"/>
    <dgm:cxn modelId="{CFA4C2CC-BBF7-49EC-8FE5-3EFACA29E61C}" srcId="{15A3608D-893A-49EC-86FA-7EDFFF401AF7}" destId="{6752858E-021C-490E-828F-902828EEE928}" srcOrd="1" destOrd="0" parTransId="{E4B2D608-9D5D-4602-A30F-1F2AF7E943D1}" sibTransId="{A69905C3-6D00-40BF-BBD5-291BE0543B37}"/>
    <dgm:cxn modelId="{87FD57CE-34E7-4838-AFD0-28ACCD471050}" type="presOf" srcId="{74952CBC-2ED8-476B-8FF7-9AEFF744411F}" destId="{8CEAD2DC-21FE-4AFE-8609-6661F3F15575}" srcOrd="0" destOrd="0" presId="urn:microsoft.com/office/officeart/2005/8/layout/hProcess11"/>
    <dgm:cxn modelId="{D9EDE6EE-5934-47BA-9FAC-94573FF86CE1}" type="presOf" srcId="{2732D65C-1E4A-4A24-98F2-C05D66AD6AEB}" destId="{1C2B5155-33E3-42AC-B6AB-EDECD6244E2E}" srcOrd="0" destOrd="0" presId="urn:microsoft.com/office/officeart/2005/8/layout/hProcess11"/>
    <dgm:cxn modelId="{2CB97125-CF66-41A0-B555-436797A49296}" type="presParOf" srcId="{9A654983-D7B5-4B65-AC1C-41B94941FCCE}" destId="{18A4794E-35B2-4E0F-8419-2D7FE9F02F5E}" srcOrd="0" destOrd="0" presId="urn:microsoft.com/office/officeart/2005/8/layout/hProcess11"/>
    <dgm:cxn modelId="{FFAA58AE-0760-4C9A-8348-3134498DE7AF}" type="presParOf" srcId="{9A654983-D7B5-4B65-AC1C-41B94941FCCE}" destId="{6C42D15B-CEA0-4A3E-A0F6-E2D9C9CFF238}" srcOrd="1" destOrd="0" presId="urn:microsoft.com/office/officeart/2005/8/layout/hProcess11"/>
    <dgm:cxn modelId="{1D8E250F-3F96-46E2-B3C2-0E093250D065}" type="presParOf" srcId="{6C42D15B-CEA0-4A3E-A0F6-E2D9C9CFF238}" destId="{2884F6DC-7AEC-4478-A3A0-5FB203A1B70F}" srcOrd="0" destOrd="0" presId="urn:microsoft.com/office/officeart/2005/8/layout/hProcess11"/>
    <dgm:cxn modelId="{D03BF0FE-AA6D-4958-BB1F-ABF9A428CFE6}" type="presParOf" srcId="{2884F6DC-7AEC-4478-A3A0-5FB203A1B70F}" destId="{8CEAD2DC-21FE-4AFE-8609-6661F3F15575}" srcOrd="0" destOrd="0" presId="urn:microsoft.com/office/officeart/2005/8/layout/hProcess11"/>
    <dgm:cxn modelId="{D255BF99-968D-4135-B0BF-4030CD82235E}" type="presParOf" srcId="{2884F6DC-7AEC-4478-A3A0-5FB203A1B70F}" destId="{C0DADEC6-6877-42C8-9F88-A077A9F151E5}" srcOrd="1" destOrd="0" presId="urn:microsoft.com/office/officeart/2005/8/layout/hProcess11"/>
    <dgm:cxn modelId="{23B98AAD-32DB-499C-8324-5A7C7455FD5C}" type="presParOf" srcId="{2884F6DC-7AEC-4478-A3A0-5FB203A1B70F}" destId="{8619B434-4DBE-4A49-88BC-23D6C33D0DF2}" srcOrd="2" destOrd="0" presId="urn:microsoft.com/office/officeart/2005/8/layout/hProcess11"/>
    <dgm:cxn modelId="{FA7F05A7-4D95-4EB9-90F0-8B04E23D049E}" type="presParOf" srcId="{6C42D15B-CEA0-4A3E-A0F6-E2D9C9CFF238}" destId="{016A57DD-7E20-4460-8FE9-096CF5919AD2}" srcOrd="1" destOrd="0" presId="urn:microsoft.com/office/officeart/2005/8/layout/hProcess11"/>
    <dgm:cxn modelId="{C210F74F-E46D-4AC8-9E96-0FC6D8CD6E8C}" type="presParOf" srcId="{6C42D15B-CEA0-4A3E-A0F6-E2D9C9CFF238}" destId="{EBA19CCB-924D-433E-91FF-9C7A537F2AB6}" srcOrd="2" destOrd="0" presId="urn:microsoft.com/office/officeart/2005/8/layout/hProcess11"/>
    <dgm:cxn modelId="{F050FAB2-30A6-4ABF-A0F9-AEEC64490B94}" type="presParOf" srcId="{EBA19CCB-924D-433E-91FF-9C7A537F2AB6}" destId="{FFB2351C-54FD-48BB-B8D3-0CEB1BDA2A28}" srcOrd="0" destOrd="0" presId="urn:microsoft.com/office/officeart/2005/8/layout/hProcess11"/>
    <dgm:cxn modelId="{89343717-3E35-4290-8AF9-F25A44321F39}" type="presParOf" srcId="{EBA19CCB-924D-433E-91FF-9C7A537F2AB6}" destId="{BB08D951-E247-4BDC-B6DB-7149EBD09660}" srcOrd="1" destOrd="0" presId="urn:microsoft.com/office/officeart/2005/8/layout/hProcess11"/>
    <dgm:cxn modelId="{2984BEA0-246C-467B-9557-79567846DBC0}" type="presParOf" srcId="{EBA19CCB-924D-433E-91FF-9C7A537F2AB6}" destId="{03791B51-24A3-40BA-B0D6-9F92DA7DA7BB}" srcOrd="2" destOrd="0" presId="urn:microsoft.com/office/officeart/2005/8/layout/hProcess11"/>
    <dgm:cxn modelId="{60569FE0-744D-4EE6-AC05-8E2A1FCEA9C1}" type="presParOf" srcId="{6C42D15B-CEA0-4A3E-A0F6-E2D9C9CFF238}" destId="{C8EEC642-41B6-4CE9-B15E-576B70689202}" srcOrd="3" destOrd="0" presId="urn:microsoft.com/office/officeart/2005/8/layout/hProcess11"/>
    <dgm:cxn modelId="{114AC211-A854-476A-94E0-F44E18738665}" type="presParOf" srcId="{6C42D15B-CEA0-4A3E-A0F6-E2D9C9CFF238}" destId="{07526C94-3302-4000-8701-D66CBFA3078D}" srcOrd="4" destOrd="0" presId="urn:microsoft.com/office/officeart/2005/8/layout/hProcess11"/>
    <dgm:cxn modelId="{E6A1C8D4-4F13-42D8-AF9A-CA0111E933D1}" type="presParOf" srcId="{07526C94-3302-4000-8701-D66CBFA3078D}" destId="{1C2B5155-33E3-42AC-B6AB-EDECD6244E2E}" srcOrd="0" destOrd="0" presId="urn:microsoft.com/office/officeart/2005/8/layout/hProcess11"/>
    <dgm:cxn modelId="{D2143ABF-4F91-4E78-9006-9C4E1856131D}" type="presParOf" srcId="{07526C94-3302-4000-8701-D66CBFA3078D}" destId="{FB12A77F-F261-42F4-94F8-37C928336511}" srcOrd="1" destOrd="0" presId="urn:microsoft.com/office/officeart/2005/8/layout/hProcess11"/>
    <dgm:cxn modelId="{9D555401-023D-4703-B689-71FA96E2E35F}" type="presParOf" srcId="{07526C94-3302-4000-8701-D66CBFA3078D}" destId="{649FDC30-EAB5-40F9-9ACF-7E8B3977E8D1}" srcOrd="2" destOrd="0" presId="urn:microsoft.com/office/officeart/2005/8/layout/hProcess1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FD5349D-8C9F-4280-9A17-1B5AEB6545DC}"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503E00C-A571-4BB8-B91C-EC3FD45428EB}">
      <dgm:prSet/>
      <dgm:spPr/>
      <dgm:t>
        <a:bodyPr/>
        <a:lstStyle/>
        <a:p>
          <a:r>
            <a:rPr lang="en-GB"/>
            <a:t>Different  - what does this mean?</a:t>
          </a:r>
          <a:endParaRPr lang="en-US"/>
        </a:p>
      </dgm:t>
    </dgm:pt>
    <dgm:pt modelId="{F0FD0AA4-185C-47AB-876D-EC0109C43D61}" type="parTrans" cxnId="{4851B68F-912F-4322-B8A9-30E747A7DB91}">
      <dgm:prSet/>
      <dgm:spPr/>
      <dgm:t>
        <a:bodyPr/>
        <a:lstStyle/>
        <a:p>
          <a:endParaRPr lang="en-US"/>
        </a:p>
      </dgm:t>
    </dgm:pt>
    <dgm:pt modelId="{3F22AAAB-71AF-4FB9-8231-A528312121C6}" type="sibTrans" cxnId="{4851B68F-912F-4322-B8A9-30E747A7DB91}">
      <dgm:prSet/>
      <dgm:spPr/>
      <dgm:t>
        <a:bodyPr/>
        <a:lstStyle/>
        <a:p>
          <a:endParaRPr lang="en-US"/>
        </a:p>
      </dgm:t>
    </dgm:pt>
    <dgm:pt modelId="{6FDA5FED-B487-4117-801D-9A43482C0C88}">
      <dgm:prSet/>
      <dgm:spPr/>
      <dgm:t>
        <a:bodyPr/>
        <a:lstStyle/>
        <a:p>
          <a:r>
            <a:rPr lang="en-GB"/>
            <a:t>Looking different</a:t>
          </a:r>
          <a:endParaRPr lang="en-US"/>
        </a:p>
      </dgm:t>
    </dgm:pt>
    <dgm:pt modelId="{A86B5D5A-F0A5-45AB-8A6B-D9F65FCC3E84}" type="parTrans" cxnId="{CC54F4B5-DBDC-4CBC-BC47-13E01504478A}">
      <dgm:prSet/>
      <dgm:spPr/>
      <dgm:t>
        <a:bodyPr/>
        <a:lstStyle/>
        <a:p>
          <a:endParaRPr lang="en-US"/>
        </a:p>
      </dgm:t>
    </dgm:pt>
    <dgm:pt modelId="{6135860A-5C60-4255-B578-554491483E55}" type="sibTrans" cxnId="{CC54F4B5-DBDC-4CBC-BC47-13E01504478A}">
      <dgm:prSet/>
      <dgm:spPr/>
      <dgm:t>
        <a:bodyPr/>
        <a:lstStyle/>
        <a:p>
          <a:endParaRPr lang="en-US"/>
        </a:p>
      </dgm:t>
    </dgm:pt>
    <dgm:pt modelId="{96CAD309-E47B-4D35-93C9-D3A0F158353B}">
      <dgm:prSet/>
      <dgm:spPr/>
      <dgm:t>
        <a:bodyPr/>
        <a:lstStyle/>
        <a:p>
          <a:r>
            <a:rPr lang="en-GB"/>
            <a:t>Speaking a different language</a:t>
          </a:r>
          <a:endParaRPr lang="en-US"/>
        </a:p>
      </dgm:t>
    </dgm:pt>
    <dgm:pt modelId="{5BF427C1-7144-4521-9562-A4A90A921545}" type="parTrans" cxnId="{1DAB34DB-CFF2-4A62-831D-CEA3136CEB0A}">
      <dgm:prSet/>
      <dgm:spPr/>
      <dgm:t>
        <a:bodyPr/>
        <a:lstStyle/>
        <a:p>
          <a:endParaRPr lang="en-US"/>
        </a:p>
      </dgm:t>
    </dgm:pt>
    <dgm:pt modelId="{E8339B9C-FEFB-42EC-833F-7A9C4CFE605C}" type="sibTrans" cxnId="{1DAB34DB-CFF2-4A62-831D-CEA3136CEB0A}">
      <dgm:prSet/>
      <dgm:spPr/>
      <dgm:t>
        <a:bodyPr/>
        <a:lstStyle/>
        <a:p>
          <a:endParaRPr lang="en-US"/>
        </a:p>
      </dgm:t>
    </dgm:pt>
    <dgm:pt modelId="{99F343BC-5236-49B2-91B3-C0D9F76439D8}">
      <dgm:prSet/>
      <dgm:spPr/>
      <dgm:t>
        <a:bodyPr/>
        <a:lstStyle/>
        <a:p>
          <a:r>
            <a:rPr lang="en-GB"/>
            <a:t>Not conforming to what is right in society</a:t>
          </a:r>
          <a:endParaRPr lang="en-US"/>
        </a:p>
      </dgm:t>
    </dgm:pt>
    <dgm:pt modelId="{814B7916-9833-4CCE-A5BA-099AC6FA9F2A}" type="parTrans" cxnId="{BA441D15-0341-4704-8E30-97726FEAB691}">
      <dgm:prSet/>
      <dgm:spPr/>
      <dgm:t>
        <a:bodyPr/>
        <a:lstStyle/>
        <a:p>
          <a:endParaRPr lang="en-US"/>
        </a:p>
      </dgm:t>
    </dgm:pt>
    <dgm:pt modelId="{BB029CF4-F457-4B64-A661-020E1334E0BA}" type="sibTrans" cxnId="{BA441D15-0341-4704-8E30-97726FEAB691}">
      <dgm:prSet/>
      <dgm:spPr/>
      <dgm:t>
        <a:bodyPr/>
        <a:lstStyle/>
        <a:p>
          <a:endParaRPr lang="en-US"/>
        </a:p>
      </dgm:t>
    </dgm:pt>
    <dgm:pt modelId="{4D432E93-1F54-4BC0-8DE6-6C9D06C6A61C}">
      <dgm:prSet/>
      <dgm:spPr/>
      <dgm:t>
        <a:bodyPr/>
        <a:lstStyle/>
        <a:p>
          <a:r>
            <a:rPr lang="en-GB"/>
            <a:t>Homeless</a:t>
          </a:r>
          <a:endParaRPr lang="en-US"/>
        </a:p>
      </dgm:t>
    </dgm:pt>
    <dgm:pt modelId="{F4374326-5B81-43F2-9846-496CA326B07B}" type="parTrans" cxnId="{8A3A47FC-11A9-41AD-A80E-E4E46129841A}">
      <dgm:prSet/>
      <dgm:spPr/>
      <dgm:t>
        <a:bodyPr/>
        <a:lstStyle/>
        <a:p>
          <a:endParaRPr lang="en-US"/>
        </a:p>
      </dgm:t>
    </dgm:pt>
    <dgm:pt modelId="{BA861B0B-303B-4DFF-AEDC-7682E6A7482F}" type="sibTrans" cxnId="{8A3A47FC-11A9-41AD-A80E-E4E46129841A}">
      <dgm:prSet/>
      <dgm:spPr/>
      <dgm:t>
        <a:bodyPr/>
        <a:lstStyle/>
        <a:p>
          <a:endParaRPr lang="en-US"/>
        </a:p>
      </dgm:t>
    </dgm:pt>
    <dgm:pt modelId="{5ED486C3-3F9D-445D-A42A-4271FD37ACFD}">
      <dgm:prSet/>
      <dgm:spPr/>
      <dgm:t>
        <a:bodyPr/>
        <a:lstStyle/>
        <a:p>
          <a:r>
            <a:rPr lang="en-GB"/>
            <a:t>ADHD / Autism </a:t>
          </a:r>
          <a:endParaRPr lang="en-US"/>
        </a:p>
      </dgm:t>
    </dgm:pt>
    <dgm:pt modelId="{6473C5FC-ED43-458E-BEC4-4450425D44FC}" type="parTrans" cxnId="{968090BC-1455-499E-B989-08ACCC1FABFB}">
      <dgm:prSet/>
      <dgm:spPr/>
      <dgm:t>
        <a:bodyPr/>
        <a:lstStyle/>
        <a:p>
          <a:endParaRPr lang="en-US"/>
        </a:p>
      </dgm:t>
    </dgm:pt>
    <dgm:pt modelId="{FF7CFCFE-E1A9-4FC1-80F6-C5EE9431D866}" type="sibTrans" cxnId="{968090BC-1455-499E-B989-08ACCC1FABFB}">
      <dgm:prSet/>
      <dgm:spPr/>
      <dgm:t>
        <a:bodyPr/>
        <a:lstStyle/>
        <a:p>
          <a:endParaRPr lang="en-US"/>
        </a:p>
      </dgm:t>
    </dgm:pt>
    <dgm:pt modelId="{9E99B0C3-E08F-430D-9C43-2F7D062B8D04}">
      <dgm:prSet/>
      <dgm:spPr/>
      <dgm:t>
        <a:bodyPr/>
        <a:lstStyle/>
        <a:p>
          <a:r>
            <a:rPr lang="en-GB"/>
            <a:t>What YOU believe in?</a:t>
          </a:r>
          <a:endParaRPr lang="en-US"/>
        </a:p>
      </dgm:t>
    </dgm:pt>
    <dgm:pt modelId="{64D5E7F7-4046-4036-9E8B-051A2143F465}" type="parTrans" cxnId="{9B335545-C297-46AE-8BEE-FB1F7BA37BAF}">
      <dgm:prSet/>
      <dgm:spPr/>
      <dgm:t>
        <a:bodyPr/>
        <a:lstStyle/>
        <a:p>
          <a:endParaRPr lang="en-US"/>
        </a:p>
      </dgm:t>
    </dgm:pt>
    <dgm:pt modelId="{8C689B09-608A-445F-9944-0C89212EAFEE}" type="sibTrans" cxnId="{9B335545-C297-46AE-8BEE-FB1F7BA37BAF}">
      <dgm:prSet/>
      <dgm:spPr/>
      <dgm:t>
        <a:bodyPr/>
        <a:lstStyle/>
        <a:p>
          <a:endParaRPr lang="en-US"/>
        </a:p>
      </dgm:t>
    </dgm:pt>
    <dgm:pt modelId="{2792FC6A-5761-4886-BB68-B36213994CC2}" type="pres">
      <dgm:prSet presAssocID="{EFD5349D-8C9F-4280-9A17-1B5AEB6545DC}" presName="Name0" presStyleCnt="0">
        <dgm:presLayoutVars>
          <dgm:dir/>
          <dgm:animLvl val="lvl"/>
          <dgm:resizeHandles val="exact"/>
        </dgm:presLayoutVars>
      </dgm:prSet>
      <dgm:spPr/>
    </dgm:pt>
    <dgm:pt modelId="{7FF57C59-EC01-4F4A-B080-7E0484D87CD5}" type="pres">
      <dgm:prSet presAssocID="{9E99B0C3-E08F-430D-9C43-2F7D062B8D04}" presName="boxAndChildren" presStyleCnt="0"/>
      <dgm:spPr/>
    </dgm:pt>
    <dgm:pt modelId="{C39442F5-8805-4637-93D5-96CCDA8F1D54}" type="pres">
      <dgm:prSet presAssocID="{9E99B0C3-E08F-430D-9C43-2F7D062B8D04}" presName="parentTextBox" presStyleLbl="node1" presStyleIdx="0" presStyleCnt="2"/>
      <dgm:spPr/>
    </dgm:pt>
    <dgm:pt modelId="{9752A550-3A80-4BEA-9A31-00CFEA3D62C5}" type="pres">
      <dgm:prSet presAssocID="{3F22AAAB-71AF-4FB9-8231-A528312121C6}" presName="sp" presStyleCnt="0"/>
      <dgm:spPr/>
    </dgm:pt>
    <dgm:pt modelId="{A44ED5CB-21A6-484E-964C-C9823EC7E87E}" type="pres">
      <dgm:prSet presAssocID="{B503E00C-A571-4BB8-B91C-EC3FD45428EB}" presName="arrowAndChildren" presStyleCnt="0"/>
      <dgm:spPr/>
    </dgm:pt>
    <dgm:pt modelId="{95B02DB9-675D-42DC-BE6B-D859D0C72E5D}" type="pres">
      <dgm:prSet presAssocID="{B503E00C-A571-4BB8-B91C-EC3FD45428EB}" presName="parentTextArrow" presStyleLbl="node1" presStyleIdx="0" presStyleCnt="2"/>
      <dgm:spPr/>
    </dgm:pt>
    <dgm:pt modelId="{2047589A-8897-4758-A659-BEA7F322AEFF}" type="pres">
      <dgm:prSet presAssocID="{B503E00C-A571-4BB8-B91C-EC3FD45428EB}" presName="arrow" presStyleLbl="node1" presStyleIdx="1" presStyleCnt="2"/>
      <dgm:spPr/>
    </dgm:pt>
    <dgm:pt modelId="{96C61B67-71C2-4400-AFC7-191E40745783}" type="pres">
      <dgm:prSet presAssocID="{B503E00C-A571-4BB8-B91C-EC3FD45428EB}" presName="descendantArrow" presStyleCnt="0"/>
      <dgm:spPr/>
    </dgm:pt>
    <dgm:pt modelId="{41C165C6-A228-496F-A3B5-7D9FC31AC9BE}" type="pres">
      <dgm:prSet presAssocID="{6FDA5FED-B487-4117-801D-9A43482C0C88}" presName="childTextArrow" presStyleLbl="fgAccFollowNode1" presStyleIdx="0" presStyleCnt="5">
        <dgm:presLayoutVars>
          <dgm:bulletEnabled val="1"/>
        </dgm:presLayoutVars>
      </dgm:prSet>
      <dgm:spPr/>
    </dgm:pt>
    <dgm:pt modelId="{A58E967E-F9BF-46CC-98D3-51736E0554F8}" type="pres">
      <dgm:prSet presAssocID="{96CAD309-E47B-4D35-93C9-D3A0F158353B}" presName="childTextArrow" presStyleLbl="fgAccFollowNode1" presStyleIdx="1" presStyleCnt="5">
        <dgm:presLayoutVars>
          <dgm:bulletEnabled val="1"/>
        </dgm:presLayoutVars>
      </dgm:prSet>
      <dgm:spPr/>
    </dgm:pt>
    <dgm:pt modelId="{C0D8323F-0CDE-4F2E-A9E1-03649E40CFEC}" type="pres">
      <dgm:prSet presAssocID="{99F343BC-5236-49B2-91B3-C0D9F76439D8}" presName="childTextArrow" presStyleLbl="fgAccFollowNode1" presStyleIdx="2" presStyleCnt="5">
        <dgm:presLayoutVars>
          <dgm:bulletEnabled val="1"/>
        </dgm:presLayoutVars>
      </dgm:prSet>
      <dgm:spPr/>
    </dgm:pt>
    <dgm:pt modelId="{B218DFD2-8938-4E13-AE5F-58C553663116}" type="pres">
      <dgm:prSet presAssocID="{4D432E93-1F54-4BC0-8DE6-6C9D06C6A61C}" presName="childTextArrow" presStyleLbl="fgAccFollowNode1" presStyleIdx="3" presStyleCnt="5">
        <dgm:presLayoutVars>
          <dgm:bulletEnabled val="1"/>
        </dgm:presLayoutVars>
      </dgm:prSet>
      <dgm:spPr/>
    </dgm:pt>
    <dgm:pt modelId="{9E58D6E7-DAB2-4AAE-A266-3BFD41F81101}" type="pres">
      <dgm:prSet presAssocID="{5ED486C3-3F9D-445D-A42A-4271FD37ACFD}" presName="childTextArrow" presStyleLbl="fgAccFollowNode1" presStyleIdx="4" presStyleCnt="5">
        <dgm:presLayoutVars>
          <dgm:bulletEnabled val="1"/>
        </dgm:presLayoutVars>
      </dgm:prSet>
      <dgm:spPr/>
    </dgm:pt>
  </dgm:ptLst>
  <dgm:cxnLst>
    <dgm:cxn modelId="{BA441D15-0341-4704-8E30-97726FEAB691}" srcId="{B503E00C-A571-4BB8-B91C-EC3FD45428EB}" destId="{99F343BC-5236-49B2-91B3-C0D9F76439D8}" srcOrd="2" destOrd="0" parTransId="{814B7916-9833-4CCE-A5BA-099AC6FA9F2A}" sibTransId="{BB029CF4-F457-4B64-A661-020E1334E0BA}"/>
    <dgm:cxn modelId="{493EA82E-51BF-4F8B-ABD3-E9704FEC49DA}" type="presOf" srcId="{9E99B0C3-E08F-430D-9C43-2F7D062B8D04}" destId="{C39442F5-8805-4637-93D5-96CCDA8F1D54}" srcOrd="0" destOrd="0" presId="urn:microsoft.com/office/officeart/2005/8/layout/process4"/>
    <dgm:cxn modelId="{41B82236-73F2-46F4-B8AA-AB352675BAA9}" type="presOf" srcId="{6FDA5FED-B487-4117-801D-9A43482C0C88}" destId="{41C165C6-A228-496F-A3B5-7D9FC31AC9BE}" srcOrd="0" destOrd="0" presId="urn:microsoft.com/office/officeart/2005/8/layout/process4"/>
    <dgm:cxn modelId="{9B335545-C297-46AE-8BEE-FB1F7BA37BAF}" srcId="{EFD5349D-8C9F-4280-9A17-1B5AEB6545DC}" destId="{9E99B0C3-E08F-430D-9C43-2F7D062B8D04}" srcOrd="1" destOrd="0" parTransId="{64D5E7F7-4046-4036-9E8B-051A2143F465}" sibTransId="{8C689B09-608A-445F-9944-0C89212EAFEE}"/>
    <dgm:cxn modelId="{FA55D774-0CC7-48F3-B6DD-59F0F94FB1C4}" type="presOf" srcId="{99F343BC-5236-49B2-91B3-C0D9F76439D8}" destId="{C0D8323F-0CDE-4F2E-A9E1-03649E40CFEC}" srcOrd="0" destOrd="0" presId="urn:microsoft.com/office/officeart/2005/8/layout/process4"/>
    <dgm:cxn modelId="{D2D56F77-80CC-498C-B54E-0D1F4196DFBF}" type="presOf" srcId="{B503E00C-A571-4BB8-B91C-EC3FD45428EB}" destId="{95B02DB9-675D-42DC-BE6B-D859D0C72E5D}" srcOrd="0" destOrd="0" presId="urn:microsoft.com/office/officeart/2005/8/layout/process4"/>
    <dgm:cxn modelId="{928F558B-1479-4F91-9A97-73C3F8A7FD91}" type="presOf" srcId="{96CAD309-E47B-4D35-93C9-D3A0F158353B}" destId="{A58E967E-F9BF-46CC-98D3-51736E0554F8}" srcOrd="0" destOrd="0" presId="urn:microsoft.com/office/officeart/2005/8/layout/process4"/>
    <dgm:cxn modelId="{C6A8408C-2E4E-4AF8-8F36-CD86BA64DBC8}" type="presOf" srcId="{B503E00C-A571-4BB8-B91C-EC3FD45428EB}" destId="{2047589A-8897-4758-A659-BEA7F322AEFF}" srcOrd="1" destOrd="0" presId="urn:microsoft.com/office/officeart/2005/8/layout/process4"/>
    <dgm:cxn modelId="{AE7A828C-A437-415D-A512-22CAC9197325}" type="presOf" srcId="{4D432E93-1F54-4BC0-8DE6-6C9D06C6A61C}" destId="{B218DFD2-8938-4E13-AE5F-58C553663116}" srcOrd="0" destOrd="0" presId="urn:microsoft.com/office/officeart/2005/8/layout/process4"/>
    <dgm:cxn modelId="{4851B68F-912F-4322-B8A9-30E747A7DB91}" srcId="{EFD5349D-8C9F-4280-9A17-1B5AEB6545DC}" destId="{B503E00C-A571-4BB8-B91C-EC3FD45428EB}" srcOrd="0" destOrd="0" parTransId="{F0FD0AA4-185C-47AB-876D-EC0109C43D61}" sibTransId="{3F22AAAB-71AF-4FB9-8231-A528312121C6}"/>
    <dgm:cxn modelId="{E1834DA7-2602-4824-8CBF-F8C2579DB955}" type="presOf" srcId="{5ED486C3-3F9D-445D-A42A-4271FD37ACFD}" destId="{9E58D6E7-DAB2-4AAE-A266-3BFD41F81101}" srcOrd="0" destOrd="0" presId="urn:microsoft.com/office/officeart/2005/8/layout/process4"/>
    <dgm:cxn modelId="{CC54F4B5-DBDC-4CBC-BC47-13E01504478A}" srcId="{B503E00C-A571-4BB8-B91C-EC3FD45428EB}" destId="{6FDA5FED-B487-4117-801D-9A43482C0C88}" srcOrd="0" destOrd="0" parTransId="{A86B5D5A-F0A5-45AB-8A6B-D9F65FCC3E84}" sibTransId="{6135860A-5C60-4255-B578-554491483E55}"/>
    <dgm:cxn modelId="{968090BC-1455-499E-B989-08ACCC1FABFB}" srcId="{B503E00C-A571-4BB8-B91C-EC3FD45428EB}" destId="{5ED486C3-3F9D-445D-A42A-4271FD37ACFD}" srcOrd="4" destOrd="0" parTransId="{6473C5FC-ED43-458E-BEC4-4450425D44FC}" sibTransId="{FF7CFCFE-E1A9-4FC1-80F6-C5EE9431D866}"/>
    <dgm:cxn modelId="{0559AEC3-106A-465E-9997-1987BA93626C}" type="presOf" srcId="{EFD5349D-8C9F-4280-9A17-1B5AEB6545DC}" destId="{2792FC6A-5761-4886-BB68-B36213994CC2}" srcOrd="0" destOrd="0" presId="urn:microsoft.com/office/officeart/2005/8/layout/process4"/>
    <dgm:cxn modelId="{1DAB34DB-CFF2-4A62-831D-CEA3136CEB0A}" srcId="{B503E00C-A571-4BB8-B91C-EC3FD45428EB}" destId="{96CAD309-E47B-4D35-93C9-D3A0F158353B}" srcOrd="1" destOrd="0" parTransId="{5BF427C1-7144-4521-9562-A4A90A921545}" sibTransId="{E8339B9C-FEFB-42EC-833F-7A9C4CFE605C}"/>
    <dgm:cxn modelId="{8A3A47FC-11A9-41AD-A80E-E4E46129841A}" srcId="{B503E00C-A571-4BB8-B91C-EC3FD45428EB}" destId="{4D432E93-1F54-4BC0-8DE6-6C9D06C6A61C}" srcOrd="3" destOrd="0" parTransId="{F4374326-5B81-43F2-9846-496CA326B07B}" sibTransId="{BA861B0B-303B-4DFF-AEDC-7682E6A7482F}"/>
    <dgm:cxn modelId="{C6404B65-8CAB-48FE-819C-DFEFBD7F3161}" type="presParOf" srcId="{2792FC6A-5761-4886-BB68-B36213994CC2}" destId="{7FF57C59-EC01-4F4A-B080-7E0484D87CD5}" srcOrd="0" destOrd="0" presId="urn:microsoft.com/office/officeart/2005/8/layout/process4"/>
    <dgm:cxn modelId="{1B0A019D-5B29-43CC-AF82-92D74829375B}" type="presParOf" srcId="{7FF57C59-EC01-4F4A-B080-7E0484D87CD5}" destId="{C39442F5-8805-4637-93D5-96CCDA8F1D54}" srcOrd="0" destOrd="0" presId="urn:microsoft.com/office/officeart/2005/8/layout/process4"/>
    <dgm:cxn modelId="{0BFEE97A-1386-4E25-972A-13E8A56DB2DE}" type="presParOf" srcId="{2792FC6A-5761-4886-BB68-B36213994CC2}" destId="{9752A550-3A80-4BEA-9A31-00CFEA3D62C5}" srcOrd="1" destOrd="0" presId="urn:microsoft.com/office/officeart/2005/8/layout/process4"/>
    <dgm:cxn modelId="{E5C64FD0-E4A0-42A2-8BD3-435B5B773B00}" type="presParOf" srcId="{2792FC6A-5761-4886-BB68-B36213994CC2}" destId="{A44ED5CB-21A6-484E-964C-C9823EC7E87E}" srcOrd="2" destOrd="0" presId="urn:microsoft.com/office/officeart/2005/8/layout/process4"/>
    <dgm:cxn modelId="{51C8B943-EF66-4C1A-9120-0745672BCC56}" type="presParOf" srcId="{A44ED5CB-21A6-484E-964C-C9823EC7E87E}" destId="{95B02DB9-675D-42DC-BE6B-D859D0C72E5D}" srcOrd="0" destOrd="0" presId="urn:microsoft.com/office/officeart/2005/8/layout/process4"/>
    <dgm:cxn modelId="{4825A2F5-9DBD-440D-8188-3ADEC8DE6756}" type="presParOf" srcId="{A44ED5CB-21A6-484E-964C-C9823EC7E87E}" destId="{2047589A-8897-4758-A659-BEA7F322AEFF}" srcOrd="1" destOrd="0" presId="urn:microsoft.com/office/officeart/2005/8/layout/process4"/>
    <dgm:cxn modelId="{9A763C7C-7870-4ABF-95C4-C11481059F1C}" type="presParOf" srcId="{A44ED5CB-21A6-484E-964C-C9823EC7E87E}" destId="{96C61B67-71C2-4400-AFC7-191E40745783}" srcOrd="2" destOrd="0" presId="urn:microsoft.com/office/officeart/2005/8/layout/process4"/>
    <dgm:cxn modelId="{26FABEBC-8D42-482C-B534-06C275B324BE}" type="presParOf" srcId="{96C61B67-71C2-4400-AFC7-191E40745783}" destId="{41C165C6-A228-496F-A3B5-7D9FC31AC9BE}" srcOrd="0" destOrd="0" presId="urn:microsoft.com/office/officeart/2005/8/layout/process4"/>
    <dgm:cxn modelId="{76709D27-74B1-484D-A8E5-56C0B66D6432}" type="presParOf" srcId="{96C61B67-71C2-4400-AFC7-191E40745783}" destId="{A58E967E-F9BF-46CC-98D3-51736E0554F8}" srcOrd="1" destOrd="0" presId="urn:microsoft.com/office/officeart/2005/8/layout/process4"/>
    <dgm:cxn modelId="{6DC43462-2446-4633-84CC-2CBC06A843D2}" type="presParOf" srcId="{96C61B67-71C2-4400-AFC7-191E40745783}" destId="{C0D8323F-0CDE-4F2E-A9E1-03649E40CFEC}" srcOrd="2" destOrd="0" presId="urn:microsoft.com/office/officeart/2005/8/layout/process4"/>
    <dgm:cxn modelId="{59C57E91-7631-41D7-8185-DCBA6AE67169}" type="presParOf" srcId="{96C61B67-71C2-4400-AFC7-191E40745783}" destId="{B218DFD2-8938-4E13-AE5F-58C553663116}" srcOrd="3" destOrd="0" presId="urn:microsoft.com/office/officeart/2005/8/layout/process4"/>
    <dgm:cxn modelId="{A82FB910-1177-44CC-8364-D19A7170DBD5}" type="presParOf" srcId="{96C61B67-71C2-4400-AFC7-191E40745783}" destId="{9E58D6E7-DAB2-4AAE-A266-3BFD41F81101}" srcOrd="4"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2C6E3A8-4A92-4EC1-8172-21163F639C6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57E3AD9-C934-4B68-9923-0D86DFE912D6}">
      <dgm:prSet/>
      <dgm:spPr/>
      <dgm:t>
        <a:bodyPr/>
        <a:lstStyle/>
        <a:p>
          <a:r>
            <a:rPr lang="en-GB"/>
            <a:t>Disclosed HIV+ in 2019   ‘Being Different’</a:t>
          </a:r>
          <a:endParaRPr lang="en-US"/>
        </a:p>
      </dgm:t>
    </dgm:pt>
    <dgm:pt modelId="{F5666481-0F40-468D-9CF3-837DB853EB58}" type="parTrans" cxnId="{7F71CA25-1FF4-422F-BA08-C2606E38E374}">
      <dgm:prSet/>
      <dgm:spPr/>
      <dgm:t>
        <a:bodyPr/>
        <a:lstStyle/>
        <a:p>
          <a:endParaRPr lang="en-US"/>
        </a:p>
      </dgm:t>
    </dgm:pt>
    <dgm:pt modelId="{141D7568-08E9-490D-84D2-DB5F53A27DA2}" type="sibTrans" cxnId="{7F71CA25-1FF4-422F-BA08-C2606E38E374}">
      <dgm:prSet/>
      <dgm:spPr/>
      <dgm:t>
        <a:bodyPr/>
        <a:lstStyle/>
        <a:p>
          <a:endParaRPr lang="en-US"/>
        </a:p>
      </dgm:t>
    </dgm:pt>
    <dgm:pt modelId="{F7025DCC-7C66-4A02-B2A4-68BD257BB4C1}">
      <dgm:prSet/>
      <dgm:spPr/>
      <dgm:t>
        <a:bodyPr/>
        <a:lstStyle/>
        <a:p>
          <a:r>
            <a:rPr lang="en-GB"/>
            <a:t>Admitted that he didn’t know how the public would react to the news. </a:t>
          </a:r>
          <a:endParaRPr lang="en-US"/>
        </a:p>
      </dgm:t>
    </dgm:pt>
    <dgm:pt modelId="{BDDBFBF1-52F0-4705-87C6-2101469595A1}" type="parTrans" cxnId="{0264F25E-1616-489A-BA49-B296EAC56ADA}">
      <dgm:prSet/>
      <dgm:spPr/>
      <dgm:t>
        <a:bodyPr/>
        <a:lstStyle/>
        <a:p>
          <a:endParaRPr lang="en-US"/>
        </a:p>
      </dgm:t>
    </dgm:pt>
    <dgm:pt modelId="{1A99BB9A-D410-4DB3-A4CE-DA79AAFD4A76}" type="sibTrans" cxnId="{0264F25E-1616-489A-BA49-B296EAC56ADA}">
      <dgm:prSet/>
      <dgm:spPr/>
      <dgm:t>
        <a:bodyPr/>
        <a:lstStyle/>
        <a:p>
          <a:endParaRPr lang="en-US"/>
        </a:p>
      </dgm:t>
    </dgm:pt>
    <dgm:pt modelId="{C999E0D6-74EC-4517-9301-319EAB218446}">
      <dgm:prSet/>
      <dgm:spPr/>
      <dgm:t>
        <a:bodyPr/>
        <a:lstStyle/>
        <a:p>
          <a:r>
            <a:rPr lang="en-GB"/>
            <a:t>Living in fear of the press publishing details of his HIV status.</a:t>
          </a:r>
          <a:endParaRPr lang="en-US"/>
        </a:p>
      </dgm:t>
    </dgm:pt>
    <dgm:pt modelId="{883D6E28-4ACB-47BE-8B11-CA47C2E6EBCC}" type="parTrans" cxnId="{772DA7C2-0131-46BF-940D-584974DEA0CC}">
      <dgm:prSet/>
      <dgm:spPr/>
      <dgm:t>
        <a:bodyPr/>
        <a:lstStyle/>
        <a:p>
          <a:endParaRPr lang="en-US"/>
        </a:p>
      </dgm:t>
    </dgm:pt>
    <dgm:pt modelId="{054B392A-ED02-40CD-B30D-A40DC0D06729}" type="sibTrans" cxnId="{772DA7C2-0131-46BF-940D-584974DEA0CC}">
      <dgm:prSet/>
      <dgm:spPr/>
      <dgm:t>
        <a:bodyPr/>
        <a:lstStyle/>
        <a:p>
          <a:endParaRPr lang="en-US"/>
        </a:p>
      </dgm:t>
    </dgm:pt>
    <dgm:pt modelId="{E0A77A1F-26AE-4BD9-8E97-6A47A9C8A5FE}">
      <dgm:prSet/>
      <dgm:spPr/>
      <dgm:t>
        <a:bodyPr/>
        <a:lstStyle/>
        <a:p>
          <a:r>
            <a:rPr lang="en-GB"/>
            <a:t>HIV were misrepresented as needing walking sticks and "close to dying".</a:t>
          </a:r>
          <a:endParaRPr lang="en-US"/>
        </a:p>
      </dgm:t>
    </dgm:pt>
    <dgm:pt modelId="{14D099CD-D0B5-479A-BD4E-C07C52117BEA}" type="parTrans" cxnId="{E90DB75F-3D75-4B07-A08B-6651CE34A65A}">
      <dgm:prSet/>
      <dgm:spPr/>
      <dgm:t>
        <a:bodyPr/>
        <a:lstStyle/>
        <a:p>
          <a:endParaRPr lang="en-US"/>
        </a:p>
      </dgm:t>
    </dgm:pt>
    <dgm:pt modelId="{97080A25-7A20-4904-98CA-01E6317C3586}" type="sibTrans" cxnId="{E90DB75F-3D75-4B07-A08B-6651CE34A65A}">
      <dgm:prSet/>
      <dgm:spPr/>
      <dgm:t>
        <a:bodyPr/>
        <a:lstStyle/>
        <a:p>
          <a:endParaRPr lang="en-US"/>
        </a:p>
      </dgm:t>
    </dgm:pt>
    <dgm:pt modelId="{54603897-FCE2-4DBD-B23B-9147DDE15901}">
      <dgm:prSet/>
      <dgm:spPr/>
      <dgm:t>
        <a:bodyPr/>
        <a:lstStyle/>
        <a:p>
          <a:r>
            <a:rPr lang="en-GB"/>
            <a:t>Breaking down the stigma </a:t>
          </a:r>
          <a:endParaRPr lang="en-US"/>
        </a:p>
      </dgm:t>
    </dgm:pt>
    <dgm:pt modelId="{42F9A887-A12C-4CF2-902C-90D1454771C0}" type="parTrans" cxnId="{45F7604D-6BFE-4CF2-B2C4-A6F9C9FA33D2}">
      <dgm:prSet/>
      <dgm:spPr/>
      <dgm:t>
        <a:bodyPr/>
        <a:lstStyle/>
        <a:p>
          <a:endParaRPr lang="en-US"/>
        </a:p>
      </dgm:t>
    </dgm:pt>
    <dgm:pt modelId="{9999719F-0987-4C65-B260-0092D9D8AA88}" type="sibTrans" cxnId="{45F7604D-6BFE-4CF2-B2C4-A6F9C9FA33D2}">
      <dgm:prSet/>
      <dgm:spPr/>
      <dgm:t>
        <a:bodyPr/>
        <a:lstStyle/>
        <a:p>
          <a:endParaRPr lang="en-US"/>
        </a:p>
      </dgm:t>
    </dgm:pt>
    <dgm:pt modelId="{AB610498-DEAA-4450-9D73-40FB40C8DC7D}" type="pres">
      <dgm:prSet presAssocID="{42C6E3A8-4A92-4EC1-8172-21163F639C62}" presName="linear" presStyleCnt="0">
        <dgm:presLayoutVars>
          <dgm:animLvl val="lvl"/>
          <dgm:resizeHandles val="exact"/>
        </dgm:presLayoutVars>
      </dgm:prSet>
      <dgm:spPr/>
    </dgm:pt>
    <dgm:pt modelId="{EF73BBB0-8C9B-4AEF-8D1F-B9205F840103}" type="pres">
      <dgm:prSet presAssocID="{757E3AD9-C934-4B68-9923-0D86DFE912D6}" presName="parentText" presStyleLbl="node1" presStyleIdx="0" presStyleCnt="5">
        <dgm:presLayoutVars>
          <dgm:chMax val="0"/>
          <dgm:bulletEnabled val="1"/>
        </dgm:presLayoutVars>
      </dgm:prSet>
      <dgm:spPr/>
    </dgm:pt>
    <dgm:pt modelId="{BFA22EFB-E9E5-406F-8F64-07A6E8620152}" type="pres">
      <dgm:prSet presAssocID="{141D7568-08E9-490D-84D2-DB5F53A27DA2}" presName="spacer" presStyleCnt="0"/>
      <dgm:spPr/>
    </dgm:pt>
    <dgm:pt modelId="{01B361B1-82EB-4170-950B-29A18EF78053}" type="pres">
      <dgm:prSet presAssocID="{F7025DCC-7C66-4A02-B2A4-68BD257BB4C1}" presName="parentText" presStyleLbl="node1" presStyleIdx="1" presStyleCnt="5">
        <dgm:presLayoutVars>
          <dgm:chMax val="0"/>
          <dgm:bulletEnabled val="1"/>
        </dgm:presLayoutVars>
      </dgm:prSet>
      <dgm:spPr/>
    </dgm:pt>
    <dgm:pt modelId="{31077EFB-3B4D-4259-9334-3D65757D7D46}" type="pres">
      <dgm:prSet presAssocID="{1A99BB9A-D410-4DB3-A4CE-DA79AAFD4A76}" presName="spacer" presStyleCnt="0"/>
      <dgm:spPr/>
    </dgm:pt>
    <dgm:pt modelId="{368C613E-255C-49B9-995E-3DF34B8C2894}" type="pres">
      <dgm:prSet presAssocID="{C999E0D6-74EC-4517-9301-319EAB218446}" presName="parentText" presStyleLbl="node1" presStyleIdx="2" presStyleCnt="5">
        <dgm:presLayoutVars>
          <dgm:chMax val="0"/>
          <dgm:bulletEnabled val="1"/>
        </dgm:presLayoutVars>
      </dgm:prSet>
      <dgm:spPr/>
    </dgm:pt>
    <dgm:pt modelId="{00DD6F28-C05E-4A47-A3D6-5E4AB3BBC540}" type="pres">
      <dgm:prSet presAssocID="{054B392A-ED02-40CD-B30D-A40DC0D06729}" presName="spacer" presStyleCnt="0"/>
      <dgm:spPr/>
    </dgm:pt>
    <dgm:pt modelId="{F84A882F-8973-44F7-8B21-5C4963AF49F8}" type="pres">
      <dgm:prSet presAssocID="{E0A77A1F-26AE-4BD9-8E97-6A47A9C8A5FE}" presName="parentText" presStyleLbl="node1" presStyleIdx="3" presStyleCnt="5">
        <dgm:presLayoutVars>
          <dgm:chMax val="0"/>
          <dgm:bulletEnabled val="1"/>
        </dgm:presLayoutVars>
      </dgm:prSet>
      <dgm:spPr/>
    </dgm:pt>
    <dgm:pt modelId="{69BF0ABF-D4CB-4351-8645-FA767E4DDA9B}" type="pres">
      <dgm:prSet presAssocID="{97080A25-7A20-4904-98CA-01E6317C3586}" presName="spacer" presStyleCnt="0"/>
      <dgm:spPr/>
    </dgm:pt>
    <dgm:pt modelId="{69C98B34-3B9C-4A86-A005-93AB3B3B34AB}" type="pres">
      <dgm:prSet presAssocID="{54603897-FCE2-4DBD-B23B-9147DDE15901}" presName="parentText" presStyleLbl="node1" presStyleIdx="4" presStyleCnt="5">
        <dgm:presLayoutVars>
          <dgm:chMax val="0"/>
          <dgm:bulletEnabled val="1"/>
        </dgm:presLayoutVars>
      </dgm:prSet>
      <dgm:spPr/>
    </dgm:pt>
  </dgm:ptLst>
  <dgm:cxnLst>
    <dgm:cxn modelId="{7F71CA25-1FF4-422F-BA08-C2606E38E374}" srcId="{42C6E3A8-4A92-4EC1-8172-21163F639C62}" destId="{757E3AD9-C934-4B68-9923-0D86DFE912D6}" srcOrd="0" destOrd="0" parTransId="{F5666481-0F40-468D-9CF3-837DB853EB58}" sibTransId="{141D7568-08E9-490D-84D2-DB5F53A27DA2}"/>
    <dgm:cxn modelId="{A6D6D33B-B7EC-4156-9477-BFD95E414188}" type="presOf" srcId="{F7025DCC-7C66-4A02-B2A4-68BD257BB4C1}" destId="{01B361B1-82EB-4170-950B-29A18EF78053}" srcOrd="0" destOrd="0" presId="urn:microsoft.com/office/officeart/2005/8/layout/vList2"/>
    <dgm:cxn modelId="{0264F25E-1616-489A-BA49-B296EAC56ADA}" srcId="{42C6E3A8-4A92-4EC1-8172-21163F639C62}" destId="{F7025DCC-7C66-4A02-B2A4-68BD257BB4C1}" srcOrd="1" destOrd="0" parTransId="{BDDBFBF1-52F0-4705-87C6-2101469595A1}" sibTransId="{1A99BB9A-D410-4DB3-A4CE-DA79AAFD4A76}"/>
    <dgm:cxn modelId="{E90DB75F-3D75-4B07-A08B-6651CE34A65A}" srcId="{42C6E3A8-4A92-4EC1-8172-21163F639C62}" destId="{E0A77A1F-26AE-4BD9-8E97-6A47A9C8A5FE}" srcOrd="3" destOrd="0" parTransId="{14D099CD-D0B5-479A-BD4E-C07C52117BEA}" sibTransId="{97080A25-7A20-4904-98CA-01E6317C3586}"/>
    <dgm:cxn modelId="{8ABD7141-A38D-49DA-969F-F4C585EAEE97}" type="presOf" srcId="{C999E0D6-74EC-4517-9301-319EAB218446}" destId="{368C613E-255C-49B9-995E-3DF34B8C2894}" srcOrd="0" destOrd="0" presId="urn:microsoft.com/office/officeart/2005/8/layout/vList2"/>
    <dgm:cxn modelId="{45F7604D-6BFE-4CF2-B2C4-A6F9C9FA33D2}" srcId="{42C6E3A8-4A92-4EC1-8172-21163F639C62}" destId="{54603897-FCE2-4DBD-B23B-9147DDE15901}" srcOrd="4" destOrd="0" parTransId="{42F9A887-A12C-4CF2-902C-90D1454771C0}" sibTransId="{9999719F-0987-4C65-B260-0092D9D8AA88}"/>
    <dgm:cxn modelId="{25E6248E-6E59-4621-A2D4-F374B2DE56EA}" type="presOf" srcId="{757E3AD9-C934-4B68-9923-0D86DFE912D6}" destId="{EF73BBB0-8C9B-4AEF-8D1F-B9205F840103}" srcOrd="0" destOrd="0" presId="urn:microsoft.com/office/officeart/2005/8/layout/vList2"/>
    <dgm:cxn modelId="{8B118092-480F-4A05-98C7-85A056468D68}" type="presOf" srcId="{E0A77A1F-26AE-4BD9-8E97-6A47A9C8A5FE}" destId="{F84A882F-8973-44F7-8B21-5C4963AF49F8}" srcOrd="0" destOrd="0" presId="urn:microsoft.com/office/officeart/2005/8/layout/vList2"/>
    <dgm:cxn modelId="{C2C38DA9-EF77-45F2-BDB9-F941E6019856}" type="presOf" srcId="{42C6E3A8-4A92-4EC1-8172-21163F639C62}" destId="{AB610498-DEAA-4450-9D73-40FB40C8DC7D}" srcOrd="0" destOrd="0" presId="urn:microsoft.com/office/officeart/2005/8/layout/vList2"/>
    <dgm:cxn modelId="{772DA7C2-0131-46BF-940D-584974DEA0CC}" srcId="{42C6E3A8-4A92-4EC1-8172-21163F639C62}" destId="{C999E0D6-74EC-4517-9301-319EAB218446}" srcOrd="2" destOrd="0" parTransId="{883D6E28-4ACB-47BE-8B11-CA47C2E6EBCC}" sibTransId="{054B392A-ED02-40CD-B30D-A40DC0D06729}"/>
    <dgm:cxn modelId="{92C3D7EE-7890-4A9F-B6F5-10EBBD45D979}" type="presOf" srcId="{54603897-FCE2-4DBD-B23B-9147DDE15901}" destId="{69C98B34-3B9C-4A86-A005-93AB3B3B34AB}" srcOrd="0" destOrd="0" presId="urn:microsoft.com/office/officeart/2005/8/layout/vList2"/>
    <dgm:cxn modelId="{5EDBDB7A-2621-43D7-9627-EE74DD725B12}" type="presParOf" srcId="{AB610498-DEAA-4450-9D73-40FB40C8DC7D}" destId="{EF73BBB0-8C9B-4AEF-8D1F-B9205F840103}" srcOrd="0" destOrd="0" presId="urn:microsoft.com/office/officeart/2005/8/layout/vList2"/>
    <dgm:cxn modelId="{A3BEF6A7-1950-407E-9D0B-53DBCDDA41A4}" type="presParOf" srcId="{AB610498-DEAA-4450-9D73-40FB40C8DC7D}" destId="{BFA22EFB-E9E5-406F-8F64-07A6E8620152}" srcOrd="1" destOrd="0" presId="urn:microsoft.com/office/officeart/2005/8/layout/vList2"/>
    <dgm:cxn modelId="{A5A6319B-1BD6-425F-B43E-0CFD1C3E3830}" type="presParOf" srcId="{AB610498-DEAA-4450-9D73-40FB40C8DC7D}" destId="{01B361B1-82EB-4170-950B-29A18EF78053}" srcOrd="2" destOrd="0" presId="urn:microsoft.com/office/officeart/2005/8/layout/vList2"/>
    <dgm:cxn modelId="{0AE9D59D-392A-4CEA-BACD-990A8422D0DC}" type="presParOf" srcId="{AB610498-DEAA-4450-9D73-40FB40C8DC7D}" destId="{31077EFB-3B4D-4259-9334-3D65757D7D46}" srcOrd="3" destOrd="0" presId="urn:microsoft.com/office/officeart/2005/8/layout/vList2"/>
    <dgm:cxn modelId="{1036E627-B002-4EA6-9208-50C9978D4182}" type="presParOf" srcId="{AB610498-DEAA-4450-9D73-40FB40C8DC7D}" destId="{368C613E-255C-49B9-995E-3DF34B8C2894}" srcOrd="4" destOrd="0" presId="urn:microsoft.com/office/officeart/2005/8/layout/vList2"/>
    <dgm:cxn modelId="{5C855A7A-A20A-46EC-A5FF-D9DDFE888E4A}" type="presParOf" srcId="{AB610498-DEAA-4450-9D73-40FB40C8DC7D}" destId="{00DD6F28-C05E-4A47-A3D6-5E4AB3BBC540}" srcOrd="5" destOrd="0" presId="urn:microsoft.com/office/officeart/2005/8/layout/vList2"/>
    <dgm:cxn modelId="{51F091F0-8460-40BF-B40C-66A832A6C612}" type="presParOf" srcId="{AB610498-DEAA-4450-9D73-40FB40C8DC7D}" destId="{F84A882F-8973-44F7-8B21-5C4963AF49F8}" srcOrd="6" destOrd="0" presId="urn:microsoft.com/office/officeart/2005/8/layout/vList2"/>
    <dgm:cxn modelId="{3FC3B979-97A6-4B32-ACD6-F2D84D8E0B1B}" type="presParOf" srcId="{AB610498-DEAA-4450-9D73-40FB40C8DC7D}" destId="{69BF0ABF-D4CB-4351-8645-FA767E4DDA9B}" srcOrd="7" destOrd="0" presId="urn:microsoft.com/office/officeart/2005/8/layout/vList2"/>
    <dgm:cxn modelId="{3D69BAED-3843-4BAE-BFC1-D8D8DA021273}" type="presParOf" srcId="{AB610498-DEAA-4450-9D73-40FB40C8DC7D}" destId="{69C98B34-3B9C-4A86-A005-93AB3B3B34A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dirty="0"/>
            <a:t>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dirty="0"/>
            <a:t>Values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dirty="0"/>
            <a:t>Attitude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dirty="0"/>
            <a:t>Beliefs</a:t>
          </a:r>
        </a:p>
      </dgm:t>
    </dgm:pt>
    <dgm:pt modelId="{F26D2568-3506-4B38-BED7-CBFB8B5EED41}" type="parTrans" cxnId="{8A221079-1BCD-4A2E-A418-EB48B23333E3}">
      <dgm:prSet/>
      <dgm:spPr/>
      <dgm:t>
        <a:bodyPr/>
        <a:lstStyle/>
        <a:p>
          <a:endParaRPr lang="en-GB"/>
        </a:p>
      </dgm:t>
    </dgm:pt>
    <dgm:pt modelId="{A3A42FA8-C5F7-48AA-BFA4-2550EB089421}" type="sib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9C5FF8-E1A1-4B8A-A44B-9B1CA00E23A2}">
      <dsp:nvSpPr>
        <dsp:cNvPr id="0" name=""/>
        <dsp:cNvSpPr/>
      </dsp:nvSpPr>
      <dsp:spPr>
        <a:xfrm>
          <a:off x="0" y="2096402"/>
          <a:ext cx="10927829" cy="0"/>
        </a:xfrm>
        <a:prstGeom prst="lin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8698D4-641D-4BA2-B8A6-468547B84252}">
      <dsp:nvSpPr>
        <dsp:cNvPr id="0" name=""/>
        <dsp:cNvSpPr/>
      </dsp:nvSpPr>
      <dsp:spPr>
        <a:xfrm>
          <a:off x="263537" y="1299769"/>
          <a:ext cx="3845656" cy="503136"/>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1960s</a:t>
          </a:r>
        </a:p>
      </dsp:txBody>
      <dsp:txXfrm>
        <a:off x="263537" y="1299769"/>
        <a:ext cx="3845656" cy="503136"/>
      </dsp:txXfrm>
    </dsp:sp>
    <dsp:sp modelId="{59489711-2AC3-47A6-A9D2-27FD99A514AD}">
      <dsp:nvSpPr>
        <dsp:cNvPr id="0" name=""/>
        <dsp:cNvSpPr/>
      </dsp:nvSpPr>
      <dsp:spPr>
        <a:xfrm>
          <a:off x="263537" y="491881"/>
          <a:ext cx="3845656" cy="807888"/>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In the 1960s new laws said people of different races must be treated fairly. </a:t>
          </a:r>
        </a:p>
      </dsp:txBody>
      <dsp:txXfrm>
        <a:off x="263537" y="491881"/>
        <a:ext cx="3845656" cy="807888"/>
      </dsp:txXfrm>
    </dsp:sp>
    <dsp:sp modelId="{98D3DAE6-367F-4B1B-A7CD-09454EB24A11}">
      <dsp:nvSpPr>
        <dsp:cNvPr id="0" name=""/>
        <dsp:cNvSpPr/>
      </dsp:nvSpPr>
      <dsp:spPr>
        <a:xfrm>
          <a:off x="2186366" y="1802906"/>
          <a:ext cx="0" cy="293496"/>
        </a:xfrm>
        <a:prstGeom prst="line">
          <a:avLst/>
        </a:pr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A60D02F-F2DC-438C-839F-7EB9854620AC}">
      <dsp:nvSpPr>
        <dsp:cNvPr id="0" name=""/>
        <dsp:cNvSpPr/>
      </dsp:nvSpPr>
      <dsp:spPr>
        <a:xfrm>
          <a:off x="2448570" y="2389898"/>
          <a:ext cx="3845656" cy="503136"/>
        </a:xfrm>
        <a:prstGeom prst="rect">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1970s</a:t>
          </a:r>
        </a:p>
      </dsp:txBody>
      <dsp:txXfrm>
        <a:off x="2448570" y="2389898"/>
        <a:ext cx="3845656" cy="503136"/>
      </dsp:txXfrm>
    </dsp:sp>
    <dsp:sp modelId="{1B53820C-7C24-4436-8BA0-A9A5E02A57DF}">
      <dsp:nvSpPr>
        <dsp:cNvPr id="0" name=""/>
        <dsp:cNvSpPr/>
      </dsp:nvSpPr>
      <dsp:spPr>
        <a:xfrm>
          <a:off x="2448570" y="2893035"/>
          <a:ext cx="3845656" cy="1045502"/>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In the 1970s new laws said men and women must be treated equally and get the same pay for the same job. </a:t>
          </a:r>
        </a:p>
      </dsp:txBody>
      <dsp:txXfrm>
        <a:off x="2448570" y="2893035"/>
        <a:ext cx="3845656" cy="1045502"/>
      </dsp:txXfrm>
    </dsp:sp>
    <dsp:sp modelId="{CA2A3AB1-F8A2-47D1-A770-88A3EA4F5D31}">
      <dsp:nvSpPr>
        <dsp:cNvPr id="0" name=""/>
        <dsp:cNvSpPr/>
      </dsp:nvSpPr>
      <dsp:spPr>
        <a:xfrm>
          <a:off x="4371398" y="2096402"/>
          <a:ext cx="0" cy="293496"/>
        </a:xfrm>
        <a:prstGeom prst="line">
          <a:avLst/>
        </a:prstGeom>
        <a:noFill/>
        <a:ln w="6350" cap="flat" cmpd="sng" algn="ctr">
          <a:solidFill>
            <a:schemeClr val="accent5">
              <a:hueOff val="-2252848"/>
              <a:satOff val="-5806"/>
              <a:lumOff val="-3922"/>
              <a:alphaOff val="0"/>
            </a:schemeClr>
          </a:solidFill>
          <a:prstDash val="solid"/>
          <a:miter lim="800000"/>
        </a:ln>
        <a:effectLst/>
      </dsp:spPr>
      <dsp:style>
        <a:lnRef idx="1">
          <a:scrgbClr r="0" g="0" b="0"/>
        </a:lnRef>
        <a:fillRef idx="0">
          <a:scrgbClr r="0" g="0" b="0"/>
        </a:fillRef>
        <a:effectRef idx="0">
          <a:scrgbClr r="0" g="0" b="0"/>
        </a:effectRef>
        <a:fontRef idx="minor"/>
      </dsp:style>
    </dsp:sp>
    <dsp:sp modelId="{6D4107F0-F44D-40C7-A71C-EA2030F4E480}">
      <dsp:nvSpPr>
        <dsp:cNvPr id="0" name=""/>
        <dsp:cNvSpPr/>
      </dsp:nvSpPr>
      <dsp:spPr>
        <a:xfrm rot="2700000">
          <a:off x="2153753" y="2063790"/>
          <a:ext cx="65224" cy="65224"/>
        </a:xfrm>
        <a:prstGeom prst="rect">
          <a:avLst/>
        </a:prstGeom>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77D39C-D4F1-4DEE-A2A0-9CBFEE175F74}">
      <dsp:nvSpPr>
        <dsp:cNvPr id="0" name=""/>
        <dsp:cNvSpPr/>
      </dsp:nvSpPr>
      <dsp:spPr>
        <a:xfrm rot="2700000">
          <a:off x="4338786" y="2063790"/>
          <a:ext cx="65224" cy="65224"/>
        </a:xfrm>
        <a:prstGeom prst="rect">
          <a:avLst/>
        </a:prstGeom>
        <a:solidFill>
          <a:schemeClr val="accent5">
            <a:hueOff val="-2252848"/>
            <a:satOff val="-5806"/>
            <a:lumOff val="-3922"/>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DF3D5E-961B-44FB-820F-518123336C24}">
      <dsp:nvSpPr>
        <dsp:cNvPr id="0" name=""/>
        <dsp:cNvSpPr/>
      </dsp:nvSpPr>
      <dsp:spPr>
        <a:xfrm>
          <a:off x="4633602" y="1299769"/>
          <a:ext cx="3845656" cy="503136"/>
        </a:xfrm>
        <a:prstGeom prst="rect">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1990s</a:t>
          </a:r>
        </a:p>
      </dsp:txBody>
      <dsp:txXfrm>
        <a:off x="4633602" y="1299769"/>
        <a:ext cx="3845656" cy="503136"/>
      </dsp:txXfrm>
    </dsp:sp>
    <dsp:sp modelId="{AEEE1D04-9E55-45FF-AC5C-EB7282A68805}">
      <dsp:nvSpPr>
        <dsp:cNvPr id="0" name=""/>
        <dsp:cNvSpPr/>
      </dsp:nvSpPr>
      <dsp:spPr>
        <a:xfrm>
          <a:off x="4633602" y="491881"/>
          <a:ext cx="3845656" cy="807888"/>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In the 1990s new laws said disabled people must be treated fairly. </a:t>
          </a:r>
        </a:p>
      </dsp:txBody>
      <dsp:txXfrm>
        <a:off x="4633602" y="491881"/>
        <a:ext cx="3845656" cy="807888"/>
      </dsp:txXfrm>
    </dsp:sp>
    <dsp:sp modelId="{2AAC80B9-238F-4B15-BE11-3573CA5D7E96}">
      <dsp:nvSpPr>
        <dsp:cNvPr id="0" name=""/>
        <dsp:cNvSpPr/>
      </dsp:nvSpPr>
      <dsp:spPr>
        <a:xfrm>
          <a:off x="6556430" y="1802906"/>
          <a:ext cx="0" cy="293496"/>
        </a:xfrm>
        <a:prstGeom prst="line">
          <a:avLst/>
        </a:prstGeom>
        <a:noFill/>
        <a:ln w="6350" cap="flat" cmpd="sng" algn="ctr">
          <a:solidFill>
            <a:schemeClr val="accent5">
              <a:hueOff val="-4505695"/>
              <a:satOff val="-11613"/>
              <a:lumOff val="-7843"/>
              <a:alphaOff val="0"/>
            </a:schemeClr>
          </a:solidFill>
          <a:prstDash val="solid"/>
          <a:miter lim="800000"/>
        </a:ln>
        <a:effectLst/>
      </dsp:spPr>
      <dsp:style>
        <a:lnRef idx="1">
          <a:scrgbClr r="0" g="0" b="0"/>
        </a:lnRef>
        <a:fillRef idx="0">
          <a:scrgbClr r="0" g="0" b="0"/>
        </a:fillRef>
        <a:effectRef idx="0">
          <a:scrgbClr r="0" g="0" b="0"/>
        </a:effectRef>
        <a:fontRef idx="minor"/>
      </dsp:style>
    </dsp:sp>
    <dsp:sp modelId="{8C5D7B9A-A75F-4FB1-AC0F-5952F78D6ABF}">
      <dsp:nvSpPr>
        <dsp:cNvPr id="0" name=""/>
        <dsp:cNvSpPr/>
      </dsp:nvSpPr>
      <dsp:spPr>
        <a:xfrm>
          <a:off x="6818634" y="2389898"/>
          <a:ext cx="3845656" cy="503136"/>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2004</a:t>
          </a:r>
        </a:p>
      </dsp:txBody>
      <dsp:txXfrm>
        <a:off x="6818634" y="2389898"/>
        <a:ext cx="3845656" cy="503136"/>
      </dsp:txXfrm>
    </dsp:sp>
    <dsp:sp modelId="{DEF9096D-B2FF-465F-ADC6-FADF52613606}">
      <dsp:nvSpPr>
        <dsp:cNvPr id="0" name=""/>
        <dsp:cNvSpPr/>
      </dsp:nvSpPr>
      <dsp:spPr>
        <a:xfrm>
          <a:off x="6818634" y="2893035"/>
          <a:ext cx="3845656" cy="1045502"/>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In 2004 new laws gave lesbian, gay and bisexual people the right to become partners/marriage</a:t>
          </a:r>
        </a:p>
      </dsp:txBody>
      <dsp:txXfrm>
        <a:off x="6818634" y="2893035"/>
        <a:ext cx="3845656" cy="1045502"/>
      </dsp:txXfrm>
    </dsp:sp>
    <dsp:sp modelId="{30E7EE3A-6DFE-4D43-A23B-4F02C1E26F72}">
      <dsp:nvSpPr>
        <dsp:cNvPr id="0" name=""/>
        <dsp:cNvSpPr/>
      </dsp:nvSpPr>
      <dsp:spPr>
        <a:xfrm>
          <a:off x="8741462" y="2096402"/>
          <a:ext cx="0" cy="293496"/>
        </a:xfrm>
        <a:prstGeom prst="line">
          <a:avLst/>
        </a:prstGeom>
        <a:no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0">
          <a:scrgbClr r="0" g="0" b="0"/>
        </a:fillRef>
        <a:effectRef idx="0">
          <a:scrgbClr r="0" g="0" b="0"/>
        </a:effectRef>
        <a:fontRef idx="minor"/>
      </dsp:style>
    </dsp:sp>
    <dsp:sp modelId="{CFC0F4C0-44A2-4FE6-BA75-BB5C12D7D0A9}">
      <dsp:nvSpPr>
        <dsp:cNvPr id="0" name=""/>
        <dsp:cNvSpPr/>
      </dsp:nvSpPr>
      <dsp:spPr>
        <a:xfrm rot="2700000">
          <a:off x="6523818" y="2063790"/>
          <a:ext cx="65224" cy="65224"/>
        </a:xfrm>
        <a:prstGeom prst="rect">
          <a:avLst/>
        </a:prstGeom>
        <a:solidFill>
          <a:schemeClr val="accent5">
            <a:hueOff val="-4505695"/>
            <a:satOff val="-11613"/>
            <a:lumOff val="-7843"/>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AC6FE3-01AB-4A71-B1F4-68C7F5BB6FFA}">
      <dsp:nvSpPr>
        <dsp:cNvPr id="0" name=""/>
        <dsp:cNvSpPr/>
      </dsp:nvSpPr>
      <dsp:spPr>
        <a:xfrm rot="2700000">
          <a:off x="8708850" y="2063790"/>
          <a:ext cx="65224" cy="65224"/>
        </a:xfrm>
        <a:prstGeom prst="rect">
          <a:avLst/>
        </a:prstGeom>
        <a:solidFill>
          <a:schemeClr val="accent5">
            <a:hueOff val="-6758543"/>
            <a:satOff val="-17419"/>
            <a:lumOff val="-11765"/>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CB8859-DC51-4B4E-8A3A-321591A60CB2}">
      <dsp:nvSpPr>
        <dsp:cNvPr id="0" name=""/>
        <dsp:cNvSpPr/>
      </dsp:nvSpPr>
      <dsp:spPr>
        <a:xfrm>
          <a:off x="0" y="3407"/>
          <a:ext cx="9539414" cy="197417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Any incident, which may or may not constitute a criminal offence, perceived by the victim or any other person as being motivated by prejudice or hate.</a:t>
          </a:r>
        </a:p>
      </dsp:txBody>
      <dsp:txXfrm>
        <a:off x="57822" y="61229"/>
        <a:ext cx="9423770" cy="1858533"/>
      </dsp:txXfrm>
    </dsp:sp>
    <dsp:sp modelId="{17D93DF8-86AA-475B-8C78-0B502BCF224F}">
      <dsp:nvSpPr>
        <dsp:cNvPr id="0" name=""/>
        <dsp:cNvSpPr/>
      </dsp:nvSpPr>
      <dsp:spPr>
        <a:xfrm rot="5400000">
          <a:off x="4423266" y="2023777"/>
          <a:ext cx="692881" cy="83145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rot="-5400000">
        <a:off x="4520270" y="2093065"/>
        <a:ext cx="498874" cy="485017"/>
      </dsp:txXfrm>
    </dsp:sp>
    <dsp:sp modelId="{E896BDF6-4F6F-4CA2-8BEB-C6501B7501F8}">
      <dsp:nvSpPr>
        <dsp:cNvPr id="0" name=""/>
        <dsp:cNvSpPr/>
      </dsp:nvSpPr>
      <dsp:spPr>
        <a:xfrm>
          <a:off x="-25911" y="2901427"/>
          <a:ext cx="9591237" cy="184768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kern="1200" dirty="0">
              <a:solidFill>
                <a:schemeClr val="tx1"/>
              </a:solidFill>
            </a:rPr>
            <a:t>Anyone can be a victim of a hate incident</a:t>
          </a:r>
        </a:p>
      </dsp:txBody>
      <dsp:txXfrm>
        <a:off x="28206" y="2955544"/>
        <a:ext cx="9483003" cy="17394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AB2CF-A8C0-4BC9-90ED-102ED8590B45}">
      <dsp:nvSpPr>
        <dsp:cNvPr id="0" name=""/>
        <dsp:cNvSpPr/>
      </dsp:nvSpPr>
      <dsp:spPr>
        <a:xfrm>
          <a:off x="0" y="0"/>
          <a:ext cx="8077368" cy="195417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Any hate incident, which constitutes a criminal offence, which is perceived by the victim or any other person as being motivated by prejudice or hate.</a:t>
          </a:r>
        </a:p>
      </dsp:txBody>
      <dsp:txXfrm>
        <a:off x="57236" y="57236"/>
        <a:ext cx="7962896" cy="1839707"/>
      </dsp:txXfrm>
    </dsp:sp>
    <dsp:sp modelId="{66B87070-0877-4E70-B0A6-B6194D417698}">
      <dsp:nvSpPr>
        <dsp:cNvPr id="0" name=""/>
        <dsp:cNvSpPr/>
      </dsp:nvSpPr>
      <dsp:spPr>
        <a:xfrm rot="5400000">
          <a:off x="3672051" y="2003332"/>
          <a:ext cx="733264" cy="8793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3774870" y="2076390"/>
        <a:ext cx="527628" cy="513285"/>
      </dsp:txXfrm>
    </dsp:sp>
    <dsp:sp modelId="{D43F9B55-7E8B-4590-A6CF-21F90155D920}">
      <dsp:nvSpPr>
        <dsp:cNvPr id="0" name=""/>
        <dsp:cNvSpPr/>
      </dsp:nvSpPr>
      <dsp:spPr>
        <a:xfrm>
          <a:off x="2083737" y="2931866"/>
          <a:ext cx="3909892" cy="195417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Anyone can be a victim of a hate crime</a:t>
          </a:r>
        </a:p>
      </dsp:txBody>
      <dsp:txXfrm>
        <a:off x="2140973" y="2989102"/>
        <a:ext cx="3795420" cy="18397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FD76E-4143-4920-AEE2-E114C2DF98FE}">
      <dsp:nvSpPr>
        <dsp:cNvPr id="0" name=""/>
        <dsp:cNvSpPr/>
      </dsp:nvSpPr>
      <dsp:spPr>
        <a:xfrm>
          <a:off x="8735" y="692352"/>
          <a:ext cx="2610965" cy="156657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Sexual Orientation or perceived sexual orientation</a:t>
          </a:r>
        </a:p>
      </dsp:txBody>
      <dsp:txXfrm>
        <a:off x="54619" y="738236"/>
        <a:ext cx="2519197" cy="1474811"/>
      </dsp:txXfrm>
    </dsp:sp>
    <dsp:sp modelId="{2EB967BD-F8FD-42C5-8FA0-16F159F3B032}">
      <dsp:nvSpPr>
        <dsp:cNvPr id="0" name=""/>
        <dsp:cNvSpPr/>
      </dsp:nvSpPr>
      <dsp:spPr>
        <a:xfrm>
          <a:off x="2849465" y="1151882"/>
          <a:ext cx="553524" cy="647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2849465" y="1281386"/>
        <a:ext cx="387467" cy="388511"/>
      </dsp:txXfrm>
    </dsp:sp>
    <dsp:sp modelId="{DC465776-16DB-4034-AE1E-3BD011FE03BE}">
      <dsp:nvSpPr>
        <dsp:cNvPr id="0" name=""/>
        <dsp:cNvSpPr/>
      </dsp:nvSpPr>
      <dsp:spPr>
        <a:xfrm>
          <a:off x="3664086" y="692352"/>
          <a:ext cx="2610965" cy="15665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Transgender or perceived Transgender</a:t>
          </a:r>
        </a:p>
      </dsp:txBody>
      <dsp:txXfrm>
        <a:off x="3709970" y="738236"/>
        <a:ext cx="2519197" cy="1474811"/>
      </dsp:txXfrm>
    </dsp:sp>
    <dsp:sp modelId="{256E9B30-8B20-488A-AF3B-EFD9AF6AAC43}">
      <dsp:nvSpPr>
        <dsp:cNvPr id="0" name=""/>
        <dsp:cNvSpPr/>
      </dsp:nvSpPr>
      <dsp:spPr>
        <a:xfrm>
          <a:off x="6504817" y="1151882"/>
          <a:ext cx="553524" cy="647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6504817" y="1281386"/>
        <a:ext cx="387467" cy="388511"/>
      </dsp:txXfrm>
    </dsp:sp>
    <dsp:sp modelId="{B1C19C69-EFD0-413A-80BD-46BF95F303F0}">
      <dsp:nvSpPr>
        <dsp:cNvPr id="0" name=""/>
        <dsp:cNvSpPr/>
      </dsp:nvSpPr>
      <dsp:spPr>
        <a:xfrm>
          <a:off x="7319438" y="692352"/>
          <a:ext cx="2610965" cy="156657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Ethnicity or perceived Ethnicity</a:t>
          </a:r>
        </a:p>
      </dsp:txBody>
      <dsp:txXfrm>
        <a:off x="7365322" y="738236"/>
        <a:ext cx="2519197" cy="1474811"/>
      </dsp:txXfrm>
    </dsp:sp>
    <dsp:sp modelId="{7B2270C1-3B65-4EBA-8AF8-D5C80979A360}">
      <dsp:nvSpPr>
        <dsp:cNvPr id="0" name=""/>
        <dsp:cNvSpPr/>
      </dsp:nvSpPr>
      <dsp:spPr>
        <a:xfrm rot="5400000">
          <a:off x="8348158" y="2441699"/>
          <a:ext cx="553524" cy="647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8430665" y="2488697"/>
        <a:ext cx="388511" cy="387467"/>
      </dsp:txXfrm>
    </dsp:sp>
    <dsp:sp modelId="{A31BA596-D63B-4F48-AD59-BA16FE7600B0}">
      <dsp:nvSpPr>
        <dsp:cNvPr id="0" name=""/>
        <dsp:cNvSpPr/>
      </dsp:nvSpPr>
      <dsp:spPr>
        <a:xfrm>
          <a:off x="7319438" y="3303317"/>
          <a:ext cx="2610965" cy="156657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Religion or perceived Religion</a:t>
          </a:r>
        </a:p>
      </dsp:txBody>
      <dsp:txXfrm>
        <a:off x="7365322" y="3349201"/>
        <a:ext cx="2519197" cy="1474811"/>
      </dsp:txXfrm>
    </dsp:sp>
    <dsp:sp modelId="{11B28C95-7408-4CCD-BB62-ED0E76A12F46}">
      <dsp:nvSpPr>
        <dsp:cNvPr id="0" name=""/>
        <dsp:cNvSpPr/>
      </dsp:nvSpPr>
      <dsp:spPr>
        <a:xfrm rot="10800000">
          <a:off x="6536148" y="3762847"/>
          <a:ext cx="553524" cy="647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10800000">
        <a:off x="6702205" y="3892351"/>
        <a:ext cx="387467" cy="388511"/>
      </dsp:txXfrm>
    </dsp:sp>
    <dsp:sp modelId="{18972C30-4006-4AAC-99D0-F61BCB2F03F2}">
      <dsp:nvSpPr>
        <dsp:cNvPr id="0" name=""/>
        <dsp:cNvSpPr/>
      </dsp:nvSpPr>
      <dsp:spPr>
        <a:xfrm>
          <a:off x="3664086" y="3303317"/>
          <a:ext cx="2610965" cy="15665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Disability or perceived Disability</a:t>
          </a:r>
        </a:p>
      </dsp:txBody>
      <dsp:txXfrm>
        <a:off x="3709970" y="3349201"/>
        <a:ext cx="2519197" cy="14748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4794E-35B2-4E0F-8419-2D7FE9F02F5E}">
      <dsp:nvSpPr>
        <dsp:cNvPr id="0" name=""/>
        <dsp:cNvSpPr/>
      </dsp:nvSpPr>
      <dsp:spPr>
        <a:xfrm>
          <a:off x="0" y="571881"/>
          <a:ext cx="8003643" cy="762508"/>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EAD2DC-21FE-4AFE-8609-6661F3F15575}">
      <dsp:nvSpPr>
        <dsp:cNvPr id="0" name=""/>
        <dsp:cNvSpPr/>
      </dsp:nvSpPr>
      <dsp:spPr>
        <a:xfrm>
          <a:off x="3517" y="0"/>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marL="0" lvl="0" indent="0" algn="ctr" defTabSz="1200150">
            <a:lnSpc>
              <a:spcPct val="90000"/>
            </a:lnSpc>
            <a:spcBef>
              <a:spcPct val="0"/>
            </a:spcBef>
            <a:spcAft>
              <a:spcPct val="35000"/>
            </a:spcAft>
            <a:buNone/>
          </a:pPr>
          <a:r>
            <a:rPr lang="en-GB" sz="2700" kern="1200" dirty="0"/>
            <a:t>1955</a:t>
          </a:r>
        </a:p>
      </dsp:txBody>
      <dsp:txXfrm>
        <a:off x="3517" y="0"/>
        <a:ext cx="2321369" cy="762508"/>
      </dsp:txXfrm>
    </dsp:sp>
    <dsp:sp modelId="{C0DADEC6-6877-42C8-9F88-A077A9F151E5}">
      <dsp:nvSpPr>
        <dsp:cNvPr id="0" name=""/>
        <dsp:cNvSpPr/>
      </dsp:nvSpPr>
      <dsp:spPr>
        <a:xfrm>
          <a:off x="1068888" y="857821"/>
          <a:ext cx="190627" cy="1906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B2351C-54FD-48BB-B8D3-0CEB1BDA2A28}">
      <dsp:nvSpPr>
        <dsp:cNvPr id="0" name=""/>
        <dsp:cNvSpPr/>
      </dsp:nvSpPr>
      <dsp:spPr>
        <a:xfrm>
          <a:off x="2440954" y="1143762"/>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t" anchorCtr="0">
          <a:noAutofit/>
        </a:bodyPr>
        <a:lstStyle/>
        <a:p>
          <a:pPr marL="0" lvl="0" indent="0" algn="ctr" defTabSz="1200150">
            <a:lnSpc>
              <a:spcPct val="90000"/>
            </a:lnSpc>
            <a:spcBef>
              <a:spcPct val="0"/>
            </a:spcBef>
            <a:spcAft>
              <a:spcPct val="35000"/>
            </a:spcAft>
            <a:buNone/>
          </a:pPr>
          <a:endParaRPr lang="en-GB" sz="2700" kern="1200" dirty="0"/>
        </a:p>
      </dsp:txBody>
      <dsp:txXfrm>
        <a:off x="2440954" y="1143762"/>
        <a:ext cx="2321369" cy="762508"/>
      </dsp:txXfrm>
    </dsp:sp>
    <dsp:sp modelId="{BB08D951-E247-4BDC-B6DB-7149EBD09660}">
      <dsp:nvSpPr>
        <dsp:cNvPr id="0" name=""/>
        <dsp:cNvSpPr/>
      </dsp:nvSpPr>
      <dsp:spPr>
        <a:xfrm>
          <a:off x="3506325" y="857821"/>
          <a:ext cx="190627" cy="1906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2B5155-33E3-42AC-B6AB-EDECD6244E2E}">
      <dsp:nvSpPr>
        <dsp:cNvPr id="0" name=""/>
        <dsp:cNvSpPr/>
      </dsp:nvSpPr>
      <dsp:spPr>
        <a:xfrm>
          <a:off x="4878392" y="0"/>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marL="0" lvl="0" indent="0" algn="ctr" defTabSz="1200150">
            <a:lnSpc>
              <a:spcPct val="90000"/>
            </a:lnSpc>
            <a:spcBef>
              <a:spcPct val="0"/>
            </a:spcBef>
            <a:spcAft>
              <a:spcPct val="35000"/>
            </a:spcAft>
            <a:buNone/>
          </a:pPr>
          <a:r>
            <a:rPr lang="en-GB" sz="2700" kern="1200" dirty="0"/>
            <a:t>2018</a:t>
          </a:r>
        </a:p>
      </dsp:txBody>
      <dsp:txXfrm>
        <a:off x="4878392" y="0"/>
        <a:ext cx="2321369" cy="762508"/>
      </dsp:txXfrm>
    </dsp:sp>
    <dsp:sp modelId="{FB12A77F-F261-42F4-94F8-37C928336511}">
      <dsp:nvSpPr>
        <dsp:cNvPr id="0" name=""/>
        <dsp:cNvSpPr/>
      </dsp:nvSpPr>
      <dsp:spPr>
        <a:xfrm>
          <a:off x="5943763" y="857821"/>
          <a:ext cx="190627" cy="1906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9442F5-8805-4637-93D5-96CCDA8F1D54}">
      <dsp:nvSpPr>
        <dsp:cNvPr id="0" name=""/>
        <dsp:cNvSpPr/>
      </dsp:nvSpPr>
      <dsp:spPr>
        <a:xfrm>
          <a:off x="0" y="3304625"/>
          <a:ext cx="7037387" cy="216819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a:t>What YOU believe in?</a:t>
          </a:r>
          <a:endParaRPr lang="en-US" sz="3700" kern="1200"/>
        </a:p>
      </dsp:txBody>
      <dsp:txXfrm>
        <a:off x="0" y="3304625"/>
        <a:ext cx="7037387" cy="2168192"/>
      </dsp:txXfrm>
    </dsp:sp>
    <dsp:sp modelId="{2047589A-8897-4758-A659-BEA7F322AEFF}">
      <dsp:nvSpPr>
        <dsp:cNvPr id="0" name=""/>
        <dsp:cNvSpPr/>
      </dsp:nvSpPr>
      <dsp:spPr>
        <a:xfrm rot="10800000">
          <a:off x="0" y="2468"/>
          <a:ext cx="7037387" cy="3334679"/>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a:t>Different  - what does this mean?</a:t>
          </a:r>
          <a:endParaRPr lang="en-US" sz="3700" kern="1200"/>
        </a:p>
      </dsp:txBody>
      <dsp:txXfrm rot="-10800000">
        <a:off x="0" y="2468"/>
        <a:ext cx="7037387" cy="1170472"/>
      </dsp:txXfrm>
    </dsp:sp>
    <dsp:sp modelId="{41C165C6-A228-496F-A3B5-7D9FC31AC9BE}">
      <dsp:nvSpPr>
        <dsp:cNvPr id="0" name=""/>
        <dsp:cNvSpPr/>
      </dsp:nvSpPr>
      <dsp:spPr>
        <a:xfrm>
          <a:off x="859" y="1172941"/>
          <a:ext cx="1407133" cy="99706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Looking different</a:t>
          </a:r>
          <a:endParaRPr lang="en-US" sz="1600" kern="1200"/>
        </a:p>
      </dsp:txBody>
      <dsp:txXfrm>
        <a:off x="859" y="1172941"/>
        <a:ext cx="1407133" cy="997069"/>
      </dsp:txXfrm>
    </dsp:sp>
    <dsp:sp modelId="{A58E967E-F9BF-46CC-98D3-51736E0554F8}">
      <dsp:nvSpPr>
        <dsp:cNvPr id="0" name=""/>
        <dsp:cNvSpPr/>
      </dsp:nvSpPr>
      <dsp:spPr>
        <a:xfrm>
          <a:off x="1407992" y="1172941"/>
          <a:ext cx="1407133" cy="997069"/>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Speaking a different language</a:t>
          </a:r>
          <a:endParaRPr lang="en-US" sz="1600" kern="1200"/>
        </a:p>
      </dsp:txBody>
      <dsp:txXfrm>
        <a:off x="1407992" y="1172941"/>
        <a:ext cx="1407133" cy="997069"/>
      </dsp:txXfrm>
    </dsp:sp>
    <dsp:sp modelId="{C0D8323F-0CDE-4F2E-A9E1-03649E40CFEC}">
      <dsp:nvSpPr>
        <dsp:cNvPr id="0" name=""/>
        <dsp:cNvSpPr/>
      </dsp:nvSpPr>
      <dsp:spPr>
        <a:xfrm>
          <a:off x="2815126" y="1172941"/>
          <a:ext cx="1407133" cy="997069"/>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Not conforming to what is right in society</a:t>
          </a:r>
          <a:endParaRPr lang="en-US" sz="1600" kern="1200"/>
        </a:p>
      </dsp:txBody>
      <dsp:txXfrm>
        <a:off x="2815126" y="1172941"/>
        <a:ext cx="1407133" cy="997069"/>
      </dsp:txXfrm>
    </dsp:sp>
    <dsp:sp modelId="{B218DFD2-8938-4E13-AE5F-58C553663116}">
      <dsp:nvSpPr>
        <dsp:cNvPr id="0" name=""/>
        <dsp:cNvSpPr/>
      </dsp:nvSpPr>
      <dsp:spPr>
        <a:xfrm>
          <a:off x="4222260" y="1172941"/>
          <a:ext cx="1407133" cy="997069"/>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Homeless</a:t>
          </a:r>
          <a:endParaRPr lang="en-US" sz="1600" kern="1200"/>
        </a:p>
      </dsp:txBody>
      <dsp:txXfrm>
        <a:off x="4222260" y="1172941"/>
        <a:ext cx="1407133" cy="997069"/>
      </dsp:txXfrm>
    </dsp:sp>
    <dsp:sp modelId="{9E58D6E7-DAB2-4AAE-A266-3BFD41F81101}">
      <dsp:nvSpPr>
        <dsp:cNvPr id="0" name=""/>
        <dsp:cNvSpPr/>
      </dsp:nvSpPr>
      <dsp:spPr>
        <a:xfrm>
          <a:off x="5629394" y="1172941"/>
          <a:ext cx="1407133" cy="997069"/>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ADHD / Autism </a:t>
          </a:r>
          <a:endParaRPr lang="en-US" sz="1600" kern="1200"/>
        </a:p>
      </dsp:txBody>
      <dsp:txXfrm>
        <a:off x="5629394" y="1172941"/>
        <a:ext cx="1407133" cy="9970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3BBB0-8C9B-4AEF-8D1F-B9205F840103}">
      <dsp:nvSpPr>
        <dsp:cNvPr id="0" name=""/>
        <dsp:cNvSpPr/>
      </dsp:nvSpPr>
      <dsp:spPr>
        <a:xfrm>
          <a:off x="0" y="17372"/>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Disclosed HIV+ in 2019   ‘Being Different’</a:t>
          </a:r>
          <a:endParaRPr lang="en-US" sz="2600" kern="1200"/>
        </a:p>
      </dsp:txBody>
      <dsp:txXfrm>
        <a:off x="50420" y="67792"/>
        <a:ext cx="9431536" cy="932014"/>
      </dsp:txXfrm>
    </dsp:sp>
    <dsp:sp modelId="{01B361B1-82EB-4170-950B-29A18EF78053}">
      <dsp:nvSpPr>
        <dsp:cNvPr id="0" name=""/>
        <dsp:cNvSpPr/>
      </dsp:nvSpPr>
      <dsp:spPr>
        <a:xfrm>
          <a:off x="0" y="1125106"/>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Admitted that he didn’t know how the public would react to the news. </a:t>
          </a:r>
          <a:endParaRPr lang="en-US" sz="2600" kern="1200"/>
        </a:p>
      </dsp:txBody>
      <dsp:txXfrm>
        <a:off x="50420" y="1175526"/>
        <a:ext cx="9431536" cy="932014"/>
      </dsp:txXfrm>
    </dsp:sp>
    <dsp:sp modelId="{368C613E-255C-49B9-995E-3DF34B8C2894}">
      <dsp:nvSpPr>
        <dsp:cNvPr id="0" name=""/>
        <dsp:cNvSpPr/>
      </dsp:nvSpPr>
      <dsp:spPr>
        <a:xfrm>
          <a:off x="0" y="2232840"/>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Living in fear of the press publishing details of his HIV status.</a:t>
          </a:r>
          <a:endParaRPr lang="en-US" sz="2600" kern="1200"/>
        </a:p>
      </dsp:txBody>
      <dsp:txXfrm>
        <a:off x="50420" y="2283260"/>
        <a:ext cx="9431536" cy="932014"/>
      </dsp:txXfrm>
    </dsp:sp>
    <dsp:sp modelId="{F84A882F-8973-44F7-8B21-5C4963AF49F8}">
      <dsp:nvSpPr>
        <dsp:cNvPr id="0" name=""/>
        <dsp:cNvSpPr/>
      </dsp:nvSpPr>
      <dsp:spPr>
        <a:xfrm>
          <a:off x="0" y="3340575"/>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HIV were misrepresented as needing walking sticks and "close to dying".</a:t>
          </a:r>
          <a:endParaRPr lang="en-US" sz="2600" kern="1200"/>
        </a:p>
      </dsp:txBody>
      <dsp:txXfrm>
        <a:off x="50420" y="3390995"/>
        <a:ext cx="9431536" cy="932014"/>
      </dsp:txXfrm>
    </dsp:sp>
    <dsp:sp modelId="{69C98B34-3B9C-4A86-A005-93AB3B3B34AB}">
      <dsp:nvSpPr>
        <dsp:cNvPr id="0" name=""/>
        <dsp:cNvSpPr/>
      </dsp:nvSpPr>
      <dsp:spPr>
        <a:xfrm>
          <a:off x="0" y="4448309"/>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Breaking down the stigma </a:t>
          </a:r>
          <a:endParaRPr lang="en-US" sz="2600" kern="1200"/>
        </a:p>
      </dsp:txBody>
      <dsp:txXfrm>
        <a:off x="50420" y="4498729"/>
        <a:ext cx="9431536" cy="93201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3887282" y="3721796"/>
          <a:ext cx="203526" cy="891640"/>
        </a:xfrm>
        <a:custGeom>
          <a:avLst/>
          <a:gdLst/>
          <a:ahLst/>
          <a:cxnLst/>
          <a:rect l="0" t="0" r="0" b="0"/>
          <a:pathLst>
            <a:path>
              <a:moveTo>
                <a:pt x="203526" y="0"/>
              </a:moveTo>
              <a:lnTo>
                <a:pt x="203526" y="891640"/>
              </a:lnTo>
              <a:lnTo>
                <a:pt x="0" y="89164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5059983" y="2345568"/>
          <a:ext cx="203526" cy="891640"/>
        </a:xfrm>
        <a:custGeom>
          <a:avLst/>
          <a:gdLst/>
          <a:ahLst/>
          <a:cxnLst/>
          <a:rect l="0" t="0" r="0" b="0"/>
          <a:pathLst>
            <a:path>
              <a:moveTo>
                <a:pt x="203526" y="0"/>
              </a:moveTo>
              <a:lnTo>
                <a:pt x="203526" y="891640"/>
              </a:lnTo>
              <a:lnTo>
                <a:pt x="0" y="89164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6232684" y="969340"/>
          <a:ext cx="203526" cy="891640"/>
        </a:xfrm>
        <a:custGeom>
          <a:avLst/>
          <a:gdLst/>
          <a:ahLst/>
          <a:cxnLst/>
          <a:rect l="0" t="0" r="0" b="0"/>
          <a:pathLst>
            <a:path>
              <a:moveTo>
                <a:pt x="203526" y="0"/>
              </a:moveTo>
              <a:lnTo>
                <a:pt x="203526" y="891640"/>
              </a:lnTo>
              <a:lnTo>
                <a:pt x="0" y="89164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5467036" y="166"/>
          <a:ext cx="1938349" cy="9691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Behaviour</a:t>
          </a:r>
        </a:p>
      </dsp:txBody>
      <dsp:txXfrm>
        <a:off x="5467036" y="166"/>
        <a:ext cx="1938349" cy="969174"/>
      </dsp:txXfrm>
    </dsp:sp>
    <dsp:sp modelId="{01FB48DC-EE3D-47AE-838B-3244F11FEA35}">
      <dsp:nvSpPr>
        <dsp:cNvPr id="0" name=""/>
        <dsp:cNvSpPr/>
      </dsp:nvSpPr>
      <dsp:spPr>
        <a:xfrm>
          <a:off x="4294335" y="1376394"/>
          <a:ext cx="1938349" cy="9691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Attitude</a:t>
          </a:r>
        </a:p>
      </dsp:txBody>
      <dsp:txXfrm>
        <a:off x="4294335" y="1376394"/>
        <a:ext cx="1938349" cy="969174"/>
      </dsp:txXfrm>
    </dsp:sp>
    <dsp:sp modelId="{CD827D91-80D8-46DE-9B5A-CA18E1DB4480}">
      <dsp:nvSpPr>
        <dsp:cNvPr id="0" name=""/>
        <dsp:cNvSpPr/>
      </dsp:nvSpPr>
      <dsp:spPr>
        <a:xfrm>
          <a:off x="3121634" y="2752622"/>
          <a:ext cx="1938349" cy="9691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Values</a:t>
          </a:r>
        </a:p>
      </dsp:txBody>
      <dsp:txXfrm>
        <a:off x="3121634" y="2752622"/>
        <a:ext cx="1938349" cy="969174"/>
      </dsp:txXfrm>
    </dsp:sp>
    <dsp:sp modelId="{236CA91E-83E1-4726-9AA9-B95A406F2844}">
      <dsp:nvSpPr>
        <dsp:cNvPr id="0" name=""/>
        <dsp:cNvSpPr/>
      </dsp:nvSpPr>
      <dsp:spPr>
        <a:xfrm>
          <a:off x="1948933" y="4128850"/>
          <a:ext cx="1938349" cy="9691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Beliefs</a:t>
          </a:r>
        </a:p>
      </dsp:txBody>
      <dsp:txXfrm>
        <a:off x="1948933" y="4128850"/>
        <a:ext cx="1938349" cy="969174"/>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43A59E-7051-4E50-B3E1-5B98515CAE4C}"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EB0D48-2850-43F7-943F-F5E0B32CF589}" type="slidenum">
              <a:rPr lang="en-GB" smtClean="0"/>
              <a:t>‹#›</a:t>
            </a:fld>
            <a:endParaRPr lang="en-GB"/>
          </a:p>
        </p:txBody>
      </p:sp>
    </p:spTree>
    <p:extLst>
      <p:ext uri="{BB962C8B-B14F-4D97-AF65-F5344CB8AC3E}">
        <p14:creationId xmlns:p14="http://schemas.microsoft.com/office/powerpoint/2010/main" val="1355599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overnment/statistics/hate-crime-england-and-wales-year-ending-march-2026/hate-crime-england-and-wales-year-ending-march-2026"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ov.uk/government/statistics/hate-crime-england-and-wales-year-ending-march-2026/hate-crime-england-and-wales-year-ending-march-2026"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library.college.police.uk/docs/homeoffice/Experiences-of-young-black-men-as-victims-of-crime.pdf"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ipsos.com/en/ipsos-pride-report-2026"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gov.uk/discrimination-your-rights" TargetMode="External"/><Relationship Id="rId2" Type="http://schemas.openxmlformats.org/officeDocument/2006/relationships/slide" Target="../slides/slide34.xml"/><Relationship Id="rId1" Type="http://schemas.openxmlformats.org/officeDocument/2006/relationships/notesMaster" Target="../notesMasters/notesMaster1.xml"/><Relationship Id="rId5" Type="http://schemas.openxmlformats.org/officeDocument/2006/relationships/hyperlink" Target="https://www.gov.uk/definition-of-disability-under-equality-act-2010" TargetMode="External"/><Relationship Id="rId4" Type="http://schemas.openxmlformats.org/officeDocument/2006/relationships/hyperlink" Target="https://www.gov.uk/working-when-pregnant-your-rights" TargetMode="Externa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college.police.uk/What-we-do/Ethics/Ethics-home/Documents/Code_of_Ethics.pdf"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ministryofinjustice.co.uk/police-public-confidence-and-engagement/"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Diversity is there to represent different types of people including those with disabilities, race, religion , gender and sexuality. It’s about the willing to take </a:t>
            </a:r>
            <a:r>
              <a:rPr lang="en-GB" dirty="0"/>
              <a:t>others' perspectives into account irrelevant if you think it is write or wrong. Letting others' ideas into our lives. </a:t>
            </a:r>
            <a:r>
              <a:rPr lang="en-US" dirty="0"/>
              <a:t> </a:t>
            </a:r>
          </a:p>
          <a:p>
            <a:r>
              <a:rPr lang="en-US" dirty="0"/>
              <a:t>T</a:t>
            </a:r>
            <a:r>
              <a:rPr lang="en-GB" dirty="0"/>
              <a:t>he phrase ‘disabled people’ over the phrase ‘people with disabilities’ those with disabilities may see themselves differently. </a:t>
            </a:r>
            <a:endParaRPr lang="en-US" dirty="0"/>
          </a:p>
          <a:p>
            <a:endParaRPr lang="en-US" dirty="0"/>
          </a:p>
          <a:p>
            <a:r>
              <a:rPr lang="en-US" dirty="0"/>
              <a:t> Inclusion is the </a:t>
            </a:r>
            <a:r>
              <a:rPr lang="en-US" dirty="0">
                <a:solidFill>
                  <a:srgbClr val="1696E6"/>
                </a:solidFill>
              </a:rPr>
              <a:t>deliberate act of welcoming diversity so that everyone can participate and  be successful.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a:t>
            </a:fld>
            <a:endParaRPr lang="en-GB" dirty="0"/>
          </a:p>
        </p:txBody>
      </p:sp>
    </p:spTree>
    <p:extLst>
      <p:ext uri="{BB962C8B-B14F-4D97-AF65-F5344CB8AC3E}">
        <p14:creationId xmlns:p14="http://schemas.microsoft.com/office/powerpoint/2010/main" val="3965237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5275" indent="-235275" defTabSz="941100">
              <a:buFontTx/>
              <a:buAutoNum type="arabicPeriod"/>
              <a:defRPr/>
            </a:pPr>
            <a:r>
              <a:rPr lang="en-US" b="0" dirty="0">
                <a:solidFill>
                  <a:srgbClr val="1696E6"/>
                </a:solidFill>
              </a:rPr>
              <a:t>expands worldliness/experiences/knowledge - </a:t>
            </a:r>
            <a:r>
              <a:rPr lang="en-US" dirty="0">
                <a:solidFill>
                  <a:prstClr val="black">
                    <a:lumMod val="75000"/>
                    <a:lumOff val="25000"/>
                  </a:prstClr>
                </a:solidFill>
                <a:latin typeface="Trebuchet MS" panose="020B0603020202020204"/>
              </a:rPr>
              <a:t>opening the door to the entire world. F</a:t>
            </a:r>
            <a:r>
              <a:rPr lang="en-US" b="0" dirty="0">
                <a:solidFill>
                  <a:srgbClr val="1696E6"/>
                </a:solidFill>
              </a:rPr>
              <a:t>or many people we </a:t>
            </a:r>
            <a:r>
              <a:rPr lang="en-US" dirty="0">
                <a:solidFill>
                  <a:prstClr val="black">
                    <a:lumMod val="75000"/>
                    <a:lumOff val="25000"/>
                  </a:prstClr>
                </a:solidFill>
              </a:rPr>
              <a:t>learn more from people who are different from us</a:t>
            </a:r>
            <a:r>
              <a:rPr lang="en-US" b="0" dirty="0">
                <a:solidFill>
                  <a:srgbClr val="1696E6"/>
                </a:solidFill>
              </a:rPr>
              <a:t>. For some individuals there might be the first time to really r</a:t>
            </a:r>
            <a:r>
              <a:rPr lang="en-US" dirty="0"/>
              <a:t>eal interaction with people from diverse groups. </a:t>
            </a:r>
          </a:p>
          <a:p>
            <a:pPr marL="235275" indent="-235275" defTabSz="941100">
              <a:buFontTx/>
              <a:buAutoNum type="arabicPeriod"/>
              <a:defRPr/>
            </a:pPr>
            <a:r>
              <a:rPr lang="en-US" dirty="0">
                <a:solidFill>
                  <a:schemeClr val="tx1">
                    <a:lumMod val="95000"/>
                    <a:lumOff val="5000"/>
                  </a:schemeClr>
                </a:solidFill>
              </a:rPr>
              <a:t>Enhances social development - Interacting with people from a variety of groups widens your social circle by expanding the pool of people with whom you can associate and develop relationships and this can be useful when policing in the community. </a:t>
            </a:r>
          </a:p>
          <a:p>
            <a:pPr marL="235275" indent="-235275" defTabSz="941100">
              <a:buFontTx/>
              <a:buAutoNum type="arabicPeriod"/>
              <a:defRPr/>
            </a:pPr>
            <a:r>
              <a:rPr lang="en-US" dirty="0">
                <a:solidFill>
                  <a:schemeClr val="tx1">
                    <a:lumMod val="95000"/>
                    <a:lumOff val="5000"/>
                  </a:schemeClr>
                </a:solidFill>
              </a:rPr>
              <a:t>Successful performance in police role – having a </a:t>
            </a:r>
            <a:r>
              <a:rPr lang="en-US" dirty="0"/>
              <a:t>diverse workforce will require sensitivity to human differences. Staff can interact with a variety of individuals and have the ability to relate to people from different cultural backgrounds. </a:t>
            </a:r>
          </a:p>
          <a:p>
            <a:pPr marL="235275" indent="-235275" defTabSz="941100">
              <a:buFontTx/>
              <a:buAutoNum type="arabicPeriod"/>
              <a:defRPr/>
            </a:pPr>
            <a:r>
              <a:rPr lang="en-US" dirty="0">
                <a:solidFill>
                  <a:prstClr val="black">
                    <a:lumMod val="75000"/>
                    <a:lumOff val="25000"/>
                  </a:prstClr>
                </a:solidFill>
              </a:rPr>
              <a:t>Expands your capacity for viewing problems - encounter problem or issues rather than viewing the world through a single-focus lens, you are able to expand your views and consider multiple options when making decisions. </a:t>
            </a:r>
          </a:p>
          <a:p>
            <a:pPr marL="235275" indent="-235275" defTabSz="941100">
              <a:buFontTx/>
              <a:buAutoNum type="arabicPeriod"/>
              <a:defRPr/>
            </a:pPr>
            <a:r>
              <a:rPr lang="en-US" dirty="0">
                <a:solidFill>
                  <a:schemeClr val="tx1">
                    <a:lumMod val="95000"/>
                    <a:lumOff val="5000"/>
                  </a:schemeClr>
                </a:solidFill>
              </a:rPr>
              <a:t>Enriches the multiple perspectives -  </a:t>
            </a:r>
            <a:r>
              <a:rPr lang="en-US" dirty="0">
                <a:solidFill>
                  <a:prstClr val="black">
                    <a:lumMod val="75000"/>
                    <a:lumOff val="25000"/>
                  </a:prstClr>
                </a:solidFill>
              </a:rPr>
              <a:t>you gain a panoramic perspective of the world around you and a more complete view of your place in it. You open up your tunnel vision and that it is not about ‘you’ but others.</a:t>
            </a:r>
          </a:p>
          <a:p>
            <a:pPr marL="235275" indent="-235275" defTabSz="941100">
              <a:buFontTx/>
              <a:buAutoNum type="arabicPeriod"/>
              <a:defRPr/>
            </a:pPr>
            <a:endParaRPr lang="en-US" dirty="0"/>
          </a:p>
          <a:p>
            <a:pPr marL="235275" indent="-235275" defTabSz="941100">
              <a:buFontTx/>
              <a:buAutoNum type="arabicPeriod"/>
              <a:defRPr/>
            </a:pPr>
            <a:endParaRPr lang="en-US" dirty="0"/>
          </a:p>
          <a:p>
            <a:pPr marL="235275" indent="-235275" defTabSz="941100">
              <a:buFontTx/>
              <a:buAutoNum type="arabicPeriod"/>
              <a:defRPr/>
            </a:pPr>
            <a:endParaRPr lang="en-US" dirty="0">
              <a:solidFill>
                <a:schemeClr val="tx1">
                  <a:lumMod val="95000"/>
                  <a:lumOff val="5000"/>
                </a:schemeClr>
              </a:solidFill>
            </a:endParaRPr>
          </a:p>
          <a:p>
            <a:pPr marL="235275" indent="-235275" defTabSz="941100">
              <a:buFontTx/>
              <a:buAutoNum type="arabicPeriod"/>
              <a:defRPr/>
            </a:pPr>
            <a:endParaRPr lang="en-US"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a:t>
            </a:fld>
            <a:endParaRPr lang="en-GB" dirty="0"/>
          </a:p>
        </p:txBody>
      </p:sp>
    </p:spTree>
    <p:extLst>
      <p:ext uri="{BB962C8B-B14F-4D97-AF65-F5344CB8AC3E}">
        <p14:creationId xmlns:p14="http://schemas.microsoft.com/office/powerpoint/2010/main" val="867293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Equality Act came into force 1 October 2010, as a legal framework to protect individuals from discriminatory and unfair treatment</a:t>
            </a:r>
          </a:p>
          <a:p>
            <a:r>
              <a:rPr lang="en-GB" dirty="0"/>
              <a:t>It brings together over 116 separate pieces of legislation into one Act, simplifying and strengthening the law.</a:t>
            </a:r>
          </a:p>
          <a:p>
            <a:r>
              <a:rPr lang="en-GB" dirty="0"/>
              <a:t>The main legislation’s that merged include:</a:t>
            </a:r>
          </a:p>
          <a:p>
            <a:r>
              <a:rPr lang="en-GB" dirty="0"/>
              <a:t>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r>
              <a:rPr lang="en-GB" dirty="0"/>
              <a:t>Access to the Act can be found here: https://www.legislation.gov.uk/ukpga/2010/15/contents</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6</a:t>
            </a:fld>
            <a:endParaRPr lang="en-GB" dirty="0"/>
          </a:p>
        </p:txBody>
      </p:sp>
    </p:spTree>
    <p:extLst>
      <p:ext uri="{BB962C8B-B14F-4D97-AF65-F5344CB8AC3E}">
        <p14:creationId xmlns:p14="http://schemas.microsoft.com/office/powerpoint/2010/main" val="2540472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Act recognises that people may suffer discrimination and be disadvantaged for many reasons. These groups above are called protected characteristic under the Act. Protected from discrimination. </a:t>
            </a:r>
          </a:p>
          <a:p>
            <a:endParaRPr lang="en-GB" dirty="0"/>
          </a:p>
          <a:p>
            <a:r>
              <a:rPr lang="en-GB" dirty="0"/>
              <a:t>A person has a disability if they have a physical or mental impairment which had a substantial and long term effect on that persons ability to carryout normal activities, include conditions such as AIDS and cancer.</a:t>
            </a:r>
          </a:p>
          <a:p>
            <a:r>
              <a:rPr lang="en-GB" dirty="0"/>
              <a:t>Refers to group of people defined by their race, colour, nationality include gypsy and traveller communities.  </a:t>
            </a:r>
          </a:p>
          <a:p>
            <a:r>
              <a:rPr lang="en-GB" dirty="0"/>
              <a:t>Belief includes religious beliefs including lack of beliefs (atheism). A belief should affect the way you live your life for it to be included under the definition. </a:t>
            </a:r>
          </a:p>
          <a:p>
            <a:endParaRPr lang="en-GB" dirty="0"/>
          </a:p>
          <a:p>
            <a:r>
              <a:rPr lang="en-GB" dirty="0"/>
              <a:t>The Equality Act came into force 1 October 2010, as a legal framework to protect individuals from discriminatory and unfair treatment</a:t>
            </a:r>
          </a:p>
          <a:p>
            <a:r>
              <a:rPr lang="en-GB" dirty="0"/>
              <a:t>It brings together over 116 separate pieces of legislation into one Act, simplifying and strengthening the law.</a:t>
            </a:r>
          </a:p>
          <a:p>
            <a:r>
              <a:rPr lang="en-GB" dirty="0"/>
              <a:t>The main legislation’s that merged include:</a:t>
            </a:r>
          </a:p>
          <a:p>
            <a:r>
              <a:rPr lang="en-GB" dirty="0"/>
              <a:t>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r>
              <a:rPr lang="en-GB" dirty="0"/>
              <a:t>Access to the Act can be found here: https://www.legislation.gov.uk/ukpga/2010/15/contents</a:t>
            </a: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6</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2411705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solidFill>
                  <a:prstClr val="black"/>
                </a:solidFill>
                <a:latin typeface="Trebuchet MS" panose="020B0603020202020204"/>
              </a:rPr>
              <a:t>Fist image = Equality and this assumed that everyone will benefit from the same support. </a:t>
            </a:r>
            <a:r>
              <a:rPr lang="en-GB" b="1" dirty="0">
                <a:solidFill>
                  <a:prstClr val="black"/>
                </a:solidFill>
                <a:latin typeface="Trebuchet MS" panose="020B0603020202020204"/>
              </a:rPr>
              <a:t>They are all being treated equally.</a:t>
            </a:r>
          </a:p>
          <a:p>
            <a:pPr defTabSz="941100">
              <a:defRPr/>
            </a:pPr>
            <a:r>
              <a:rPr lang="en-GB" dirty="0">
                <a:solidFill>
                  <a:prstClr val="black"/>
                </a:solidFill>
                <a:latin typeface="Trebuchet MS" panose="020B0603020202020204"/>
              </a:rPr>
              <a:t>But it does not always work for everyone. It is good to know it works but sometimes need additional support.  </a:t>
            </a:r>
          </a:p>
          <a:p>
            <a:pPr defTabSz="941100">
              <a:defRPr/>
            </a:pPr>
            <a:endParaRPr lang="en-GB" dirty="0">
              <a:solidFill>
                <a:prstClr val="black"/>
              </a:solidFill>
              <a:latin typeface="Trebuchet MS" panose="020B0603020202020204"/>
            </a:endParaRPr>
          </a:p>
          <a:p>
            <a:pPr defTabSz="941100">
              <a:defRPr/>
            </a:pPr>
            <a:r>
              <a:rPr lang="en-GB" dirty="0">
                <a:solidFill>
                  <a:prstClr val="black"/>
                </a:solidFill>
                <a:latin typeface="Trebuchet MS" panose="020B0603020202020204"/>
              </a:rPr>
              <a:t>2nd Image = individuals are given different supports to make it possible for them to have equal access to the game. </a:t>
            </a:r>
            <a:r>
              <a:rPr lang="en-GB" b="1" dirty="0">
                <a:solidFill>
                  <a:prstClr val="black"/>
                </a:solidFill>
                <a:latin typeface="Trebuchet MS" panose="020B0603020202020204"/>
              </a:rPr>
              <a:t>They are being treated equitably sharing</a:t>
            </a:r>
          </a:p>
          <a:p>
            <a:pPr defTabSz="941100">
              <a:defRPr/>
            </a:pPr>
            <a:r>
              <a:rPr lang="en-GB" dirty="0">
                <a:solidFill>
                  <a:prstClr val="black"/>
                </a:solidFill>
                <a:latin typeface="Trebuchet MS" panose="020B0603020202020204"/>
              </a:rPr>
              <a:t>3</a:t>
            </a:r>
            <a:r>
              <a:rPr lang="en-GB" baseline="30000" dirty="0">
                <a:solidFill>
                  <a:prstClr val="black"/>
                </a:solidFill>
                <a:latin typeface="Trebuchet MS" panose="020B0603020202020204"/>
              </a:rPr>
              <a:t>rd</a:t>
            </a:r>
            <a:r>
              <a:rPr lang="en-GB" dirty="0">
                <a:solidFill>
                  <a:prstClr val="black"/>
                </a:solidFill>
                <a:latin typeface="Trebuchet MS" panose="020B0603020202020204"/>
              </a:rPr>
              <a:t> image = this image, all three can see the game without any supports or accommodations because the cause of the inequity was addressed. </a:t>
            </a:r>
            <a:r>
              <a:rPr lang="en-GB" b="1" dirty="0">
                <a:solidFill>
                  <a:prstClr val="black"/>
                </a:solidFill>
                <a:latin typeface="Trebuchet MS" panose="020B0603020202020204"/>
              </a:rPr>
              <a:t>The barrier has been removed.</a:t>
            </a:r>
          </a:p>
          <a:p>
            <a:pPr defTabSz="941100">
              <a:defRPr/>
            </a:pPr>
            <a:endParaRPr lang="en-GB" dirty="0">
              <a:solidFill>
                <a:prstClr val="black"/>
              </a:solidFill>
              <a:latin typeface="Trebuchet MS" panose="020B0603020202020204"/>
            </a:endParaRPr>
          </a:p>
          <a:p>
            <a:pPr defTabSz="941100">
              <a:defRPr/>
            </a:pPr>
            <a:endParaRPr lang="en-GB" dirty="0">
              <a:solidFill>
                <a:prstClr val="black"/>
              </a:solidFill>
              <a:latin typeface="Trebuchet MS" panose="020B0603020202020204"/>
            </a:endParaRP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8</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32225877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73250" y="1130300"/>
            <a:ext cx="2665413" cy="1498600"/>
          </a:xfrm>
        </p:spPr>
      </p:sp>
      <p:sp>
        <p:nvSpPr>
          <p:cNvPr id="3" name="Notes Placeholder 2"/>
          <p:cNvSpPr>
            <a:spLocks noGrp="1"/>
          </p:cNvSpPr>
          <p:nvPr>
            <p:ph type="body" idx="1"/>
          </p:nvPr>
        </p:nvSpPr>
        <p:spPr>
          <a:xfrm>
            <a:off x="660400" y="2857500"/>
            <a:ext cx="5486400" cy="5645150"/>
          </a:xfrm>
        </p:spPr>
        <p:txBody>
          <a:bodyPr/>
          <a:lstStyle/>
          <a:p>
            <a:pPr>
              <a:lnSpc>
                <a:spcPct val="100000"/>
              </a:lnSpc>
            </a:pPr>
            <a:r>
              <a:rPr lang="en-GB" altLang="en-US" sz="1100" b="1" dirty="0">
                <a:latin typeface="Arial" panose="020B0604020202020204" pitchFamily="34" charset="0"/>
                <a:cs typeface="Arial" panose="020B0604020202020204" pitchFamily="34" charset="0"/>
              </a:rPr>
              <a:t>Trainer to write ‘Hate Incident’ and ‘Hate Crime’ on the whiteboard</a:t>
            </a:r>
          </a:p>
          <a:p>
            <a:pPr>
              <a:lnSpc>
                <a:spcPct val="100000"/>
              </a:lnSpc>
            </a:pPr>
            <a:endParaRPr lang="en-GB" altLang="en-US" sz="1100" b="1"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QTS – What do the headings ‘Hate Crime’ &amp; ‘Hate Incident’ mean?</a:t>
            </a:r>
          </a:p>
          <a:p>
            <a:pPr>
              <a:lnSpc>
                <a:spcPct val="100000"/>
              </a:lnSpc>
            </a:pPr>
            <a:endParaRPr lang="en-GB" altLang="en-US" sz="1100" b="1"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State:</a:t>
            </a:r>
          </a:p>
          <a:p>
            <a:r>
              <a:rPr lang="en-GB" altLang="en-US" sz="1100" dirty="0">
                <a:latin typeface="Arial"/>
                <a:cs typeface="Arial"/>
              </a:rPr>
              <a:t>The police and Crown Prosecution Service have agreed a common definition of hate incidents.  </a:t>
            </a: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This means that if someone believes something is a hate incident it should be recorded as such.  It is possible that the reporting officer may be the only person that perceives such a motivation.</a:t>
            </a:r>
          </a:p>
          <a:p>
            <a:pPr>
              <a:lnSpc>
                <a:spcPct val="100000"/>
              </a:lnSpc>
            </a:pPr>
            <a:r>
              <a:rPr lang="en-GB" altLang="en-US" sz="1100" dirty="0">
                <a:latin typeface="Arial" panose="020B0604020202020204" pitchFamily="34" charset="0"/>
                <a:cs typeface="Arial" panose="020B0604020202020204" pitchFamily="34" charset="0"/>
              </a:rPr>
              <a:t> </a:t>
            </a:r>
          </a:p>
          <a:p>
            <a:pPr>
              <a:lnSpc>
                <a:spcPct val="100000"/>
              </a:lnSpc>
            </a:pPr>
            <a:r>
              <a:rPr lang="en-GB" altLang="en-US" sz="1100" dirty="0">
                <a:latin typeface="Arial" panose="020B0604020202020204" pitchFamily="34" charset="0"/>
                <a:cs typeface="Arial" panose="020B0604020202020204" pitchFamily="34" charset="0"/>
              </a:rPr>
              <a:t>All police forces record hate incidents based on these five personal characteristics.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Sexual orientation/perceived sexual orientation</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Transgender/perceived transgender</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Race/perceived race</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Religion/perceived religion</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Disability/perceived disability</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Some police forces also record hate incidents based on other personal characteristics such as age.  </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important to note that prejudicial behaviour towards a social group can be based on a wide range of identifying factors, not exclusively those mentioned above.</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Examples – ASB (throwing fireworks) throwing mud against someone’s house wall, posting litter through letterbox, persistent knock door run etc.</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What must be made clear is that evidence of an offence is not required in order for an allegation of a hate incident to be recorded. THE PERCEPTION THAT A HATE INCIDENT HAS OCCURRED ON THE PART OF ANYONE IS ALL THAT IS REQUIRED.</a:t>
            </a:r>
          </a:p>
          <a:p>
            <a:endParaRPr lang="en-US" altLang="en-US" b="1" dirty="0">
              <a:latin typeface="+mj-lt"/>
              <a:ea typeface="ＭＳ Ｐゴシック" panose="020B0600070205080204" pitchFamily="34" charset="-128"/>
            </a:endParaRPr>
          </a:p>
          <a:p>
            <a:pPr marL="750888" lvl="1" indent="-288925">
              <a:lnSpc>
                <a:spcPct val="80000"/>
              </a:lnSpc>
              <a:buFontTx/>
              <a:buChar char="•"/>
            </a:pPr>
            <a:endParaRPr lang="en-GB" altLang="en-US" dirty="0">
              <a:latin typeface="+mj-lt"/>
            </a:endParaRPr>
          </a:p>
          <a:p>
            <a:endParaRPr lang="en-GB" dirty="0">
              <a:latin typeface="+mj-lt"/>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407042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‘Hate Crime’ is defined by ACPO and the CPS and is given on the CPS website as:</a:t>
            </a:r>
          </a:p>
          <a:p>
            <a:endParaRPr lang="en-GB" dirty="0"/>
          </a:p>
          <a:p>
            <a:r>
              <a:rPr lang="en-GB" dirty="0"/>
              <a:t>‘any criminal offence which is perceived by the victim</a:t>
            </a:r>
            <a:r>
              <a:rPr lang="en-GB" baseline="0" dirty="0"/>
              <a:t> or any other person, to be motivated by hostility or prejudice based on a person’s race or perceived race; religion or perceived religion; sexual orientation or perceived sexual orientation; disability or perceived disability and any crime motivated by hostility or prejudice against a person who is transgender or perceived to </a:t>
            </a:r>
            <a:r>
              <a:rPr lang="en-GB" baseline="0"/>
              <a:t>be transgender.’</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870529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496482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Hate crime, England and Wales, year ending March 2026 - GOV.UK</a:t>
            </a:r>
            <a:endParaRPr lang="en-US">
              <a:hlinkClick r:id="rId3"/>
            </a:endParaRPr>
          </a:p>
        </p:txBody>
      </p:sp>
      <p:sp>
        <p:nvSpPr>
          <p:cNvPr id="4" name="Slide Number Placeholder 3"/>
          <p:cNvSpPr>
            <a:spLocks noGrp="1"/>
          </p:cNvSpPr>
          <p:nvPr>
            <p:ph type="sldNum" sz="quarter" idx="5"/>
          </p:nvPr>
        </p:nvSpPr>
        <p:spPr/>
        <p:txBody>
          <a:bodyPr/>
          <a:lstStyle/>
          <a:p>
            <a:fld id="{4DE0FC52-B713-423C-9F36-BA4B041A2061}" type="slidenum">
              <a:rPr lang="en-GB" smtClean="0"/>
              <a:t>14</a:t>
            </a:fld>
            <a:endParaRPr lang="en-GB" dirty="0"/>
          </a:p>
        </p:txBody>
      </p:sp>
    </p:spTree>
    <p:extLst>
      <p:ext uri="{BB962C8B-B14F-4D97-AF65-F5344CB8AC3E}">
        <p14:creationId xmlns:p14="http://schemas.microsoft.com/office/powerpoint/2010/main" val="249785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Hate crime, England and Wales, year ending March 2026 - GOV.UK</a:t>
            </a:r>
            <a:endParaRPr lang="en-US"/>
          </a:p>
        </p:txBody>
      </p:sp>
      <p:sp>
        <p:nvSpPr>
          <p:cNvPr id="4" name="Slide Number Placeholder 3"/>
          <p:cNvSpPr>
            <a:spLocks noGrp="1"/>
          </p:cNvSpPr>
          <p:nvPr>
            <p:ph type="sldNum" sz="quarter" idx="5"/>
          </p:nvPr>
        </p:nvSpPr>
        <p:spPr/>
        <p:txBody>
          <a:bodyPr/>
          <a:lstStyle/>
          <a:p>
            <a:fld id="{70EB0D48-2850-43F7-943F-F5E0B32CF589}" type="slidenum">
              <a:rPr lang="en-GB" smtClean="0"/>
              <a:t>15</a:t>
            </a:fld>
            <a:endParaRPr lang="en-GB"/>
          </a:p>
        </p:txBody>
      </p:sp>
    </p:spTree>
    <p:extLst>
      <p:ext uri="{BB962C8B-B14F-4D97-AF65-F5344CB8AC3E}">
        <p14:creationId xmlns:p14="http://schemas.microsoft.com/office/powerpoint/2010/main" val="2629201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a:t>ethnic minority groups also emerged as being most likely to be victims of crime, at 19 per cent compared with 15 per cent of their white counterparts.</a:t>
            </a:r>
          </a:p>
          <a:p>
            <a:pPr fontAlgn="base"/>
            <a:r>
              <a:rPr lang="en-GB" dirty="0"/>
              <a:t>Although the proportion of white adults experiencing at least one crime fell from 17 per cent to 15 per cent in the three years to 2016, there was no significant change for ethnic minorities.</a:t>
            </a:r>
          </a:p>
          <a:p>
            <a:r>
              <a:rPr lang="en-GB" dirty="0"/>
              <a:t>higher chances of them falling victims to crime also has to do with the areas in which they live – ethnic minorities are more likely to live in deprived areas where there is more crime taking place.</a:t>
            </a:r>
          </a:p>
          <a:p>
            <a:pPr fontAlgn="base"/>
            <a:r>
              <a:rPr lang="en-GB" dirty="0"/>
              <a:t>Police officers from non-white groups were more concentrated in lower ranks</a:t>
            </a:r>
          </a:p>
          <a:p>
            <a:pPr fontAlgn="base"/>
            <a:r>
              <a:rPr lang="en-GB" dirty="0"/>
              <a:t>Around one in 10 Army personnel are from an ethnic minority background but the figure falls to just one in 50 for the RAF</a:t>
            </a:r>
          </a:p>
          <a:p>
            <a:pPr fontAlgn="base"/>
            <a:endParaRPr lang="en-GB" dirty="0"/>
          </a:p>
          <a:p>
            <a:pPr marL="176456" indent="-176456">
              <a:buFont typeface="Arial" panose="020B0604020202020204" pitchFamily="34" charset="0"/>
              <a:buChar char="•"/>
            </a:pPr>
            <a:r>
              <a:rPr lang="en-GB" dirty="0"/>
              <a:t>https://assets.publishing.service.gov.uk/government/uploads/system/uploads/attachment_data/file/839172/hate-crime-1819-hosb2419.pdf</a:t>
            </a:r>
          </a:p>
          <a:p>
            <a:pPr marL="176456" indent="-176456">
              <a:buFont typeface="Arial" panose="020B0604020202020204" pitchFamily="34" charset="0"/>
              <a:buChar char="•"/>
            </a:pPr>
            <a:endParaRPr lang="en-GB" dirty="0"/>
          </a:p>
          <a:p>
            <a:pPr marL="176456" indent="-176456">
              <a:buFont typeface="Arial" panose="020B0604020202020204" pitchFamily="34" charset="0"/>
              <a:buChar char="•"/>
            </a:pPr>
            <a:r>
              <a:rPr lang="en-GB" dirty="0"/>
              <a:t>https://assets.publishing.service.gov.uk/government/uploads/system/uploads/attachment_data/file/849201/race-cjs-2018-infographic.pdf</a:t>
            </a:r>
          </a:p>
          <a:p>
            <a:pPr marL="176456" indent="-176456">
              <a:buFont typeface="Arial" panose="020B0604020202020204" pitchFamily="34" charset="0"/>
              <a:buChar char="•"/>
            </a:pPr>
            <a:endParaRPr lang="en-GB" dirty="0"/>
          </a:p>
          <a:p>
            <a:pPr marL="176456" indent="-176456">
              <a:buFont typeface="Arial" panose="020B0604020202020204" pitchFamily="34" charset="0"/>
              <a:buChar char="•"/>
            </a:pPr>
            <a:r>
              <a:rPr lang="en-GB" dirty="0">
                <a:hlinkClick r:id="rId3"/>
              </a:rPr>
              <a:t>http://library.college.police.uk/docs/homeoffice/Experiences-of-young-black-men-as-victims-of-crime.pdf</a:t>
            </a:r>
            <a:endParaRPr lang="en-GB" dirty="0"/>
          </a:p>
          <a:p>
            <a:pPr marL="176456" indent="-176456">
              <a:buFont typeface="Arial" panose="020B0604020202020204" pitchFamily="34" charset="0"/>
              <a:buChar char="•"/>
            </a:pPr>
            <a:endParaRPr lang="en-GB" dirty="0"/>
          </a:p>
          <a:p>
            <a:pPr fontAlgn="base"/>
            <a:endParaRPr lang="en-GB"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15</a:t>
            </a:fld>
            <a:endParaRPr lang="en-GB" dirty="0"/>
          </a:p>
        </p:txBody>
      </p:sp>
    </p:spTree>
    <p:extLst>
      <p:ext uri="{BB962C8B-B14F-4D97-AF65-F5344CB8AC3E}">
        <p14:creationId xmlns:p14="http://schemas.microsoft.com/office/powerpoint/2010/main" val="26227854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Rosa Louise McCauley Parks was arrested for sitting in a ‘whites’ seat on a bus. This started the civil rights movement Montgomery Bus Boycott. </a:t>
            </a:r>
          </a:p>
          <a:p>
            <a:r>
              <a:rPr lang="en-GB" dirty="0"/>
              <a:t>The Dr Who programme showed Rosa Parks being arrested for sitting in a ‘whites’ seat on a bus. See above slides about her fight for civil rights but the two although 63 years apart show some people attitudes have not changed. </a:t>
            </a:r>
          </a:p>
          <a:p>
            <a:pPr defTabSz="941100">
              <a:defRPr/>
            </a:pPr>
            <a:r>
              <a:rPr lang="en-GB" dirty="0"/>
              <a:t>The show is about a time travel wanted to change Parks actions and not have a change in American Civil Rights and segregation.</a:t>
            </a:r>
          </a:p>
          <a:p>
            <a:endParaRPr lang="en-GB" dirty="0"/>
          </a:p>
          <a:p>
            <a:r>
              <a:rPr lang="en-GB" dirty="0"/>
              <a:t>The United States Congress has called her "the first lady of civil rights" and "the mother of the freedom movement".</a:t>
            </a:r>
          </a:p>
          <a:p>
            <a:pPr defTabSz="941100">
              <a:defRPr/>
            </a:pPr>
            <a:endParaRPr lang="en-GB" dirty="0"/>
          </a:p>
          <a:p>
            <a:pPr defTabSz="941100">
              <a:defRPr/>
            </a:pPr>
            <a:endParaRPr lang="en-GB" dirty="0"/>
          </a:p>
          <a:p>
            <a:r>
              <a:rPr lang="en-GB" dirty="0"/>
              <a:t>A man on a Ryanair plane has been filmed calling a woman sitting in the same row an 'ugly black bastard', and shouting 'don’t talk to me in a foreign language' when she spoke to him in English with a Jamaican accent. The airline, criticised for not removing the abusive passenger, incident was referred to Essex police.</a:t>
            </a:r>
          </a:p>
          <a:p>
            <a:endParaRPr lang="en-GB" dirty="0"/>
          </a:p>
          <a:p>
            <a:pPr defTabSz="941100">
              <a:defRPr/>
            </a:pPr>
            <a:r>
              <a:rPr lang="en-GB" dirty="0"/>
              <a:t>The Ryanair incident various passengers and staff asked David Mesher to desist from his behaviour. Staff ultimately decided that he should remain in his seat rather than being removed from the plane, with Delsie Gayle being asked to move seats instead.</a:t>
            </a:r>
          </a:p>
          <a:p>
            <a:pPr defTabSz="941100">
              <a:defRPr/>
            </a:pPr>
            <a:endParaRPr lang="en-GB" dirty="0"/>
          </a:p>
          <a:p>
            <a:pPr defTabSz="941100">
              <a:defRPr/>
            </a:pPr>
            <a:r>
              <a:rPr lang="en-GB" dirty="0"/>
              <a:t>63 years on similar incident.</a:t>
            </a:r>
          </a:p>
          <a:p>
            <a:pPr defTabSz="941100">
              <a:defRPr/>
            </a:pPr>
            <a:endParaRPr lang="en-GB" dirty="0"/>
          </a:p>
          <a:p>
            <a:pPr defTabSz="941100">
              <a:defRPr/>
            </a:pPr>
            <a:endParaRPr lang="en-GB" dirty="0"/>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16</a:t>
            </a:fld>
            <a:endParaRPr lang="en-GB" dirty="0"/>
          </a:p>
        </p:txBody>
      </p:sp>
    </p:spTree>
    <p:extLst>
      <p:ext uri="{BB962C8B-B14F-4D97-AF65-F5344CB8AC3E}">
        <p14:creationId xmlns:p14="http://schemas.microsoft.com/office/powerpoint/2010/main" val="790665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Goal is for police to develop the ways in which they understand their local communities in order to enhance an effective and responsive policing service by forming appropriate, positive relations with local religious communities.</a:t>
            </a:r>
          </a:p>
          <a:p>
            <a:r>
              <a:rPr lang="en-GB" dirty="0"/>
              <a:t>https://www.faithandpolicetogether.org.uk/uploads/4/9/5/4/4954631/faith_communities_guide_to_engaging_with_police__03.12.19_.pdf</a:t>
            </a:r>
            <a:endParaRPr lang="en-GB" dirty="0">
              <a:cs typeface="Calibri"/>
            </a:endParaRPr>
          </a:p>
          <a:p>
            <a:endParaRPr lang="en-GB" dirty="0"/>
          </a:p>
          <a:p>
            <a:r>
              <a:rPr lang="en-GB" dirty="0"/>
              <a:t>https://www.interfaith.cam.ac.uk/resources/lecturespapersandspeeches/effectivecommunitypolicing</a:t>
            </a:r>
          </a:p>
          <a:p>
            <a:r>
              <a:rPr lang="en-GB" dirty="0"/>
              <a:t>http://multifaiths.com/pdf/PoliceArmitage07PhD.pdf</a:t>
            </a:r>
          </a:p>
          <a:p>
            <a:r>
              <a:rPr lang="en-GB" dirty="0"/>
              <a:t>http://www.religionandsociety.org.uk/uploads/docs/2009_11/1258555474_Spalek_Summary_Report_2008.pdf</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17</a:t>
            </a:fld>
            <a:endParaRPr lang="en-GB" dirty="0"/>
          </a:p>
        </p:txBody>
      </p:sp>
    </p:spTree>
    <p:extLst>
      <p:ext uri="{BB962C8B-B14F-4D97-AF65-F5344CB8AC3E}">
        <p14:creationId xmlns:p14="http://schemas.microsoft.com/office/powerpoint/2010/main" val="30010352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dirty="0"/>
              <a:t>Class discussion on knowledge of religious practices - from Friday prayers, Giving something up for Lent, vegetarianism, fire walking, wiping yet some practices are wrong.</a:t>
            </a:r>
          </a:p>
          <a:p>
            <a:r>
              <a:rPr lang="en-GB" b="1" dirty="0"/>
              <a:t>Baby tossing -</a:t>
            </a:r>
            <a:r>
              <a:rPr lang="en-GB" dirty="0"/>
              <a:t> India has been in practise since the past 700 years. Babies in the month of December are tossed from the top of a temple roof to a group of men standing below with a cloth meant to catch the babies. Brings good luck for the community.</a:t>
            </a:r>
          </a:p>
          <a:p>
            <a:r>
              <a:rPr lang="en-GB" b="1" dirty="0"/>
              <a:t>Finger amputation – </a:t>
            </a:r>
            <a:r>
              <a:rPr lang="en-GB" dirty="0"/>
              <a:t>Banned but practiced in Indonesia and in Japan. Portions of one's finger is chopped off by others to mourn for the deceased of member of family.</a:t>
            </a:r>
          </a:p>
          <a:p>
            <a:r>
              <a:rPr lang="en-GB" b="1" dirty="0"/>
              <a:t>Human Sacrifice - </a:t>
            </a:r>
            <a:r>
              <a:rPr lang="en-GB" dirty="0"/>
              <a:t>parts of India and Africa where fellow human beings are offered to God to express their gratitude.</a:t>
            </a:r>
          </a:p>
          <a:p>
            <a:r>
              <a:rPr lang="en-GB" b="1" dirty="0"/>
              <a:t>Honour killing </a:t>
            </a:r>
            <a:r>
              <a:rPr lang="en-GB" dirty="0"/>
              <a:t>or shame killing is the murder of a member of a family, due to the belief that the victim has brought shame or dishonour upon the family, or has violated the principles of a community or a religion. https://www.theguardian.com/uk/2011/dec/03/honour-crimes-cases</a:t>
            </a:r>
          </a:p>
          <a:p>
            <a:endParaRPr lang="en-GB" dirty="0"/>
          </a:p>
          <a:p>
            <a:r>
              <a:rPr lang="en-GB" dirty="0"/>
              <a:t>Female Genital Mutilation (FGM) refers to procedures which intentionally alter, mutilate, or cause injury to the female genital organs for non-medical reasons. </a:t>
            </a:r>
          </a:p>
          <a:p>
            <a:r>
              <a:rPr lang="en-GB" dirty="0"/>
              <a:t>FGM is medically unnecessary and can have serious health consequences, both at the time it is carried out and in later life. </a:t>
            </a:r>
          </a:p>
          <a:p>
            <a:r>
              <a:rPr lang="en-GB" dirty="0"/>
              <a:t>FGM is prevalent in 28 African countries and areas of the Middle and Far East, but it is increasingly practiced in the UK, in communities with larger populations of first-generation immigrants, refugees, and asylum seekers. </a:t>
            </a:r>
          </a:p>
          <a:p>
            <a:r>
              <a:rPr lang="en-GB" dirty="0"/>
              <a:t>FGM is deeply embedded in some communities and is performed for cultural and social reasons. It is usually carried out on girls before they reach puberty, but in some cases it is performed on new-born infants or on women before marriage or pregnancy. </a:t>
            </a:r>
          </a:p>
          <a:p>
            <a:r>
              <a:rPr lang="en-GB" dirty="0"/>
              <a:t>It is often justified by the belief that it is beneficial for the girl or woman, but FGM is an extremely harmful practice which violates basic human rights. </a:t>
            </a:r>
          </a:p>
          <a:p>
            <a:endParaRPr lang="en-GB" dirty="0"/>
          </a:p>
          <a:p>
            <a:r>
              <a:rPr lang="en-GB" dirty="0"/>
              <a:t>http://sro.sussex.ac.uk/id/eprint/73458/1/__smbhome.uscs.susx.ac.uk_lsu53_Documents_My%20Documents_Leverhulme%20Project_Sussex%20Hate%20Crime%20Project%20Report.pdf</a:t>
            </a:r>
          </a:p>
          <a:p>
            <a:pPr defTabSz="941100">
              <a:defRPr/>
            </a:pPr>
            <a:r>
              <a:rPr lang="en-GB" dirty="0"/>
              <a:t>Due to the hidden nature of FGM, it is difficult to estimate how many girls and women it actually affects in the UK and worldwide, but it is generally recognised to be more common than previously thought. </a:t>
            </a:r>
          </a:p>
          <a:p>
            <a:pPr defTabSz="941100">
              <a:defRPr/>
            </a:pPr>
            <a:r>
              <a:rPr lang="en-GB" dirty="0"/>
              <a:t>Training for schools, youth workers, social workers and community workers to report potential young girls who may go away to visit family might have had the procedure. </a:t>
            </a:r>
          </a:p>
          <a:p>
            <a:pPr defTabSz="941100">
              <a:defRPr/>
            </a:pPr>
            <a:endParaRPr lang="en-GB" dirty="0"/>
          </a:p>
          <a:p>
            <a:pPr defTabSz="941100">
              <a:defRPr/>
            </a:pPr>
            <a:r>
              <a:rPr lang="en-GB" dirty="0"/>
              <a:t>The most significant risk factor for girls and young women is coming from a community where FGM is known to be practised and/or where a mother, sister, or other female family member has been subjected to FGM. </a:t>
            </a:r>
          </a:p>
          <a:p>
            <a:pPr defTabSz="941100">
              <a:defRPr/>
            </a:pPr>
            <a:endParaRPr lang="en-GB" dirty="0"/>
          </a:p>
          <a:p>
            <a:pPr defTabSz="941100">
              <a:defRPr/>
            </a:pPr>
            <a:r>
              <a:rPr lang="en-GB" dirty="0"/>
              <a:t>France has been a leading example in this respect, having achieved more than 40 prosecutions since 1979, resulting in the punishment of more than 100 parents and cutters. There is no specific law against FGM in France. Instead perpetrators are prosecuted under general law such as acts involving intended bodily harm, causing permanent infirmity or mutilation.</a:t>
            </a:r>
          </a:p>
          <a:p>
            <a:endParaRPr lang="en-GB" dirty="0"/>
          </a:p>
          <a:p>
            <a:r>
              <a:rPr lang="en-GB" dirty="0"/>
              <a:t>https://publications.parliament.uk/pa/cm201415/cmselect/cmhaff/201/20105.htm</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18</a:t>
            </a:fld>
            <a:endParaRPr lang="en-GB" dirty="0"/>
          </a:p>
        </p:txBody>
      </p:sp>
    </p:spTree>
    <p:extLst>
      <p:ext uri="{BB962C8B-B14F-4D97-AF65-F5344CB8AC3E}">
        <p14:creationId xmlns:p14="http://schemas.microsoft.com/office/powerpoint/2010/main" val="125753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an understanding of what the acronym LGBTQ+ means - </a:t>
            </a:r>
          </a:p>
          <a:p>
            <a:r>
              <a:rPr lang="en-GB" dirty="0"/>
              <a:t>LGBTQQIA+ in recent years the acronym has grown to include those individuals who are questioning their sexuality, Intersex – a person is born with a combination of male and female biological characteristics, Asexual - person who does not desire sex or have sexual feelings.</a:t>
            </a:r>
            <a:endParaRPr lang="en-GB" b="0" dirty="0"/>
          </a:p>
          <a:p>
            <a:r>
              <a:rPr lang="en-GB" dirty="0"/>
              <a:t>“plus" stands for love, acceptance, and the embracing of all. In inclusion of ALL!</a:t>
            </a:r>
          </a:p>
        </p:txBody>
      </p:sp>
      <p:sp>
        <p:nvSpPr>
          <p:cNvPr id="4" name="Slide Number Placeholder 3"/>
          <p:cNvSpPr>
            <a:spLocks noGrp="1"/>
          </p:cNvSpPr>
          <p:nvPr>
            <p:ph type="sldNum" sz="quarter" idx="5"/>
          </p:nvPr>
        </p:nvSpPr>
        <p:spPr/>
        <p:txBody>
          <a:bodyPr/>
          <a:lstStyle/>
          <a:p>
            <a:fld id="{4DE0FC52-B713-423C-9F36-BA4B041A2061}" type="slidenum">
              <a:rPr lang="en-GB" smtClean="0"/>
              <a:t>19</a:t>
            </a:fld>
            <a:endParaRPr lang="en-GB" dirty="0"/>
          </a:p>
        </p:txBody>
      </p:sp>
    </p:spTree>
    <p:extLst>
      <p:ext uri="{BB962C8B-B14F-4D97-AF65-F5344CB8AC3E}">
        <p14:creationId xmlns:p14="http://schemas.microsoft.com/office/powerpoint/2010/main" val="19776161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The UK has not always agreed to same sex relationships and up until 1967 it was an illegal act between two men. Decriminalising happen on 27 July 1967, as part of the Sexual Offences Act 1967.</a:t>
            </a:r>
            <a:r>
              <a:rPr lang="en-GB" b="1" dirty="0"/>
              <a:t> </a:t>
            </a:r>
          </a:p>
          <a:p>
            <a:pPr defTabSz="941100">
              <a:defRPr/>
            </a:pPr>
            <a:r>
              <a:rPr lang="en-GB" dirty="0"/>
              <a:t>Prior to this it was an offence for men to have an relationship with another man. Queen Victoria believed that such things would not happened between women and it was physical impossibility between women to have sexual relationships thus did not approve making homosexuality of both sexes illegal. The law was only passed for men.</a:t>
            </a:r>
          </a:p>
          <a:p>
            <a:pPr defTabSz="941100">
              <a:defRPr/>
            </a:pPr>
            <a:endParaRPr lang="en-GB" dirty="0"/>
          </a:p>
          <a:p>
            <a:pPr defTabSz="941100">
              <a:defRPr/>
            </a:pPr>
            <a:r>
              <a:rPr lang="en-GB" dirty="0"/>
              <a:t>After the Act the age of consent was set at 21 for sex between men, compared with 16 for sex between men and women. </a:t>
            </a:r>
          </a:p>
          <a:p>
            <a:pPr defTabSz="941100">
              <a:defRPr/>
            </a:pPr>
            <a:r>
              <a:rPr lang="en-GB" dirty="0"/>
              <a:t>There was also a decision that pandered to the homophobic notion that young men are seduced and corrupted by older men. The punishment for a man over 21 having non-anal sex with a man aged 16-21 was increased from two to five years.</a:t>
            </a:r>
          </a:p>
          <a:p>
            <a:r>
              <a:rPr lang="en-GB" dirty="0"/>
              <a:t>Gay sex remained prosecutable unless it took place in strict privacy, which meant in a person’s own home, behind locked doors and windows, with the curtains drawn and with no other person present in any part of the house. It continued to be a crime if more than two men had sex together or if they were filmed or photographed having sex by another person. </a:t>
            </a:r>
          </a:p>
          <a:p>
            <a:r>
              <a:rPr lang="en-GB" dirty="0"/>
              <a:t>Alan Turing died in 1954 and was pardoned of his offence in 2013. </a:t>
            </a:r>
          </a:p>
          <a:p>
            <a:r>
              <a:rPr lang="en-GB" b="1" dirty="0"/>
              <a:t>2000 -</a:t>
            </a:r>
            <a:r>
              <a:rPr lang="en-GB" dirty="0"/>
              <a:t> A law was changed which allowed gay and bisexual people to be in the armed forces.</a:t>
            </a:r>
          </a:p>
          <a:p>
            <a:r>
              <a:rPr lang="en-GB" b="1" dirty="0"/>
              <a:t>2002 - </a:t>
            </a:r>
            <a:r>
              <a:rPr lang="en-GB" dirty="0"/>
              <a:t>A law was changed to allow gay people (and also unmarried couples) to adopt children.</a:t>
            </a:r>
          </a:p>
          <a:p>
            <a:r>
              <a:rPr lang="en-GB" b="1" dirty="0"/>
              <a:t>2003 - </a:t>
            </a:r>
            <a:r>
              <a:rPr lang="en-GB" dirty="0"/>
              <a:t>The ban on 'promoting' homosexuality in schools (Section 28) was overturned.</a:t>
            </a:r>
          </a:p>
          <a:p>
            <a:r>
              <a:rPr lang="en-GB" b="1" dirty="0"/>
              <a:t>2004 - </a:t>
            </a:r>
            <a:r>
              <a:rPr lang="en-GB" dirty="0"/>
              <a:t>This year marked the start of civil partnerships for gay people. This meant that they had similar rights to people who were married, but civil partnerships are not exactly the same as marriage. Some people did not think it was good enough and that gay people should be allowed to get married.</a:t>
            </a:r>
          </a:p>
          <a:p>
            <a:r>
              <a:rPr lang="en-GB" b="1" dirty="0"/>
              <a:t>2008 -</a:t>
            </a:r>
            <a:r>
              <a:rPr lang="en-GB" dirty="0"/>
              <a:t> It became illegal to encourage homophobic hatred. Last year, more than 7,000 hate crimes were reported against gay men and women in the UK.</a:t>
            </a:r>
          </a:p>
          <a:p>
            <a:r>
              <a:rPr lang="en-GB" b="1" dirty="0"/>
              <a:t>2013 -</a:t>
            </a:r>
            <a:r>
              <a:rPr lang="en-GB" dirty="0"/>
              <a:t> Gay marriage was made legal in England and Wales, and later in Scotland. In Northern Ireland 2020.</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20</a:t>
            </a:fld>
            <a:endParaRPr lang="en-GB" dirty="0"/>
          </a:p>
        </p:txBody>
      </p:sp>
    </p:spTree>
    <p:extLst>
      <p:ext uri="{BB962C8B-B14F-4D97-AF65-F5344CB8AC3E}">
        <p14:creationId xmlns:p14="http://schemas.microsoft.com/office/powerpoint/2010/main" val="19281678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Ipsos Pride Report 2026 | Ipsos</a:t>
            </a:r>
            <a:r>
              <a:rPr lang="en-GB"/>
              <a:t>Attitudes towards same sex partnerships have changed over the years. </a:t>
            </a:r>
          </a:p>
          <a:p>
            <a:r>
              <a:rPr lang="en-GB" dirty="0"/>
              <a:t>During the 80’s society was changing with lots of influences such as MTV; Sport clothing Nike/Reebok/Adidas; Coke V’s Pepsi.</a:t>
            </a:r>
          </a:p>
          <a:p>
            <a:r>
              <a:rPr lang="en-GB" dirty="0"/>
              <a:t>Change in music styles being different cultures.</a:t>
            </a:r>
          </a:p>
          <a:p>
            <a:r>
              <a:rPr lang="en-GB" dirty="0"/>
              <a:t>Computers being accessible to homes as they were cheaper but no home internet.</a:t>
            </a:r>
          </a:p>
          <a:p>
            <a:r>
              <a:rPr lang="en-GB" dirty="0"/>
              <a:t>People more free and expressed themselves. AIDS Epidemic Arises 1980’s which changed attitudes to same sex partnerships. Many famous people die of AIDS, society ‘scare’ to catch it, TV adverts warning people of the dangers. This impacted on attitudes of acceptance of gay relationships. People are educated and change of attitudes of AIDS being a stereotype gay disease.</a:t>
            </a:r>
          </a:p>
          <a:p>
            <a:r>
              <a:rPr lang="en-GB" dirty="0"/>
              <a:t>Possible reason on why the drop in 2019 could be because of a more diverse society. In 2019 many schools around the Birmingham areas faced protests and children removed from schools due to the sex education which parents stated that the lessons promoted homosexuality. </a:t>
            </a:r>
          </a:p>
          <a:p>
            <a:endParaRPr lang="en-GB" dirty="0"/>
          </a:p>
          <a:p>
            <a:r>
              <a:rPr lang="en-GB" dirty="0"/>
              <a:t>https://www.theguardian.com/education/2019/may/21/lgbt-lessons-police-chief-calls-end-birmingham-protests-schools</a:t>
            </a:r>
          </a:p>
        </p:txBody>
      </p:sp>
      <p:sp>
        <p:nvSpPr>
          <p:cNvPr id="4" name="Slide Number Placeholder 3"/>
          <p:cNvSpPr>
            <a:spLocks noGrp="1"/>
          </p:cNvSpPr>
          <p:nvPr>
            <p:ph type="sldNum" sz="quarter" idx="5"/>
          </p:nvPr>
        </p:nvSpPr>
        <p:spPr/>
        <p:txBody>
          <a:bodyPr/>
          <a:lstStyle/>
          <a:p>
            <a:fld id="{4DE0FC52-B713-423C-9F36-BA4B041A2061}" type="slidenum">
              <a:rPr lang="en-GB" smtClean="0"/>
              <a:t>21</a:t>
            </a:fld>
            <a:endParaRPr lang="en-GB" dirty="0"/>
          </a:p>
        </p:txBody>
      </p:sp>
    </p:spTree>
    <p:extLst>
      <p:ext uri="{BB962C8B-B14F-4D97-AF65-F5344CB8AC3E}">
        <p14:creationId xmlns:p14="http://schemas.microsoft.com/office/powerpoint/2010/main" val="40180580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discuss what does being different mean to them?</a:t>
            </a:r>
          </a:p>
          <a:p>
            <a:r>
              <a:rPr lang="en-GB" dirty="0"/>
              <a:t>People who are different find themselves not to be inclusion </a:t>
            </a:r>
          </a:p>
          <a:p>
            <a:r>
              <a:rPr lang="en-GB" dirty="0"/>
              <a:t>Looking/dressing different examples = Punk, Goth, Emo any difference they can think of</a:t>
            </a:r>
          </a:p>
          <a:p>
            <a:r>
              <a:rPr lang="en-GB" dirty="0"/>
              <a:t>Not conforming – travellers &amp; their communities</a:t>
            </a:r>
          </a:p>
          <a:p>
            <a:r>
              <a:rPr lang="en-GB" dirty="0"/>
              <a:t>Being different and vulnerable  =individuals who may be homeless.</a:t>
            </a:r>
          </a:p>
          <a:p>
            <a:r>
              <a:rPr lang="en-GB" dirty="0"/>
              <a:t>People with learning needs how do they process information if you where to see them in the line of duty?</a:t>
            </a:r>
          </a:p>
          <a:p>
            <a:r>
              <a:rPr lang="en-GB" dirty="0"/>
              <a:t>What about language barriers?</a:t>
            </a:r>
          </a:p>
          <a:p>
            <a:r>
              <a:rPr lang="en-GB" dirty="0"/>
              <a:t> </a:t>
            </a:r>
          </a:p>
          <a:p>
            <a:r>
              <a:rPr lang="en-GB" dirty="0"/>
              <a:t>https://www.app.college.police.uk/app-content/engagement-and-communication/engaging-with-communities/</a:t>
            </a:r>
          </a:p>
        </p:txBody>
      </p:sp>
      <p:sp>
        <p:nvSpPr>
          <p:cNvPr id="4" name="Slide Number Placeholder 3"/>
          <p:cNvSpPr>
            <a:spLocks noGrp="1"/>
          </p:cNvSpPr>
          <p:nvPr>
            <p:ph type="sldNum" sz="quarter" idx="5"/>
          </p:nvPr>
        </p:nvSpPr>
        <p:spPr/>
        <p:txBody>
          <a:bodyPr/>
          <a:lstStyle/>
          <a:p>
            <a:fld id="{4DE0FC52-B713-423C-9F36-BA4B041A2061}" type="slidenum">
              <a:rPr lang="en-GB" smtClean="0"/>
              <a:t>23</a:t>
            </a:fld>
            <a:endParaRPr lang="en-GB" dirty="0"/>
          </a:p>
        </p:txBody>
      </p:sp>
    </p:spTree>
    <p:extLst>
      <p:ext uri="{BB962C8B-B14F-4D97-AF65-F5344CB8AC3E}">
        <p14:creationId xmlns:p14="http://schemas.microsoft.com/office/powerpoint/2010/main" val="17872722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41100">
              <a:defRPr/>
            </a:pPr>
            <a:r>
              <a:rPr lang="en-GB" dirty="0"/>
              <a:t>Both Sophie &amp; boyfriend Rob (who was attacked) both looked ‘different’ as Goths. </a:t>
            </a:r>
          </a:p>
          <a:p>
            <a:r>
              <a:rPr lang="en-GB" dirty="0"/>
              <a:t>Stephen Herbert, 16 and Brendan Harris, 15, committed the offence. They repeatedly stamped upon Sophie’s head as she lay semi-conscious</a:t>
            </a:r>
          </a:p>
          <a:p>
            <a:r>
              <a:rPr lang="en-GB" dirty="0"/>
              <a:t>Their only motive was that the couple were both dressed as Goths. </a:t>
            </a:r>
          </a:p>
          <a:p>
            <a:r>
              <a:rPr lang="en-GB" dirty="0"/>
              <a:t>Det. Supt Mick Gradwell  - "The only thing these lads think they have done wrong is to be caught. It was almost as though they were laughing and joking about what they had done". </a:t>
            </a:r>
          </a:p>
          <a:p>
            <a:pPr defTabSz="941100">
              <a:defRPr/>
            </a:pPr>
            <a:endParaRPr lang="en-GB" dirty="0"/>
          </a:p>
          <a:p>
            <a:pPr defTabSz="941100">
              <a:defRPr/>
            </a:pPr>
            <a:endParaRPr lang="en-GB" dirty="0"/>
          </a:p>
          <a:p>
            <a:pPr defTabSz="941100">
              <a:defRPr/>
            </a:pPr>
            <a:r>
              <a:rPr lang="en-GB" dirty="0"/>
              <a:t>https://www.theguardian.com/uk/2008/aug/03/ukcrime.sophielancaster</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24</a:t>
            </a:fld>
            <a:endParaRPr lang="en-GB" dirty="0"/>
          </a:p>
        </p:txBody>
      </p:sp>
    </p:spTree>
    <p:extLst>
      <p:ext uri="{BB962C8B-B14F-4D97-AF65-F5344CB8AC3E}">
        <p14:creationId xmlns:p14="http://schemas.microsoft.com/office/powerpoint/2010/main" val="36058262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Sophie’s family wanted something positive to come from losing her. They set up the Sophie Lancaster Foundation which supports young people</a:t>
            </a:r>
          </a:p>
        </p:txBody>
      </p:sp>
      <p:sp>
        <p:nvSpPr>
          <p:cNvPr id="4" name="Slide Number Placeholder 3"/>
          <p:cNvSpPr>
            <a:spLocks noGrp="1"/>
          </p:cNvSpPr>
          <p:nvPr>
            <p:ph type="sldNum" sz="quarter" idx="5"/>
          </p:nvPr>
        </p:nvSpPr>
        <p:spPr/>
        <p:txBody>
          <a:bodyPr/>
          <a:lstStyle/>
          <a:p>
            <a:fld id="{4DE0FC52-B713-423C-9F36-BA4B041A2061}" type="slidenum">
              <a:rPr lang="en-GB" smtClean="0"/>
              <a:t>25</a:t>
            </a:fld>
            <a:endParaRPr lang="en-GB" dirty="0"/>
          </a:p>
        </p:txBody>
      </p:sp>
    </p:spTree>
    <p:extLst>
      <p:ext uri="{BB962C8B-B14F-4D97-AF65-F5344CB8AC3E}">
        <p14:creationId xmlns:p14="http://schemas.microsoft.com/office/powerpoint/2010/main" val="20760088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Challenged his sexuality when he ’came out’ but a few years later the media was going to expose his HIV status. </a:t>
            </a:r>
          </a:p>
          <a:p>
            <a:r>
              <a:rPr lang="en-GB" dirty="0"/>
              <a:t>Thus made him release TV programme of him telling family and friends before the papers. </a:t>
            </a:r>
          </a:p>
          <a:p>
            <a:r>
              <a:rPr lang="en-GB" dirty="0"/>
              <a:t>Was worried in being treated ‘different’ and misrepresented and how would family and the public react to this news.  </a:t>
            </a:r>
          </a:p>
          <a:p>
            <a:r>
              <a:rPr lang="en-GB" dirty="0"/>
              <a:t>Spoken about "shame" and "fear“ but day after the announcement he completed the Iron Man cheered on by crowds.</a:t>
            </a:r>
          </a:p>
          <a:p>
            <a:endParaRPr lang="en-GB" dirty="0"/>
          </a:p>
          <a:p>
            <a:r>
              <a:rPr lang="en-GB" dirty="0"/>
              <a:t>Class discussion – why do we feel we need to justify ourselves if we are different?</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26</a:t>
            </a:fld>
            <a:endParaRPr lang="en-GB" dirty="0"/>
          </a:p>
        </p:txBody>
      </p:sp>
    </p:spTree>
    <p:extLst>
      <p:ext uri="{BB962C8B-B14F-4D97-AF65-F5344CB8AC3E}">
        <p14:creationId xmlns:p14="http://schemas.microsoft.com/office/powerpoint/2010/main" val="905811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living in a diverse society we have an range of languages within the UK. Learning a language can be challenging for many especially adults as much as there are many ESOL (English for Speakers of other Languages) classes these are seeing funding cuts. So those people relying on them may struggle to get to classes. </a:t>
            </a:r>
          </a:p>
          <a:p>
            <a:r>
              <a:rPr lang="en-GB" dirty="0"/>
              <a:t>Consider that there are people who do not speak English or very little English and certainly not enough if one was in trouble or needed help.  That is where misunderstandings and misinterpretations can happen. </a:t>
            </a:r>
          </a:p>
          <a:p>
            <a:r>
              <a:rPr lang="en-GB" dirty="0"/>
              <a:t>For those who are victims of crime they may not report the crime due to frustration, being afraid in trying to explaining the facts. Imagine how hard it must be trying to explain you have been attacked in a foreign language?</a:t>
            </a:r>
          </a:p>
          <a:p>
            <a:r>
              <a:rPr lang="en-GB" dirty="0"/>
              <a:t>For those who need to be arrested how much hostility there must be between police and them.   For those in prison who’s first Language is not English then they will experience real challenges and experiences in prison and after release. Can also be identified to victims – living the incident over and over with no justice. </a:t>
            </a:r>
          </a:p>
          <a:p>
            <a:r>
              <a:rPr lang="en-GB" dirty="0"/>
              <a:t>http://www.bbk.ac.uk/news/language-barriers-in-the-criminal-justice-system</a:t>
            </a:r>
          </a:p>
          <a:p>
            <a:r>
              <a:rPr lang="en-GB" dirty="0"/>
              <a:t>https://www.bell-foundation.org.uk/research-report/prison-within-prison/</a:t>
            </a:r>
          </a:p>
        </p:txBody>
      </p:sp>
      <p:sp>
        <p:nvSpPr>
          <p:cNvPr id="4" name="Slide Number Placeholder 3"/>
          <p:cNvSpPr>
            <a:spLocks noGrp="1"/>
          </p:cNvSpPr>
          <p:nvPr>
            <p:ph type="sldNum" sz="quarter" idx="5"/>
          </p:nvPr>
        </p:nvSpPr>
        <p:spPr/>
        <p:txBody>
          <a:bodyPr/>
          <a:lstStyle/>
          <a:p>
            <a:fld id="{4DE0FC52-B713-423C-9F36-BA4B041A2061}" type="slidenum">
              <a:rPr lang="en-GB" smtClean="0"/>
              <a:t>27</a:t>
            </a:fld>
            <a:endParaRPr lang="en-GB" dirty="0"/>
          </a:p>
        </p:txBody>
      </p:sp>
    </p:spTree>
    <p:extLst>
      <p:ext uri="{BB962C8B-B14F-4D97-AF65-F5344CB8AC3E}">
        <p14:creationId xmlns:p14="http://schemas.microsoft.com/office/powerpoint/2010/main" val="6333191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a vital day to day sense. When an incident happens if officers are not able to communicate properly it can lead to various misinterpretations and problems.  </a:t>
            </a:r>
          </a:p>
          <a:p>
            <a:r>
              <a:rPr lang="en-GB" dirty="0"/>
              <a:t>It is essential to consider everyone's needs.  Improved communication allows for better outcomes when it comes to public safety and it encourages and builds stronger relationships between officer, individuals and communities. </a:t>
            </a:r>
          </a:p>
          <a:p>
            <a:r>
              <a:rPr lang="en-GB" dirty="0"/>
              <a:t>The negative impact ranging from distrust, no reporting of crime as an individual living in fear of crime.</a:t>
            </a:r>
          </a:p>
        </p:txBody>
      </p:sp>
      <p:sp>
        <p:nvSpPr>
          <p:cNvPr id="4" name="Slide Number Placeholder 3"/>
          <p:cNvSpPr>
            <a:spLocks noGrp="1"/>
          </p:cNvSpPr>
          <p:nvPr>
            <p:ph type="sldNum" sz="quarter" idx="5"/>
          </p:nvPr>
        </p:nvSpPr>
        <p:spPr/>
        <p:txBody>
          <a:bodyPr/>
          <a:lstStyle/>
          <a:p>
            <a:fld id="{4DE0FC52-B713-423C-9F36-BA4B041A2061}" type="slidenum">
              <a:rPr lang="en-GB" smtClean="0"/>
              <a:t>28</a:t>
            </a:fld>
            <a:endParaRPr lang="en-GB" dirty="0"/>
          </a:p>
        </p:txBody>
      </p:sp>
    </p:spTree>
    <p:extLst>
      <p:ext uri="{BB962C8B-B14F-4D97-AF65-F5344CB8AC3E}">
        <p14:creationId xmlns:p14="http://schemas.microsoft.com/office/powerpoint/2010/main" val="36334037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Why hate crime?  </a:t>
            </a:r>
          </a:p>
          <a:p>
            <a:pPr defTabSz="941100">
              <a:defRPr/>
            </a:pPr>
            <a:r>
              <a:rPr lang="en-GB" dirty="0"/>
              <a:t>Thrills – obvious victims (clothes, hair, race) Maybe perpetrator(s) have a  toxic mix of emotions, from anger to fear or under the influence of substances. That "added element“ allows them to commit a hate crime. Often attackers think society doesn't care about the victims.</a:t>
            </a:r>
          </a:p>
          <a:p>
            <a:pPr defTabSz="941100">
              <a:defRPr/>
            </a:pPr>
            <a:endParaRPr lang="en-GB" dirty="0"/>
          </a:p>
          <a:p>
            <a:pPr defTabSz="941100">
              <a:defRPr/>
            </a:pPr>
            <a:r>
              <a:rPr lang="en-GB" dirty="0"/>
              <a:t>Defensive attackers sees themselves as "defending" their neighbourhood, their work, their religion or their country. Target specific victims and justify their crimes as necessary to keep threats at bay. Can be triggered by a particular event, such as a political march or a Muslim or black family moving into a new neighbourhood. They think that society will thank them. Brexit triggered defensive attacks.</a:t>
            </a:r>
          </a:p>
          <a:p>
            <a:pPr defTabSz="941100">
              <a:defRPr/>
            </a:pPr>
            <a:endParaRPr lang="en-GB" dirty="0"/>
          </a:p>
          <a:p>
            <a:r>
              <a:rPr lang="en-GB" dirty="0"/>
              <a:t>Revenge - target members of the racial or religious group who they believe committed the original crime - even if the victims had nothing to do with it. perpetrator(s) only want revenge and they will travel to the victims' territory to enact it. </a:t>
            </a:r>
          </a:p>
          <a:p>
            <a:r>
              <a:rPr lang="en-GB" dirty="0"/>
              <a:t>These eye-for-an-eye attacks spike after acts of terrorism 9/11 USA, 7/7 London and Paris attacks in 2015.</a:t>
            </a:r>
          </a:p>
          <a:p>
            <a:endParaRPr lang="en-GB" dirty="0"/>
          </a:p>
          <a:p>
            <a:r>
              <a:rPr lang="en-GB" dirty="0"/>
              <a:t>The deadliest types of hate crimes. They are committed by people who consider themselves "crusaders," often for a racial or religious cause. Their mission: total war against members of a rival race or religion. They are often linked to groups that share their racist views. </a:t>
            </a:r>
          </a:p>
          <a:p>
            <a:r>
              <a:rPr lang="en-GB" dirty="0"/>
              <a:t>Mission offenders write lengthy manifestos explaining their views, visit websites steeped in hate speech and violent imagery, and travel to target symbolically significant sites while seeking to maximize carnage.</a:t>
            </a:r>
          </a:p>
          <a:p>
            <a:r>
              <a:rPr lang="en-GB" dirty="0"/>
              <a:t>Mission offenders believe that the system is rigged against them, which means that they can justify excessive violence against the innocent.</a:t>
            </a:r>
          </a:p>
          <a:p>
            <a:r>
              <a:rPr lang="en-GB" dirty="0"/>
              <a:t>These hate crimes can look a lot like terrorism, and scholars say mission offenses often overlap both definitions, as in the case of a Muslim man who killed 49 people at a gay nightclub in Orlando 2016. Former President Barack Obama called the massacre both "an act of terror and an act of hate.“ Killer Omar Mateen had been angered few months before by 2 men kissing, stated his father. He also had an interest in ISIS and had been interviewed by FBI over it. </a:t>
            </a:r>
          </a:p>
          <a:p>
            <a:endParaRPr lang="en-GB" dirty="0"/>
          </a:p>
          <a:p>
            <a:pPr defTabSz="941100">
              <a:defRPr/>
            </a:pP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29</a:t>
            </a:fld>
            <a:endParaRPr lang="en-GB" dirty="0"/>
          </a:p>
        </p:txBody>
      </p:sp>
    </p:spTree>
    <p:extLst>
      <p:ext uri="{BB962C8B-B14F-4D97-AF65-F5344CB8AC3E}">
        <p14:creationId xmlns:p14="http://schemas.microsoft.com/office/powerpoint/2010/main" val="3011432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35396375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and concepts linked to an ethical approach:</a:t>
            </a:r>
          </a:p>
          <a:p>
            <a:r>
              <a:rPr lang="en-GB" dirty="0"/>
              <a:t>This slide will look at how as individuals how we develop our beliefs which can effect our behaviours.</a:t>
            </a:r>
          </a:p>
          <a:p>
            <a:pPr defTabSz="941100">
              <a:defRPr/>
            </a:pPr>
            <a:r>
              <a:rPr lang="en-GB" dirty="0"/>
              <a:t>The relationship between the beliefs and values relates to our resulting prejudices and behaviour to others. </a:t>
            </a:r>
          </a:p>
          <a:p>
            <a:r>
              <a:rPr lang="en-GB" dirty="0"/>
              <a:t> </a:t>
            </a:r>
          </a:p>
          <a:p>
            <a:r>
              <a:rPr lang="en-GB" dirty="0"/>
              <a:t>The diagram (tree) illustrates the influences on us that result in our behaviour. The diagram first outlines the sources of our Beliefs which is learned from family, religion, influences, experiences, education and where we come from. </a:t>
            </a:r>
          </a:p>
          <a:p>
            <a:r>
              <a:rPr lang="en-GB" dirty="0"/>
              <a:t>Although beliefs shape us as we become more independent we might feel that we object or question things and develop our own values.</a:t>
            </a:r>
          </a:p>
          <a:p>
            <a:pPr defTabSz="941100">
              <a:defRPr/>
            </a:pPr>
            <a:r>
              <a:rPr lang="en-GB" dirty="0"/>
              <a:t>Values are stable long-lasting ideas about what is important to a person. They become standards by which people order their lives and make their choices. </a:t>
            </a:r>
          </a:p>
          <a:p>
            <a:pPr defTabSz="941100">
              <a:defRPr/>
            </a:pPr>
            <a:endParaRPr lang="en-GB" dirty="0"/>
          </a:p>
          <a:p>
            <a:r>
              <a:rPr lang="en-GB" dirty="0"/>
              <a:t>Attitudes are the mental dispositions people have towards others and the current circumstances before making decisions that result in behaviour. People primarily form their attitudes from underlying values and beliefs.</a:t>
            </a:r>
          </a:p>
          <a:p>
            <a:r>
              <a:rPr lang="en-GB" dirty="0"/>
              <a:t>However, factors which may not have been internalised as beliefs and values can still influence a person’s attitudes at the point of decision-making. Typical influences include the desire to please, political correctness, convenience, peer pressure, and psychological stressors.</a:t>
            </a:r>
          </a:p>
          <a:p>
            <a:endParaRPr lang="en-GB" dirty="0"/>
          </a:p>
          <a:p>
            <a:r>
              <a:rPr lang="en-GB" dirty="0"/>
              <a:t>When it comes to considering attitudes to others in society our beliefs and values can influence our behaviours.  </a:t>
            </a:r>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31</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11052170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1" baseline="0" dirty="0">
                <a:latin typeface="Arial" panose="020B0604020202020204" pitchFamily="34" charset="0"/>
                <a:cs typeface="Arial" panose="020B0604020202020204" pitchFamily="34" charset="0"/>
              </a:rPr>
              <a:t>Trainer to link in </a:t>
            </a:r>
            <a:r>
              <a:rPr lang="en-GB" sz="1100" b="1" baseline="0" dirty="0" err="1">
                <a:latin typeface="Arial" panose="020B0604020202020204" pitchFamily="34" charset="0"/>
                <a:cs typeface="Arial" panose="020B0604020202020204" pitchFamily="34" charset="0"/>
              </a:rPr>
              <a:t>Allport’s</a:t>
            </a:r>
            <a:r>
              <a:rPr lang="en-GB" sz="1100" b="1" baseline="0" dirty="0">
                <a:latin typeface="Arial" panose="020B0604020202020204" pitchFamily="34" charset="0"/>
                <a:cs typeface="Arial" panose="020B0604020202020204" pitchFamily="34" charset="0"/>
              </a:rPr>
              <a:t> scale and the impact hate crime can have on communities.</a:t>
            </a:r>
          </a:p>
          <a:p>
            <a:pPr rtl="0"/>
            <a:endParaRPr lang="en-GB" sz="1100" b="1" dirty="0">
              <a:latin typeface="Arial" panose="020B0604020202020204" pitchFamily="34" charset="0"/>
              <a:cs typeface="Arial" panose="020B0604020202020204" pitchFamily="34" charset="0"/>
            </a:endParaRPr>
          </a:p>
          <a:p>
            <a:pPr rtl="0"/>
            <a:r>
              <a:rPr lang="en-GB" sz="1100" b="1" dirty="0" err="1">
                <a:latin typeface="Arial" panose="020B0604020202020204" pitchFamily="34" charset="0"/>
                <a:cs typeface="Arial" panose="020B0604020202020204" pitchFamily="34" charset="0"/>
              </a:rPr>
              <a:t>Allport's</a:t>
            </a:r>
            <a:r>
              <a:rPr lang="en-GB" sz="1100" b="1" dirty="0">
                <a:latin typeface="Arial" panose="020B0604020202020204" pitchFamily="34" charset="0"/>
                <a:cs typeface="Arial" panose="020B0604020202020204" pitchFamily="34" charset="0"/>
              </a:rPr>
              <a:t> Scale</a:t>
            </a:r>
            <a:r>
              <a:rPr lang="en-GB" sz="1100" dirty="0">
                <a:latin typeface="Arial" panose="020B0604020202020204" pitchFamily="34" charset="0"/>
                <a:cs typeface="Arial" panose="020B0604020202020204" pitchFamily="34" charset="0"/>
              </a:rPr>
              <a:t> is a measure of the manifestation of prejudice in a society</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 It is also referred to as </a:t>
            </a:r>
            <a:r>
              <a:rPr lang="en-GB" sz="1100" b="1" dirty="0" err="1">
                <a:latin typeface="Arial" panose="020B0604020202020204" pitchFamily="34" charset="0"/>
                <a:cs typeface="Arial" panose="020B0604020202020204" pitchFamily="34" charset="0"/>
              </a:rPr>
              <a:t>Allport's</a:t>
            </a:r>
            <a:r>
              <a:rPr lang="en-GB" sz="1100" b="1" dirty="0">
                <a:latin typeface="Arial" panose="020B0604020202020204" pitchFamily="34" charset="0"/>
                <a:cs typeface="Arial" panose="020B0604020202020204" pitchFamily="34" charset="0"/>
              </a:rPr>
              <a:t> Scale of Prejudice</a:t>
            </a:r>
            <a:r>
              <a:rPr lang="en-GB" sz="1100" dirty="0">
                <a:latin typeface="Arial" panose="020B0604020202020204" pitchFamily="34" charset="0"/>
                <a:cs typeface="Arial" panose="020B0604020202020204" pitchFamily="34" charset="0"/>
              </a:rPr>
              <a:t>. It was devised by psychologist Gordon </a:t>
            </a:r>
            <a:r>
              <a:rPr lang="en-GB" sz="1100" dirty="0" err="1">
                <a:latin typeface="Arial" panose="020B0604020202020204" pitchFamily="34" charset="0"/>
                <a:cs typeface="Arial" panose="020B0604020202020204" pitchFamily="34" charset="0"/>
              </a:rPr>
              <a:t>Allport</a:t>
            </a:r>
            <a:r>
              <a:rPr lang="en-GB" sz="1100" dirty="0">
                <a:latin typeface="Arial" panose="020B0604020202020204" pitchFamily="34" charset="0"/>
                <a:cs typeface="Arial" panose="020B0604020202020204" pitchFamily="34" charset="0"/>
              </a:rPr>
              <a:t> in 1954.</a:t>
            </a:r>
          </a:p>
          <a:p>
            <a:pPr rtl="0"/>
            <a:endParaRPr lang="en-GB" sz="1100" i="0" dirty="0">
              <a:latin typeface="Arial" panose="020B0604020202020204" pitchFamily="34" charset="0"/>
              <a:cs typeface="Arial" panose="020B0604020202020204" pitchFamily="34" charset="0"/>
            </a:endParaRPr>
          </a:p>
          <a:p>
            <a:pPr rtl="0"/>
            <a:r>
              <a:rPr lang="en-GB" sz="1100" b="0" i="0" dirty="0" err="1">
                <a:latin typeface="Arial" panose="020B0604020202020204" pitchFamily="34" charset="0"/>
                <a:cs typeface="Arial" panose="020B0604020202020204" pitchFamily="34" charset="0"/>
              </a:rPr>
              <a:t>Allport's</a:t>
            </a:r>
            <a:r>
              <a:rPr lang="en-GB" sz="1100" b="0" i="0" dirty="0">
                <a:latin typeface="Arial" panose="020B0604020202020204" pitchFamily="34" charset="0"/>
                <a:cs typeface="Arial" panose="020B0604020202020204" pitchFamily="34" charset="0"/>
              </a:rPr>
              <a:t> Scale of Prejudice goes from 1 to 5. </a:t>
            </a:r>
          </a:p>
          <a:p>
            <a:pPr rtl="0"/>
            <a:endParaRPr lang="en-GB" sz="1100" i="0" dirty="0">
              <a:latin typeface="Arial" panose="020B0604020202020204" pitchFamily="34" charset="0"/>
              <a:cs typeface="Arial" panose="020B0604020202020204" pitchFamily="34" charset="0"/>
            </a:endParaRPr>
          </a:p>
          <a:p>
            <a:pPr marL="228600" indent="-228600" rtl="0">
              <a:buAutoNum type="arabicPeriod"/>
            </a:pPr>
            <a:r>
              <a:rPr lang="en-GB" sz="1100" b="1" i="0" dirty="0" err="1">
                <a:latin typeface="Arial" panose="020B0604020202020204" pitchFamily="34" charset="0"/>
                <a:cs typeface="Arial" panose="020B0604020202020204" pitchFamily="34" charset="0"/>
              </a:rPr>
              <a:t>Antilocution</a:t>
            </a:r>
            <a:r>
              <a:rPr lang="en-GB" sz="1100" b="1" i="0" baseline="0" dirty="0">
                <a:latin typeface="Arial" panose="020B0604020202020204" pitchFamily="34" charset="0"/>
                <a:cs typeface="Arial" panose="020B0604020202020204" pitchFamily="34" charset="0"/>
              </a:rPr>
              <a:t> </a:t>
            </a:r>
            <a:endParaRPr lang="en-GB" sz="1100" b="1" i="0" dirty="0">
              <a:latin typeface="Arial" panose="020B0604020202020204" pitchFamily="34" charset="0"/>
              <a:cs typeface="Arial" panose="020B0604020202020204" pitchFamily="34" charset="0"/>
            </a:endParaRPr>
          </a:p>
          <a:p>
            <a:pPr rtl="0"/>
            <a:r>
              <a:rPr lang="en-GB" sz="1100" i="0" dirty="0" err="1">
                <a:latin typeface="Arial" panose="020B0604020202020204" pitchFamily="34" charset="0"/>
                <a:cs typeface="Arial" panose="020B0604020202020204" pitchFamily="34" charset="0"/>
              </a:rPr>
              <a:t>Antilocution</a:t>
            </a:r>
            <a:r>
              <a:rPr lang="en-GB" sz="1100" i="0" dirty="0">
                <a:latin typeface="Arial" panose="020B0604020202020204" pitchFamily="34" charset="0"/>
                <a:cs typeface="Arial" panose="020B0604020202020204" pitchFamily="34" charset="0"/>
              </a:rPr>
              <a:t> occurs when an in-group freely purports negative images of an out-group.</a:t>
            </a:r>
            <a:r>
              <a:rPr lang="en-GB" sz="1100" i="0" baseline="30000" dirty="0">
                <a:latin typeface="Arial" panose="020B0604020202020204" pitchFamily="34" charset="0"/>
                <a:cs typeface="Arial" panose="020B0604020202020204" pitchFamily="34" charset="0"/>
              </a:rPr>
              <a:t> </a:t>
            </a:r>
            <a:r>
              <a:rPr lang="en-GB" sz="1100" i="0" dirty="0">
                <a:latin typeface="Arial" panose="020B0604020202020204" pitchFamily="34" charset="0"/>
                <a:cs typeface="Arial" panose="020B0604020202020204" pitchFamily="34" charset="0"/>
              </a:rPr>
              <a:t>Hate speech is included in this stage.</a:t>
            </a:r>
            <a:r>
              <a:rPr lang="en-GB" sz="1100" i="0" baseline="30000" dirty="0">
                <a:latin typeface="Arial" panose="020B0604020202020204" pitchFamily="34" charset="0"/>
                <a:cs typeface="Arial" panose="020B0604020202020204" pitchFamily="34" charset="0"/>
              </a:rPr>
              <a:t> </a:t>
            </a:r>
            <a:r>
              <a:rPr lang="en-GB" sz="1100" i="0" dirty="0">
                <a:latin typeface="Arial" panose="020B0604020202020204" pitchFamily="34" charset="0"/>
                <a:cs typeface="Arial" panose="020B0604020202020204" pitchFamily="34" charset="0"/>
              </a:rPr>
              <a:t>Although </a:t>
            </a:r>
            <a:r>
              <a:rPr lang="en-GB" sz="1100" i="0" dirty="0" err="1">
                <a:latin typeface="Arial" panose="020B0604020202020204" pitchFamily="34" charset="0"/>
                <a:cs typeface="Arial" panose="020B0604020202020204" pitchFamily="34" charset="0"/>
              </a:rPr>
              <a:t>antilocution</a:t>
            </a:r>
            <a:r>
              <a:rPr lang="en-GB" sz="1100" i="0" dirty="0">
                <a:latin typeface="Arial" panose="020B0604020202020204" pitchFamily="34" charset="0"/>
                <a:cs typeface="Arial" panose="020B0604020202020204" pitchFamily="34" charset="0"/>
              </a:rPr>
              <a:t> itself may not be harmful, it could set the stage for more severe outlets for prejudice</a:t>
            </a:r>
          </a:p>
          <a:p>
            <a:pPr rtl="0"/>
            <a:endParaRPr lang="en-GB" sz="1100" b="1"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2. Avoidance: </a:t>
            </a:r>
          </a:p>
          <a:p>
            <a:pPr rtl="0"/>
            <a:r>
              <a:rPr lang="en-GB" sz="1100" i="0" dirty="0">
                <a:latin typeface="Arial" panose="020B0604020202020204" pitchFamily="34" charset="0"/>
                <a:cs typeface="Arial" panose="020B0604020202020204" pitchFamily="34" charset="0"/>
              </a:rPr>
              <a:t>Members of the in-group actively avoid people in the out-group. No direct harm may be intended, but psychological harm often results through isolation</a:t>
            </a:r>
            <a:r>
              <a:rPr lang="en-GB" sz="1100" i="0" baseline="0" dirty="0">
                <a:latin typeface="Arial" panose="020B0604020202020204" pitchFamily="34" charset="0"/>
                <a:cs typeface="Arial" panose="020B0604020202020204" pitchFamily="34" charset="0"/>
              </a:rPr>
              <a:t> </a:t>
            </a:r>
          </a:p>
          <a:p>
            <a:pPr rtl="0"/>
            <a:endParaRPr lang="en-GB" sz="1100"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3. Discrimination</a:t>
            </a:r>
          </a:p>
          <a:p>
            <a:pPr rtl="0"/>
            <a:r>
              <a:rPr lang="en-GB" sz="1100" i="0" dirty="0">
                <a:latin typeface="Arial" panose="020B0604020202020204" pitchFamily="34" charset="0"/>
                <a:cs typeface="Arial" panose="020B0604020202020204" pitchFamily="34" charset="0"/>
              </a:rPr>
              <a:t>The out-group is discriminated against by denying them opportunities and services, putting prejudice into action.</a:t>
            </a:r>
            <a:r>
              <a:rPr lang="en-GB" sz="1100" i="0" baseline="30000" dirty="0">
                <a:latin typeface="Arial" panose="020B0604020202020204" pitchFamily="34" charset="0"/>
                <a:cs typeface="Arial" panose="020B0604020202020204" pitchFamily="34" charset="0"/>
              </a:rPr>
              <a:t> </a:t>
            </a:r>
            <a:r>
              <a:rPr lang="en-GB" sz="1100" i="0" baseline="0" dirty="0">
                <a:latin typeface="Arial" panose="020B0604020202020204" pitchFamily="34" charset="0"/>
                <a:cs typeface="Arial" panose="020B0604020202020204" pitchFamily="34" charset="0"/>
              </a:rPr>
              <a:t> </a:t>
            </a:r>
            <a:r>
              <a:rPr lang="en-GB" sz="1100" i="0" dirty="0" err="1">
                <a:latin typeface="Arial" panose="020B0604020202020204" pitchFamily="34" charset="0"/>
                <a:cs typeface="Arial" panose="020B0604020202020204" pitchFamily="34" charset="0"/>
              </a:rPr>
              <a:t>Behaviors</a:t>
            </a:r>
            <a:r>
              <a:rPr lang="en-GB" sz="1100" i="0" dirty="0">
                <a:latin typeface="Arial" panose="020B0604020202020204" pitchFamily="34" charset="0"/>
                <a:cs typeface="Arial" panose="020B0604020202020204" pitchFamily="34" charset="0"/>
              </a:rPr>
              <a:t> have the intention of disadvantaging the out-group by preventing them from achieving goals, getting education or jobs, etc. Examples include Jim Crow laws in the US, the Statute of Kilkenny in British Ireland, Apartheid in South Africa, the Nuremberg Laws in 1930's Germany and </a:t>
            </a:r>
            <a:r>
              <a:rPr lang="en-GB" sz="1100" i="0" dirty="0" err="1">
                <a:latin typeface="Arial" panose="020B0604020202020204" pitchFamily="34" charset="0"/>
                <a:cs typeface="Arial" panose="020B0604020202020204" pitchFamily="34" charset="0"/>
              </a:rPr>
              <a:t>antisemitic</a:t>
            </a:r>
            <a:r>
              <a:rPr lang="en-GB" sz="1100" i="0" dirty="0">
                <a:latin typeface="Arial" panose="020B0604020202020204" pitchFamily="34" charset="0"/>
                <a:cs typeface="Arial" panose="020B0604020202020204" pitchFamily="34" charset="0"/>
              </a:rPr>
              <a:t> laws in the Middle East.</a:t>
            </a:r>
          </a:p>
          <a:p>
            <a:pPr rtl="0"/>
            <a:endParaRPr lang="en-GB" sz="1100"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4. Physical Attack </a:t>
            </a:r>
          </a:p>
          <a:p>
            <a:pPr rtl="0"/>
            <a:r>
              <a:rPr lang="en-GB" sz="1100" i="0" dirty="0">
                <a:latin typeface="Arial" panose="020B0604020202020204" pitchFamily="34" charset="0"/>
                <a:cs typeface="Arial" panose="020B0604020202020204" pitchFamily="34" charset="0"/>
              </a:rPr>
              <a:t>The in-group vandalizes, burns, or otherwise destroys out-group property and carries out violent attacks on individuals or groups. Physical harm is done to members of the out-group. Examples include pogroms against Jews in Europe, the </a:t>
            </a:r>
            <a:r>
              <a:rPr lang="en-GB" sz="1100" i="0" dirty="0" err="1">
                <a:latin typeface="Arial" panose="020B0604020202020204" pitchFamily="34" charset="0"/>
                <a:cs typeface="Arial" panose="020B0604020202020204" pitchFamily="34" charset="0"/>
              </a:rPr>
              <a:t>lynchings</a:t>
            </a:r>
            <a:r>
              <a:rPr lang="en-GB" sz="1100" i="0" dirty="0">
                <a:latin typeface="Arial" panose="020B0604020202020204" pitchFamily="34" charset="0"/>
                <a:cs typeface="Arial" panose="020B0604020202020204" pitchFamily="34" charset="0"/>
              </a:rPr>
              <a:t> of blacks and Italians in the US, and ongoing violence against Hindus in Pakistan</a:t>
            </a:r>
          </a:p>
          <a:p>
            <a:pPr rtl="0"/>
            <a:endParaRPr lang="en-GB" sz="1100"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5. Extermination </a:t>
            </a:r>
          </a:p>
          <a:p>
            <a:pPr rtl="0"/>
            <a:r>
              <a:rPr lang="en-GB" sz="1100" i="0" dirty="0">
                <a:latin typeface="Arial" panose="020B0604020202020204" pitchFamily="34" charset="0"/>
                <a:cs typeface="Arial" panose="020B0604020202020204" pitchFamily="34" charset="0"/>
              </a:rPr>
              <a:t>The in-group seeks extermination or removal of the out-group.</a:t>
            </a:r>
            <a:r>
              <a:rPr lang="en-GB" sz="1100" i="0" baseline="30000" dirty="0">
                <a:latin typeface="Arial" panose="020B0604020202020204" pitchFamily="34" charset="0"/>
                <a:cs typeface="Arial" panose="020B0604020202020204" pitchFamily="34" charset="0"/>
              </a:rPr>
              <a:t> </a:t>
            </a:r>
            <a:r>
              <a:rPr lang="en-GB" sz="1100" i="0" dirty="0">
                <a:latin typeface="Arial" panose="020B0604020202020204" pitchFamily="34" charset="0"/>
                <a:cs typeface="Arial" panose="020B0604020202020204" pitchFamily="34" charset="0"/>
              </a:rPr>
              <a:t>They attempt to eliminate either the entirety or a large fraction of the undesired group of people. Examples include the Cambodian genocide, the Final Solution in Nazi Germany, the Rwandan genocide, the Armenian Genocide, the Genocide of the Hellenes and ethnic cleansing in the Bosnian War</a:t>
            </a:r>
          </a:p>
          <a:p>
            <a:pPr rtl="0"/>
            <a:endParaRPr lang="en-GB" sz="1100"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Activities 2 &amp; 3 to follow this slide as per lesson plan</a:t>
            </a:r>
          </a:p>
          <a:p>
            <a:pPr rtl="0"/>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31141095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areas that discrimination is again a person/group Direct/indirect/harassment/victimisation </a:t>
            </a:r>
          </a:p>
        </p:txBody>
      </p:sp>
      <p:sp>
        <p:nvSpPr>
          <p:cNvPr id="4" name="Slide Number Placeholder 3"/>
          <p:cNvSpPr>
            <a:spLocks noGrp="1"/>
          </p:cNvSpPr>
          <p:nvPr>
            <p:ph type="sldNum" sz="quarter" idx="5"/>
          </p:nvPr>
        </p:nvSpPr>
        <p:spPr/>
        <p:txBody>
          <a:bodyPr/>
          <a:lstStyle/>
          <a:p>
            <a:fld id="{4DE0FC52-B713-423C-9F36-BA4B041A2061}" type="slidenum">
              <a:rPr lang="en-GB" smtClean="0"/>
              <a:t>33</a:t>
            </a:fld>
            <a:endParaRPr lang="en-GB" dirty="0"/>
          </a:p>
        </p:txBody>
      </p:sp>
    </p:spTree>
    <p:extLst>
      <p:ext uri="{BB962C8B-B14F-4D97-AF65-F5344CB8AC3E}">
        <p14:creationId xmlns:p14="http://schemas.microsoft.com/office/powerpoint/2010/main" val="36538646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For more details please read the link: https://www.gov.uk/discrimination-your-rights</a:t>
            </a:r>
            <a:endParaRPr lang="en-GB" dirty="0"/>
          </a:p>
          <a:p>
            <a:pPr fontAlgn="base"/>
            <a:r>
              <a:rPr lang="en-GB" sz="1200" b="1" i="0" kern="1200" dirty="0">
                <a:solidFill>
                  <a:schemeClr val="tx1"/>
                </a:solidFill>
                <a:effectLst/>
                <a:latin typeface="+mn-lt"/>
                <a:ea typeface="+mn-ea"/>
                <a:cs typeface="+mn-cs"/>
              </a:rPr>
              <a:t>Types of discrimination ('protected characteristics')</a:t>
            </a:r>
          </a:p>
          <a:p>
            <a:pPr fontAlgn="base"/>
            <a:r>
              <a:rPr lang="en-GB" sz="1200" b="0" i="0" kern="1200" dirty="0">
                <a:solidFill>
                  <a:schemeClr val="tx1"/>
                </a:solidFill>
                <a:effectLst/>
                <a:latin typeface="+mn-lt"/>
                <a:ea typeface="+mn-ea"/>
                <a:cs typeface="+mn-cs"/>
              </a:rPr>
              <a:t>It is against the law to discriminate against anyone because of:</a:t>
            </a:r>
          </a:p>
          <a:p>
            <a:pPr fontAlgn="base"/>
            <a:r>
              <a:rPr lang="en-GB" sz="1200" b="0" i="0" kern="1200" dirty="0">
                <a:solidFill>
                  <a:schemeClr val="tx1"/>
                </a:solidFill>
                <a:effectLst/>
                <a:latin typeface="+mn-lt"/>
                <a:ea typeface="+mn-ea"/>
                <a:cs typeface="+mn-cs"/>
              </a:rPr>
              <a:t>age</a:t>
            </a:r>
          </a:p>
          <a:p>
            <a:pPr fontAlgn="base"/>
            <a:r>
              <a:rPr lang="en-GB" sz="1200" b="0" i="0" kern="1200" dirty="0">
                <a:solidFill>
                  <a:schemeClr val="tx1"/>
                </a:solidFill>
                <a:effectLst/>
                <a:latin typeface="+mn-lt"/>
                <a:ea typeface="+mn-ea"/>
                <a:cs typeface="+mn-cs"/>
              </a:rPr>
              <a:t>gender reassignment</a:t>
            </a:r>
          </a:p>
          <a:p>
            <a:pPr fontAlgn="base"/>
            <a:r>
              <a:rPr lang="en-GB" sz="1200" b="0" i="0" kern="1200" dirty="0">
                <a:solidFill>
                  <a:schemeClr val="tx1"/>
                </a:solidFill>
                <a:effectLst/>
                <a:latin typeface="+mn-lt"/>
                <a:ea typeface="+mn-ea"/>
                <a:cs typeface="+mn-cs"/>
              </a:rPr>
              <a:t>being married or in a civil partnership</a:t>
            </a:r>
          </a:p>
          <a:p>
            <a:pPr fontAlgn="base"/>
            <a:r>
              <a:rPr lang="en-GB" sz="1200" b="0" i="0" kern="1200" dirty="0">
                <a:solidFill>
                  <a:schemeClr val="tx1"/>
                </a:solidFill>
                <a:effectLst/>
                <a:latin typeface="+mn-lt"/>
                <a:ea typeface="+mn-ea"/>
                <a:cs typeface="+mn-cs"/>
              </a:rPr>
              <a:t>being </a:t>
            </a:r>
            <a:r>
              <a:rPr lang="en-GB" sz="1200" b="0" i="0" kern="1200" dirty="0">
                <a:solidFill>
                  <a:schemeClr val="tx1"/>
                </a:solidFill>
                <a:effectLst/>
                <a:latin typeface="+mn-lt"/>
                <a:ea typeface="+mn-ea"/>
                <a:cs typeface="+mn-cs"/>
                <a:hlinkClick r:id="rId4"/>
              </a:rPr>
              <a:t>pregnant</a:t>
            </a:r>
            <a:r>
              <a:rPr lang="en-GB" sz="1200" b="0" i="0" kern="1200" dirty="0">
                <a:solidFill>
                  <a:schemeClr val="tx1"/>
                </a:solidFill>
                <a:effectLst/>
                <a:latin typeface="+mn-lt"/>
                <a:ea typeface="+mn-ea"/>
                <a:cs typeface="+mn-cs"/>
              </a:rPr>
              <a:t> or on maternity leave</a:t>
            </a:r>
          </a:p>
          <a:p>
            <a:pPr fontAlgn="base"/>
            <a:r>
              <a:rPr lang="en-GB" sz="1200" b="0" i="0" kern="1200" dirty="0">
                <a:solidFill>
                  <a:schemeClr val="tx1"/>
                </a:solidFill>
                <a:effectLst/>
                <a:latin typeface="+mn-lt"/>
                <a:ea typeface="+mn-ea"/>
                <a:cs typeface="+mn-cs"/>
                <a:hlinkClick r:id="rId5"/>
              </a:rPr>
              <a:t>disability</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race including colour, nationality, ethnic or national origin</a:t>
            </a:r>
          </a:p>
          <a:p>
            <a:pPr fontAlgn="base"/>
            <a:r>
              <a:rPr lang="en-GB" sz="1200" b="0" i="0" kern="1200" dirty="0">
                <a:solidFill>
                  <a:schemeClr val="tx1"/>
                </a:solidFill>
                <a:effectLst/>
                <a:latin typeface="+mn-lt"/>
                <a:ea typeface="+mn-ea"/>
                <a:cs typeface="+mn-cs"/>
              </a:rPr>
              <a:t>religion or belief</a:t>
            </a:r>
          </a:p>
          <a:p>
            <a:pPr fontAlgn="base"/>
            <a:r>
              <a:rPr lang="en-GB" sz="1200" b="0" i="0" kern="1200" dirty="0">
                <a:solidFill>
                  <a:schemeClr val="tx1"/>
                </a:solidFill>
                <a:effectLst/>
                <a:latin typeface="+mn-lt"/>
                <a:ea typeface="+mn-ea"/>
                <a:cs typeface="+mn-cs"/>
              </a:rPr>
              <a:t>sex</a:t>
            </a:r>
          </a:p>
          <a:p>
            <a:pPr fontAlgn="base"/>
            <a:r>
              <a:rPr lang="en-GB" sz="1200" b="0" i="0" kern="1200" dirty="0">
                <a:solidFill>
                  <a:schemeClr val="tx1"/>
                </a:solidFill>
                <a:effectLst/>
                <a:latin typeface="+mn-lt"/>
                <a:ea typeface="+mn-ea"/>
                <a:cs typeface="+mn-cs"/>
              </a:rPr>
              <a:t>sexual orientation</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34</a:t>
            </a:fld>
            <a:endParaRPr lang="en-GB" dirty="0"/>
          </a:p>
        </p:txBody>
      </p:sp>
    </p:spTree>
    <p:extLst>
      <p:ext uri="{BB962C8B-B14F-4D97-AF65-F5344CB8AC3E}">
        <p14:creationId xmlns:p14="http://schemas.microsoft.com/office/powerpoint/2010/main" val="35813722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We expect those in a public role to lead by example. We don’t want to face any discriminative behaviours, or being faced by favouritism for a public service that we should trust. We want honesty and care if we call on a public service.   There is a Code of Practice which observes the Professional Behaviour for the Policing Profession </a:t>
            </a:r>
          </a:p>
          <a:p>
            <a:pPr defTabSz="941100">
              <a:defRPr/>
            </a:pPr>
            <a:endParaRPr lang="en-GB" dirty="0"/>
          </a:p>
          <a:p>
            <a:pPr defTabSz="941100">
              <a:defRPr/>
            </a:pPr>
            <a:r>
              <a:rPr lang="en-GB" dirty="0"/>
              <a:t>https://www.college.police.uk/What-we-do/Ethics/Documents/Code_of_Ethics.pdf</a:t>
            </a:r>
          </a:p>
          <a:p>
            <a:pPr defTabSz="941100">
              <a:defRPr/>
            </a:pPr>
            <a:endParaRPr lang="en-GB" dirty="0"/>
          </a:p>
          <a:p>
            <a:pPr defTabSz="941100">
              <a:defRPr/>
            </a:pPr>
            <a:r>
              <a:rPr lang="en-GB" dirty="0"/>
              <a:t>https://www.app.college.police.uk/app-content/national-decision-model/the-national-decision-model/</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35</a:t>
            </a:fld>
            <a:endParaRPr lang="en-GB" dirty="0"/>
          </a:p>
        </p:txBody>
      </p:sp>
    </p:spTree>
    <p:extLst>
      <p:ext uri="{BB962C8B-B14F-4D97-AF65-F5344CB8AC3E}">
        <p14:creationId xmlns:p14="http://schemas.microsoft.com/office/powerpoint/2010/main" val="13231233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Principles of public life came from an overview of the 'Nolan principles', which are the basis of the ethical standards expected of public office holders.  This includes people who are elected or appointed to public office, nationally and locally, and all people appointed to work in:</a:t>
            </a:r>
          </a:p>
          <a:p>
            <a:r>
              <a:rPr lang="en-GB" dirty="0"/>
              <a:t>the civil service, local government, the police, the courts and probation services, non-departmental public bodies and health, education, social and care services</a:t>
            </a:r>
          </a:p>
          <a:p>
            <a:r>
              <a:rPr lang="en-GB" dirty="0"/>
              <a:t>The principles also apply to all those in other sectors that deliver public services.</a:t>
            </a:r>
          </a:p>
          <a:p>
            <a:endParaRPr lang="en-GB" dirty="0"/>
          </a:p>
          <a:p>
            <a:r>
              <a:rPr lang="en-GB" dirty="0"/>
              <a:t>In 1994, the UK government established a Committee on Standards in Public Life. The committee was chaired by Lord Michael Nolan QC, and was tasked with making recommendations to improve standards of behaviour in public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25 years old its role has broadly remained the same – to advise the Prime Minister, national and local government and the public on trends, issues and concerns about standards in public life.</a:t>
            </a:r>
          </a:p>
          <a:p>
            <a:endParaRPr lang="en-GB" dirty="0"/>
          </a:p>
          <a:p>
            <a:pPr fontAlgn="base"/>
            <a:endParaRPr lang="en-GB" b="1" dirty="0"/>
          </a:p>
          <a:p>
            <a:pPr fontAlgn="base"/>
            <a:endParaRPr lang="en-GB" b="1" dirty="0"/>
          </a:p>
          <a:p>
            <a:pPr fontAlgn="base"/>
            <a:r>
              <a:rPr lang="en-GB" b="1" dirty="0"/>
              <a:t>1. Selflessness</a:t>
            </a:r>
          </a:p>
          <a:p>
            <a:r>
              <a:rPr lang="en-GB" dirty="0"/>
              <a:t>Holders of public office should act solely in terms of the public interest.</a:t>
            </a:r>
          </a:p>
          <a:p>
            <a:pPr fontAlgn="base"/>
            <a:r>
              <a:rPr lang="en-GB" b="1" dirty="0"/>
              <a:t>2. Integrity</a:t>
            </a:r>
          </a:p>
          <a:p>
            <a:r>
              <a:rPr lang="en-GB" dirty="0"/>
              <a:t>Holders of public office must avoid placing themselves under any obligation to people or organisations that might try inappropriately to influence them in their work. They should not act or take decisions in order to gain financial or other material benefits for themselves, their family, or their friends. They must declare and resolve any interests and relationships.</a:t>
            </a:r>
          </a:p>
          <a:p>
            <a:pPr fontAlgn="base"/>
            <a:r>
              <a:rPr lang="en-GB" b="1" dirty="0"/>
              <a:t>3. Objectivity</a:t>
            </a:r>
          </a:p>
          <a:p>
            <a:r>
              <a:rPr lang="en-GB" dirty="0"/>
              <a:t>Holders of public office must act and take decisions impartially, fairly and on merit, using the best evidence and without discrimination or bias.</a:t>
            </a:r>
          </a:p>
          <a:p>
            <a:pPr fontAlgn="base"/>
            <a:r>
              <a:rPr lang="en-GB" b="1" dirty="0"/>
              <a:t>4. Accountability</a:t>
            </a:r>
          </a:p>
          <a:p>
            <a:r>
              <a:rPr lang="en-GB" dirty="0"/>
              <a:t>Holders of public office are accountable to the public for their decisions and actions and must submit themselves to the scrutiny necessary to ensure this.</a:t>
            </a:r>
          </a:p>
          <a:p>
            <a:pPr fontAlgn="base"/>
            <a:r>
              <a:rPr lang="en-GB" b="1" dirty="0"/>
              <a:t>5. Openness</a:t>
            </a:r>
          </a:p>
          <a:p>
            <a:r>
              <a:rPr lang="en-GB" dirty="0"/>
              <a:t>Holders of public office should act and take decisions in an open and transparent manner. Information should not be withheld from the public unless there are clear and lawful reasons for so doing.</a:t>
            </a:r>
          </a:p>
          <a:p>
            <a:pPr fontAlgn="base"/>
            <a:r>
              <a:rPr lang="en-GB" b="1" dirty="0"/>
              <a:t>6. Honesty</a:t>
            </a:r>
          </a:p>
          <a:p>
            <a:r>
              <a:rPr lang="en-GB" dirty="0"/>
              <a:t>Holders of public office should be truthful.</a:t>
            </a:r>
          </a:p>
          <a:p>
            <a:pPr fontAlgn="base"/>
            <a:r>
              <a:rPr lang="en-GB" b="1" dirty="0"/>
              <a:t>7. Leadership</a:t>
            </a:r>
          </a:p>
          <a:p>
            <a:r>
              <a:rPr lang="en-GB" dirty="0"/>
              <a:t>Holders of public office should exhibit these principles in their own behaviour. They should actively promote and robustly support the principles and be willing to challenge poor behaviour wherever it occurs.</a:t>
            </a:r>
          </a:p>
          <a:p>
            <a:endParaRPr lang="en-GB" dirty="0"/>
          </a:p>
          <a:p>
            <a:r>
              <a:rPr lang="en-GB" dirty="0"/>
              <a:t>Links:</a:t>
            </a:r>
          </a:p>
          <a:p>
            <a:r>
              <a:rPr lang="en-GB" dirty="0"/>
              <a:t>https://www.gov.uk/government/publications/the-7-principles-of-public-life</a:t>
            </a:r>
          </a:p>
          <a:p>
            <a:endParaRPr lang="en-GB" dirty="0"/>
          </a:p>
          <a:p>
            <a:r>
              <a:rPr lang="en-GB" dirty="0"/>
              <a:t>https://lordsappointments.independent.gov.uk/the-seven-principles-of-public-life</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36</a:t>
            </a:fld>
            <a:endParaRPr lang="en-GB" dirty="0"/>
          </a:p>
        </p:txBody>
      </p:sp>
    </p:spTree>
    <p:extLst>
      <p:ext uri="{BB962C8B-B14F-4D97-AF65-F5344CB8AC3E}">
        <p14:creationId xmlns:p14="http://schemas.microsoft.com/office/powerpoint/2010/main" val="17663455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4699" indent="0">
              <a:buFont typeface="+mj-lt"/>
              <a:buNone/>
            </a:pPr>
            <a:r>
              <a:rPr lang="en-GB" dirty="0"/>
              <a:t>Protected Characteristics – Age, Disability, Gender reassignment, Marriage and civil partnership, Pregnancy and maternity, Race, Religion and belief, Sex, Sexual orientation</a:t>
            </a:r>
          </a:p>
          <a:p>
            <a:pPr marL="84699"/>
            <a:endParaRPr lang="en-GB" dirty="0"/>
          </a:p>
          <a:p>
            <a:pPr marL="84699"/>
            <a:r>
              <a:rPr lang="en-GB" dirty="0"/>
              <a:t>As well as the Equality Act there is also </a:t>
            </a:r>
            <a:r>
              <a:rPr lang="en-GB" b="1" u="sng" dirty="0"/>
              <a:t>a  Public Sector Equality Duty </a:t>
            </a:r>
            <a:r>
              <a:rPr lang="en-GB" b="0" u="none" dirty="0"/>
              <a:t>which means that </a:t>
            </a:r>
            <a:r>
              <a:rPr lang="en-GB" dirty="0"/>
              <a:t>public bodies, such as local authorities, hospital trusts and police authorities now have to prevent discrimination. </a:t>
            </a:r>
          </a:p>
          <a:p>
            <a:endParaRPr lang="en-GB" dirty="0"/>
          </a:p>
          <a:p>
            <a:r>
              <a:rPr lang="en-GB" dirty="0">
                <a:hlinkClick r:id="rId3"/>
              </a:rPr>
              <a:t>https://www.gov.uk/guidance/equality-act-2010-guidance</a:t>
            </a: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37</a:t>
            </a:fld>
            <a:endParaRPr lang="en-GB" dirty="0"/>
          </a:p>
        </p:txBody>
      </p:sp>
    </p:spTree>
    <p:extLst>
      <p:ext uri="{BB962C8B-B14F-4D97-AF65-F5344CB8AC3E}">
        <p14:creationId xmlns:p14="http://schemas.microsoft.com/office/powerpoint/2010/main" val="374388390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policing principles originate from the Principles of public life developed by the Committee on Standards in Public Life in 1995. The Code of Ethics includes the principles of ‘fairness’ and ‘respect’ as research has shown these to be crucial to maintaining and enhancing public confidence in policing.</a:t>
            </a:r>
          </a:p>
          <a:p>
            <a:r>
              <a:rPr lang="en-GB" b="1" dirty="0"/>
              <a:t>Accountability – </a:t>
            </a:r>
            <a:r>
              <a:rPr lang="en-GB" b="0" dirty="0"/>
              <a:t>you can answer of the actions you undertake in your work. Also you are obedient and liable for your actions, </a:t>
            </a:r>
            <a:r>
              <a:rPr lang="en-GB" dirty="0"/>
              <a:t>accountable to the law and that you act on behalf of a community.</a:t>
            </a:r>
          </a:p>
          <a:p>
            <a:endParaRPr lang="en-GB" b="1" dirty="0"/>
          </a:p>
          <a:p>
            <a:r>
              <a:rPr lang="en-GB" b="1" dirty="0"/>
              <a:t>Fairness</a:t>
            </a:r>
            <a:r>
              <a:rPr lang="en-GB" dirty="0"/>
              <a:t> is a quality of treating people equally or in a way that is right and free from bias</a:t>
            </a:r>
          </a:p>
          <a:p>
            <a:r>
              <a:rPr lang="en-GB" dirty="0"/>
              <a:t>Honesty - act with integrity and do not compromise or abuse their position</a:t>
            </a:r>
          </a:p>
          <a:p>
            <a:r>
              <a:rPr lang="en-GB" b="1" dirty="0"/>
              <a:t>Integrity </a:t>
            </a:r>
            <a:r>
              <a:rPr lang="en-GB" dirty="0"/>
              <a:t>honest and having strong moral principles values of the service, strive to do the right thing in all situations</a:t>
            </a:r>
          </a:p>
          <a:p>
            <a:r>
              <a:rPr lang="en-GB" b="1" dirty="0"/>
              <a:t>Leadership – </a:t>
            </a:r>
            <a:r>
              <a:rPr lang="en-GB" b="0" dirty="0"/>
              <a:t>leading an organisation with actions and decisions, guide individuals and individuals be good examples.</a:t>
            </a:r>
          </a:p>
          <a:p>
            <a:r>
              <a:rPr lang="en-GB" b="0" dirty="0"/>
              <a:t>Objectivity – open mind, impartial, neutral with fairness </a:t>
            </a:r>
            <a:r>
              <a:rPr lang="en-GB" dirty="0"/>
              <a:t>he fact of being based on facts and not influenced by personal beliefs or feelings</a:t>
            </a:r>
            <a:endParaRPr lang="en-GB" b="0" dirty="0"/>
          </a:p>
          <a:p>
            <a:r>
              <a:rPr lang="en-GB" b="1" dirty="0"/>
              <a:t>Openness – </a:t>
            </a:r>
            <a:r>
              <a:rPr lang="en-GB" b="0" dirty="0"/>
              <a:t>open about your actions</a:t>
            </a:r>
          </a:p>
          <a:p>
            <a:r>
              <a:rPr lang="en-GB" b="1" dirty="0"/>
              <a:t>Respect  - </a:t>
            </a:r>
            <a:r>
              <a:rPr lang="en-GB" b="0" dirty="0"/>
              <a:t>to everyone </a:t>
            </a:r>
          </a:p>
          <a:p>
            <a:r>
              <a:rPr lang="en-GB" b="1" dirty="0"/>
              <a:t>Selflessness – </a:t>
            </a:r>
            <a:r>
              <a:rPr lang="en-GB" b="0" dirty="0"/>
              <a:t>public is your priority </a:t>
            </a:r>
          </a:p>
          <a:p>
            <a:endParaRPr lang="en-GB" b="0" dirty="0"/>
          </a:p>
          <a:p>
            <a:r>
              <a:rPr lang="en-GB" dirty="0">
                <a:hlinkClick r:id="rId3"/>
              </a:rPr>
              <a:t>https://www.college.police.uk/What-we-do/Ethics/Ethics-home/Documents/Code_of_Ethics.pdf</a:t>
            </a:r>
            <a:endParaRPr lang="en-GB" dirty="0"/>
          </a:p>
          <a:p>
            <a:endParaRPr lang="en-GB" b="1"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38</a:t>
            </a:fld>
            <a:endParaRPr lang="en-GB" dirty="0"/>
          </a:p>
        </p:txBody>
      </p:sp>
    </p:spTree>
    <p:extLst>
      <p:ext uri="{BB962C8B-B14F-4D97-AF65-F5344CB8AC3E}">
        <p14:creationId xmlns:p14="http://schemas.microsoft.com/office/powerpoint/2010/main" val="28214420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Police Public Confidence and Engagement</a:t>
            </a:r>
            <a:endParaRPr lang="en-US"/>
          </a:p>
        </p:txBody>
      </p:sp>
      <p:sp>
        <p:nvSpPr>
          <p:cNvPr id="4" name="Slide Number Placeholder 3"/>
          <p:cNvSpPr>
            <a:spLocks noGrp="1"/>
          </p:cNvSpPr>
          <p:nvPr>
            <p:ph type="sldNum" sz="quarter" idx="5"/>
          </p:nvPr>
        </p:nvSpPr>
        <p:spPr/>
        <p:txBody>
          <a:bodyPr/>
          <a:lstStyle/>
          <a:p>
            <a:fld id="{70EB0D48-2850-43F7-943F-F5E0B32CF589}" type="slidenum">
              <a:rPr lang="en-GB" smtClean="0"/>
              <a:t>39</a:t>
            </a:fld>
            <a:endParaRPr lang="en-GB"/>
          </a:p>
        </p:txBody>
      </p:sp>
    </p:spTree>
    <p:extLst>
      <p:ext uri="{BB962C8B-B14F-4D97-AF65-F5344CB8AC3E}">
        <p14:creationId xmlns:p14="http://schemas.microsoft.com/office/powerpoint/2010/main" val="373931041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develop an inclusive working practice that embraces equality and difference? We need:</a:t>
            </a:r>
          </a:p>
          <a:p>
            <a:r>
              <a:rPr lang="en-GB" dirty="0"/>
              <a:t>Inclusive Culture &amp; diverse workforce -  There is a need to build a fairer and more diverse workplace which reflects the diverse committees if serves. A proactive approach is needed when there is clearly underrepresentation within a workforce. Value individuals irrelevant backgrounds or characteristics within a workforce and society. </a:t>
            </a:r>
          </a:p>
          <a:p>
            <a:endParaRPr lang="en-GB" dirty="0"/>
          </a:p>
          <a:p>
            <a:r>
              <a:rPr lang="en-GB" dirty="0"/>
              <a:t>Inclusive practices – To ensure that policies, processes and practices at every level are recognised and meet in the delivery of a service. Regular training ensuring that workforces understand inclusive practices and that they are embedded in day to day performances.  meeting or exceeding recognised standards against which these will be benchmarked </a:t>
            </a:r>
          </a:p>
          <a:p>
            <a:endParaRPr lang="en-GB" dirty="0"/>
          </a:p>
          <a:p>
            <a:r>
              <a:rPr lang="en-GB" dirty="0"/>
              <a:t>Inclusive services - To ensure greater fairness and respect in treatment and outcomes for individuals. To tackling prejudice, unintended bias and reducing inequalities in any service delivery.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Community engagement – by engaging with diverse communities it will set a better understand and relationship with communities. Thus, building stronger relations, trust and confidence in policing and contributing to a more inclusive society.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40</a:t>
            </a:fld>
            <a:endParaRPr lang="en-GB" dirty="0"/>
          </a:p>
        </p:txBody>
      </p:sp>
    </p:spTree>
    <p:extLst>
      <p:ext uri="{BB962C8B-B14F-4D97-AF65-F5344CB8AC3E}">
        <p14:creationId xmlns:p14="http://schemas.microsoft.com/office/powerpoint/2010/main" val="5969413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41</a:t>
            </a:fld>
            <a:endParaRPr lang="en-GB" dirty="0"/>
          </a:p>
        </p:txBody>
      </p:sp>
    </p:spTree>
    <p:extLst>
      <p:ext uri="{BB962C8B-B14F-4D97-AF65-F5344CB8AC3E}">
        <p14:creationId xmlns:p14="http://schemas.microsoft.com/office/powerpoint/2010/main" val="29032900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42</a:t>
            </a:fld>
            <a:endParaRPr lang="en-GB" dirty="0"/>
          </a:p>
        </p:txBody>
      </p:sp>
    </p:spTree>
    <p:extLst>
      <p:ext uri="{BB962C8B-B14F-4D97-AF65-F5344CB8AC3E}">
        <p14:creationId xmlns:p14="http://schemas.microsoft.com/office/powerpoint/2010/main" val="16280031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7091B1-B671-4E27-AB62-C4E471D265EA}" type="slidenum">
              <a:rPr lang="en-GB" smtClean="0"/>
              <a:t>43</a:t>
            </a:fld>
            <a:endParaRPr lang="en-GB" dirty="0"/>
          </a:p>
        </p:txBody>
      </p:sp>
    </p:spTree>
    <p:extLst>
      <p:ext uri="{BB962C8B-B14F-4D97-AF65-F5344CB8AC3E}">
        <p14:creationId xmlns:p14="http://schemas.microsoft.com/office/powerpoint/2010/main" val="3290550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E0AD6-466D-B3FF-7EA6-111D6C7495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EBAB9A-4241-4D1B-CE31-A66D961407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22267F3-5B39-F8AD-5677-D902CF4FE629}"/>
              </a:ext>
            </a:extLst>
          </p:cNvPr>
          <p:cNvSpPr>
            <a:spLocks noGrp="1"/>
          </p:cNvSpPr>
          <p:nvPr>
            <p:ph type="dt" sz="half" idx="10"/>
          </p:nvPr>
        </p:nvSpPr>
        <p:spPr/>
        <p:txBody>
          <a:bodyPr/>
          <a:lstStyle/>
          <a:p>
            <a:fld id="{EE6931A9-7CA8-4465-9297-ACF0D4851A4E}" type="datetimeFigureOut">
              <a:rPr lang="en-GB" smtClean="0"/>
              <a:t>19/10/2026</a:t>
            </a:fld>
            <a:endParaRPr lang="en-GB"/>
          </a:p>
        </p:txBody>
      </p:sp>
      <p:sp>
        <p:nvSpPr>
          <p:cNvPr id="5" name="Footer Placeholder 4">
            <a:extLst>
              <a:ext uri="{FF2B5EF4-FFF2-40B4-BE49-F238E27FC236}">
                <a16:creationId xmlns:a16="http://schemas.microsoft.com/office/drawing/2014/main" id="{B7968323-DB9C-3C59-075D-8E5E47C3BE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AE6C52-5259-EA8D-EFCC-A67AE2A6868F}"/>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3802872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9582A-599D-627E-3A98-D1ADB30FCB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00BF4A-F071-E550-F267-1B4BCB1891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8F4196-7AC7-DCA3-1BB5-CF462C546721}"/>
              </a:ext>
            </a:extLst>
          </p:cNvPr>
          <p:cNvSpPr>
            <a:spLocks noGrp="1"/>
          </p:cNvSpPr>
          <p:nvPr>
            <p:ph type="dt" sz="half" idx="10"/>
          </p:nvPr>
        </p:nvSpPr>
        <p:spPr/>
        <p:txBody>
          <a:bodyPr/>
          <a:lstStyle/>
          <a:p>
            <a:fld id="{EE6931A9-7CA8-4465-9297-ACF0D4851A4E}" type="datetimeFigureOut">
              <a:rPr lang="en-GB" smtClean="0"/>
              <a:t>19/10/2026</a:t>
            </a:fld>
            <a:endParaRPr lang="en-GB"/>
          </a:p>
        </p:txBody>
      </p:sp>
      <p:sp>
        <p:nvSpPr>
          <p:cNvPr id="5" name="Footer Placeholder 4">
            <a:extLst>
              <a:ext uri="{FF2B5EF4-FFF2-40B4-BE49-F238E27FC236}">
                <a16:creationId xmlns:a16="http://schemas.microsoft.com/office/drawing/2014/main" id="{39019F1E-CD92-BE02-8D32-E26B33CC95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B61AFB-96FE-0192-4547-3B0BE6D6AA2E}"/>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1331297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D0232-ED28-883E-BB5D-680303F9D9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0D15E1-AA1E-F00E-97B1-8B83CAE7F8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1BBE57-74F1-8BCD-BDDE-8AE48DB8A720}"/>
              </a:ext>
            </a:extLst>
          </p:cNvPr>
          <p:cNvSpPr>
            <a:spLocks noGrp="1"/>
          </p:cNvSpPr>
          <p:nvPr>
            <p:ph type="dt" sz="half" idx="10"/>
          </p:nvPr>
        </p:nvSpPr>
        <p:spPr/>
        <p:txBody>
          <a:bodyPr/>
          <a:lstStyle/>
          <a:p>
            <a:fld id="{EE6931A9-7CA8-4465-9297-ACF0D4851A4E}" type="datetimeFigureOut">
              <a:rPr lang="en-GB" smtClean="0"/>
              <a:t>19/10/2026</a:t>
            </a:fld>
            <a:endParaRPr lang="en-GB"/>
          </a:p>
        </p:txBody>
      </p:sp>
      <p:sp>
        <p:nvSpPr>
          <p:cNvPr id="5" name="Footer Placeholder 4">
            <a:extLst>
              <a:ext uri="{FF2B5EF4-FFF2-40B4-BE49-F238E27FC236}">
                <a16:creationId xmlns:a16="http://schemas.microsoft.com/office/drawing/2014/main" id="{4A6B6D27-F3A4-18B2-9E03-C5597777E9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0C8412-E178-4262-47B1-F49847937E25}"/>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190052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C5077-5043-0BA9-1A3E-19FD797A90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0EB636-7AC9-3E1C-1E52-DB38B61B3D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3A5C6C-A184-859D-F771-5791F72F5B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12BA9C8-EF17-4F5B-6B75-FB6071C0E917}"/>
              </a:ext>
            </a:extLst>
          </p:cNvPr>
          <p:cNvSpPr>
            <a:spLocks noGrp="1"/>
          </p:cNvSpPr>
          <p:nvPr>
            <p:ph type="dt" sz="half" idx="10"/>
          </p:nvPr>
        </p:nvSpPr>
        <p:spPr/>
        <p:txBody>
          <a:bodyPr/>
          <a:lstStyle/>
          <a:p>
            <a:fld id="{EE6931A9-7CA8-4465-9297-ACF0D4851A4E}" type="datetimeFigureOut">
              <a:rPr lang="en-GB" smtClean="0"/>
              <a:t>19/10/2026</a:t>
            </a:fld>
            <a:endParaRPr lang="en-GB"/>
          </a:p>
        </p:txBody>
      </p:sp>
      <p:sp>
        <p:nvSpPr>
          <p:cNvPr id="6" name="Footer Placeholder 5">
            <a:extLst>
              <a:ext uri="{FF2B5EF4-FFF2-40B4-BE49-F238E27FC236}">
                <a16:creationId xmlns:a16="http://schemas.microsoft.com/office/drawing/2014/main" id="{705F7DC9-F57B-341D-EAF1-C84F3F498E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CAC4FE-7106-142A-EB78-6AE3FE260849}"/>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593426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AC965-FEB1-75F7-3297-2AA3F3C4F0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C56E23-F402-BC06-72FC-6A4A37B1C2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D8D7C6-69BD-A43E-53E5-539925A30A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B23DE9-37F6-5115-6E97-8B1F5150F2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59F187-384F-43D9-304F-6726AEBAF4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E55E23-856B-F124-3AF5-40188F931679}"/>
              </a:ext>
            </a:extLst>
          </p:cNvPr>
          <p:cNvSpPr>
            <a:spLocks noGrp="1"/>
          </p:cNvSpPr>
          <p:nvPr>
            <p:ph type="dt" sz="half" idx="10"/>
          </p:nvPr>
        </p:nvSpPr>
        <p:spPr/>
        <p:txBody>
          <a:bodyPr/>
          <a:lstStyle/>
          <a:p>
            <a:fld id="{EE6931A9-7CA8-4465-9297-ACF0D4851A4E}" type="datetimeFigureOut">
              <a:rPr lang="en-GB" smtClean="0"/>
              <a:t>19/10/2026</a:t>
            </a:fld>
            <a:endParaRPr lang="en-GB"/>
          </a:p>
        </p:txBody>
      </p:sp>
      <p:sp>
        <p:nvSpPr>
          <p:cNvPr id="8" name="Footer Placeholder 7">
            <a:extLst>
              <a:ext uri="{FF2B5EF4-FFF2-40B4-BE49-F238E27FC236}">
                <a16:creationId xmlns:a16="http://schemas.microsoft.com/office/drawing/2014/main" id="{85E406FD-1B2D-BA4A-FBFB-D55C115009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A252B7-8581-240B-B648-4C950EEB2966}"/>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3739048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05370-2A42-1297-A24D-39095D8544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A9D9FF-658B-69E7-0FC7-D1F1E4D8DD49}"/>
              </a:ext>
            </a:extLst>
          </p:cNvPr>
          <p:cNvSpPr>
            <a:spLocks noGrp="1"/>
          </p:cNvSpPr>
          <p:nvPr>
            <p:ph type="dt" sz="half" idx="10"/>
          </p:nvPr>
        </p:nvSpPr>
        <p:spPr/>
        <p:txBody>
          <a:bodyPr/>
          <a:lstStyle/>
          <a:p>
            <a:fld id="{EE6931A9-7CA8-4465-9297-ACF0D4851A4E}" type="datetimeFigureOut">
              <a:rPr lang="en-GB" smtClean="0"/>
              <a:t>19/10/2026</a:t>
            </a:fld>
            <a:endParaRPr lang="en-GB"/>
          </a:p>
        </p:txBody>
      </p:sp>
      <p:sp>
        <p:nvSpPr>
          <p:cNvPr id="4" name="Footer Placeholder 3">
            <a:extLst>
              <a:ext uri="{FF2B5EF4-FFF2-40B4-BE49-F238E27FC236}">
                <a16:creationId xmlns:a16="http://schemas.microsoft.com/office/drawing/2014/main" id="{22A2F0B3-BDDA-9229-E240-DB260AEF14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7DDFD5A-5095-83E9-2129-C03A1F66D046}"/>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176128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14C474-56A0-19E7-782C-8DC3FC1CB620}"/>
              </a:ext>
            </a:extLst>
          </p:cNvPr>
          <p:cNvSpPr>
            <a:spLocks noGrp="1"/>
          </p:cNvSpPr>
          <p:nvPr>
            <p:ph type="dt" sz="half" idx="10"/>
          </p:nvPr>
        </p:nvSpPr>
        <p:spPr/>
        <p:txBody>
          <a:bodyPr/>
          <a:lstStyle/>
          <a:p>
            <a:fld id="{EE6931A9-7CA8-4465-9297-ACF0D4851A4E}" type="datetimeFigureOut">
              <a:rPr lang="en-GB" smtClean="0"/>
              <a:t>19/10/2026</a:t>
            </a:fld>
            <a:endParaRPr lang="en-GB"/>
          </a:p>
        </p:txBody>
      </p:sp>
      <p:sp>
        <p:nvSpPr>
          <p:cNvPr id="3" name="Footer Placeholder 2">
            <a:extLst>
              <a:ext uri="{FF2B5EF4-FFF2-40B4-BE49-F238E27FC236}">
                <a16:creationId xmlns:a16="http://schemas.microsoft.com/office/drawing/2014/main" id="{4E7CD3F2-B90D-2075-5F52-7A178DA9CF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DA61EF6-771D-A9FB-7040-6D97B85B6770}"/>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1784242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183B4-9FBA-E95A-1795-9712F16BAF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3EE3E2-7E89-225C-B4D2-C111F99527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3B4635-1BB2-28B0-C8E9-C888FD1C3A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EFE2FD-245F-591D-9D6B-B50FE5182787}"/>
              </a:ext>
            </a:extLst>
          </p:cNvPr>
          <p:cNvSpPr>
            <a:spLocks noGrp="1"/>
          </p:cNvSpPr>
          <p:nvPr>
            <p:ph type="dt" sz="half" idx="10"/>
          </p:nvPr>
        </p:nvSpPr>
        <p:spPr/>
        <p:txBody>
          <a:bodyPr/>
          <a:lstStyle/>
          <a:p>
            <a:fld id="{EE6931A9-7CA8-4465-9297-ACF0D4851A4E}" type="datetimeFigureOut">
              <a:rPr lang="en-GB" smtClean="0"/>
              <a:t>19/10/2026</a:t>
            </a:fld>
            <a:endParaRPr lang="en-GB"/>
          </a:p>
        </p:txBody>
      </p:sp>
      <p:sp>
        <p:nvSpPr>
          <p:cNvPr id="6" name="Footer Placeholder 5">
            <a:extLst>
              <a:ext uri="{FF2B5EF4-FFF2-40B4-BE49-F238E27FC236}">
                <a16:creationId xmlns:a16="http://schemas.microsoft.com/office/drawing/2014/main" id="{822A05CB-CA14-8451-9032-40A6951BCF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896D67-3257-F903-FEA2-52C88E91AC34}"/>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3759421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15599-F801-A469-38E5-B45D1F5660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C6261C-639E-3929-917A-B15FD9365B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38D47C-0E60-E4C4-B801-CFEF4842C2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1CB331-AE94-8C68-B861-D26D299B09CD}"/>
              </a:ext>
            </a:extLst>
          </p:cNvPr>
          <p:cNvSpPr>
            <a:spLocks noGrp="1"/>
          </p:cNvSpPr>
          <p:nvPr>
            <p:ph type="dt" sz="half" idx="10"/>
          </p:nvPr>
        </p:nvSpPr>
        <p:spPr/>
        <p:txBody>
          <a:bodyPr/>
          <a:lstStyle/>
          <a:p>
            <a:fld id="{EE6931A9-7CA8-4465-9297-ACF0D4851A4E}" type="datetimeFigureOut">
              <a:rPr lang="en-GB" smtClean="0"/>
              <a:t>19/10/2026</a:t>
            </a:fld>
            <a:endParaRPr lang="en-GB"/>
          </a:p>
        </p:txBody>
      </p:sp>
      <p:sp>
        <p:nvSpPr>
          <p:cNvPr id="6" name="Footer Placeholder 5">
            <a:extLst>
              <a:ext uri="{FF2B5EF4-FFF2-40B4-BE49-F238E27FC236}">
                <a16:creationId xmlns:a16="http://schemas.microsoft.com/office/drawing/2014/main" id="{ECCD118F-DF64-70DC-2839-C51544CDE4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776C92-B1B4-010F-02F7-C4FE4634E1C1}"/>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4259735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448CD-1E20-1702-D7E0-31AB09E2ED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7D0644-5475-FE71-605E-64DBDF1F7C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3EBF3F-FFB1-664B-067D-78A1E04B861A}"/>
              </a:ext>
            </a:extLst>
          </p:cNvPr>
          <p:cNvSpPr>
            <a:spLocks noGrp="1"/>
          </p:cNvSpPr>
          <p:nvPr>
            <p:ph type="dt" sz="half" idx="10"/>
          </p:nvPr>
        </p:nvSpPr>
        <p:spPr/>
        <p:txBody>
          <a:bodyPr/>
          <a:lstStyle/>
          <a:p>
            <a:fld id="{EE6931A9-7CA8-4465-9297-ACF0D4851A4E}" type="datetimeFigureOut">
              <a:rPr lang="en-GB" smtClean="0"/>
              <a:t>19/10/2026</a:t>
            </a:fld>
            <a:endParaRPr lang="en-GB"/>
          </a:p>
        </p:txBody>
      </p:sp>
      <p:sp>
        <p:nvSpPr>
          <p:cNvPr id="5" name="Footer Placeholder 4">
            <a:extLst>
              <a:ext uri="{FF2B5EF4-FFF2-40B4-BE49-F238E27FC236}">
                <a16:creationId xmlns:a16="http://schemas.microsoft.com/office/drawing/2014/main" id="{96D8A4A9-9555-4F79-A2EF-510AC88252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96B4C0-A155-D484-593C-E1B805503A52}"/>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2611505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FDDDAD-27C1-B611-7403-4671C377F6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E33A42-62C9-D3E6-34BB-C97361AA53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F1DA19-C336-814F-A164-14F70E8FB51D}"/>
              </a:ext>
            </a:extLst>
          </p:cNvPr>
          <p:cNvSpPr>
            <a:spLocks noGrp="1"/>
          </p:cNvSpPr>
          <p:nvPr>
            <p:ph type="dt" sz="half" idx="10"/>
          </p:nvPr>
        </p:nvSpPr>
        <p:spPr/>
        <p:txBody>
          <a:bodyPr/>
          <a:lstStyle/>
          <a:p>
            <a:fld id="{EE6931A9-7CA8-4465-9297-ACF0D4851A4E}" type="datetimeFigureOut">
              <a:rPr lang="en-GB" smtClean="0"/>
              <a:t>19/10/2026</a:t>
            </a:fld>
            <a:endParaRPr lang="en-GB"/>
          </a:p>
        </p:txBody>
      </p:sp>
      <p:sp>
        <p:nvSpPr>
          <p:cNvPr id="5" name="Footer Placeholder 4">
            <a:extLst>
              <a:ext uri="{FF2B5EF4-FFF2-40B4-BE49-F238E27FC236}">
                <a16:creationId xmlns:a16="http://schemas.microsoft.com/office/drawing/2014/main" id="{7CFF5536-4D23-738A-C699-7B6C397998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488821-5B1C-59BB-DC13-7EB352BA2840}"/>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26227474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7"/>
            <a:ext cx="683339" cy="365125"/>
          </a:xfrm>
        </p:spPr>
        <p:txBody>
          <a:bodyPr/>
          <a:lstStyle/>
          <a:p>
            <a:fld id="{5DFEDB64-84C3-4240-BCBA-134AE1D9082C}" type="slidenum">
              <a:rPr lang="en-GB" smtClean="0"/>
              <a:t>‹#›</a:t>
            </a:fld>
            <a:endParaRPr lang="en-GB" dirty="0"/>
          </a:p>
        </p:txBody>
      </p:sp>
      <p:sp>
        <p:nvSpPr>
          <p:cNvPr id="3" name="Content Placeholder 2"/>
          <p:cNvSpPr>
            <a:spLocks noGrp="1"/>
          </p:cNvSpPr>
          <p:nvPr>
            <p:ph sz="quarter" idx="14"/>
          </p:nvPr>
        </p:nvSpPr>
        <p:spPr>
          <a:xfrm>
            <a:off x="461475" y="478566"/>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366011551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19/10/2026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19/10/2026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91AEEF-0E78-E7BA-2885-9702214D81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A781EF-FB09-D5A2-BA97-7E4F5B176F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825A08-E0F8-5D3C-6E55-B219FD1C11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6931A9-7CA8-4465-9297-ACF0D4851A4E}" type="datetimeFigureOut">
              <a:rPr lang="en-GB" smtClean="0"/>
              <a:t>19/10/2026</a:t>
            </a:fld>
            <a:endParaRPr lang="en-GB"/>
          </a:p>
        </p:txBody>
      </p:sp>
      <p:sp>
        <p:nvSpPr>
          <p:cNvPr id="5" name="Footer Placeholder 4">
            <a:extLst>
              <a:ext uri="{FF2B5EF4-FFF2-40B4-BE49-F238E27FC236}">
                <a16:creationId xmlns:a16="http://schemas.microsoft.com/office/drawing/2014/main" id="{D0C78FF2-F3E6-75E8-7E06-AB416EDA0D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2A96AF2-1F83-31E9-49CB-5FD9D9CBD3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5082BC-317C-410B-BE3A-7B786B75C0BC}" type="slidenum">
              <a:rPr lang="en-GB" smtClean="0"/>
              <a:t>‹#›</a:t>
            </a:fld>
            <a:endParaRPr lang="en-GB"/>
          </a:p>
        </p:txBody>
      </p:sp>
    </p:spTree>
    <p:extLst>
      <p:ext uri="{BB962C8B-B14F-4D97-AF65-F5344CB8AC3E}">
        <p14:creationId xmlns:p14="http://schemas.microsoft.com/office/powerpoint/2010/main" val="117130086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19/10/2026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notesSlide" Target="../notesSlides/notesSlide7.xml"/><Relationship Id="rId7" Type="http://schemas.openxmlformats.org/officeDocument/2006/relationships/diagramData" Target="../diagrams/data3.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2.jpeg"/><Relationship Id="rId11" Type="http://schemas.microsoft.com/office/2007/relationships/diagramDrawing" Target="../diagrams/drawing3.xml"/><Relationship Id="rId5" Type="http://schemas.openxmlformats.org/officeDocument/2006/relationships/image" Target="../media/image11.png"/><Relationship Id="rId10" Type="http://schemas.openxmlformats.org/officeDocument/2006/relationships/diagramColors" Target="../diagrams/colors3.xml"/><Relationship Id="rId4" Type="http://schemas.openxmlformats.org/officeDocument/2006/relationships/image" Target="../media/image10.png"/><Relationship Id="rId9"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notesSlide" Target="../notesSlides/notesSlide8.xml"/><Relationship Id="rId7" Type="http://schemas.openxmlformats.org/officeDocument/2006/relationships/diagramQuickStyle" Target="../diagrams/quickStyle4.xml"/><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3.jpeg"/><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college.police.uk/docs/homeoffice/Experiences-of-young-black-men-as-victims-of-crime.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hyperlink" Target="https://www.bbc.co.uk/iplayer/episode/b0bpwm2m/doctor-who-series-11-3-rosa" TargetMode="External"/><Relationship Id="rId7" Type="http://schemas.openxmlformats.org/officeDocument/2006/relationships/diagramQuickStyle" Target="../diagrams/quickStyle5.xm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6.png"/><Relationship Id="rId4" Type="http://schemas.openxmlformats.org/officeDocument/2006/relationships/hyperlink" Target="https://www.youtube.com/watch?v=Bq4QqxnWlLg" TargetMode="External"/><Relationship Id="rId9" Type="http://schemas.microsoft.com/office/2007/relationships/diagramDrawing" Target="../diagrams/drawing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Zy9FAko75h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ww.ipsos.com/en/ipsos-pride-report-2026" TargetMode="Externa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20.jpe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microsoft.com/office/2007/relationships/hdphoto" Target="../media/hdphoto1.wdp"/></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hyperlink" Target="http://www.legislation.gov.uk/ukpga/1967/60/pdfs/ukpga_19670060_en.pdf" TargetMode="External"/><Relationship Id="rId3" Type="http://schemas.openxmlformats.org/officeDocument/2006/relationships/hyperlink" Target="https://www.npcc.police.uk/documents/edhr/2018/NPCC%20Diversity%20Equality%20Inclusion%20Strategy%20May%202018.pdf" TargetMode="External"/><Relationship Id="rId7" Type="http://schemas.openxmlformats.org/officeDocument/2006/relationships/hyperlink" Target="https://www.npcc.police.uk/documents/edhr/2018/NatCen%20Enhancing%20Diversity%20in%20Policing%20Report.pdf"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hyperlink" Target="https://scholarlycommons.law.northwestern.edu/cgi/viewcontent.cgi?article=7302&amp;context=jclc" TargetMode="External"/><Relationship Id="rId5" Type="http://schemas.openxmlformats.org/officeDocument/2006/relationships/hyperlink" Target="https://www.app.college.police.uk/app-content/engagement-and-communication/engaging-with-communities/" TargetMode="External"/><Relationship Id="rId4" Type="http://schemas.openxmlformats.org/officeDocument/2006/relationships/hyperlink" Target="https://www.college.police.uk/what-we-do/support/equality/documents/valuing_difference_and_inclusion_consultation.pdf"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www.utilitarianism.com/" TargetMode="External"/><Relationship Id="rId3" Type="http://schemas.openxmlformats.org/officeDocument/2006/relationships/hyperlink" Target="http://www.app.college.police.uk/" TargetMode="External"/><Relationship Id="rId7" Type="http://schemas.openxmlformats.org/officeDocument/2006/relationships/hyperlink" Target="http://www.stonewall.org.uk/"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hyperlink" Target="https://www.gov.uk/government/organisations/home-office/about/equality-and-diversity" TargetMode="External"/><Relationship Id="rId5" Type="http://schemas.openxmlformats.org/officeDocument/2006/relationships/hyperlink" Target="https://www.equalityhumanrights.com/en/our-work/publications-library" TargetMode="External"/><Relationship Id="rId4" Type="http://schemas.openxmlformats.org/officeDocument/2006/relationships/hyperlink" Target="https://www.equalityhumanrights.com/en" TargetMode="External"/><Relationship Id="rId9" Type="http://schemas.openxmlformats.org/officeDocument/2006/relationships/hyperlink" Target="https://www.gov.uk/government/policies/equa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AB8E48C2-3857-49C2-14D9-FD3A190E3629}"/>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B3FB70D9-5741-AAC7-0D93-F837844B6362}"/>
              </a:ext>
            </a:extLst>
          </p:cNvPr>
          <p:cNvSpPr>
            <a:spLocks noGrp="1"/>
          </p:cNvSpPr>
          <p:nvPr>
            <p:ph type="ctrTitle"/>
          </p:nvPr>
        </p:nvSpPr>
        <p:spPr>
          <a:xfrm>
            <a:off x="1524000" y="1122362"/>
            <a:ext cx="9144000" cy="2900518"/>
          </a:xfrm>
        </p:spPr>
        <p:txBody>
          <a:bodyPr>
            <a:normAutofit/>
          </a:bodyPr>
          <a:lstStyle/>
          <a:p>
            <a:r>
              <a:rPr lang="en-GB">
                <a:solidFill>
                  <a:srgbClr val="FFFFFF"/>
                </a:solidFill>
              </a:rPr>
              <a:t>Valuing Difference &amp; Inclusion</a:t>
            </a:r>
          </a:p>
        </p:txBody>
      </p:sp>
      <p:sp>
        <p:nvSpPr>
          <p:cNvPr id="3" name="Subtitle 2">
            <a:extLst>
              <a:ext uri="{FF2B5EF4-FFF2-40B4-BE49-F238E27FC236}">
                <a16:creationId xmlns:a16="http://schemas.microsoft.com/office/drawing/2014/main" id="{14A49F3E-73AE-70C4-FD0B-99CB2D4CBEA8}"/>
              </a:ext>
            </a:extLst>
          </p:cNvPr>
          <p:cNvSpPr>
            <a:spLocks noGrp="1"/>
          </p:cNvSpPr>
          <p:nvPr>
            <p:ph type="subTitle" idx="1"/>
          </p:nvPr>
        </p:nvSpPr>
        <p:spPr>
          <a:xfrm>
            <a:off x="1524000" y="4159404"/>
            <a:ext cx="9144000" cy="1098395"/>
          </a:xfrm>
        </p:spPr>
        <p:txBody>
          <a:bodyPr vert="horz" lIns="91440" tIns="45720" rIns="91440" bIns="45720" rtlCol="0" anchor="t">
            <a:normAutofit/>
          </a:bodyPr>
          <a:lstStyle/>
          <a:p>
            <a:r>
              <a:rPr lang="en-GB">
                <a:solidFill>
                  <a:srgbClr val="FFFFFF"/>
                </a:solidFill>
              </a:rPr>
              <a:t>Week 5 2026</a:t>
            </a:r>
            <a:endParaRPr lang="en-GB">
              <a:solidFill>
                <a:srgbClr val="FFFFFF"/>
              </a:solidFill>
              <a:cs typeface="Calibri"/>
            </a:endParaRPr>
          </a:p>
        </p:txBody>
      </p:sp>
    </p:spTree>
    <p:extLst>
      <p:ext uri="{BB962C8B-B14F-4D97-AF65-F5344CB8AC3E}">
        <p14:creationId xmlns:p14="http://schemas.microsoft.com/office/powerpoint/2010/main" val="562563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93B0-1737-4B83-A4BE-E464EA6E73C0}"/>
              </a:ext>
            </a:extLst>
          </p:cNvPr>
          <p:cNvSpPr>
            <a:spLocks noGrp="1"/>
          </p:cNvSpPr>
          <p:nvPr>
            <p:ph type="title"/>
          </p:nvPr>
        </p:nvSpPr>
        <p:spPr>
          <a:xfrm>
            <a:off x="1981200" y="188640"/>
            <a:ext cx="8229600" cy="864096"/>
          </a:xfrm>
        </p:spPr>
        <p:txBody>
          <a:bodyPr>
            <a:noAutofit/>
          </a:bodyPr>
          <a:lstStyle/>
          <a:p>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What is the difference between diversity </a:t>
            </a:r>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and inclusion?</a:t>
            </a:r>
            <a:br>
              <a:rPr lang="en-US" sz="2400" dirty="0">
                <a:latin typeface="Trebuchet MS" panose="020B0603020202020204" pitchFamily="34" charset="0"/>
                <a:cs typeface="Circular Std Bold"/>
              </a:rPr>
            </a:br>
            <a:endParaRPr lang="en-GB" sz="2400" dirty="0"/>
          </a:p>
        </p:txBody>
      </p:sp>
      <p:sp>
        <p:nvSpPr>
          <p:cNvPr id="3" name="Content Placeholder 2">
            <a:extLst>
              <a:ext uri="{FF2B5EF4-FFF2-40B4-BE49-F238E27FC236}">
                <a16:creationId xmlns:a16="http://schemas.microsoft.com/office/drawing/2014/main" id="{319E4652-6C07-4BE6-96A6-12282DC9057C}"/>
              </a:ext>
            </a:extLst>
          </p:cNvPr>
          <p:cNvSpPr>
            <a:spLocks noGrp="1"/>
          </p:cNvSpPr>
          <p:nvPr>
            <p:ph idx="1"/>
          </p:nvPr>
        </p:nvSpPr>
        <p:spPr>
          <a:xfrm>
            <a:off x="687238" y="1052737"/>
            <a:ext cx="10824749" cy="5133406"/>
          </a:xfrm>
        </p:spPr>
        <p:txBody>
          <a:bodyPr vert="horz" lIns="91440" tIns="45720" rIns="91440" bIns="45720" rtlCol="0" anchor="t">
            <a:noAutofit/>
          </a:bodyPr>
          <a:lstStyle/>
          <a:p>
            <a:pPr marL="622300" lvl="1">
              <a:buFont typeface="Wingdings" panose="05000000000000000000" pitchFamily="2" charset="2"/>
              <a:buChar char="Ø"/>
            </a:pPr>
            <a:r>
              <a:rPr lang="en-US" dirty="0"/>
              <a:t>Diversity is simply a </a:t>
            </a:r>
            <a:r>
              <a:rPr lang="en-US" dirty="0">
                <a:solidFill>
                  <a:schemeClr val="tx1">
                    <a:lumMod val="95000"/>
                    <a:lumOff val="5000"/>
                  </a:schemeClr>
                </a:solidFill>
              </a:rPr>
              <a:t>representation of many different types of people focusing on the differences</a:t>
            </a:r>
            <a:br>
              <a:rPr lang="en-US" dirty="0"/>
            </a:br>
            <a:endParaRPr lang="en-US" dirty="0">
              <a:solidFill>
                <a:srgbClr val="1696E6"/>
              </a:solidFill>
              <a:cs typeface="Calibri"/>
            </a:endParaRPr>
          </a:p>
          <a:p>
            <a:pPr marL="622300" lvl="1">
              <a:buFont typeface="Wingdings" panose="05000000000000000000" pitchFamily="2" charset="2"/>
              <a:buChar char="Ø"/>
            </a:pPr>
            <a:r>
              <a:rPr lang="en-US" dirty="0"/>
              <a:t>Inclusion is the act of welcoming a </a:t>
            </a:r>
            <a:r>
              <a:rPr lang="en-GB" dirty="0"/>
              <a:t>person that is included within that environment  - </a:t>
            </a:r>
            <a:r>
              <a:rPr lang="en-US" dirty="0"/>
              <a:t>where all different kinds of people can thrive and succeed. </a:t>
            </a:r>
            <a:endParaRPr lang="en-US" dirty="0">
              <a:cs typeface="Calibri"/>
            </a:endParaRPr>
          </a:p>
          <a:p>
            <a:pPr marL="407670" lvl="1" indent="0">
              <a:buNone/>
            </a:pPr>
            <a:endParaRPr lang="en-US" dirty="0">
              <a:cs typeface="Calibri"/>
            </a:endParaRPr>
          </a:p>
          <a:p>
            <a:pPr marL="622300" lvl="1">
              <a:buFont typeface="Wingdings" panose="05000000000000000000" pitchFamily="2" charset="2"/>
              <a:buChar char="Ø"/>
            </a:pPr>
            <a:r>
              <a:rPr lang="en-US" dirty="0"/>
              <a:t>Inclusion is the act of giving </a:t>
            </a:r>
            <a:r>
              <a:rPr lang="en-GB" dirty="0"/>
              <a:t>equal access to opportunities and resources for people who might otherwise be excluded or marginalized</a:t>
            </a:r>
            <a:r>
              <a:rPr lang="en-US" dirty="0"/>
              <a:t> </a:t>
            </a:r>
            <a:endParaRPr lang="en-US" dirty="0">
              <a:solidFill>
                <a:srgbClr val="1696E6"/>
              </a:solidFill>
              <a:cs typeface="Calibri"/>
            </a:endParaRPr>
          </a:p>
          <a:p>
            <a:pPr marL="622300" lvl="1">
              <a:buFont typeface="Wingdings" panose="05000000000000000000" pitchFamily="2" charset="2"/>
              <a:buChar char="Ø"/>
            </a:pPr>
            <a:endParaRPr lang="en-US" dirty="0">
              <a:solidFill>
                <a:srgbClr val="1696E6"/>
              </a:solidFill>
              <a:cs typeface="Calibri"/>
            </a:endParaRPr>
          </a:p>
          <a:p>
            <a:pPr marL="622300" lvl="1">
              <a:buFont typeface="Wingdings" panose="05000000000000000000" pitchFamily="2" charset="2"/>
              <a:buChar char="Ø"/>
            </a:pPr>
            <a:r>
              <a:rPr lang="en-US" dirty="0"/>
              <a:t>Diversity is </a:t>
            </a:r>
            <a:r>
              <a:rPr lang="en-US" dirty="0">
                <a:solidFill>
                  <a:srgbClr val="1696E6"/>
                </a:solidFill>
              </a:rPr>
              <a:t>what you have</a:t>
            </a:r>
            <a:r>
              <a:rPr lang="en-US" dirty="0"/>
              <a:t>. Inclusion is </a:t>
            </a:r>
            <a:r>
              <a:rPr lang="en-US" dirty="0">
                <a:solidFill>
                  <a:srgbClr val="1696E6"/>
                </a:solidFill>
              </a:rPr>
              <a:t>what you do</a:t>
            </a:r>
            <a:r>
              <a:rPr lang="en-US" dirty="0"/>
              <a:t>. </a:t>
            </a:r>
            <a:endParaRPr lang="en-US" dirty="0">
              <a:cs typeface="Calibri"/>
            </a:endParaRPr>
          </a:p>
          <a:p>
            <a:pPr marL="922020" lvl="2">
              <a:buFont typeface="Wingdings" panose="05000000000000000000" pitchFamily="2" charset="2"/>
              <a:buChar char="Ø"/>
            </a:pPr>
            <a:r>
              <a:rPr lang="en-US" sz="2400" dirty="0"/>
              <a:t>Simply having a diverse workforce is not enough. </a:t>
            </a:r>
            <a:endParaRPr lang="en-US" sz="2400" dirty="0">
              <a:cs typeface="Calibri"/>
            </a:endParaRPr>
          </a:p>
          <a:p>
            <a:pPr marL="922020" lvl="2">
              <a:buFont typeface="Wingdings" panose="05000000000000000000" pitchFamily="2" charset="2"/>
              <a:buChar char="Ø"/>
            </a:pPr>
            <a:r>
              <a:rPr lang="en-US" sz="2400" dirty="0"/>
              <a:t>Everyone should be encouraged to fully participate and share equally.  </a:t>
            </a:r>
            <a:br>
              <a:rPr lang="en-US" sz="2400" dirty="0"/>
            </a:br>
            <a:endParaRPr lang="en-US" sz="2400" dirty="0">
              <a:cs typeface="Calibri"/>
            </a:endParaRPr>
          </a:p>
        </p:txBody>
      </p:sp>
    </p:spTree>
    <p:extLst>
      <p:ext uri="{BB962C8B-B14F-4D97-AF65-F5344CB8AC3E}">
        <p14:creationId xmlns:p14="http://schemas.microsoft.com/office/powerpoint/2010/main" val="58807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A0E82FA-5200-48A8-933D-F78A3C330D54}"/>
              </a:ext>
            </a:extLst>
          </p:cNvPr>
          <p:cNvSpPr>
            <a:spLocks noGrp="1"/>
          </p:cNvSpPr>
          <p:nvPr>
            <p:ph type="title"/>
          </p:nvPr>
        </p:nvSpPr>
        <p:spPr>
          <a:xfrm>
            <a:off x="777240" y="731519"/>
            <a:ext cx="2845191" cy="3237579"/>
          </a:xfrm>
        </p:spPr>
        <p:txBody>
          <a:bodyPr>
            <a:normAutofit/>
          </a:bodyPr>
          <a:lstStyle/>
          <a:p>
            <a:r>
              <a:rPr lang="en-US" sz="3800">
                <a:solidFill>
                  <a:srgbClr val="FFFFFF"/>
                </a:solidFill>
              </a:rPr>
              <a:t>Why Does Diversity Matter?</a:t>
            </a:r>
            <a:endParaRPr lang="en-GB" sz="380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358743-3C9E-4183-9BCA-8CFB39BD6F9C}"/>
              </a:ext>
            </a:extLst>
          </p:cNvPr>
          <p:cNvSpPr>
            <a:spLocks noGrp="1"/>
          </p:cNvSpPr>
          <p:nvPr>
            <p:ph idx="1"/>
          </p:nvPr>
        </p:nvSpPr>
        <p:spPr>
          <a:xfrm>
            <a:off x="4379709" y="686862"/>
            <a:ext cx="7037591" cy="5475129"/>
          </a:xfrm>
        </p:spPr>
        <p:txBody>
          <a:bodyPr anchor="ctr">
            <a:normAutofit/>
          </a:bodyPr>
          <a:lstStyle/>
          <a:p>
            <a:r>
              <a:rPr lang="en-US" sz="2600"/>
              <a:t>Diversity expands experiences &amp; knowledge.  </a:t>
            </a:r>
          </a:p>
          <a:p>
            <a:r>
              <a:rPr lang="en-US" sz="2600"/>
              <a:t>Enhances social development.</a:t>
            </a:r>
          </a:p>
          <a:p>
            <a:r>
              <a:rPr lang="en-US" sz="2600"/>
              <a:t>Successful performance in role</a:t>
            </a:r>
          </a:p>
          <a:p>
            <a:r>
              <a:rPr lang="en-US" sz="2600"/>
              <a:t>Expands your capacity for viewing problems</a:t>
            </a:r>
          </a:p>
          <a:p>
            <a:r>
              <a:rPr lang="en-US" sz="2600"/>
              <a:t>Enriches the multiple perspectives</a:t>
            </a:r>
          </a:p>
        </p:txBody>
      </p:sp>
    </p:spTree>
    <p:extLst>
      <p:ext uri="{BB962C8B-B14F-4D97-AF65-F5344CB8AC3E}">
        <p14:creationId xmlns:p14="http://schemas.microsoft.com/office/powerpoint/2010/main" val="2162293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0495EB-0003-9F8E-0039-1ED314858D1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History </a:t>
            </a:r>
          </a:p>
        </p:txBody>
      </p:sp>
      <p:graphicFrame>
        <p:nvGraphicFramePr>
          <p:cNvPr id="5" name="Content Placeholder 2">
            <a:extLst>
              <a:ext uri="{FF2B5EF4-FFF2-40B4-BE49-F238E27FC236}">
                <a16:creationId xmlns:a16="http://schemas.microsoft.com/office/drawing/2014/main" id="{238B02BF-CD4E-04A7-4FF9-B0A2E371330B}"/>
              </a:ext>
            </a:extLst>
          </p:cNvPr>
          <p:cNvGraphicFramePr>
            <a:graphicFrameLocks noGrp="1"/>
          </p:cNvGraphicFramePr>
          <p:nvPr>
            <p:ph idx="1"/>
            <p:extLst>
              <p:ext uri="{D42A27DB-BD31-4B8C-83A1-F6EECF244321}">
                <p14:modId xmlns:p14="http://schemas.microsoft.com/office/powerpoint/2010/main" val="381575145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4233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F84DA-077C-9CBF-A7BA-C85A10CD16F1}"/>
              </a:ext>
            </a:extLst>
          </p:cNvPr>
          <p:cNvSpPr>
            <a:spLocks noGrp="1"/>
          </p:cNvSpPr>
          <p:nvPr>
            <p:ph type="title"/>
          </p:nvPr>
        </p:nvSpPr>
        <p:spPr>
          <a:xfrm>
            <a:off x="838200" y="365126"/>
            <a:ext cx="10515600" cy="483014"/>
          </a:xfrm>
        </p:spPr>
        <p:txBody>
          <a:bodyPr>
            <a:normAutofit fontScale="90000"/>
          </a:bodyPr>
          <a:lstStyle/>
          <a:p>
            <a:r>
              <a:rPr lang="en-GB" sz="3200" dirty="0"/>
              <a:t>Why new legislation?</a:t>
            </a:r>
          </a:p>
        </p:txBody>
      </p:sp>
      <p:sp>
        <p:nvSpPr>
          <p:cNvPr id="3" name="Content Placeholder 2">
            <a:extLst>
              <a:ext uri="{FF2B5EF4-FFF2-40B4-BE49-F238E27FC236}">
                <a16:creationId xmlns:a16="http://schemas.microsoft.com/office/drawing/2014/main" id="{AC74E92D-7127-C563-A9E7-BF9AD648FB12}"/>
              </a:ext>
            </a:extLst>
          </p:cNvPr>
          <p:cNvSpPr>
            <a:spLocks noGrp="1"/>
          </p:cNvSpPr>
          <p:nvPr>
            <p:ph idx="1"/>
          </p:nvPr>
        </p:nvSpPr>
        <p:spPr>
          <a:xfrm>
            <a:off x="838200" y="1272209"/>
            <a:ext cx="10515600" cy="4904754"/>
          </a:xfrm>
        </p:spPr>
        <p:txBody>
          <a:bodyPr vert="horz" lIns="91440" tIns="45720" rIns="91440" bIns="45720" rtlCol="0" anchor="t">
            <a:normAutofit lnSpcReduction="10000"/>
          </a:bodyPr>
          <a:lstStyle/>
          <a:p>
            <a:r>
              <a:rPr lang="en-GB" dirty="0"/>
              <a:t>Stronger laws were needed because the old equality laws did not make equality happen fast enough.</a:t>
            </a:r>
            <a:endParaRPr lang="en-GB" dirty="0">
              <a:cs typeface="Calibri"/>
            </a:endParaRPr>
          </a:p>
          <a:p>
            <a:r>
              <a:rPr lang="en-GB" dirty="0"/>
              <a:t>many women are paid less than men for the same kind of work.  Disabled people are a lot more likely to have no job. </a:t>
            </a:r>
          </a:p>
          <a:p>
            <a:r>
              <a:rPr lang="en-GB" dirty="0"/>
              <a:t>People of different races found it harder to get a job</a:t>
            </a:r>
            <a:endParaRPr lang="en-GB" dirty="0">
              <a:cs typeface="Calibri"/>
            </a:endParaRPr>
          </a:p>
          <a:p>
            <a:r>
              <a:rPr lang="en-GB" dirty="0"/>
              <a:t>Lesbian and gay people were worried about asking the police for help in case they were treated unfairly. </a:t>
            </a:r>
            <a:endParaRPr lang="en-GB" dirty="0">
              <a:cs typeface="Calibri"/>
            </a:endParaRPr>
          </a:p>
          <a:p>
            <a:r>
              <a:rPr lang="en-GB" dirty="0"/>
              <a:t>Government Equalities Office - The Equality Act, made equality real it </a:t>
            </a:r>
            <a:r>
              <a:rPr lang="en-GB"/>
              <a:t>brought together 9 big equality laws and about many smaller laws.</a:t>
            </a:r>
            <a:endParaRPr lang="en-GB">
              <a:ea typeface="Calibri"/>
              <a:cs typeface="Calibri"/>
            </a:endParaRPr>
          </a:p>
          <a:p>
            <a:r>
              <a:rPr lang="en-GB" dirty="0"/>
              <a:t>One law makes it easier for all and employers to know what is right or wrong</a:t>
            </a:r>
          </a:p>
        </p:txBody>
      </p:sp>
    </p:spTree>
    <p:extLst>
      <p:ext uri="{BB962C8B-B14F-4D97-AF65-F5344CB8AC3E}">
        <p14:creationId xmlns:p14="http://schemas.microsoft.com/office/powerpoint/2010/main" val="4013526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D2133-2DB5-4FD9-81E3-012024728AA5}"/>
              </a:ext>
            </a:extLst>
          </p:cNvPr>
          <p:cNvSpPr>
            <a:spLocks noGrp="1"/>
          </p:cNvSpPr>
          <p:nvPr>
            <p:ph type="title"/>
          </p:nvPr>
        </p:nvSpPr>
        <p:spPr>
          <a:xfrm>
            <a:off x="1981200" y="274638"/>
            <a:ext cx="8229600" cy="418058"/>
          </a:xfrm>
        </p:spPr>
        <p:txBody>
          <a:bodyPr>
            <a:normAutofit fontScale="90000"/>
          </a:bodyPr>
          <a:lstStyle/>
          <a:p>
            <a:r>
              <a:rPr lang="en-GB" sz="3600" dirty="0"/>
              <a:t>Equality Act 2010</a:t>
            </a:r>
          </a:p>
        </p:txBody>
      </p:sp>
      <p:sp>
        <p:nvSpPr>
          <p:cNvPr id="3" name="Content Placeholder 2">
            <a:extLst>
              <a:ext uri="{FF2B5EF4-FFF2-40B4-BE49-F238E27FC236}">
                <a16:creationId xmlns:a16="http://schemas.microsoft.com/office/drawing/2014/main" id="{09709F73-B9BD-4436-B216-2E39327CAEB8}"/>
              </a:ext>
            </a:extLst>
          </p:cNvPr>
          <p:cNvSpPr>
            <a:spLocks noGrp="1"/>
          </p:cNvSpPr>
          <p:nvPr>
            <p:ph idx="1"/>
          </p:nvPr>
        </p:nvSpPr>
        <p:spPr>
          <a:xfrm>
            <a:off x="1981200" y="1268761"/>
            <a:ext cx="8229600" cy="4248473"/>
          </a:xfrm>
        </p:spPr>
        <p:txBody>
          <a:bodyPr>
            <a:normAutofit fontScale="70000" lnSpcReduction="20000"/>
          </a:bodyPr>
          <a:lstStyle/>
          <a:p>
            <a:r>
              <a:rPr lang="en-GB" dirty="0"/>
              <a:t>October 2010</a:t>
            </a:r>
          </a:p>
          <a:p>
            <a:r>
              <a:rPr lang="en-GB" dirty="0"/>
              <a:t>Protects individuals from discriminatory and unfair treatment</a:t>
            </a:r>
          </a:p>
          <a:p>
            <a:r>
              <a:rPr lang="en-GB" dirty="0"/>
              <a:t> 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pPr marL="0" indent="0" algn="ctr">
              <a:buNone/>
            </a:pPr>
            <a:r>
              <a:rPr lang="en-GB" b="1" dirty="0"/>
              <a:t>What are the protected Characteristic’s?</a:t>
            </a:r>
          </a:p>
          <a:p>
            <a:endParaRPr lang="en-GB" dirty="0"/>
          </a:p>
        </p:txBody>
      </p:sp>
    </p:spTree>
    <p:extLst>
      <p:ext uri="{BB962C8B-B14F-4D97-AF65-F5344CB8AC3E}">
        <p14:creationId xmlns:p14="http://schemas.microsoft.com/office/powerpoint/2010/main" val="3474757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protected characteristics">
            <a:extLst>
              <a:ext uri="{FF2B5EF4-FFF2-40B4-BE49-F238E27FC236}">
                <a16:creationId xmlns:a16="http://schemas.microsoft.com/office/drawing/2014/main" id="{A8345EE0-B837-4B15-9D84-8B49F35440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391478" y="278692"/>
            <a:ext cx="9727096" cy="6067294"/>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a:xfrm>
            <a:off x="8778672" y="5106725"/>
            <a:ext cx="384378" cy="205383"/>
          </a:xfrm>
        </p:spPr>
        <p:txBody>
          <a:bodyPr vert="horz" lIns="51435" tIns="25718" rIns="51435" bIns="25718" rtlCol="0" anchor="ctr">
            <a:normAutofit fontScale="92500" lnSpcReduction="10000"/>
          </a:bodyPr>
          <a:lstStyle/>
          <a:p>
            <a:pPr defTabSz="257175">
              <a:spcAft>
                <a:spcPts val="338"/>
              </a:spcAft>
              <a:defRPr/>
            </a:pPr>
            <a:fld id="{5DFEDB64-84C3-4240-BCBA-134AE1D9082C}" type="slidenum">
              <a:rPr lang="en-US">
                <a:solidFill>
                  <a:srgbClr val="FFFFFF"/>
                </a:solidFill>
              </a:rPr>
              <a:pPr defTabSz="257175">
                <a:spcAft>
                  <a:spcPts val="338"/>
                </a:spcAft>
                <a:defRPr/>
              </a:pPr>
              <a:t>7</a:t>
            </a:fld>
            <a:endParaRPr lang="en-US" dirty="0">
              <a:solidFill>
                <a:srgbClr val="FFFFFF"/>
              </a:solidFill>
            </a:endParaRPr>
          </a:p>
        </p:txBody>
      </p:sp>
    </p:spTree>
    <p:extLst>
      <p:ext uri="{BB962C8B-B14F-4D97-AF65-F5344CB8AC3E}">
        <p14:creationId xmlns:p14="http://schemas.microsoft.com/office/powerpoint/2010/main" val="72975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4CDCE1-073C-8A27-C6C8-618635C598C9}"/>
              </a:ext>
            </a:extLst>
          </p:cNvPr>
          <p:cNvSpPr>
            <a:spLocks noGrp="1"/>
          </p:cNvSpPr>
          <p:nvPr>
            <p:ph type="title"/>
          </p:nvPr>
        </p:nvSpPr>
        <p:spPr>
          <a:xfrm>
            <a:off x="6551550" y="365125"/>
            <a:ext cx="4802249" cy="2412882"/>
          </a:xfrm>
        </p:spPr>
        <p:txBody>
          <a:bodyPr anchor="b">
            <a:normAutofit/>
          </a:bodyPr>
          <a:lstStyle/>
          <a:p>
            <a:r>
              <a:rPr lang="en-GB" sz="4000" dirty="0"/>
              <a:t>Although films – experienced by real people</a:t>
            </a:r>
          </a:p>
        </p:txBody>
      </p:sp>
      <p:pic>
        <p:nvPicPr>
          <p:cNvPr id="1030" name="Picture 6" descr="Pose - Rotten Tomatoes">
            <a:extLst>
              <a:ext uri="{FF2B5EF4-FFF2-40B4-BE49-F238E27FC236}">
                <a16:creationId xmlns:a16="http://schemas.microsoft.com/office/drawing/2014/main" id="{50D952F0-E27B-6EC6-D464-EC49BCFAF4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342" r="3" b="1410"/>
          <a:stretch/>
        </p:blipFill>
        <p:spPr bwMode="auto">
          <a:xfrm>
            <a:off x="-1" y="10"/>
            <a:ext cx="3003123" cy="389238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BBC One - Made in Dagenham">
            <a:extLst>
              <a:ext uri="{FF2B5EF4-FFF2-40B4-BE49-F238E27FC236}">
                <a16:creationId xmlns:a16="http://schemas.microsoft.com/office/drawing/2014/main" id="{38D3C345-31A5-27B5-8027-F3E116CAFB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778" r="11321" b="1"/>
          <a:stretch/>
        </p:blipFill>
        <p:spPr bwMode="auto">
          <a:xfrm>
            <a:off x="3180257" y="10"/>
            <a:ext cx="3016307" cy="278593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99F5393-399D-3B0F-37F6-5550CF0EFBB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0033" r="3" b="18300"/>
          <a:stretch/>
        </p:blipFill>
        <p:spPr bwMode="auto">
          <a:xfrm>
            <a:off x="-1" y="4079988"/>
            <a:ext cx="3003123" cy="277801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470522A-1D8F-69AF-6007-50071FFA5560}"/>
              </a:ext>
            </a:extLst>
          </p:cNvPr>
          <p:cNvPicPr>
            <a:picLocks noChangeAspect="1"/>
          </p:cNvPicPr>
          <p:nvPr/>
        </p:nvPicPr>
        <p:blipFill rotWithShape="1">
          <a:blip r:embed="rId5"/>
          <a:srcRect r="8735"/>
          <a:stretch/>
        </p:blipFill>
        <p:spPr>
          <a:xfrm>
            <a:off x="3180257" y="2957665"/>
            <a:ext cx="3016307" cy="3900335"/>
          </a:xfrm>
          <a:prstGeom prst="rect">
            <a:avLst/>
          </a:prstGeom>
        </p:spPr>
      </p:pic>
      <p:sp>
        <p:nvSpPr>
          <p:cNvPr id="1034" name="Content Placeholder 1033">
            <a:extLst>
              <a:ext uri="{FF2B5EF4-FFF2-40B4-BE49-F238E27FC236}">
                <a16:creationId xmlns:a16="http://schemas.microsoft.com/office/drawing/2014/main" id="{C92CB1CD-2B90-381E-F0E7-F4AB9F5D56BA}"/>
              </a:ext>
            </a:extLst>
          </p:cNvPr>
          <p:cNvSpPr>
            <a:spLocks noGrp="1"/>
          </p:cNvSpPr>
          <p:nvPr>
            <p:ph idx="1"/>
          </p:nvPr>
        </p:nvSpPr>
        <p:spPr>
          <a:xfrm>
            <a:off x="6551550" y="2957665"/>
            <a:ext cx="4802249" cy="3694926"/>
          </a:xfrm>
        </p:spPr>
        <p:txBody>
          <a:bodyPr>
            <a:noAutofit/>
          </a:bodyPr>
          <a:lstStyle/>
          <a:p>
            <a:r>
              <a:rPr lang="en-GB" sz="1800" dirty="0"/>
              <a:t>F</a:t>
            </a:r>
            <a:r>
              <a:rPr lang="en-GB" sz="1800" b="0" i="0" dirty="0">
                <a:effectLst/>
              </a:rPr>
              <a:t>emale factory workers at the Ford </a:t>
            </a:r>
            <a:r>
              <a:rPr lang="en-GB" sz="1800" i="0" dirty="0">
                <a:effectLst/>
              </a:rPr>
              <a:t>Dagenham</a:t>
            </a:r>
            <a:r>
              <a:rPr lang="en-GB" sz="1800" b="0" i="0" dirty="0">
                <a:effectLst/>
              </a:rPr>
              <a:t> plant – strike action for equal pay</a:t>
            </a:r>
            <a:endParaRPr lang="en-US" sz="1800" dirty="0"/>
          </a:p>
          <a:p>
            <a:r>
              <a:rPr lang="en-GB" sz="1800" b="0" i="0" dirty="0">
                <a:effectLst/>
              </a:rPr>
              <a:t>Gay man Andrew Beckett who asks lawyer Joe Miller to help him sue his employers, who fired him after discovering he had AIDS</a:t>
            </a:r>
          </a:p>
          <a:p>
            <a:r>
              <a:rPr lang="en-GB" sz="1800" b="0" i="0" dirty="0">
                <a:effectLst/>
              </a:rPr>
              <a:t>New York City's ballroom culture, an LGBTQ subculture in the African-Latino cultures</a:t>
            </a:r>
          </a:p>
          <a:p>
            <a:r>
              <a:rPr lang="en-GB" sz="1800" dirty="0"/>
              <a:t>Regular sign UK not to rent rooms out 1950’s onwards</a:t>
            </a:r>
          </a:p>
        </p:txBody>
      </p:sp>
    </p:spTree>
    <p:extLst>
      <p:ext uri="{BB962C8B-B14F-4D97-AF65-F5344CB8AC3E}">
        <p14:creationId xmlns:p14="http://schemas.microsoft.com/office/powerpoint/2010/main" val="3379073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defTabSz="685800">
              <a:defRPr/>
            </a:pPr>
            <a:fld id="{5DFEDB64-84C3-4240-BCBA-134AE1D9082C}" type="slidenum">
              <a:rPr lang="en-GB" sz="675">
                <a:solidFill>
                  <a:srgbClr val="1F3864"/>
                </a:solidFill>
                <a:latin typeface="Trebuchet MS" panose="020B0603020202020204"/>
              </a:rPr>
              <a:pPr defTabSz="685800">
                <a:defRPr/>
              </a:pPr>
              <a:t>9</a:t>
            </a:fld>
            <a:endParaRPr lang="en-GB" sz="675" dirty="0">
              <a:solidFill>
                <a:srgbClr val="1F3864"/>
              </a:solidFill>
              <a:latin typeface="Trebuchet MS" panose="020B0603020202020204"/>
            </a:endParaRPr>
          </a:p>
        </p:txBody>
      </p:sp>
      <p:pic>
        <p:nvPicPr>
          <p:cNvPr id="2050"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8834"/>
          <a:stretch/>
        </p:blipFill>
        <p:spPr bwMode="auto">
          <a:xfrm>
            <a:off x="792349" y="476673"/>
            <a:ext cx="10956562" cy="62538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741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78214" y="330740"/>
            <a:ext cx="10967048" cy="646331"/>
          </a:xfrm>
          <a:prstGeom prst="rect">
            <a:avLst/>
          </a:prstGeom>
          <a:solidFill>
            <a:srgbClr val="002060"/>
          </a:solidFill>
        </p:spPr>
        <p:txBody>
          <a:bodyPr wrap="square" rtlCol="0">
            <a:spAutoFit/>
          </a:bodyPr>
          <a:lstStyle/>
          <a:p>
            <a:pPr algn="ctr"/>
            <a:r>
              <a:rPr lang="en-GB" sz="3600" b="1" dirty="0">
                <a:solidFill>
                  <a:schemeClr val="bg1"/>
                </a:solidFill>
              </a:rPr>
              <a:t>Hate Incident</a:t>
            </a:r>
          </a:p>
        </p:txBody>
      </p:sp>
      <p:graphicFrame>
        <p:nvGraphicFramePr>
          <p:cNvPr id="2" name="Diagram 1">
            <a:extLst>
              <a:ext uri="{FF2B5EF4-FFF2-40B4-BE49-F238E27FC236}">
                <a16:creationId xmlns:a16="http://schemas.microsoft.com/office/drawing/2014/main" id="{29B5FF33-DA78-4FDB-9436-612F84322ED4}"/>
              </a:ext>
            </a:extLst>
          </p:cNvPr>
          <p:cNvGraphicFramePr/>
          <p:nvPr>
            <p:extLst>
              <p:ext uri="{D42A27DB-BD31-4B8C-83A1-F6EECF244321}">
                <p14:modId xmlns:p14="http://schemas.microsoft.com/office/powerpoint/2010/main" val="2082702812"/>
              </p:ext>
            </p:extLst>
          </p:nvPr>
        </p:nvGraphicFramePr>
        <p:xfrm>
          <a:off x="1381328" y="1128409"/>
          <a:ext cx="9539414" cy="475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4696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1CB8859-DC51-4B4E-8A3A-321591A60CB2}"/>
                                            </p:graphicEl>
                                          </p:spTgt>
                                        </p:tgtEl>
                                        <p:attrNameLst>
                                          <p:attrName>style.visibility</p:attrName>
                                        </p:attrNameLst>
                                      </p:cBhvr>
                                      <p:to>
                                        <p:strVal val="visible"/>
                                      </p:to>
                                    </p:set>
                                    <p:animEffect transition="in" filter="fade">
                                      <p:cBhvr>
                                        <p:cTn id="7" dur="500"/>
                                        <p:tgtEl>
                                          <p:spTgt spid="2">
                                            <p:graphicEl>
                                              <a:dgm id="{01CB8859-DC51-4B4E-8A3A-321591A60CB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7D93DF8-86AA-475B-8C78-0B502BCF224F}"/>
                                            </p:graphicEl>
                                          </p:spTgt>
                                        </p:tgtEl>
                                        <p:attrNameLst>
                                          <p:attrName>style.visibility</p:attrName>
                                        </p:attrNameLst>
                                      </p:cBhvr>
                                      <p:to>
                                        <p:strVal val="visible"/>
                                      </p:to>
                                    </p:set>
                                    <p:animEffect transition="in" filter="fade">
                                      <p:cBhvr>
                                        <p:cTn id="12" dur="500"/>
                                        <p:tgtEl>
                                          <p:spTgt spid="2">
                                            <p:graphicEl>
                                              <a:dgm id="{17D93DF8-86AA-475B-8C78-0B502BCF224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896BDF6-4F6F-4CA2-8BEB-C6501B7501F8}"/>
                                            </p:graphicEl>
                                          </p:spTgt>
                                        </p:tgtEl>
                                        <p:attrNameLst>
                                          <p:attrName>style.visibility</p:attrName>
                                        </p:attrNameLst>
                                      </p:cBhvr>
                                      <p:to>
                                        <p:strVal val="visible"/>
                                      </p:to>
                                    </p:set>
                                    <p:animEffect transition="in" filter="fade">
                                      <p:cBhvr>
                                        <p:cTn id="15" dur="500"/>
                                        <p:tgtEl>
                                          <p:spTgt spid="2">
                                            <p:graphicEl>
                                              <a:dgm id="{E896BDF6-4F6F-4CA2-8BEB-C6501B7501F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60000" y="1300148"/>
            <a:ext cx="2032000" cy="1585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53313" y="3429000"/>
            <a:ext cx="1620580" cy="1418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p:cNvPicPr>
            <a:picLocks noChangeAspect="1"/>
          </p:cNvPicPr>
          <p:nvPr>
            <p:custDataLst>
              <p:tags r:id="rId1"/>
            </p:custDataLst>
          </p:nvPr>
        </p:nvPicPr>
        <p:blipFill>
          <a:blip r:embed="rId6" cstate="print">
            <a:extLst>
              <a:ext uri="{28A0092B-C50C-407E-A947-70E740481C1C}">
                <a14:useLocalDpi xmlns:a14="http://schemas.microsoft.com/office/drawing/2010/main" val="0"/>
              </a:ext>
            </a:extLst>
          </a:blip>
          <a:stretch>
            <a:fillRect/>
          </a:stretch>
        </p:blipFill>
        <p:spPr>
          <a:xfrm>
            <a:off x="317327" y="3233443"/>
            <a:ext cx="3336032" cy="1536176"/>
          </a:xfrm>
          <a:prstGeom prst="rect">
            <a:avLst/>
          </a:prstGeom>
          <a:effectLst>
            <a:softEdge rad="317500"/>
          </a:effectLst>
        </p:spPr>
      </p:pic>
      <p:sp>
        <p:nvSpPr>
          <p:cNvPr id="9" name="TextBox 8"/>
          <p:cNvSpPr txBox="1"/>
          <p:nvPr/>
        </p:nvSpPr>
        <p:spPr>
          <a:xfrm>
            <a:off x="531778" y="192446"/>
            <a:ext cx="11128443" cy="584775"/>
          </a:xfrm>
          <a:prstGeom prst="rect">
            <a:avLst/>
          </a:prstGeom>
          <a:solidFill>
            <a:srgbClr val="002060"/>
          </a:solidFill>
        </p:spPr>
        <p:txBody>
          <a:bodyPr wrap="square" rtlCol="0">
            <a:spAutoFit/>
          </a:bodyPr>
          <a:lstStyle/>
          <a:p>
            <a:pPr algn="ctr"/>
            <a:r>
              <a:rPr lang="en-GB" sz="3200" b="1" dirty="0">
                <a:solidFill>
                  <a:schemeClr val="bg1"/>
                </a:solidFill>
              </a:rPr>
              <a:t>Hate Crime</a:t>
            </a:r>
          </a:p>
        </p:txBody>
      </p:sp>
      <p:graphicFrame>
        <p:nvGraphicFramePr>
          <p:cNvPr id="2" name="Diagram 1">
            <a:extLst>
              <a:ext uri="{FF2B5EF4-FFF2-40B4-BE49-F238E27FC236}">
                <a16:creationId xmlns:a16="http://schemas.microsoft.com/office/drawing/2014/main" id="{4F8A1E50-5B0C-4511-B781-3CE0001E0DA2}"/>
              </a:ext>
            </a:extLst>
          </p:cNvPr>
          <p:cNvGraphicFramePr/>
          <p:nvPr>
            <p:extLst>
              <p:ext uri="{D42A27DB-BD31-4B8C-83A1-F6EECF244321}">
                <p14:modId xmlns:p14="http://schemas.microsoft.com/office/powerpoint/2010/main" val="1288756011"/>
              </p:ext>
            </p:extLst>
          </p:nvPr>
        </p:nvGraphicFramePr>
        <p:xfrm>
          <a:off x="2082632" y="790121"/>
          <a:ext cx="8077368" cy="488664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1080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5FAB2CF-A8C0-4BC9-90ED-102ED8590B45}"/>
                                            </p:graphicEl>
                                          </p:spTgt>
                                        </p:tgtEl>
                                        <p:attrNameLst>
                                          <p:attrName>style.visibility</p:attrName>
                                        </p:attrNameLst>
                                      </p:cBhvr>
                                      <p:to>
                                        <p:strVal val="visible"/>
                                      </p:to>
                                    </p:set>
                                    <p:animEffect transition="in" filter="fade">
                                      <p:cBhvr>
                                        <p:cTn id="7" dur="500"/>
                                        <p:tgtEl>
                                          <p:spTgt spid="2">
                                            <p:graphicEl>
                                              <a:dgm id="{F5FAB2CF-A8C0-4BC9-90ED-102ED8590B4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6B87070-0877-4E70-B0A6-B6194D417698}"/>
                                            </p:graphicEl>
                                          </p:spTgt>
                                        </p:tgtEl>
                                        <p:attrNameLst>
                                          <p:attrName>style.visibility</p:attrName>
                                        </p:attrNameLst>
                                      </p:cBhvr>
                                      <p:to>
                                        <p:strVal val="visible"/>
                                      </p:to>
                                    </p:set>
                                    <p:animEffect transition="in" filter="fade">
                                      <p:cBhvr>
                                        <p:cTn id="12" dur="500"/>
                                        <p:tgtEl>
                                          <p:spTgt spid="2">
                                            <p:graphicEl>
                                              <a:dgm id="{66B87070-0877-4E70-B0A6-B6194D4176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43F9B55-7E8B-4590-A6CF-21F90155D920}"/>
                                            </p:graphicEl>
                                          </p:spTgt>
                                        </p:tgtEl>
                                        <p:attrNameLst>
                                          <p:attrName>style.visibility</p:attrName>
                                        </p:attrNameLst>
                                      </p:cBhvr>
                                      <p:to>
                                        <p:strVal val="visible"/>
                                      </p:to>
                                    </p:set>
                                    <p:animEffect transition="in" filter="fade">
                                      <p:cBhvr>
                                        <p:cTn id="15" dur="500"/>
                                        <p:tgtEl>
                                          <p:spTgt spid="2">
                                            <p:graphicEl>
                                              <a:dgm id="{D43F9B55-7E8B-4590-A6CF-21F90155D9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7E538-CD0C-6691-DA43-D97F88BAE908}"/>
              </a:ext>
            </a:extLst>
          </p:cNvPr>
          <p:cNvSpPr>
            <a:spLocks noGrp="1"/>
          </p:cNvSpPr>
          <p:nvPr>
            <p:ph type="title"/>
          </p:nvPr>
        </p:nvSpPr>
        <p:spPr>
          <a:xfrm>
            <a:off x="838200" y="365125"/>
            <a:ext cx="10515600" cy="1256641"/>
          </a:xfrm>
        </p:spPr>
        <p:txBody>
          <a:bodyPr/>
          <a:lstStyle/>
          <a:p>
            <a:r>
              <a:rPr lang="en-GB" dirty="0"/>
              <a:t>Hate Crime - CPS</a:t>
            </a:r>
          </a:p>
        </p:txBody>
      </p:sp>
      <p:sp>
        <p:nvSpPr>
          <p:cNvPr id="3" name="Content Placeholder 2">
            <a:extLst>
              <a:ext uri="{FF2B5EF4-FFF2-40B4-BE49-F238E27FC236}">
                <a16:creationId xmlns:a16="http://schemas.microsoft.com/office/drawing/2014/main" id="{2EA4FDA5-CD1F-A64D-C36E-04BA27942FE4}"/>
              </a:ext>
            </a:extLst>
          </p:cNvPr>
          <p:cNvSpPr>
            <a:spLocks noGrp="1"/>
          </p:cNvSpPr>
          <p:nvPr>
            <p:ph idx="1"/>
          </p:nvPr>
        </p:nvSpPr>
        <p:spPr>
          <a:xfrm>
            <a:off x="838200" y="1500996"/>
            <a:ext cx="10515600" cy="4675967"/>
          </a:xfrm>
        </p:spPr>
        <p:txBody>
          <a:bodyPr vert="horz" lIns="91440" tIns="45720" rIns="91440" bIns="45720" rtlCol="0" anchor="t">
            <a:normAutofit/>
          </a:bodyPr>
          <a:lstStyle/>
          <a:p>
            <a:pPr marL="0" indent="0">
              <a:buNone/>
            </a:pPr>
            <a:endParaRPr lang="en-GB" dirty="0">
              <a:solidFill>
                <a:srgbClr val="444444"/>
              </a:solidFill>
              <a:latin typeface="Lato" panose="020F0502020204030203" pitchFamily="34" charset="0"/>
            </a:endParaRPr>
          </a:p>
          <a:p>
            <a:pPr marL="0" indent="0" algn="ctr">
              <a:buNone/>
            </a:pPr>
            <a:r>
              <a:rPr lang="en-GB" b="0" i="0" dirty="0">
                <a:effectLst/>
                <a:latin typeface="Lato" panose="020F0502020204030203" pitchFamily="34" charset="0"/>
              </a:rPr>
              <a:t>Any criminal offence which is perceived by the victim or any other person, to be motivated by hostility or prejudice, based on a person's disability or perceived disability; race or perceived race; or religion or perceived religion; or sexual orientation or perceived sexual orientation or transgender identity or perceived transgender identity.</a:t>
            </a:r>
          </a:p>
          <a:p>
            <a:pPr marL="0" indent="0" algn="ctr">
              <a:buNone/>
            </a:pPr>
            <a:endParaRPr lang="en-GB" dirty="0">
              <a:latin typeface="Lato"/>
              <a:ea typeface="Lato"/>
              <a:cs typeface="Lato"/>
            </a:endParaRPr>
          </a:p>
          <a:p>
            <a:pPr>
              <a:buFont typeface="Arial"/>
              <a:buChar char="•"/>
            </a:pPr>
            <a:r>
              <a:rPr lang="en-GB" sz="1800" dirty="0">
                <a:ea typeface="+mn-lt"/>
                <a:cs typeface="+mn-lt"/>
              </a:rPr>
              <a:t>Criminal Justice Act 2003 introduced these changes to hate crime after the enquiry into the death of Stephen Lawrance - MPS Institutionally Racist, Sir Macpherson</a:t>
            </a:r>
          </a:p>
          <a:p>
            <a:pPr>
              <a:buFont typeface="Arial"/>
              <a:buChar char="•"/>
            </a:pPr>
            <a:endParaRPr lang="en-GB" sz="1800" dirty="0">
              <a:ea typeface="+mn-lt"/>
              <a:cs typeface="+mn-lt"/>
            </a:endParaRPr>
          </a:p>
          <a:p>
            <a:pPr marL="0" indent="0">
              <a:buNone/>
            </a:pPr>
            <a:endParaRPr lang="en-GB" sz="1800" dirty="0">
              <a:latin typeface="Lato"/>
              <a:ea typeface="Lato"/>
              <a:cs typeface="Lato"/>
            </a:endParaRPr>
          </a:p>
        </p:txBody>
      </p:sp>
    </p:spTree>
    <p:extLst>
      <p:ext uri="{BB962C8B-B14F-4D97-AF65-F5344CB8AC3E}">
        <p14:creationId xmlns:p14="http://schemas.microsoft.com/office/powerpoint/2010/main" val="2308875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4" cstate="print">
            <a:extLst>
              <a:ext uri="{28A0092B-C50C-407E-A947-70E740481C1C}">
                <a14:useLocalDpi xmlns:a14="http://schemas.microsoft.com/office/drawing/2010/main" val="0"/>
              </a:ext>
            </a:extLst>
          </a:blip>
          <a:stretch>
            <a:fillRect/>
          </a:stretch>
        </p:blipFill>
        <p:spPr>
          <a:xfrm>
            <a:off x="848182" y="3988340"/>
            <a:ext cx="3375962" cy="1914205"/>
          </a:xfrm>
          <a:prstGeom prst="rect">
            <a:avLst/>
          </a:prstGeom>
          <a:ln>
            <a:noFill/>
          </a:ln>
          <a:effectLst>
            <a:softEdge rad="112500"/>
          </a:effectLst>
        </p:spPr>
      </p:pic>
      <p:sp>
        <p:nvSpPr>
          <p:cNvPr id="5" name="TextBox 4"/>
          <p:cNvSpPr txBox="1"/>
          <p:nvPr/>
        </p:nvSpPr>
        <p:spPr>
          <a:xfrm>
            <a:off x="680936" y="252919"/>
            <a:ext cx="10894979" cy="646331"/>
          </a:xfrm>
          <a:prstGeom prst="rect">
            <a:avLst/>
          </a:prstGeom>
          <a:solidFill>
            <a:srgbClr val="002060"/>
          </a:solidFill>
        </p:spPr>
        <p:txBody>
          <a:bodyPr wrap="square" rtlCol="0">
            <a:spAutoFit/>
          </a:bodyPr>
          <a:lstStyle/>
          <a:p>
            <a:pPr algn="ctr"/>
            <a:r>
              <a:rPr lang="en-GB" sz="3600" b="1" dirty="0">
                <a:solidFill>
                  <a:schemeClr val="bg1"/>
                </a:solidFill>
              </a:rPr>
              <a:t>Identifiable Groups</a:t>
            </a:r>
          </a:p>
        </p:txBody>
      </p:sp>
      <p:graphicFrame>
        <p:nvGraphicFramePr>
          <p:cNvPr id="2" name="Diagram 1">
            <a:extLst>
              <a:ext uri="{FF2B5EF4-FFF2-40B4-BE49-F238E27FC236}">
                <a16:creationId xmlns:a16="http://schemas.microsoft.com/office/drawing/2014/main" id="{06FBAF5D-BB2A-4127-8839-0A646F456A4B}"/>
              </a:ext>
            </a:extLst>
          </p:cNvPr>
          <p:cNvGraphicFramePr/>
          <p:nvPr>
            <p:extLst>
              <p:ext uri="{D42A27DB-BD31-4B8C-83A1-F6EECF244321}">
                <p14:modId xmlns:p14="http://schemas.microsoft.com/office/powerpoint/2010/main" val="429654988"/>
              </p:ext>
            </p:extLst>
          </p:nvPr>
        </p:nvGraphicFramePr>
        <p:xfrm>
          <a:off x="1310185" y="576084"/>
          <a:ext cx="9939139" cy="55622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17227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C2FD76E-4143-4920-AEE2-E114C2DF98FE}"/>
                                            </p:graphicEl>
                                          </p:spTgt>
                                        </p:tgtEl>
                                        <p:attrNameLst>
                                          <p:attrName>style.visibility</p:attrName>
                                        </p:attrNameLst>
                                      </p:cBhvr>
                                      <p:to>
                                        <p:strVal val="visible"/>
                                      </p:to>
                                    </p:set>
                                    <p:animEffect transition="in" filter="fade">
                                      <p:cBhvr>
                                        <p:cTn id="7" dur="500"/>
                                        <p:tgtEl>
                                          <p:spTgt spid="2">
                                            <p:graphicEl>
                                              <a:dgm id="{1C2FD76E-4143-4920-AEE2-E114C2DF98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EB967BD-F8FD-42C5-8FA0-16F159F3B032}"/>
                                            </p:graphicEl>
                                          </p:spTgt>
                                        </p:tgtEl>
                                        <p:attrNameLst>
                                          <p:attrName>style.visibility</p:attrName>
                                        </p:attrNameLst>
                                      </p:cBhvr>
                                      <p:to>
                                        <p:strVal val="visible"/>
                                      </p:to>
                                    </p:set>
                                    <p:animEffect transition="in" filter="fade">
                                      <p:cBhvr>
                                        <p:cTn id="12" dur="500"/>
                                        <p:tgtEl>
                                          <p:spTgt spid="2">
                                            <p:graphicEl>
                                              <a:dgm id="{2EB967BD-F8FD-42C5-8FA0-16F159F3B03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C465776-16DB-4034-AE1E-3BD011FE03BE}"/>
                                            </p:graphicEl>
                                          </p:spTgt>
                                        </p:tgtEl>
                                        <p:attrNameLst>
                                          <p:attrName>style.visibility</p:attrName>
                                        </p:attrNameLst>
                                      </p:cBhvr>
                                      <p:to>
                                        <p:strVal val="visible"/>
                                      </p:to>
                                    </p:set>
                                    <p:animEffect transition="in" filter="fade">
                                      <p:cBhvr>
                                        <p:cTn id="15" dur="500"/>
                                        <p:tgtEl>
                                          <p:spTgt spid="2">
                                            <p:graphicEl>
                                              <a:dgm id="{DC465776-16DB-4034-AE1E-3BD011FE03B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256E9B30-8B20-488A-AF3B-EFD9AF6AAC43}"/>
                                            </p:graphicEl>
                                          </p:spTgt>
                                        </p:tgtEl>
                                        <p:attrNameLst>
                                          <p:attrName>style.visibility</p:attrName>
                                        </p:attrNameLst>
                                      </p:cBhvr>
                                      <p:to>
                                        <p:strVal val="visible"/>
                                      </p:to>
                                    </p:set>
                                    <p:animEffect transition="in" filter="fade">
                                      <p:cBhvr>
                                        <p:cTn id="20" dur="500"/>
                                        <p:tgtEl>
                                          <p:spTgt spid="2">
                                            <p:graphicEl>
                                              <a:dgm id="{256E9B30-8B20-488A-AF3B-EFD9AF6AAC4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1C19C69-EFD0-413A-80BD-46BF95F303F0}"/>
                                            </p:graphicEl>
                                          </p:spTgt>
                                        </p:tgtEl>
                                        <p:attrNameLst>
                                          <p:attrName>style.visibility</p:attrName>
                                        </p:attrNameLst>
                                      </p:cBhvr>
                                      <p:to>
                                        <p:strVal val="visible"/>
                                      </p:to>
                                    </p:set>
                                    <p:animEffect transition="in" filter="fade">
                                      <p:cBhvr>
                                        <p:cTn id="23" dur="500"/>
                                        <p:tgtEl>
                                          <p:spTgt spid="2">
                                            <p:graphicEl>
                                              <a:dgm id="{B1C19C69-EFD0-413A-80BD-46BF95F303F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B2270C1-3B65-4EBA-8AF8-D5C80979A360}"/>
                                            </p:graphicEl>
                                          </p:spTgt>
                                        </p:tgtEl>
                                        <p:attrNameLst>
                                          <p:attrName>style.visibility</p:attrName>
                                        </p:attrNameLst>
                                      </p:cBhvr>
                                      <p:to>
                                        <p:strVal val="visible"/>
                                      </p:to>
                                    </p:set>
                                    <p:animEffect transition="in" filter="fade">
                                      <p:cBhvr>
                                        <p:cTn id="28" dur="500"/>
                                        <p:tgtEl>
                                          <p:spTgt spid="2">
                                            <p:graphicEl>
                                              <a:dgm id="{7B2270C1-3B65-4EBA-8AF8-D5C80979A36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A31BA596-D63B-4F48-AD59-BA16FE7600B0}"/>
                                            </p:graphicEl>
                                          </p:spTgt>
                                        </p:tgtEl>
                                        <p:attrNameLst>
                                          <p:attrName>style.visibility</p:attrName>
                                        </p:attrNameLst>
                                      </p:cBhvr>
                                      <p:to>
                                        <p:strVal val="visible"/>
                                      </p:to>
                                    </p:set>
                                    <p:animEffect transition="in" filter="fade">
                                      <p:cBhvr>
                                        <p:cTn id="31" dur="500"/>
                                        <p:tgtEl>
                                          <p:spTgt spid="2">
                                            <p:graphicEl>
                                              <a:dgm id="{A31BA596-D63B-4F48-AD59-BA16FE7600B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1B28C95-7408-4CCD-BB62-ED0E76A12F46}"/>
                                            </p:graphicEl>
                                          </p:spTgt>
                                        </p:tgtEl>
                                        <p:attrNameLst>
                                          <p:attrName>style.visibility</p:attrName>
                                        </p:attrNameLst>
                                      </p:cBhvr>
                                      <p:to>
                                        <p:strVal val="visible"/>
                                      </p:to>
                                    </p:set>
                                    <p:animEffect transition="in" filter="fade">
                                      <p:cBhvr>
                                        <p:cTn id="36" dur="500"/>
                                        <p:tgtEl>
                                          <p:spTgt spid="2">
                                            <p:graphicEl>
                                              <a:dgm id="{11B28C95-7408-4CCD-BB62-ED0E76A12F4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18972C30-4006-4AAC-99D0-F61BCB2F03F2}"/>
                                            </p:graphicEl>
                                          </p:spTgt>
                                        </p:tgtEl>
                                        <p:attrNameLst>
                                          <p:attrName>style.visibility</p:attrName>
                                        </p:attrNameLst>
                                      </p:cBhvr>
                                      <p:to>
                                        <p:strVal val="visible"/>
                                      </p:to>
                                    </p:set>
                                    <p:animEffect transition="in" filter="fade">
                                      <p:cBhvr>
                                        <p:cTn id="39" dur="500"/>
                                        <p:tgtEl>
                                          <p:spTgt spid="2">
                                            <p:graphicEl>
                                              <a:dgm id="{18972C30-4006-4AAC-99D0-F61BCB2F03F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56A45-38BA-4922-AD7F-EA20CE7056FE}"/>
              </a:ext>
            </a:extLst>
          </p:cNvPr>
          <p:cNvSpPr>
            <a:spLocks noGrp="1"/>
          </p:cNvSpPr>
          <p:nvPr>
            <p:ph type="title"/>
          </p:nvPr>
        </p:nvSpPr>
        <p:spPr/>
        <p:txBody>
          <a:bodyPr/>
          <a:lstStyle/>
          <a:p>
            <a:r>
              <a:rPr lang="en-GB" dirty="0"/>
              <a:t>How much hate?</a:t>
            </a:r>
          </a:p>
        </p:txBody>
      </p:sp>
      <p:sp>
        <p:nvSpPr>
          <p:cNvPr id="3" name="Content Placeholder 2">
            <a:extLst>
              <a:ext uri="{FF2B5EF4-FFF2-40B4-BE49-F238E27FC236}">
                <a16:creationId xmlns:a16="http://schemas.microsoft.com/office/drawing/2014/main" id="{094AE2F6-0071-4D21-9B27-EE09E9A9B9CD}"/>
              </a:ext>
            </a:extLst>
          </p:cNvPr>
          <p:cNvSpPr>
            <a:spLocks noGrp="1"/>
          </p:cNvSpPr>
          <p:nvPr>
            <p:ph idx="1"/>
          </p:nvPr>
        </p:nvSpPr>
        <p:spPr>
          <a:xfrm>
            <a:off x="838200" y="1684514"/>
            <a:ext cx="10515600" cy="4492449"/>
          </a:xfrm>
        </p:spPr>
        <p:txBody>
          <a:bodyPr vert="horz" lIns="91440" tIns="45720" rIns="91440" bIns="45720" rtlCol="0" anchor="t">
            <a:normAutofit/>
          </a:bodyPr>
          <a:lstStyle/>
          <a:p>
            <a:r>
              <a:rPr lang="en-GB" b="0" i="0">
                <a:solidFill>
                  <a:srgbClr val="0B0C0C"/>
                </a:solidFill>
                <a:effectLst/>
                <a:latin typeface="Calibri"/>
                <a:ea typeface="Calibri"/>
                <a:cs typeface="Calibri"/>
              </a:rPr>
              <a:t>Year ending March </a:t>
            </a:r>
            <a:r>
              <a:rPr lang="en-GB">
                <a:solidFill>
                  <a:srgbClr val="0B0C0C"/>
                </a:solidFill>
                <a:latin typeface="Calibri"/>
                <a:ea typeface="Calibri"/>
                <a:cs typeface="Calibri"/>
              </a:rPr>
              <a:t>2026</a:t>
            </a:r>
            <a:r>
              <a:rPr lang="en-GB" b="0" i="0">
                <a:solidFill>
                  <a:srgbClr val="0B0C0C"/>
                </a:solidFill>
                <a:effectLst/>
                <a:latin typeface="Calibri"/>
                <a:ea typeface="Calibri"/>
                <a:cs typeface="Calibri"/>
              </a:rPr>
              <a:t>, there were:</a:t>
            </a:r>
            <a:r>
              <a:rPr lang="en-GB" dirty="0">
                <a:solidFill>
                  <a:srgbClr val="0B0C0C"/>
                </a:solidFill>
                <a:ea typeface="+mn-lt"/>
                <a:cs typeface="+mn-lt"/>
              </a:rPr>
              <a:t> </a:t>
            </a:r>
          </a:p>
          <a:p>
            <a:r>
              <a:rPr lang="en-GB">
                <a:solidFill>
                  <a:srgbClr val="0B0C0C"/>
                </a:solidFill>
                <a:latin typeface="Calibri"/>
                <a:ea typeface="+mn-lt"/>
                <a:cs typeface="Calibri"/>
              </a:rPr>
              <a:t>146,825</a:t>
            </a:r>
            <a:r>
              <a:rPr lang="en-GB">
                <a:solidFill>
                  <a:srgbClr val="0B0C0C"/>
                </a:solidFill>
                <a:ea typeface="+mn-lt"/>
                <a:cs typeface="+mn-lt"/>
              </a:rPr>
              <a:t> hate crimes recorded by the police in England and Wales</a:t>
            </a:r>
          </a:p>
          <a:p>
            <a:r>
              <a:rPr lang="en-GB">
                <a:solidFill>
                  <a:srgbClr val="0B0C0C"/>
                </a:solidFill>
                <a:ea typeface="+mn-lt"/>
                <a:cs typeface="+mn-lt"/>
              </a:rPr>
              <a:t>9% increase in race hate crimes and a 13% increase in religious hate </a:t>
            </a:r>
            <a:r>
              <a:rPr lang="en-GB" dirty="0">
                <a:solidFill>
                  <a:srgbClr val="0B0C0C"/>
                </a:solidFill>
                <a:ea typeface="+mn-lt"/>
                <a:cs typeface="+mn-lt"/>
              </a:rPr>
              <a:t>crimes recorded by the police</a:t>
            </a:r>
            <a:endParaRPr lang="en-GB" dirty="0">
              <a:solidFill>
                <a:srgbClr val="000000"/>
              </a:solidFill>
              <a:ea typeface="+mn-lt"/>
              <a:cs typeface="+mn-lt"/>
            </a:endParaRPr>
          </a:p>
          <a:p>
            <a:r>
              <a:rPr lang="en-GB">
                <a:solidFill>
                  <a:srgbClr val="0B0C0C"/>
                </a:solidFill>
                <a:ea typeface="+mn-lt"/>
                <a:cs typeface="+mn-lt"/>
              </a:rPr>
              <a:t>15% increase in religious hate crimes targeted at Muslims </a:t>
            </a:r>
            <a:endParaRPr lang="en-GB">
              <a:ea typeface="Calibri" panose="020F0502020204030204"/>
              <a:cs typeface="Calibri" panose="020F0502020204030204"/>
            </a:endParaRPr>
          </a:p>
          <a:p>
            <a:r>
              <a:rPr lang="en-GB" dirty="0">
                <a:solidFill>
                  <a:srgbClr val="0B0C0C"/>
                </a:solidFill>
                <a:ea typeface="+mn-lt"/>
                <a:cs typeface="+mn-lt"/>
              </a:rPr>
              <a:t>There were falls in the remaining 3 strands of hate crime:</a:t>
            </a:r>
          </a:p>
          <a:p>
            <a:r>
              <a:rPr lang="en-GB">
                <a:solidFill>
                  <a:srgbClr val="0B0C0C"/>
                </a:solidFill>
                <a:ea typeface="+mn-lt"/>
                <a:cs typeface="+mn-lt"/>
              </a:rPr>
              <a:t>Sexual orientation hate crimes fell by 1%</a:t>
            </a:r>
          </a:p>
          <a:p>
            <a:r>
              <a:rPr lang="en-GB">
                <a:solidFill>
                  <a:srgbClr val="0B0C0C"/>
                </a:solidFill>
                <a:ea typeface="+mn-lt"/>
                <a:cs typeface="+mn-lt"/>
              </a:rPr>
              <a:t>Disability hate crimes by 5% </a:t>
            </a:r>
          </a:p>
          <a:p>
            <a:r>
              <a:rPr lang="en-GB">
                <a:solidFill>
                  <a:srgbClr val="0B0C0C"/>
                </a:solidFill>
                <a:ea typeface="+mn-lt"/>
                <a:cs typeface="+mn-lt"/>
              </a:rPr>
              <a:t>Transgender hate crimes by 4%</a:t>
            </a:r>
            <a:endParaRPr lang="en-GB">
              <a:solidFill>
                <a:srgbClr val="0B0C0C"/>
              </a:solidFill>
              <a:latin typeface="Calibri"/>
              <a:ea typeface="Calibri"/>
              <a:cs typeface="Calibri"/>
            </a:endParaRPr>
          </a:p>
        </p:txBody>
      </p:sp>
    </p:spTree>
    <p:extLst>
      <p:ext uri="{BB962C8B-B14F-4D97-AF65-F5344CB8AC3E}">
        <p14:creationId xmlns:p14="http://schemas.microsoft.com/office/powerpoint/2010/main" val="2078322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36BDCB2-9EF6-9307-048E-4E8BE73B7868}"/>
              </a:ext>
            </a:extLst>
          </p:cNvPr>
          <p:cNvPicPr>
            <a:picLocks noChangeAspect="1"/>
          </p:cNvPicPr>
          <p:nvPr/>
        </p:nvPicPr>
        <p:blipFill>
          <a:blip r:embed="rId3"/>
          <a:stretch>
            <a:fillRect/>
          </a:stretch>
        </p:blipFill>
        <p:spPr>
          <a:xfrm>
            <a:off x="2406553" y="643466"/>
            <a:ext cx="7378894" cy="5571067"/>
          </a:xfrm>
          <a:prstGeom prst="rect">
            <a:avLst/>
          </a:prstGeom>
        </p:spPr>
      </p:pic>
    </p:spTree>
    <p:extLst>
      <p:ext uri="{BB962C8B-B14F-4D97-AF65-F5344CB8AC3E}">
        <p14:creationId xmlns:p14="http://schemas.microsoft.com/office/powerpoint/2010/main" val="1775673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43B4C-A28C-46CF-9C2C-B47002A3E375}"/>
              </a:ext>
            </a:extLst>
          </p:cNvPr>
          <p:cNvSpPr>
            <a:spLocks noGrp="1"/>
          </p:cNvSpPr>
          <p:nvPr>
            <p:ph type="title"/>
          </p:nvPr>
        </p:nvSpPr>
        <p:spPr>
          <a:xfrm>
            <a:off x="1420484" y="274638"/>
            <a:ext cx="8790316" cy="634082"/>
          </a:xfrm>
        </p:spPr>
        <p:txBody>
          <a:bodyPr>
            <a:normAutofit fontScale="90000"/>
          </a:bodyPr>
          <a:lstStyle/>
          <a:p>
            <a:r>
              <a:rPr lang="en-GB" dirty="0"/>
              <a:t>Race / Ethnicity </a:t>
            </a:r>
          </a:p>
        </p:txBody>
      </p:sp>
      <p:sp>
        <p:nvSpPr>
          <p:cNvPr id="3" name="Content Placeholder 2">
            <a:extLst>
              <a:ext uri="{FF2B5EF4-FFF2-40B4-BE49-F238E27FC236}">
                <a16:creationId xmlns:a16="http://schemas.microsoft.com/office/drawing/2014/main" id="{2F72A4E8-30A5-4A02-9D30-322FB6179A96}"/>
              </a:ext>
            </a:extLst>
          </p:cNvPr>
          <p:cNvSpPr>
            <a:spLocks noGrp="1"/>
          </p:cNvSpPr>
          <p:nvPr>
            <p:ph idx="1"/>
          </p:nvPr>
        </p:nvSpPr>
        <p:spPr>
          <a:xfrm>
            <a:off x="816635" y="908721"/>
            <a:ext cx="10515598" cy="5183608"/>
          </a:xfrm>
        </p:spPr>
        <p:txBody>
          <a:bodyPr vert="horz" lIns="91440" tIns="45720" rIns="91440" bIns="45720" rtlCol="0" anchor="t">
            <a:normAutofit fontScale="92500" lnSpcReduction="10000"/>
          </a:bodyPr>
          <a:lstStyle/>
          <a:p>
            <a:r>
              <a:rPr lang="en-GB" dirty="0"/>
              <a:t>BAME individuals are likely to be both victims and suspects of crime.</a:t>
            </a:r>
            <a:endParaRPr lang="en-GB" dirty="0">
              <a:ea typeface="Calibri"/>
              <a:cs typeface="Calibri"/>
            </a:endParaRPr>
          </a:p>
          <a:p>
            <a:pPr lvl="1">
              <a:buFont typeface="Courier New" panose="020B0604020202020204" pitchFamily="34" charset="0"/>
              <a:buChar char="o"/>
            </a:pPr>
            <a:r>
              <a:rPr lang="en-GB" sz="2800" dirty="0">
                <a:ea typeface="Calibri"/>
                <a:cs typeface="Calibri"/>
              </a:rPr>
              <a:t>This reflects complex social, economic, and systemic factors.</a:t>
            </a:r>
          </a:p>
          <a:p>
            <a:r>
              <a:rPr lang="en-GB" dirty="0"/>
              <a:t>Likely to live in high crime areas</a:t>
            </a:r>
            <a:endParaRPr lang="en-GB" dirty="0">
              <a:ea typeface="Calibri"/>
              <a:cs typeface="Calibri"/>
            </a:endParaRPr>
          </a:p>
          <a:p>
            <a:pPr lvl="1">
              <a:buFont typeface="Courier New" panose="020B0604020202020204" pitchFamily="34" charset="0"/>
              <a:buChar char="o"/>
            </a:pPr>
            <a:r>
              <a:rPr lang="en-GB" sz="2800" dirty="0">
                <a:ea typeface="Calibri"/>
                <a:cs typeface="Calibri"/>
              </a:rPr>
              <a:t>Linked to socio-economic deprivation and limited access to resources.</a:t>
            </a:r>
          </a:p>
          <a:p>
            <a:r>
              <a:rPr lang="en-GB" dirty="0"/>
              <a:t>What to protect themselves – knives</a:t>
            </a:r>
            <a:endParaRPr lang="en-GB" dirty="0">
              <a:ea typeface="Calibri"/>
              <a:cs typeface="Calibri"/>
            </a:endParaRPr>
          </a:p>
          <a:p>
            <a:pPr lvl="1">
              <a:buFont typeface="Courier New" panose="020B0604020202020204" pitchFamily="34" charset="0"/>
              <a:buChar char="o"/>
            </a:pPr>
            <a:r>
              <a:rPr lang="en-GB" sz="2800" dirty="0">
                <a:ea typeface="Calibri"/>
                <a:cs typeface="Calibri"/>
              </a:rPr>
              <a:t>out of fear or perceived need for protection—not necessarily intent to harm.</a:t>
            </a:r>
          </a:p>
          <a:p>
            <a:r>
              <a:rPr lang="en-GB" dirty="0"/>
              <a:t>Distrust police / poor service </a:t>
            </a:r>
            <a:endParaRPr lang="en-GB" dirty="0">
              <a:ea typeface="Calibri"/>
              <a:cs typeface="Calibri"/>
            </a:endParaRPr>
          </a:p>
          <a:p>
            <a:pPr lvl="1">
              <a:buFont typeface="Courier New" panose="020B0604020202020204" pitchFamily="34" charset="0"/>
              <a:buChar char="o"/>
            </a:pPr>
            <a:r>
              <a:rPr lang="en-GB" sz="2800" dirty="0">
                <a:ea typeface="+mn-lt"/>
                <a:cs typeface="+mn-lt"/>
              </a:rPr>
              <a:t>Historical and ongoing experiences of discrimination, poor service, and over-policing contribute to mistrust</a:t>
            </a:r>
            <a:r>
              <a:rPr lang="en-GB" sz="2800">
                <a:ea typeface="+mn-lt"/>
                <a:cs typeface="+mn-lt"/>
              </a:rPr>
              <a:t> in policing </a:t>
            </a:r>
            <a:endParaRPr lang="en-GB" sz="2800" dirty="0">
              <a:ea typeface="+mn-lt"/>
              <a:cs typeface="+mn-lt"/>
            </a:endParaRPr>
          </a:p>
          <a:p>
            <a:endParaRPr lang="en-GB" b="1">
              <a:ea typeface="Calibri"/>
              <a:cs typeface="Calibri" panose="020F0502020204030204"/>
            </a:endParaRPr>
          </a:p>
          <a:p>
            <a:endParaRPr lang="en-GB" dirty="0">
              <a:ea typeface="+mn-lt"/>
              <a:cs typeface="+mn-lt"/>
            </a:endParaRPr>
          </a:p>
          <a:p>
            <a:r>
              <a:rPr lang="en-GB" sz="1600" dirty="0">
                <a:ea typeface="+mn-lt"/>
                <a:cs typeface="+mn-lt"/>
                <a:hlinkClick r:id="rId3"/>
              </a:rPr>
              <a:t>https://library.college.police.uk/docs/homeoffice/Experiences-of-young-black-men-as-victims-of-crime.pdf</a:t>
            </a:r>
            <a:r>
              <a:rPr lang="en-GB" sz="1600" dirty="0">
                <a:ea typeface="+mn-lt"/>
                <a:cs typeface="+mn-lt"/>
              </a:rPr>
              <a:t>     </a:t>
            </a:r>
            <a:endParaRPr lang="en-GB" sz="2000">
              <a:cs typeface="Calibri" panose="020F0502020204030204"/>
            </a:endParaRPr>
          </a:p>
        </p:txBody>
      </p:sp>
      <p:pic>
        <p:nvPicPr>
          <p:cNvPr id="4" name="Graphic 4" descr="Storytelling with solid fill">
            <a:extLst>
              <a:ext uri="{FF2B5EF4-FFF2-40B4-BE49-F238E27FC236}">
                <a16:creationId xmlns:a16="http://schemas.microsoft.com/office/drawing/2014/main" id="{0D17007B-10E7-79D4-ED83-10EB193835A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038272" y="4898365"/>
            <a:ext cx="1288211" cy="943154"/>
          </a:xfrm>
          <a:prstGeom prst="rect">
            <a:avLst/>
          </a:prstGeom>
        </p:spPr>
      </p:pic>
    </p:spTree>
    <p:extLst>
      <p:ext uri="{BB962C8B-B14F-4D97-AF65-F5344CB8AC3E}">
        <p14:creationId xmlns:p14="http://schemas.microsoft.com/office/powerpoint/2010/main" val="2614908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74307"/>
          </a:xfrm>
        </p:spPr>
        <p:txBody>
          <a:bodyPr>
            <a:normAutofit/>
          </a:bodyPr>
          <a:lstStyle/>
          <a:p>
            <a:r>
              <a:rPr lang="en-GB" sz="3200" dirty="0"/>
              <a:t>Race</a:t>
            </a:r>
          </a:p>
        </p:txBody>
      </p:sp>
      <p:sp>
        <p:nvSpPr>
          <p:cNvPr id="3" name="Text Placeholder 2"/>
          <p:cNvSpPr>
            <a:spLocks noGrp="1"/>
          </p:cNvSpPr>
          <p:nvPr>
            <p:ph type="body" idx="1"/>
          </p:nvPr>
        </p:nvSpPr>
        <p:spPr>
          <a:xfrm>
            <a:off x="1981200" y="948945"/>
            <a:ext cx="4040188" cy="535840"/>
          </a:xfrm>
        </p:spPr>
        <p:txBody>
          <a:bodyPr>
            <a:normAutofit lnSpcReduction="10000"/>
          </a:bodyPr>
          <a:lstStyle/>
          <a:p>
            <a:r>
              <a:rPr lang="en-GB" dirty="0"/>
              <a:t>Doctor Who 2018</a:t>
            </a:r>
          </a:p>
        </p:txBody>
      </p:sp>
      <p:sp>
        <p:nvSpPr>
          <p:cNvPr id="4" name="Content Placeholder 3"/>
          <p:cNvSpPr>
            <a:spLocks noGrp="1"/>
          </p:cNvSpPr>
          <p:nvPr>
            <p:ph sz="half" idx="2"/>
          </p:nvPr>
        </p:nvSpPr>
        <p:spPr>
          <a:xfrm>
            <a:off x="1981200" y="1844825"/>
            <a:ext cx="4040188" cy="3865144"/>
          </a:xfrm>
        </p:spPr>
        <p:txBody>
          <a:bodyPr/>
          <a:lstStyle/>
          <a:p>
            <a:pPr marL="0" indent="0">
              <a:buNone/>
            </a:pPr>
            <a:r>
              <a:rPr lang="en-GB" dirty="0">
                <a:hlinkClick r:id="rId3"/>
              </a:rPr>
              <a:t>https://www.bbc.co.uk/iplayer/episode/b0bpwm2m/doctor-who-series-11-3-rosa#</a:t>
            </a:r>
            <a:r>
              <a:rPr lang="en-GB" dirty="0"/>
              <a:t> </a:t>
            </a:r>
          </a:p>
        </p:txBody>
      </p:sp>
      <p:sp>
        <p:nvSpPr>
          <p:cNvPr id="5" name="Text Placeholder 4"/>
          <p:cNvSpPr>
            <a:spLocks noGrp="1"/>
          </p:cNvSpPr>
          <p:nvPr>
            <p:ph type="body" sz="quarter" idx="3"/>
          </p:nvPr>
        </p:nvSpPr>
        <p:spPr>
          <a:xfrm>
            <a:off x="6169026" y="1075761"/>
            <a:ext cx="4041775" cy="409025"/>
          </a:xfrm>
        </p:spPr>
        <p:txBody>
          <a:bodyPr>
            <a:normAutofit lnSpcReduction="10000"/>
          </a:bodyPr>
          <a:lstStyle/>
          <a:p>
            <a:r>
              <a:rPr lang="en-GB" dirty="0"/>
              <a:t>Ryan Air 2018</a:t>
            </a:r>
          </a:p>
        </p:txBody>
      </p:sp>
      <p:sp>
        <p:nvSpPr>
          <p:cNvPr id="6" name="Content Placeholder 5"/>
          <p:cNvSpPr>
            <a:spLocks noGrp="1"/>
          </p:cNvSpPr>
          <p:nvPr>
            <p:ph sz="quarter" idx="4"/>
          </p:nvPr>
        </p:nvSpPr>
        <p:spPr>
          <a:xfrm>
            <a:off x="6169026" y="1844826"/>
            <a:ext cx="4041775" cy="3744415"/>
          </a:xfrm>
        </p:spPr>
        <p:txBody>
          <a:bodyPr/>
          <a:lstStyle/>
          <a:p>
            <a:pPr marL="0" indent="0">
              <a:buNone/>
            </a:pPr>
            <a:r>
              <a:rPr lang="en-GB" dirty="0">
                <a:hlinkClick r:id="rId4"/>
              </a:rPr>
              <a:t>https://www.youtube.com/watch?v=Bq4QqxnWlLg</a:t>
            </a:r>
            <a:r>
              <a:rPr lang="en-GB" dirty="0"/>
              <a:t> </a:t>
            </a:r>
          </a:p>
        </p:txBody>
      </p:sp>
      <p:sp>
        <p:nvSpPr>
          <p:cNvPr id="7" name="Slide Number Placeholder 6"/>
          <p:cNvSpPr>
            <a:spLocks noGrp="1"/>
          </p:cNvSpPr>
          <p:nvPr>
            <p:ph type="sldNum" sz="quarter" idx="12"/>
          </p:nvPr>
        </p:nvSpPr>
        <p:spPr/>
        <p:txBody>
          <a:bodyPr/>
          <a:lstStyle/>
          <a:p>
            <a:fld id="{5DFEDB64-84C3-4240-BCBA-134AE1D9082C}" type="slidenum">
              <a:rPr lang="en-GB" smtClean="0"/>
              <a:t>17</a:t>
            </a:fld>
            <a:endParaRPr lang="en-GB" dirty="0"/>
          </a:p>
        </p:txBody>
      </p:sp>
      <p:graphicFrame>
        <p:nvGraphicFramePr>
          <p:cNvPr id="8" name="Diagram 7"/>
          <p:cNvGraphicFramePr/>
          <p:nvPr/>
        </p:nvGraphicFramePr>
        <p:xfrm>
          <a:off x="2207157" y="4002786"/>
          <a:ext cx="8003643" cy="19062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Content Placeholder 6">
            <a:extLst>
              <a:ext uri="{FF2B5EF4-FFF2-40B4-BE49-F238E27FC236}">
                <a16:creationId xmlns:a16="http://schemas.microsoft.com/office/drawing/2014/main" id="{FD68B0B1-3360-4313-B48D-000D1E1E447F}"/>
              </a:ext>
            </a:extLst>
          </p:cNvPr>
          <p:cNvPicPr>
            <a:picLocks noChangeAspect="1"/>
          </p:cNvPicPr>
          <p:nvPr/>
        </p:nvPicPr>
        <p:blipFill>
          <a:blip r:embed="rId10"/>
          <a:stretch>
            <a:fillRect/>
          </a:stretch>
        </p:blipFill>
        <p:spPr>
          <a:xfrm>
            <a:off x="3683861" y="3212976"/>
            <a:ext cx="2563484" cy="2122294"/>
          </a:xfrm>
          <a:prstGeom prst="rect">
            <a:avLst/>
          </a:prstGeom>
        </p:spPr>
      </p:pic>
    </p:spTree>
    <p:extLst>
      <p:ext uri="{BB962C8B-B14F-4D97-AF65-F5344CB8AC3E}">
        <p14:creationId xmlns:p14="http://schemas.microsoft.com/office/powerpoint/2010/main" val="1794953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A094D-CD93-4288-B317-D30A58E640C4}"/>
              </a:ext>
            </a:extLst>
          </p:cNvPr>
          <p:cNvSpPr>
            <a:spLocks noGrp="1"/>
          </p:cNvSpPr>
          <p:nvPr>
            <p:ph type="title"/>
          </p:nvPr>
        </p:nvSpPr>
        <p:spPr>
          <a:xfrm>
            <a:off x="1981200" y="274638"/>
            <a:ext cx="8229600" cy="562074"/>
          </a:xfrm>
        </p:spPr>
        <p:txBody>
          <a:bodyPr>
            <a:normAutofit fontScale="90000"/>
          </a:bodyPr>
          <a:lstStyle/>
          <a:p>
            <a:r>
              <a:rPr lang="en-GB" dirty="0"/>
              <a:t>Religious hate crime</a:t>
            </a:r>
          </a:p>
        </p:txBody>
      </p:sp>
      <p:sp>
        <p:nvSpPr>
          <p:cNvPr id="3" name="Content Placeholder 2">
            <a:extLst>
              <a:ext uri="{FF2B5EF4-FFF2-40B4-BE49-F238E27FC236}">
                <a16:creationId xmlns:a16="http://schemas.microsoft.com/office/drawing/2014/main" id="{A9085A03-536A-4CA7-80A0-EAC25FF8D2B4}"/>
              </a:ext>
            </a:extLst>
          </p:cNvPr>
          <p:cNvSpPr>
            <a:spLocks noGrp="1"/>
          </p:cNvSpPr>
          <p:nvPr>
            <p:ph idx="1"/>
          </p:nvPr>
        </p:nvSpPr>
        <p:spPr>
          <a:xfrm>
            <a:off x="629729" y="1052737"/>
            <a:ext cx="11162580" cy="5097342"/>
          </a:xfrm>
        </p:spPr>
        <p:txBody>
          <a:bodyPr vert="horz" lIns="91440" tIns="45720" rIns="91440" bIns="45720" rtlCol="0" anchor="t">
            <a:normAutofit/>
          </a:bodyPr>
          <a:lstStyle/>
          <a:p>
            <a:r>
              <a:rPr lang="en-GB" dirty="0">
                <a:ea typeface="+mn-lt"/>
                <a:cs typeface="+mn-lt"/>
              </a:rPr>
              <a:t>"a group of persons defined by reference to religious belief or lack of religious belief."  CPS</a:t>
            </a:r>
            <a:endParaRPr lang="en-GB" dirty="0"/>
          </a:p>
          <a:p>
            <a:pPr lvl="1"/>
            <a:r>
              <a:rPr lang="en-GB" dirty="0">
                <a:cs typeface="Calibri"/>
              </a:rPr>
              <a:t>Identified by clothes, religious symbols </a:t>
            </a:r>
          </a:p>
          <a:p>
            <a:r>
              <a:rPr lang="en-GB" dirty="0"/>
              <a:t>To what extent can police understand &amp; recognise religions faith in their communities?</a:t>
            </a:r>
            <a:endParaRPr lang="en-GB"/>
          </a:p>
          <a:p>
            <a:r>
              <a:rPr lang="en-GB" dirty="0"/>
              <a:t>How do police engage in faith communities and adopt good practices? </a:t>
            </a:r>
          </a:p>
          <a:p>
            <a:pPr lvl="1"/>
            <a:r>
              <a:rPr lang="en-GB" dirty="0"/>
              <a:t>grassroots connection</a:t>
            </a:r>
          </a:p>
          <a:p>
            <a:pPr lvl="1"/>
            <a:r>
              <a:rPr lang="en-GB" dirty="0"/>
              <a:t>building bridges between police and members of communities</a:t>
            </a:r>
          </a:p>
          <a:p>
            <a:pPr lvl="1"/>
            <a:r>
              <a:rPr lang="en-GB" dirty="0"/>
              <a:t>negotiating potentially conflicts</a:t>
            </a:r>
          </a:p>
          <a:p>
            <a:pPr lvl="1"/>
            <a:r>
              <a:rPr lang="en-GB" dirty="0"/>
              <a:t>supporting independent community empowerment</a:t>
            </a:r>
          </a:p>
        </p:txBody>
      </p:sp>
    </p:spTree>
    <p:extLst>
      <p:ext uri="{BB962C8B-B14F-4D97-AF65-F5344CB8AC3E}">
        <p14:creationId xmlns:p14="http://schemas.microsoft.com/office/powerpoint/2010/main" val="1784257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511440"/>
          </a:xfrm>
        </p:spPr>
        <p:txBody>
          <a:bodyPr>
            <a:normAutofit fontScale="90000"/>
          </a:bodyPr>
          <a:lstStyle/>
          <a:p>
            <a:r>
              <a:rPr lang="en-GB" sz="3200" dirty="0"/>
              <a:t>Religious Practices</a:t>
            </a:r>
            <a:endParaRPr lang="en-GB" sz="3200" dirty="0">
              <a:cs typeface="Calibri Light"/>
            </a:endParaRPr>
          </a:p>
        </p:txBody>
      </p:sp>
      <p:sp>
        <p:nvSpPr>
          <p:cNvPr id="3" name="Content Placeholder 2"/>
          <p:cNvSpPr>
            <a:spLocks noGrp="1"/>
          </p:cNvSpPr>
          <p:nvPr>
            <p:ph idx="1"/>
          </p:nvPr>
        </p:nvSpPr>
        <p:spPr>
          <a:xfrm>
            <a:off x="831012" y="1081856"/>
            <a:ext cx="10472467" cy="4866698"/>
          </a:xfrm>
        </p:spPr>
        <p:txBody>
          <a:bodyPr vert="horz" lIns="91440" tIns="45720" rIns="91440" bIns="45720" rtlCol="0" anchor="t">
            <a:normAutofit lnSpcReduction="10000"/>
          </a:bodyPr>
          <a:lstStyle/>
          <a:p>
            <a:r>
              <a:rPr lang="en-GB" sz="2400" dirty="0"/>
              <a:t>Female genital mutilation (FGM) is a procedure where the female genitals are deliberately cut, injured or changed</a:t>
            </a:r>
            <a:endParaRPr lang="en-GB" sz="2400">
              <a:cs typeface="Calibri"/>
            </a:endParaRPr>
          </a:p>
          <a:p>
            <a:pPr lvl="1"/>
            <a:r>
              <a:rPr lang="en-GB" sz="2000" dirty="0"/>
              <a:t>It's illegal in the UK and is child abuse </a:t>
            </a:r>
            <a:endParaRPr lang="en-GB" sz="2000">
              <a:cs typeface="Calibri"/>
            </a:endParaRPr>
          </a:p>
          <a:p>
            <a:r>
              <a:rPr lang="en-GB" sz="2400" b="1" dirty="0">
                <a:ea typeface="+mn-lt"/>
                <a:cs typeface="+mn-lt"/>
              </a:rPr>
              <a:t>Baby tossing -</a:t>
            </a:r>
            <a:r>
              <a:rPr lang="en-GB" sz="2400" dirty="0">
                <a:ea typeface="+mn-lt"/>
                <a:cs typeface="+mn-lt"/>
              </a:rPr>
              <a:t> India has been in practise since the past 700 years. Babies in the month of December are tossed from the top of a temple roof to a group of men standing below with a cloth meant to catch the babies. Brings good luck for the community.</a:t>
            </a:r>
          </a:p>
          <a:p>
            <a:r>
              <a:rPr lang="en-GB" sz="2400" b="1" dirty="0">
                <a:ea typeface="+mn-lt"/>
                <a:cs typeface="+mn-lt"/>
              </a:rPr>
              <a:t>Finger amputation – </a:t>
            </a:r>
            <a:r>
              <a:rPr lang="en-GB" sz="2400" dirty="0">
                <a:ea typeface="+mn-lt"/>
                <a:cs typeface="+mn-lt"/>
              </a:rPr>
              <a:t>Banned but practiced in Indonesia and in Japan. Portions of one's finger is chopped off by others to mourn for the deceased of member of family.</a:t>
            </a:r>
          </a:p>
          <a:p>
            <a:r>
              <a:rPr lang="en-GB" sz="2400" dirty="0">
                <a:cs typeface="Calibri" panose="020F0502020204030204"/>
              </a:rPr>
              <a:t>Clothes</a:t>
            </a:r>
          </a:p>
          <a:p>
            <a:r>
              <a:rPr lang="en-GB" sz="2400" dirty="0">
                <a:ea typeface="+mn-lt"/>
                <a:cs typeface="+mn-lt"/>
              </a:rPr>
              <a:t>Religious practices – Friday Prayer, Church on Sunday, Lent etc. </a:t>
            </a:r>
            <a:endParaRPr lang="en-GB" sz="2400" dirty="0">
              <a:cs typeface="Calibri" panose="020F0502020204030204"/>
            </a:endParaRPr>
          </a:p>
          <a:p>
            <a:r>
              <a:rPr lang="en-GB" sz="2400" dirty="0">
                <a:cs typeface="Calibri" panose="020F0502020204030204"/>
              </a:rPr>
              <a:t>Honor killings</a:t>
            </a: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26206625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D1A9C-66B3-48C9-A6D8-7B00D7A7177C}"/>
              </a:ext>
            </a:extLst>
          </p:cNvPr>
          <p:cNvSpPr>
            <a:spLocks noGrp="1"/>
          </p:cNvSpPr>
          <p:nvPr>
            <p:ph type="title"/>
          </p:nvPr>
        </p:nvSpPr>
        <p:spPr>
          <a:xfrm>
            <a:off x="1981200" y="274638"/>
            <a:ext cx="8229600" cy="404166"/>
          </a:xfrm>
        </p:spPr>
        <p:txBody>
          <a:bodyPr>
            <a:normAutofit fontScale="90000"/>
          </a:bodyPr>
          <a:lstStyle/>
          <a:p>
            <a:r>
              <a:rPr lang="en-GB" dirty="0">
                <a:ea typeface="+mj-lt"/>
                <a:cs typeface="+mj-lt"/>
              </a:rPr>
              <a:t>LGBTQ</a:t>
            </a:r>
            <a:r>
              <a:rPr lang="en-GB" dirty="0"/>
              <a:t>+ Meaning</a:t>
            </a:r>
            <a:endParaRPr lang="en-US" dirty="0"/>
          </a:p>
        </p:txBody>
      </p:sp>
      <p:sp>
        <p:nvSpPr>
          <p:cNvPr id="3" name="Content Placeholder 2">
            <a:extLst>
              <a:ext uri="{FF2B5EF4-FFF2-40B4-BE49-F238E27FC236}">
                <a16:creationId xmlns:a16="http://schemas.microsoft.com/office/drawing/2014/main" id="{BA62FA55-B2FF-4342-8FF8-A04E0FB408A0}"/>
              </a:ext>
            </a:extLst>
          </p:cNvPr>
          <p:cNvSpPr>
            <a:spLocks noGrp="1"/>
          </p:cNvSpPr>
          <p:nvPr>
            <p:ph idx="1"/>
          </p:nvPr>
        </p:nvSpPr>
        <p:spPr>
          <a:xfrm>
            <a:off x="428446" y="980729"/>
            <a:ext cx="11162579" cy="5471033"/>
          </a:xfrm>
        </p:spPr>
        <p:txBody>
          <a:bodyPr vert="horz" lIns="91440" tIns="45720" rIns="91440" bIns="45720" rtlCol="0" anchor="t">
            <a:normAutofit lnSpcReduction="10000"/>
          </a:bodyPr>
          <a:lstStyle/>
          <a:p>
            <a:r>
              <a:rPr lang="en-GB" dirty="0"/>
              <a:t>LGBTQ+ acronym of: lesbian, gay, bisexual, transgender, and queer. </a:t>
            </a:r>
          </a:p>
          <a:p>
            <a:r>
              <a:rPr lang="en-GB" dirty="0"/>
              <a:t>Also seen is LGBTQQIA+ thus a clear representation of: lesbian, gay, bisexual, transgender, queer, questioning, intersex, and asexual people.</a:t>
            </a:r>
          </a:p>
          <a:p>
            <a:r>
              <a:rPr lang="en-GB" dirty="0"/>
              <a:t>The "plus," on the other hand, may be open to some interpretation. The addition of this symbol has come to be extremely important due to its expansive meaning ‘inclusion’.</a:t>
            </a:r>
          </a:p>
          <a:p>
            <a:r>
              <a:rPr lang="en-GB" dirty="0">
                <a:cs typeface="Calibri" panose="020F0502020204030204"/>
              </a:rPr>
              <a:t>Fighting for equal rights</a:t>
            </a:r>
          </a:p>
          <a:p>
            <a:r>
              <a:rPr lang="en-GB" dirty="0">
                <a:ea typeface="+mn-lt"/>
                <a:cs typeface="+mn-lt"/>
              </a:rPr>
              <a:t>UK military - since 2000 LGBTQ military personal can serve openly</a:t>
            </a:r>
          </a:p>
          <a:p>
            <a:r>
              <a:rPr lang="en-GB" dirty="0">
                <a:ea typeface="+mn-lt"/>
                <a:cs typeface="+mn-lt"/>
              </a:rPr>
              <a:t>1992 US military DADT - 'Don't Ask, Don't Tell' -</a:t>
            </a:r>
            <a:r>
              <a:rPr lang="en-GB" sz="2000" dirty="0">
                <a:solidFill>
                  <a:srgbClr val="242424"/>
                </a:solidFill>
                <a:latin typeface="Segoe UI"/>
                <a:ea typeface="+mn-lt"/>
                <a:cs typeface="Segoe UI"/>
              </a:rPr>
              <a:t>Clinton administration as a compromise between those who wanted to allow LGBTQ+ individuals to serve openly and those who opposed it. </a:t>
            </a:r>
            <a:endParaRPr lang="en-GB" sz="2000">
              <a:solidFill>
                <a:srgbClr val="000000"/>
              </a:solidFill>
              <a:latin typeface="Calibri" panose="020F0502020204030204"/>
              <a:ea typeface="+mn-lt"/>
              <a:cs typeface="Calibri" panose="020F0502020204030204"/>
            </a:endParaRPr>
          </a:p>
          <a:p>
            <a:r>
              <a:rPr lang="en-GB" sz="2000" dirty="0">
                <a:solidFill>
                  <a:srgbClr val="242424"/>
                </a:solidFill>
                <a:latin typeface="Segoe UI"/>
                <a:ea typeface="+mn-lt"/>
                <a:cs typeface="Segoe UI"/>
              </a:rPr>
              <a:t>Under DADT, military personnel were not required to disclose their sexual orientation, and superiors were not supposed to ask about it BUT service member was found to be engaging in homosexual acts or openly declared their sexual orientation, they could be discharged repealed in 2011,</a:t>
            </a:r>
            <a:endParaRPr lang="en-GB" sz="2000">
              <a:ea typeface="+mn-lt"/>
              <a:cs typeface="+mn-lt"/>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32809903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Declassification &amp; Decriminalisation</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vert="horz" lIns="91440" tIns="45720" rIns="91440" bIns="45720" rtlCol="0" anchor="t">
            <a:normAutofit/>
          </a:bodyPr>
          <a:lstStyle/>
          <a:p>
            <a:pPr fontAlgn="base"/>
            <a:r>
              <a:rPr lang="en-GB" sz="2400"/>
              <a:t>Decriminalisation of homosexuality happen as part of the Sexual Offences Act 1967. </a:t>
            </a:r>
            <a:endParaRPr lang="en-GB" sz="2400">
              <a:ea typeface="Calibri"/>
              <a:cs typeface="Calibri"/>
            </a:endParaRPr>
          </a:p>
          <a:p>
            <a:pPr lvl="1"/>
            <a:r>
              <a:rPr lang="en-GB">
                <a:cs typeface="Calibri"/>
              </a:rPr>
              <a:t>Conditions - age was 21, strict private areas, no filming or photographs</a:t>
            </a:r>
            <a:endParaRPr lang="en-GB">
              <a:ea typeface="Calibri"/>
              <a:cs typeface="Calibri"/>
            </a:endParaRPr>
          </a:p>
          <a:p>
            <a:pPr fontAlgn="base"/>
            <a:r>
              <a:rPr lang="en-GB" sz="2400"/>
              <a:t>Before this act, men could be sent to jail for being with another man (although lesbians were not subject to the same laws). </a:t>
            </a:r>
            <a:endParaRPr lang="en-GB" sz="2400">
              <a:ea typeface="Calibri"/>
              <a:cs typeface="Calibri"/>
            </a:endParaRPr>
          </a:p>
          <a:p>
            <a:pPr fontAlgn="base"/>
            <a:r>
              <a:rPr lang="en-GB" sz="2400"/>
              <a:t>Many men were convicted including WWII code-breaker Alan Turing who was charged in 1952 for his relationship with another man.</a:t>
            </a:r>
            <a:endParaRPr lang="en-GB" sz="2400">
              <a:ea typeface="Calibri"/>
              <a:cs typeface="Calibri"/>
            </a:endParaRPr>
          </a:p>
          <a:p>
            <a:pPr fontAlgn="base"/>
            <a:r>
              <a:rPr lang="en-GB" sz="2400"/>
              <a:t>Also given hormonal treatment to try and ‘cure’ him by reducing his libido. </a:t>
            </a:r>
            <a:endParaRPr lang="en-GB" sz="2400">
              <a:ea typeface="Calibri"/>
              <a:cs typeface="Calibri"/>
            </a:endParaRPr>
          </a:p>
          <a:p>
            <a:endParaRPr lang="en-GB" sz="220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5DFEDB64-84C3-4240-BCBA-134AE1D9082C}" type="slidenum">
              <a:rPr lang="en-GB" smtClean="0"/>
              <a:pPr>
                <a:spcAft>
                  <a:spcPts val="600"/>
                </a:spcAft>
              </a:pPr>
              <a:t>21</a:t>
            </a:fld>
            <a:endParaRPr lang="en-GB"/>
          </a:p>
        </p:txBody>
      </p:sp>
    </p:spTree>
    <p:extLst>
      <p:ext uri="{BB962C8B-B14F-4D97-AF65-F5344CB8AC3E}">
        <p14:creationId xmlns:p14="http://schemas.microsoft.com/office/powerpoint/2010/main" val="1107927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DB97-6F7F-4055-9056-84498EE6072D}"/>
              </a:ext>
            </a:extLst>
          </p:cNvPr>
          <p:cNvSpPr>
            <a:spLocks noGrp="1"/>
          </p:cNvSpPr>
          <p:nvPr>
            <p:ph type="title"/>
          </p:nvPr>
        </p:nvSpPr>
        <p:spPr>
          <a:xfrm>
            <a:off x="1981200" y="274638"/>
            <a:ext cx="8229600" cy="706090"/>
          </a:xfrm>
        </p:spPr>
        <p:txBody>
          <a:bodyPr>
            <a:normAutofit/>
          </a:bodyPr>
          <a:lstStyle/>
          <a:p>
            <a:r>
              <a:rPr lang="en-GB" dirty="0"/>
              <a:t>Movement for LGBTQ+</a:t>
            </a:r>
          </a:p>
        </p:txBody>
      </p:sp>
      <p:sp>
        <p:nvSpPr>
          <p:cNvPr id="3" name="Content Placeholder 2">
            <a:extLst>
              <a:ext uri="{FF2B5EF4-FFF2-40B4-BE49-F238E27FC236}">
                <a16:creationId xmlns:a16="http://schemas.microsoft.com/office/drawing/2014/main" id="{E1F3A331-235E-4307-A965-B7853E650DA2}"/>
              </a:ext>
            </a:extLst>
          </p:cNvPr>
          <p:cNvSpPr>
            <a:spLocks noGrp="1"/>
          </p:cNvSpPr>
          <p:nvPr>
            <p:ph idx="1"/>
          </p:nvPr>
        </p:nvSpPr>
        <p:spPr>
          <a:xfrm>
            <a:off x="1075427" y="1124745"/>
            <a:ext cx="10242429" cy="4392489"/>
          </a:xfrm>
        </p:spPr>
        <p:txBody>
          <a:bodyPr vert="horz" lIns="91440" tIns="45720" rIns="91440" bIns="45720" rtlCol="0" anchor="t">
            <a:normAutofit fontScale="92500" lnSpcReduction="10000"/>
          </a:bodyPr>
          <a:lstStyle/>
          <a:p>
            <a:r>
              <a:rPr lang="en-GB" dirty="0"/>
              <a:t>Attitudes of same-sex partnerships are ‘not wrong at all’ was 17% 1983 to 68% in 2018.</a:t>
            </a:r>
          </a:p>
          <a:p>
            <a:r>
              <a:rPr lang="en-GB" dirty="0"/>
              <a:t>2019 a drop to 66% marking the first drop since 1987, when the figure stood at 11%.</a:t>
            </a:r>
          </a:p>
          <a:p>
            <a:r>
              <a:rPr lang="en-GB" dirty="0"/>
              <a:t>Why the change?</a:t>
            </a:r>
          </a:p>
          <a:p>
            <a:pPr lvl="1"/>
            <a:r>
              <a:rPr lang="en-GB" dirty="0"/>
              <a:t>More diverse society with different beliefs, from different religions?</a:t>
            </a:r>
          </a:p>
          <a:p>
            <a:pPr lvl="1"/>
            <a:r>
              <a:rPr lang="en-GB" dirty="0"/>
              <a:t>How to police that?</a:t>
            </a:r>
          </a:p>
          <a:p>
            <a:r>
              <a:rPr lang="en-GB" dirty="0">
                <a:ea typeface="+mn-lt"/>
                <a:cs typeface="+mn-lt"/>
              </a:rPr>
              <a:t>https://www.theguardian.com/education/2019/may/21/lgbt-lessons-police-chief-calls-end-birmingham-protests-schools</a:t>
            </a:r>
            <a:endParaRPr lang="en-GB">
              <a:ea typeface="+mn-lt"/>
              <a:cs typeface="+mn-lt"/>
            </a:endParaRPr>
          </a:p>
          <a:p>
            <a:r>
              <a:rPr lang="en-GB" dirty="0">
                <a:ea typeface="+mn-lt"/>
                <a:cs typeface="+mn-lt"/>
                <a:hlinkClick r:id="rId3"/>
              </a:rPr>
              <a:t>https://www.youtube.com/watch?v=Zy9FAko75hE</a:t>
            </a:r>
            <a:endParaRPr lang="en-GB" dirty="0">
              <a:ea typeface="+mn-lt"/>
              <a:cs typeface="+mn-lt"/>
            </a:endParaRPr>
          </a:p>
          <a:p>
            <a:r>
              <a:rPr lang="en-GB" dirty="0">
                <a:ea typeface="+mn-lt"/>
                <a:cs typeface="+mn-lt"/>
                <a:hlinkClick r:id="rId4"/>
              </a:rPr>
              <a:t>Ipsos Pride Report 2026 | Ipsos</a:t>
            </a:r>
            <a:endParaRPr lang="en-GB" dirty="0">
              <a:ea typeface="Calibri" panose="020F0502020204030204"/>
              <a:cs typeface="Calibri"/>
            </a:endParaRPr>
          </a:p>
        </p:txBody>
      </p:sp>
    </p:spTree>
    <p:extLst>
      <p:ext uri="{BB962C8B-B14F-4D97-AF65-F5344CB8AC3E}">
        <p14:creationId xmlns:p14="http://schemas.microsoft.com/office/powerpoint/2010/main" val="25686216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7240" y="731519"/>
            <a:ext cx="2845191" cy="3237579"/>
          </a:xfrm>
        </p:spPr>
        <p:txBody>
          <a:bodyPr>
            <a:normAutofit/>
          </a:bodyPr>
          <a:lstStyle/>
          <a:p>
            <a:r>
              <a:rPr lang="en-GB" sz="3800">
                <a:solidFill>
                  <a:srgbClr val="FFFFFF"/>
                </a:solidFill>
              </a:rPr>
              <a:t>Being Different &amp; Vulnerability</a:t>
            </a: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EBBACD3-86B8-21DE-06FD-E7590F6019B9}"/>
              </a:ext>
            </a:extLst>
          </p:cNvPr>
          <p:cNvGraphicFramePr>
            <a:graphicFrameLocks noGrp="1"/>
          </p:cNvGraphicFramePr>
          <p:nvPr>
            <p:ph idx="1"/>
            <p:extLst>
              <p:ext uri="{D42A27DB-BD31-4B8C-83A1-F6EECF244321}">
                <p14:modId xmlns:p14="http://schemas.microsoft.com/office/powerpoint/2010/main" val="1449775430"/>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7240" y="731519"/>
            <a:ext cx="2845191" cy="3237579"/>
          </a:xfrm>
        </p:spPr>
        <p:txBody>
          <a:bodyPr>
            <a:normAutofit/>
          </a:bodyPr>
          <a:lstStyle/>
          <a:p>
            <a:r>
              <a:rPr lang="en-GB" sz="3800">
                <a:solidFill>
                  <a:srgbClr val="FFFFFF"/>
                </a:solidFill>
              </a:rPr>
              <a:t>Sophie Lancaster</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379709" y="686862"/>
            <a:ext cx="7037591" cy="5475129"/>
          </a:xfrm>
        </p:spPr>
        <p:txBody>
          <a:bodyPr anchor="ctr">
            <a:normAutofit/>
          </a:bodyPr>
          <a:lstStyle/>
          <a:p>
            <a:r>
              <a:rPr lang="en-GB" sz="2400"/>
              <a:t>August 24th 2007 Sophie died after being attack</a:t>
            </a:r>
          </a:p>
          <a:p>
            <a:r>
              <a:rPr lang="en-GB" sz="2400"/>
              <a:t>Sophie and Rob dressed in their unique way, expressing their individuality as creative artistic people – Goths/Mosher</a:t>
            </a:r>
          </a:p>
          <a:p>
            <a:r>
              <a:rPr lang="en-GB" sz="2400"/>
              <a:t>A recording was played in court of a 15-year-old telling the emergency services: </a:t>
            </a:r>
            <a:r>
              <a:rPr lang="en-GB" sz="2400" b="1" i="1"/>
              <a:t>'This mosher's just been banged because he's a mosher ... his bird's on the floor as well.' </a:t>
            </a:r>
          </a:p>
          <a:p>
            <a:r>
              <a:rPr lang="en-GB" sz="2400"/>
              <a:t>Anthony Russell QC, said:</a:t>
            </a:r>
          </a:p>
          <a:p>
            <a:r>
              <a:rPr lang="en-GB" sz="2400"/>
              <a:t> </a:t>
            </a:r>
            <a:r>
              <a:rPr lang="en-GB" sz="2400" b="1" i="1"/>
              <a:t>'This was a hate crime against completely harmless people who were targeted because their appearance was different.' Sophie Lancaster did not die because of her race, religion or sexuality. She died because she was a Goth</a:t>
            </a:r>
            <a:r>
              <a:rPr lang="en-GB" sz="2400" i="1"/>
              <a:t>.</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3CCA4-4E36-4B59-AB51-8EC7E7FDD637}"/>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a:t>Sophie Lancaster Foundation</a:t>
            </a:r>
          </a:p>
        </p:txBody>
      </p:sp>
      <p:pic>
        <p:nvPicPr>
          <p:cNvPr id="4" name="Content Placeholder 3" descr="A picture containing drawing&#10;&#10;Description automatically generated">
            <a:extLst>
              <a:ext uri="{FF2B5EF4-FFF2-40B4-BE49-F238E27FC236}">
                <a16:creationId xmlns:a16="http://schemas.microsoft.com/office/drawing/2014/main" id="{26F77E67-8FFE-41E7-AFCE-BABA4EDB1F9E}"/>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3894" b="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TextBox 5">
            <a:extLst>
              <a:ext uri="{FF2B5EF4-FFF2-40B4-BE49-F238E27FC236}">
                <a16:creationId xmlns:a16="http://schemas.microsoft.com/office/drawing/2014/main" id="{99E41C01-D8AF-45CF-ADC2-CC5A00BF3691}"/>
              </a:ext>
            </a:extLst>
          </p:cNvPr>
          <p:cNvSpPr txBox="1"/>
          <p:nvPr/>
        </p:nvSpPr>
        <p:spPr>
          <a:xfrm>
            <a:off x="4223982" y="3752850"/>
            <a:ext cx="7485413" cy="245268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t>Kicked to death for looking different.</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Sophie Lancaster Foundation - Family campaign to support young people.</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Sophie’s face bore her killers footprint. Her head was used like a football</a:t>
            </a:r>
            <a:endParaRPr lang="en-US" sz="2400" dirty="0">
              <a:cs typeface="Calibri"/>
            </a:endParaRP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23824872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70334"/>
            <a:ext cx="7886700" cy="566379"/>
          </a:xfrm>
        </p:spPr>
        <p:txBody>
          <a:bodyPr>
            <a:normAutofit fontScale="90000"/>
          </a:bodyPr>
          <a:lstStyle/>
          <a:p>
            <a:r>
              <a:rPr lang="en-GB" dirty="0"/>
              <a:t>Gareth Thomas</a:t>
            </a:r>
          </a:p>
        </p:txBody>
      </p:sp>
      <p:graphicFrame>
        <p:nvGraphicFramePr>
          <p:cNvPr id="8" name="Content Placeholder 4">
            <a:extLst>
              <a:ext uri="{FF2B5EF4-FFF2-40B4-BE49-F238E27FC236}">
                <a16:creationId xmlns:a16="http://schemas.microsoft.com/office/drawing/2014/main" id="{AF4C2778-9F9A-05BE-11FF-9AE43BDBF521}"/>
              </a:ext>
            </a:extLst>
          </p:cNvPr>
          <p:cNvGraphicFramePr>
            <a:graphicFrameLocks noGrp="1"/>
          </p:cNvGraphicFramePr>
          <p:nvPr>
            <p:ph idx="1"/>
            <p:extLst>
              <p:ext uri="{D42A27DB-BD31-4B8C-83A1-F6EECF244321}">
                <p14:modId xmlns:p14="http://schemas.microsoft.com/office/powerpoint/2010/main" val="96648891"/>
              </p:ext>
            </p:extLst>
          </p:nvPr>
        </p:nvGraphicFramePr>
        <p:xfrm>
          <a:off x="777916" y="836714"/>
          <a:ext cx="9532376" cy="5498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Content Placeholder 3" descr="is.jpg"/>
          <p:cNvPicPr>
            <a:picLocks noChangeAspect="1"/>
          </p:cNvPicPr>
          <p:nvPr/>
        </p:nvPicPr>
        <p:blipFill>
          <a:blip r:embed="rId8" cstate="print"/>
          <a:stretch>
            <a:fillRect/>
          </a:stretch>
        </p:blipFill>
        <p:spPr>
          <a:xfrm>
            <a:off x="9565088" y="5485811"/>
            <a:ext cx="1952902" cy="1093854"/>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740D84A-F207-426C-B232-6CB1BD048631}"/>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Language as a Barrier</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EAF675-AAC2-4DAF-9E92-C02A0321D69D}"/>
              </a:ext>
            </a:extLst>
          </p:cNvPr>
          <p:cNvSpPr>
            <a:spLocks noGrp="1"/>
          </p:cNvSpPr>
          <p:nvPr>
            <p:ph idx="1"/>
          </p:nvPr>
        </p:nvSpPr>
        <p:spPr>
          <a:xfrm>
            <a:off x="4379709" y="686862"/>
            <a:ext cx="7037591" cy="5475129"/>
          </a:xfrm>
        </p:spPr>
        <p:txBody>
          <a:bodyPr anchor="ctr">
            <a:normAutofit/>
          </a:bodyPr>
          <a:lstStyle/>
          <a:p>
            <a:r>
              <a:rPr lang="en-GB" sz="2600"/>
              <a:t>Consider how diverse our society has become language barriers can be problematic </a:t>
            </a:r>
          </a:p>
          <a:p>
            <a:r>
              <a:rPr lang="en-GB" sz="2600"/>
              <a:t>Misunderstandings and misinterpretations between people</a:t>
            </a:r>
          </a:p>
          <a:p>
            <a:r>
              <a:rPr lang="en-GB" sz="2600"/>
              <a:t>Differences in language can result in frustration, animosity or hostility between parties</a:t>
            </a:r>
          </a:p>
          <a:p>
            <a:r>
              <a:rPr lang="en-GB" sz="2600"/>
              <a:t>Overall refusal to communicate in general depending on the situation.</a:t>
            </a:r>
          </a:p>
          <a:p>
            <a:r>
              <a:rPr lang="en-GB" sz="2600"/>
              <a:t>‘Prison within a Prison’</a:t>
            </a:r>
          </a:p>
        </p:txBody>
      </p:sp>
    </p:spTree>
    <p:extLst>
      <p:ext uri="{BB962C8B-B14F-4D97-AF65-F5344CB8AC3E}">
        <p14:creationId xmlns:p14="http://schemas.microsoft.com/office/powerpoint/2010/main" val="15851795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B50B-ED9D-45B0-B3D4-D514582F73D1}"/>
              </a:ext>
            </a:extLst>
          </p:cNvPr>
          <p:cNvSpPr>
            <a:spLocks noGrp="1"/>
          </p:cNvSpPr>
          <p:nvPr>
            <p:ph type="title"/>
          </p:nvPr>
        </p:nvSpPr>
        <p:spPr>
          <a:xfrm>
            <a:off x="1981201" y="273050"/>
            <a:ext cx="3008313" cy="1162050"/>
          </a:xfrm>
        </p:spPr>
        <p:txBody>
          <a:bodyPr anchor="b">
            <a:normAutofit/>
          </a:bodyPr>
          <a:lstStyle/>
          <a:p>
            <a:r>
              <a:rPr lang="en-GB" dirty="0"/>
              <a:t>Language </a:t>
            </a:r>
          </a:p>
        </p:txBody>
      </p:sp>
      <p:pic>
        <p:nvPicPr>
          <p:cNvPr id="5" name="Picture 4">
            <a:extLst>
              <a:ext uri="{FF2B5EF4-FFF2-40B4-BE49-F238E27FC236}">
                <a16:creationId xmlns:a16="http://schemas.microsoft.com/office/drawing/2014/main" id="{481591EC-D300-41EA-BB98-C62FCB5A7C55}"/>
              </a:ext>
            </a:extLst>
          </p:cNvPr>
          <p:cNvPicPr>
            <a:picLocks noChangeAspect="1"/>
          </p:cNvPicPr>
          <p:nvPr/>
        </p:nvPicPr>
        <p:blipFill rotWithShape="1">
          <a:blip r:embed="rId3"/>
          <a:srcRect t="4889" r="-1" b="-1"/>
          <a:stretch/>
        </p:blipFill>
        <p:spPr>
          <a:xfrm>
            <a:off x="5099050" y="273051"/>
            <a:ext cx="5111750" cy="5172173"/>
          </a:xfrm>
          <a:prstGeom prst="rect">
            <a:avLst/>
          </a:prstGeom>
          <a:noFill/>
        </p:spPr>
      </p:pic>
      <p:sp>
        <p:nvSpPr>
          <p:cNvPr id="3" name="Content Placeholder 2">
            <a:extLst>
              <a:ext uri="{FF2B5EF4-FFF2-40B4-BE49-F238E27FC236}">
                <a16:creationId xmlns:a16="http://schemas.microsoft.com/office/drawing/2014/main" id="{FBB23DF7-7C7E-4AF9-A8CE-6A5E988909E2}"/>
              </a:ext>
            </a:extLst>
          </p:cNvPr>
          <p:cNvSpPr>
            <a:spLocks noGrp="1"/>
          </p:cNvSpPr>
          <p:nvPr>
            <p:ph type="body" sz="half" idx="2"/>
          </p:nvPr>
        </p:nvSpPr>
        <p:spPr>
          <a:xfrm>
            <a:off x="946032" y="1435101"/>
            <a:ext cx="4043482" cy="4015514"/>
          </a:xfrm>
        </p:spPr>
        <p:txBody>
          <a:bodyPr vert="horz" lIns="91440" tIns="45720" rIns="91440" bIns="45720" rtlCol="0" anchor="t">
            <a:normAutofit/>
          </a:bodyPr>
          <a:lstStyle/>
          <a:p>
            <a:r>
              <a:rPr lang="en-GB" sz="2800" dirty="0"/>
              <a:t>Non verbal.</a:t>
            </a:r>
            <a:endParaRPr lang="en-GB" sz="2800" dirty="0">
              <a:cs typeface="Calibri"/>
            </a:endParaRPr>
          </a:p>
          <a:p>
            <a:r>
              <a:rPr lang="en-GB" sz="2800" dirty="0"/>
              <a:t>Speech impediment’s. </a:t>
            </a:r>
            <a:endParaRPr lang="en-GB" sz="2800" dirty="0">
              <a:cs typeface="Calibri"/>
            </a:endParaRPr>
          </a:p>
          <a:p>
            <a:r>
              <a:rPr lang="en-GB" sz="2800" dirty="0"/>
              <a:t>Sign Language.</a:t>
            </a:r>
            <a:endParaRPr lang="en-GB" sz="2800" dirty="0">
              <a:cs typeface="Calibri"/>
            </a:endParaRPr>
          </a:p>
          <a:p>
            <a:r>
              <a:rPr lang="en-GB" sz="2800" dirty="0"/>
              <a:t>Words mean different things.</a:t>
            </a:r>
            <a:endParaRPr lang="en-GB" sz="2800" dirty="0">
              <a:cs typeface="Calibri"/>
            </a:endParaRPr>
          </a:p>
          <a:p>
            <a:r>
              <a:rPr lang="en-GB" sz="2800" dirty="0"/>
              <a:t>Hearing difficulties.</a:t>
            </a:r>
            <a:endParaRPr lang="en-GB" sz="2800" dirty="0">
              <a:cs typeface="Calibri"/>
            </a:endParaRPr>
          </a:p>
          <a:p>
            <a:endParaRPr lang="en-GB" dirty="0"/>
          </a:p>
          <a:p>
            <a:endParaRPr lang="en-GB" dirty="0"/>
          </a:p>
        </p:txBody>
      </p:sp>
    </p:spTree>
    <p:extLst>
      <p:ext uri="{BB962C8B-B14F-4D97-AF65-F5344CB8AC3E}">
        <p14:creationId xmlns:p14="http://schemas.microsoft.com/office/powerpoint/2010/main" val="1412762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F4CAA-740A-465B-8846-A7B9EA28D270}"/>
              </a:ext>
            </a:extLst>
          </p:cNvPr>
          <p:cNvSpPr>
            <a:spLocks noGrp="1"/>
          </p:cNvSpPr>
          <p:nvPr>
            <p:ph type="title"/>
          </p:nvPr>
        </p:nvSpPr>
        <p:spPr>
          <a:xfrm>
            <a:off x="1847844" y="332656"/>
            <a:ext cx="8229600" cy="720080"/>
          </a:xfrm>
        </p:spPr>
        <p:txBody>
          <a:bodyPr>
            <a:normAutofit fontScale="90000"/>
          </a:bodyPr>
          <a:lstStyle/>
          <a:p>
            <a:br>
              <a:rPr lang="en-GB" dirty="0"/>
            </a:br>
            <a:r>
              <a:rPr lang="en-GB" dirty="0"/>
              <a:t>Why Hate Crime?</a:t>
            </a:r>
            <a:br>
              <a:rPr lang="en-GB" dirty="0"/>
            </a:br>
            <a:endParaRPr lang="en-GB" dirty="0"/>
          </a:p>
        </p:txBody>
      </p:sp>
      <p:sp>
        <p:nvSpPr>
          <p:cNvPr id="3" name="Content Placeholder 2">
            <a:extLst>
              <a:ext uri="{FF2B5EF4-FFF2-40B4-BE49-F238E27FC236}">
                <a16:creationId xmlns:a16="http://schemas.microsoft.com/office/drawing/2014/main" id="{E2B53B72-4343-4199-8A66-C135ED079081}"/>
              </a:ext>
            </a:extLst>
          </p:cNvPr>
          <p:cNvSpPr>
            <a:spLocks noGrp="1"/>
          </p:cNvSpPr>
          <p:nvPr>
            <p:ph idx="1"/>
          </p:nvPr>
        </p:nvSpPr>
        <p:spPr>
          <a:xfrm>
            <a:off x="1233578" y="1268761"/>
            <a:ext cx="9609825" cy="4248473"/>
          </a:xfrm>
        </p:spPr>
        <p:txBody>
          <a:bodyPr vert="horz" lIns="91440" tIns="45720" rIns="91440" bIns="45720" rtlCol="0" anchor="t">
            <a:normAutofit/>
          </a:bodyPr>
          <a:lstStyle/>
          <a:p>
            <a:r>
              <a:rPr lang="en-GB" dirty="0"/>
              <a:t>Thrill Seeking – Obvious victim due to features.</a:t>
            </a:r>
            <a:endParaRPr lang="en-GB" dirty="0">
              <a:cs typeface="Calibri"/>
            </a:endParaRPr>
          </a:p>
          <a:p>
            <a:r>
              <a:rPr lang="en-GB" dirty="0"/>
              <a:t>Defensive - attackers sees themselves as "defending" their country or religion </a:t>
            </a:r>
          </a:p>
          <a:p>
            <a:r>
              <a:rPr lang="en-GB" dirty="0"/>
              <a:t>Revenge - revenge in response to acts of terrorism or other significant change </a:t>
            </a:r>
          </a:p>
          <a:p>
            <a:r>
              <a:rPr lang="en-GB" dirty="0"/>
              <a:t>Hate – ‘crusader’ for a radical/religious causes, they are on a ‘mission’</a:t>
            </a:r>
          </a:p>
          <a:p>
            <a:r>
              <a:rPr lang="en-GB" dirty="0">
                <a:cs typeface="Calibri"/>
              </a:rPr>
              <a:t>Brought up that way:</a:t>
            </a:r>
          </a:p>
          <a:p>
            <a:pPr marL="0" indent="0">
              <a:buNone/>
            </a:pPr>
            <a:r>
              <a:rPr lang="en-GB" dirty="0">
                <a:ea typeface="+mn-lt"/>
                <a:cs typeface="+mn-lt"/>
              </a:rPr>
              <a:t>https://www.youtube.com/watch?v=Okhjkoh806E</a:t>
            </a:r>
            <a:endParaRPr lang="en-GB" dirty="0"/>
          </a:p>
        </p:txBody>
      </p:sp>
    </p:spTree>
    <p:extLst>
      <p:ext uri="{BB962C8B-B14F-4D97-AF65-F5344CB8AC3E}">
        <p14:creationId xmlns:p14="http://schemas.microsoft.com/office/powerpoint/2010/main" val="11227140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a:blip r:embed="rId4" cstate="print">
            <a:lum bright="70000" contrast="-70000"/>
            <a:alphaModFix/>
            <a:extLst>
              <a:ext uri="{28A0092B-C50C-407E-A947-70E740481C1C}">
                <a14:useLocalDpi xmlns:a14="http://schemas.microsoft.com/office/drawing/2010/main" val="0"/>
              </a:ext>
            </a:extLst>
          </a:blip>
          <a:stretch>
            <a:fillRect/>
          </a:stretch>
        </p:blipFill>
        <p:spPr>
          <a:xfrm>
            <a:off x="920282" y="1482542"/>
            <a:ext cx="4708676" cy="3531507"/>
          </a:xfrm>
          <a:prstGeom prst="rect">
            <a:avLst/>
          </a:prstGeom>
          <a:ln>
            <a:noFill/>
          </a:ln>
          <a:effectLst>
            <a:softEdge rad="112500"/>
          </a:effectLst>
        </p:spPr>
      </p:pic>
      <p:sp>
        <p:nvSpPr>
          <p:cNvPr id="7" name="TextBox 6"/>
          <p:cNvSpPr txBox="1"/>
          <p:nvPr/>
        </p:nvSpPr>
        <p:spPr>
          <a:xfrm>
            <a:off x="920282" y="330740"/>
            <a:ext cx="10577812" cy="670803"/>
          </a:xfrm>
          <a:prstGeom prst="rect">
            <a:avLst/>
          </a:prstGeom>
          <a:solidFill>
            <a:srgbClr val="002060"/>
          </a:solidFill>
        </p:spPr>
        <p:txBody>
          <a:bodyPr wrap="square" rtlCol="0">
            <a:spAutoFit/>
          </a:bodyPr>
          <a:lstStyle/>
          <a:p>
            <a:pPr algn="ctr"/>
            <a:r>
              <a:rPr lang="en-GB" sz="3600" b="1" dirty="0">
                <a:solidFill>
                  <a:schemeClr val="bg1"/>
                </a:solidFill>
              </a:rPr>
              <a:t>Hostility</a:t>
            </a:r>
          </a:p>
        </p:txBody>
      </p:sp>
      <p:sp>
        <p:nvSpPr>
          <p:cNvPr id="2" name="Scroll: Vertical 1">
            <a:extLst>
              <a:ext uri="{FF2B5EF4-FFF2-40B4-BE49-F238E27FC236}">
                <a16:creationId xmlns:a16="http://schemas.microsoft.com/office/drawing/2014/main" id="{B6A58319-AE87-4251-AB0F-7B6D144FD021}"/>
              </a:ext>
            </a:extLst>
          </p:cNvPr>
          <p:cNvSpPr/>
          <p:nvPr/>
        </p:nvSpPr>
        <p:spPr>
          <a:xfrm>
            <a:off x="6563044" y="1118496"/>
            <a:ext cx="4708674" cy="4621005"/>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‘ill-will, ill-feeling, spite, contempt, prejudice, unfriendliness, antagonism, resentment &amp; dislike</a:t>
            </a:r>
            <a:r>
              <a:rPr lang="en-GB" sz="2400" dirty="0">
                <a:solidFill>
                  <a:schemeClr val="tx1"/>
                </a:solidFill>
              </a:rPr>
              <a:t>’</a:t>
            </a:r>
          </a:p>
        </p:txBody>
      </p:sp>
    </p:spTree>
    <p:extLst>
      <p:ext uri="{BB962C8B-B14F-4D97-AF65-F5344CB8AC3E}">
        <p14:creationId xmlns:p14="http://schemas.microsoft.com/office/powerpoint/2010/main" val="3757758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E148239-76B1-48C1-B7C1-1F9188BBBE58}"/>
              </a:ext>
            </a:extLst>
          </p:cNvPr>
          <p:cNvSpPr>
            <a:spLocks noGrp="1"/>
          </p:cNvSpPr>
          <p:nvPr>
            <p:ph type="sldNum" sz="quarter" idx="12"/>
          </p:nvPr>
        </p:nvSpPr>
        <p:spPr>
          <a:xfrm>
            <a:off x="9672896" y="5665965"/>
            <a:ext cx="512504" cy="273844"/>
          </a:xfrm>
        </p:spPr>
        <p:txBody>
          <a:bodyPr>
            <a:normAutofit/>
          </a:bodyPr>
          <a:lstStyle/>
          <a:p>
            <a:pPr defTabSz="685800">
              <a:spcAft>
                <a:spcPts val="450"/>
              </a:spcAft>
              <a:defRPr/>
            </a:pPr>
            <a:fld id="{5DFEDB64-84C3-4240-BCBA-134AE1D9082C}" type="slidenum">
              <a:rPr lang="en-GB" sz="675">
                <a:solidFill>
                  <a:srgbClr val="FFFFFF"/>
                </a:solidFill>
                <a:latin typeface="Trebuchet MS" panose="020B0603020202020204"/>
              </a:rPr>
              <a:pPr defTabSz="685800">
                <a:spcAft>
                  <a:spcPts val="450"/>
                </a:spcAft>
                <a:defRPr/>
              </a:pPr>
              <a:t>31</a:t>
            </a:fld>
            <a:endParaRPr lang="en-GB" sz="675" dirty="0">
              <a:solidFill>
                <a:srgbClr val="FFFFFF"/>
              </a:solidFill>
              <a:latin typeface="Trebuchet MS" panose="020B0603020202020204"/>
            </a:endParaRPr>
          </a:p>
        </p:txBody>
      </p:sp>
      <p:graphicFrame>
        <p:nvGraphicFramePr>
          <p:cNvPr id="8" name="Diagram 7">
            <a:extLst>
              <a:ext uri="{FF2B5EF4-FFF2-40B4-BE49-F238E27FC236}">
                <a16:creationId xmlns:a16="http://schemas.microsoft.com/office/drawing/2014/main" id="{AEE5BFF5-30D1-42C0-AA86-CEC443C377C1}"/>
              </a:ext>
            </a:extLst>
          </p:cNvPr>
          <p:cNvGraphicFramePr/>
          <p:nvPr>
            <p:extLst>
              <p:ext uri="{D42A27DB-BD31-4B8C-83A1-F6EECF244321}">
                <p14:modId xmlns:p14="http://schemas.microsoft.com/office/powerpoint/2010/main" val="1079593796"/>
              </p:ext>
            </p:extLst>
          </p:nvPr>
        </p:nvGraphicFramePr>
        <p:xfrm>
          <a:off x="1000961" y="188641"/>
          <a:ext cx="9354319" cy="50981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30D246E-C670-4195-AAA3-0ECC0FEC3366}"/>
              </a:ext>
            </a:extLst>
          </p:cNvPr>
          <p:cNvSpPr txBox="1"/>
          <p:nvPr/>
        </p:nvSpPr>
        <p:spPr>
          <a:xfrm>
            <a:off x="7464153" y="4572002"/>
            <a:ext cx="2096567" cy="715581"/>
          </a:xfrm>
          <a:prstGeom prst="rect">
            <a:avLst/>
          </a:prstGeom>
          <a:noFill/>
        </p:spPr>
        <p:txBody>
          <a:bodyPr wrap="square" rtlCol="0">
            <a:spAutoFit/>
          </a:bodyPr>
          <a:lstStyle/>
          <a:p>
            <a:pPr defTabSz="685800">
              <a:defRPr/>
            </a:pPr>
            <a:r>
              <a:rPr lang="en-GB" sz="1350" dirty="0">
                <a:solidFill>
                  <a:prstClr val="black"/>
                </a:solidFill>
                <a:latin typeface="Trebuchet MS" panose="020B0603020202020204"/>
              </a:rPr>
              <a:t>Family, Peers, Geography, Religion, Media etc.</a:t>
            </a:r>
          </a:p>
        </p:txBody>
      </p:sp>
      <p:sp>
        <p:nvSpPr>
          <p:cNvPr id="10" name="TextBox 9">
            <a:extLst>
              <a:ext uri="{FF2B5EF4-FFF2-40B4-BE49-F238E27FC236}">
                <a16:creationId xmlns:a16="http://schemas.microsoft.com/office/drawing/2014/main" id="{3330539B-7D43-4817-8F80-B7F403608B5D}"/>
              </a:ext>
            </a:extLst>
          </p:cNvPr>
          <p:cNvSpPr txBox="1"/>
          <p:nvPr/>
        </p:nvSpPr>
        <p:spPr>
          <a:xfrm>
            <a:off x="1848863" y="2874552"/>
            <a:ext cx="2102247" cy="507831"/>
          </a:xfrm>
          <a:prstGeom prst="rect">
            <a:avLst/>
          </a:prstGeom>
          <a:noFill/>
        </p:spPr>
        <p:txBody>
          <a:bodyPr wrap="square" rtlCol="0" anchor="ctr">
            <a:spAutoFit/>
          </a:bodyPr>
          <a:lstStyle/>
          <a:p>
            <a:pPr algn="r" defTabSz="685800">
              <a:defRPr/>
            </a:pPr>
            <a:r>
              <a:rPr lang="en-GB" sz="1350" dirty="0">
                <a:solidFill>
                  <a:prstClr val="black"/>
                </a:solidFill>
                <a:latin typeface="Trebuchet MS" panose="020B0603020202020204"/>
              </a:rPr>
              <a:t>Conscious decisions based upon values</a:t>
            </a:r>
          </a:p>
        </p:txBody>
      </p:sp>
      <p:sp>
        <p:nvSpPr>
          <p:cNvPr id="11" name="TextBox 10">
            <a:extLst>
              <a:ext uri="{FF2B5EF4-FFF2-40B4-BE49-F238E27FC236}">
                <a16:creationId xmlns:a16="http://schemas.microsoft.com/office/drawing/2014/main" id="{2543294E-96CB-4074-9086-0071674048D4}"/>
              </a:ext>
            </a:extLst>
          </p:cNvPr>
          <p:cNvSpPr txBox="1"/>
          <p:nvPr/>
        </p:nvSpPr>
        <p:spPr>
          <a:xfrm>
            <a:off x="3044366" y="912593"/>
            <a:ext cx="2332285" cy="923330"/>
          </a:xfrm>
          <a:prstGeom prst="rect">
            <a:avLst/>
          </a:prstGeom>
          <a:noFill/>
        </p:spPr>
        <p:txBody>
          <a:bodyPr wrap="square" rtlCol="0">
            <a:spAutoFit/>
          </a:bodyPr>
          <a:lstStyle/>
          <a:p>
            <a:pPr algn="r" defTabSz="685800">
              <a:defRPr/>
            </a:pPr>
            <a:endParaRPr lang="en-GB" sz="1350" dirty="0">
              <a:solidFill>
                <a:prstClr val="black"/>
              </a:solidFill>
              <a:latin typeface="Trebuchet MS" panose="020B0603020202020204"/>
            </a:endParaRPr>
          </a:p>
          <a:p>
            <a:pPr algn="r" defTabSz="685800">
              <a:defRPr/>
            </a:pPr>
            <a:r>
              <a:rPr lang="en-GB" sz="1350" dirty="0">
                <a:solidFill>
                  <a:prstClr val="black"/>
                </a:solidFill>
                <a:latin typeface="Trebuchet MS" panose="020B0603020202020204"/>
              </a:rPr>
              <a:t>Discrimination</a:t>
            </a:r>
          </a:p>
          <a:p>
            <a:pPr algn="r" defTabSz="685800">
              <a:defRPr/>
            </a:pPr>
            <a:endParaRPr lang="en-GB" sz="1350" dirty="0">
              <a:solidFill>
                <a:prstClr val="black"/>
              </a:solidFill>
              <a:latin typeface="Trebuchet MS" panose="020B0603020202020204"/>
            </a:endParaRPr>
          </a:p>
          <a:p>
            <a:pPr algn="r" defTabSz="685800">
              <a:defRPr/>
            </a:pPr>
            <a:endParaRPr lang="en-GB" sz="1350" dirty="0">
              <a:solidFill>
                <a:prstClr val="black"/>
              </a:solidFill>
              <a:latin typeface="Trebuchet MS" panose="020B0603020202020204"/>
            </a:endParaRPr>
          </a:p>
        </p:txBody>
      </p:sp>
    </p:spTree>
    <p:extLst>
      <p:ext uri="{BB962C8B-B14F-4D97-AF65-F5344CB8AC3E}">
        <p14:creationId xmlns:p14="http://schemas.microsoft.com/office/powerpoint/2010/main" val="40649984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44750" y="233464"/>
            <a:ext cx="10894978" cy="646331"/>
          </a:xfrm>
          <a:prstGeom prst="rect">
            <a:avLst/>
          </a:prstGeom>
          <a:solidFill>
            <a:srgbClr val="002060"/>
          </a:solidFill>
        </p:spPr>
        <p:txBody>
          <a:bodyPr wrap="square" rtlCol="0">
            <a:spAutoFit/>
          </a:bodyPr>
          <a:lstStyle/>
          <a:p>
            <a:pPr algn="ctr"/>
            <a:r>
              <a:rPr lang="en-GB" sz="3600" b="1" dirty="0" err="1">
                <a:solidFill>
                  <a:schemeClr val="bg1"/>
                </a:solidFill>
              </a:rPr>
              <a:t>Allport’s</a:t>
            </a:r>
            <a:r>
              <a:rPr lang="en-GB" sz="3600" b="1" dirty="0">
                <a:solidFill>
                  <a:schemeClr val="bg1"/>
                </a:solidFill>
              </a:rPr>
              <a:t> Scale </a:t>
            </a: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colorTemperature colorTemp="8147"/>
                    </a14:imgEffect>
                    <a14:imgEffect>
                      <a14:saturation sat="159000"/>
                    </a14:imgEffect>
                  </a14:imgLayer>
                </a14:imgProps>
              </a:ext>
            </a:extLst>
          </a:blip>
          <a:stretch>
            <a:fillRect/>
          </a:stretch>
        </p:blipFill>
        <p:spPr>
          <a:xfrm>
            <a:off x="667721" y="1030143"/>
            <a:ext cx="10612141" cy="5315298"/>
          </a:xfrm>
          <a:prstGeom prst="rect">
            <a:avLst/>
          </a:prstGeom>
          <a:ln>
            <a:solidFill>
              <a:schemeClr val="tx1"/>
            </a:solidFill>
          </a:ln>
        </p:spPr>
      </p:pic>
    </p:spTree>
    <p:extLst>
      <p:ext uri="{BB962C8B-B14F-4D97-AF65-F5344CB8AC3E}">
        <p14:creationId xmlns:p14="http://schemas.microsoft.com/office/powerpoint/2010/main" val="121404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77E6-A9C1-43A8-BEC3-2B12E756BD27}"/>
              </a:ext>
            </a:extLst>
          </p:cNvPr>
          <p:cNvSpPr>
            <a:spLocks noGrp="1"/>
          </p:cNvSpPr>
          <p:nvPr>
            <p:ph type="title"/>
          </p:nvPr>
        </p:nvSpPr>
        <p:spPr>
          <a:xfrm>
            <a:off x="1981200" y="274638"/>
            <a:ext cx="8229600" cy="778098"/>
          </a:xfrm>
        </p:spPr>
        <p:txBody>
          <a:bodyPr>
            <a:normAutofit/>
          </a:bodyPr>
          <a:lstStyle/>
          <a:p>
            <a:r>
              <a:rPr lang="en-GB" sz="3200" b="1" dirty="0"/>
              <a:t>How you can be discriminative against</a:t>
            </a:r>
          </a:p>
        </p:txBody>
      </p:sp>
      <p:sp>
        <p:nvSpPr>
          <p:cNvPr id="3" name="Content Placeholder 2">
            <a:extLst>
              <a:ext uri="{FF2B5EF4-FFF2-40B4-BE49-F238E27FC236}">
                <a16:creationId xmlns:a16="http://schemas.microsoft.com/office/drawing/2014/main" id="{67CC1EE7-13F3-47C5-ACC3-6FB91C56946C}"/>
              </a:ext>
            </a:extLst>
          </p:cNvPr>
          <p:cNvSpPr>
            <a:spLocks noGrp="1"/>
          </p:cNvSpPr>
          <p:nvPr>
            <p:ph idx="1"/>
          </p:nvPr>
        </p:nvSpPr>
        <p:spPr>
          <a:xfrm>
            <a:off x="744748" y="1268761"/>
            <a:ext cx="9466052" cy="3817153"/>
          </a:xfrm>
        </p:spPr>
        <p:txBody>
          <a:bodyPr/>
          <a:lstStyle/>
          <a:p>
            <a:r>
              <a:rPr lang="en-GB" b="1" dirty="0"/>
              <a:t>Direct discrimination </a:t>
            </a:r>
            <a:r>
              <a:rPr lang="en-GB" dirty="0"/>
              <a:t>- This is when you’re treated less favourably because of a protected characteristic</a:t>
            </a:r>
          </a:p>
          <a:p>
            <a:r>
              <a:rPr lang="en-GB" b="1" dirty="0"/>
              <a:t>Indirect discrimination </a:t>
            </a:r>
            <a:r>
              <a:rPr lang="en-GB" dirty="0"/>
              <a:t>- This is when a service has criteria which have the effect of being discriminatory against a person because of a protected characteristic</a:t>
            </a:r>
          </a:p>
          <a:p>
            <a:endParaRPr lang="en-GB" dirty="0"/>
          </a:p>
          <a:p>
            <a:endParaRPr lang="en-GB" dirty="0"/>
          </a:p>
        </p:txBody>
      </p:sp>
    </p:spTree>
    <p:extLst>
      <p:ext uri="{BB962C8B-B14F-4D97-AF65-F5344CB8AC3E}">
        <p14:creationId xmlns:p14="http://schemas.microsoft.com/office/powerpoint/2010/main" val="39690404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859DC-482A-4599-9AED-6B7A313B4E41}"/>
              </a:ext>
            </a:extLst>
          </p:cNvPr>
          <p:cNvSpPr>
            <a:spLocks noGrp="1"/>
          </p:cNvSpPr>
          <p:nvPr>
            <p:ph type="title"/>
          </p:nvPr>
        </p:nvSpPr>
        <p:spPr>
          <a:xfrm>
            <a:off x="1981200" y="274638"/>
            <a:ext cx="8229600" cy="706090"/>
          </a:xfrm>
        </p:spPr>
        <p:txBody>
          <a:bodyPr>
            <a:normAutofit/>
          </a:bodyPr>
          <a:lstStyle/>
          <a:p>
            <a:r>
              <a:rPr lang="en-GB" sz="2800" b="1" dirty="0"/>
              <a:t>How you can be discriminative against</a:t>
            </a:r>
          </a:p>
        </p:txBody>
      </p:sp>
      <p:sp>
        <p:nvSpPr>
          <p:cNvPr id="3" name="Content Placeholder 2">
            <a:extLst>
              <a:ext uri="{FF2B5EF4-FFF2-40B4-BE49-F238E27FC236}">
                <a16:creationId xmlns:a16="http://schemas.microsoft.com/office/drawing/2014/main" id="{35760DAB-3256-424B-A8D9-4B0F5382E38C}"/>
              </a:ext>
            </a:extLst>
          </p:cNvPr>
          <p:cNvSpPr>
            <a:spLocks noGrp="1"/>
          </p:cNvSpPr>
          <p:nvPr>
            <p:ph idx="1"/>
          </p:nvPr>
        </p:nvSpPr>
        <p:spPr>
          <a:xfrm>
            <a:off x="1204823" y="1268761"/>
            <a:ext cx="9005977" cy="4248473"/>
          </a:xfrm>
        </p:spPr>
        <p:txBody>
          <a:bodyPr>
            <a:normAutofit/>
          </a:bodyPr>
          <a:lstStyle/>
          <a:p>
            <a:r>
              <a:rPr lang="en-GB" b="1" dirty="0"/>
              <a:t>Harassment</a:t>
            </a:r>
            <a:r>
              <a:rPr lang="en-GB" dirty="0"/>
              <a:t> - experience behaviour that makes you feel intimidated, humiliated, or degraded, or that creates a hostile environment</a:t>
            </a:r>
          </a:p>
          <a:p>
            <a:r>
              <a:rPr lang="en-GB" b="1" dirty="0"/>
              <a:t>Victimisation</a:t>
            </a:r>
            <a:r>
              <a:rPr lang="en-GB" dirty="0"/>
              <a:t> - Treated unfairly as a result of making a complaint about discrimination or giving evidence when someone else makes a complaint.</a:t>
            </a:r>
          </a:p>
        </p:txBody>
      </p:sp>
    </p:spTree>
    <p:extLst>
      <p:ext uri="{BB962C8B-B14F-4D97-AF65-F5344CB8AC3E}">
        <p14:creationId xmlns:p14="http://schemas.microsoft.com/office/powerpoint/2010/main" val="30123958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B78D-C922-4581-8756-F501A7B5B3F7}"/>
              </a:ext>
            </a:extLst>
          </p:cNvPr>
          <p:cNvSpPr>
            <a:spLocks noGrp="1"/>
          </p:cNvSpPr>
          <p:nvPr>
            <p:ph type="title"/>
          </p:nvPr>
        </p:nvSpPr>
        <p:spPr/>
        <p:txBody>
          <a:bodyPr>
            <a:normAutofit/>
          </a:bodyPr>
          <a:lstStyle/>
          <a:p>
            <a:r>
              <a:rPr lang="en-GB" dirty="0"/>
              <a:t>Ethics within a Public Role</a:t>
            </a:r>
          </a:p>
        </p:txBody>
      </p:sp>
      <p:sp>
        <p:nvSpPr>
          <p:cNvPr id="3" name="Content Placeholder 2">
            <a:extLst>
              <a:ext uri="{FF2B5EF4-FFF2-40B4-BE49-F238E27FC236}">
                <a16:creationId xmlns:a16="http://schemas.microsoft.com/office/drawing/2014/main" id="{E8A3FF68-DBB8-4A82-A100-2D643270838B}"/>
              </a:ext>
            </a:extLst>
          </p:cNvPr>
          <p:cNvSpPr>
            <a:spLocks noGrp="1"/>
          </p:cNvSpPr>
          <p:nvPr>
            <p:ph idx="1"/>
          </p:nvPr>
        </p:nvSpPr>
        <p:spPr>
          <a:xfrm>
            <a:off x="715993" y="1417639"/>
            <a:ext cx="10041146" cy="4746576"/>
          </a:xfrm>
        </p:spPr>
        <p:txBody>
          <a:bodyPr>
            <a:normAutofit/>
          </a:bodyPr>
          <a:lstStyle/>
          <a:p>
            <a:r>
              <a:rPr lang="en-GB" dirty="0"/>
              <a:t>We expect behaviours from others but when in a public role there are also standards</a:t>
            </a:r>
          </a:p>
          <a:p>
            <a:r>
              <a:rPr lang="en-GB" dirty="0"/>
              <a:t>There is a Code of Practice which observes the Professional Behaviour for the Policing Profession</a:t>
            </a:r>
          </a:p>
          <a:p>
            <a:r>
              <a:rPr lang="en-GB" dirty="0"/>
              <a:t>It guides everyone working in policing</a:t>
            </a:r>
          </a:p>
          <a:p>
            <a:r>
              <a:rPr lang="en-GB" dirty="0"/>
              <a:t>Sets commitment to a standard of behaviour</a:t>
            </a:r>
          </a:p>
          <a:p>
            <a:r>
              <a:rPr lang="en-GB" dirty="0"/>
              <a:t>Your responsibility for your own professional behaviour</a:t>
            </a:r>
          </a:p>
        </p:txBody>
      </p:sp>
    </p:spTree>
    <p:extLst>
      <p:ext uri="{BB962C8B-B14F-4D97-AF65-F5344CB8AC3E}">
        <p14:creationId xmlns:p14="http://schemas.microsoft.com/office/powerpoint/2010/main" val="7793788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58776-8A10-4660-8D2D-CAB9F0A13225}"/>
              </a:ext>
            </a:extLst>
          </p:cNvPr>
          <p:cNvSpPr>
            <a:spLocks noGrp="1"/>
          </p:cNvSpPr>
          <p:nvPr>
            <p:ph type="title"/>
          </p:nvPr>
        </p:nvSpPr>
        <p:spPr>
          <a:xfrm>
            <a:off x="1981200" y="260649"/>
            <a:ext cx="8229600" cy="648072"/>
          </a:xfrm>
        </p:spPr>
        <p:txBody>
          <a:bodyPr>
            <a:normAutofit/>
          </a:bodyPr>
          <a:lstStyle/>
          <a:p>
            <a:r>
              <a:rPr lang="en-GB" sz="3200" dirty="0"/>
              <a:t>7 Principles Public Life – Nolan Principles 1995</a:t>
            </a:r>
          </a:p>
        </p:txBody>
      </p:sp>
      <p:sp>
        <p:nvSpPr>
          <p:cNvPr id="3" name="Content Placeholder 2">
            <a:extLst>
              <a:ext uri="{FF2B5EF4-FFF2-40B4-BE49-F238E27FC236}">
                <a16:creationId xmlns:a16="http://schemas.microsoft.com/office/drawing/2014/main" id="{D533DF31-8372-4E72-BD13-4EA8A8D70D9C}"/>
              </a:ext>
            </a:extLst>
          </p:cNvPr>
          <p:cNvSpPr>
            <a:spLocks noGrp="1"/>
          </p:cNvSpPr>
          <p:nvPr>
            <p:ph idx="1"/>
          </p:nvPr>
        </p:nvSpPr>
        <p:spPr>
          <a:xfrm>
            <a:off x="773502" y="908721"/>
            <a:ext cx="10256807" cy="5197983"/>
          </a:xfrm>
        </p:spPr>
        <p:txBody>
          <a:bodyPr>
            <a:normAutofit fontScale="55000" lnSpcReduction="20000"/>
          </a:bodyPr>
          <a:lstStyle/>
          <a:p>
            <a:pPr marL="0" indent="0" fontAlgn="base">
              <a:buNone/>
            </a:pPr>
            <a:r>
              <a:rPr lang="en-GB" sz="3800" dirty="0"/>
              <a:t>Holders of public office should:</a:t>
            </a:r>
            <a:endParaRPr lang="en-GB" sz="3800" b="1" dirty="0"/>
          </a:p>
          <a:p>
            <a:pPr fontAlgn="base"/>
            <a:r>
              <a:rPr lang="en-GB" sz="3800" b="1" dirty="0"/>
              <a:t>Selflessness</a:t>
            </a:r>
          </a:p>
          <a:p>
            <a:pPr lvl="1" fontAlgn="base"/>
            <a:r>
              <a:rPr lang="en-GB" sz="3800" dirty="0"/>
              <a:t>act solely in terms of the public interest.</a:t>
            </a:r>
          </a:p>
          <a:p>
            <a:pPr fontAlgn="base"/>
            <a:r>
              <a:rPr lang="en-GB" sz="3800" b="1" dirty="0"/>
              <a:t>Integrity</a:t>
            </a:r>
          </a:p>
          <a:p>
            <a:pPr lvl="1" fontAlgn="base"/>
            <a:r>
              <a:rPr lang="en-GB" sz="3800" dirty="0"/>
              <a:t>Not placing themselves under any obligation that might try inappropriately to influence them in their work.</a:t>
            </a:r>
          </a:p>
          <a:p>
            <a:pPr fontAlgn="base"/>
            <a:r>
              <a:rPr lang="en-GB" sz="3800" b="1" dirty="0"/>
              <a:t>Objectivity</a:t>
            </a:r>
          </a:p>
          <a:p>
            <a:pPr lvl="1" fontAlgn="base"/>
            <a:r>
              <a:rPr lang="en-GB" sz="3800" dirty="0"/>
              <a:t>take decisions impartially, fairly on merit, without discrimination.</a:t>
            </a:r>
          </a:p>
          <a:p>
            <a:r>
              <a:rPr lang="en-GB" sz="3800" b="1" dirty="0"/>
              <a:t>Accountability</a:t>
            </a:r>
          </a:p>
          <a:p>
            <a:pPr lvl="1"/>
            <a:r>
              <a:rPr lang="en-GB" sz="3800" dirty="0"/>
              <a:t>accountable to the public</a:t>
            </a:r>
          </a:p>
          <a:p>
            <a:pPr fontAlgn="base"/>
            <a:r>
              <a:rPr lang="en-GB" sz="3800" b="1" dirty="0"/>
              <a:t>Openness</a:t>
            </a:r>
          </a:p>
          <a:p>
            <a:pPr lvl="1" fontAlgn="base"/>
            <a:r>
              <a:rPr lang="en-GB" sz="3800" dirty="0"/>
              <a:t>act and take decisions in an open and transparent manner.</a:t>
            </a:r>
          </a:p>
          <a:p>
            <a:r>
              <a:rPr lang="en-GB" sz="3800" b="1" dirty="0"/>
              <a:t>Honesty</a:t>
            </a:r>
          </a:p>
          <a:p>
            <a:pPr lvl="1"/>
            <a:r>
              <a:rPr lang="en-GB" sz="3800" dirty="0"/>
              <a:t>truthful.</a:t>
            </a:r>
          </a:p>
          <a:p>
            <a:pPr fontAlgn="base"/>
            <a:r>
              <a:rPr lang="en-GB" sz="3800" b="1" dirty="0"/>
              <a:t>Leadership</a:t>
            </a:r>
          </a:p>
          <a:p>
            <a:pPr lvl="1" fontAlgn="base"/>
            <a:r>
              <a:rPr lang="en-GB" sz="3800" dirty="0"/>
              <a:t>exhibit these principles to challenge any poor behaviour. </a:t>
            </a:r>
          </a:p>
          <a:p>
            <a:pPr lvl="1"/>
            <a:endParaRPr lang="en-GB" dirty="0"/>
          </a:p>
        </p:txBody>
      </p:sp>
    </p:spTree>
    <p:extLst>
      <p:ext uri="{BB962C8B-B14F-4D97-AF65-F5344CB8AC3E}">
        <p14:creationId xmlns:p14="http://schemas.microsoft.com/office/powerpoint/2010/main" val="18856459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02257" y="1196753"/>
            <a:ext cx="9408543" cy="4780556"/>
          </a:xfrm>
        </p:spPr>
        <p:txBody>
          <a:bodyPr vert="horz" lIns="91440" tIns="45720" rIns="91440" bIns="45720" rtlCol="0" anchor="t">
            <a:normAutofit/>
          </a:bodyPr>
          <a:lstStyle/>
          <a:p>
            <a:pPr marL="467995" indent="-385445">
              <a:buFont typeface="+mj-lt"/>
              <a:buAutoNum type="alphaUcPeriod"/>
            </a:pPr>
            <a:r>
              <a:rPr lang="en-GB" dirty="0"/>
              <a:t>Prohibiting certain types of conduct towards individuals who have certain characteristics protected by the legislation</a:t>
            </a:r>
            <a:endParaRPr lang="en-US"/>
          </a:p>
          <a:p>
            <a:pPr marL="467995" indent="-385445">
              <a:buFont typeface="+mj-lt"/>
              <a:buAutoNum type="alphaUcPeriod"/>
            </a:pPr>
            <a:r>
              <a:rPr lang="en-GB" dirty="0"/>
              <a:t>Requiring public bodies to consider how their policies and service delivery will affect people with the protected characteristics</a:t>
            </a:r>
            <a:endParaRPr lang="en-GB" dirty="0">
              <a:cs typeface="Calibri" panose="020F0502020204030204"/>
            </a:endParaRPr>
          </a:p>
          <a:p>
            <a:pPr marL="467995" indent="-385445">
              <a:buFont typeface="+mj-lt"/>
              <a:buAutoNum type="alphaUcPeriod"/>
            </a:pPr>
            <a:r>
              <a:rPr lang="en-GB" dirty="0"/>
              <a:t>Enabling positive action to support those individuals under-represented</a:t>
            </a:r>
          </a:p>
          <a:p>
            <a:pPr marL="82550" indent="0">
              <a:buNone/>
            </a:pPr>
            <a:r>
              <a:rPr lang="en-GB" u="sng" dirty="0">
                <a:ea typeface="+mn-lt"/>
                <a:cs typeface="+mn-lt"/>
              </a:rPr>
              <a:t>Public Sector Equality Duty </a:t>
            </a:r>
            <a:endParaRPr lang="en-GB" dirty="0"/>
          </a:p>
        </p:txBody>
      </p:sp>
      <p:sp>
        <p:nvSpPr>
          <p:cNvPr id="3" name="Title 2"/>
          <p:cNvSpPr>
            <a:spLocks noGrp="1"/>
          </p:cNvSpPr>
          <p:nvPr>
            <p:ph type="title"/>
          </p:nvPr>
        </p:nvSpPr>
        <p:spPr>
          <a:xfrm>
            <a:off x="1981200" y="274639"/>
            <a:ext cx="8229600" cy="706090"/>
          </a:xfrm>
        </p:spPr>
        <p:txBody>
          <a:bodyPr>
            <a:normAutofit/>
          </a:bodyPr>
          <a:lstStyle/>
          <a:p>
            <a:r>
              <a:rPr lang="en-GB" dirty="0"/>
              <a:t>How it works: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37</a:t>
            </a:fld>
            <a:endParaRPr lang="en-US" dirty="0"/>
          </a:p>
        </p:txBody>
      </p:sp>
    </p:spTree>
    <p:extLst>
      <p:ext uri="{BB962C8B-B14F-4D97-AF65-F5344CB8AC3E}">
        <p14:creationId xmlns:p14="http://schemas.microsoft.com/office/powerpoint/2010/main" val="844262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2D59B-337C-4962-85F6-8C83EDA60CEF}"/>
              </a:ext>
            </a:extLst>
          </p:cNvPr>
          <p:cNvSpPr>
            <a:spLocks noGrp="1"/>
          </p:cNvSpPr>
          <p:nvPr>
            <p:ph type="title"/>
          </p:nvPr>
        </p:nvSpPr>
        <p:spPr>
          <a:xfrm>
            <a:off x="1981200" y="274638"/>
            <a:ext cx="8229600" cy="706090"/>
          </a:xfrm>
        </p:spPr>
        <p:txBody>
          <a:bodyPr>
            <a:normAutofit fontScale="90000"/>
          </a:bodyPr>
          <a:lstStyle/>
          <a:p>
            <a:br>
              <a:rPr lang="en-GB" b="1" dirty="0"/>
            </a:br>
            <a:r>
              <a:rPr lang="en-GB" b="1" dirty="0"/>
              <a:t>Policing Principles</a:t>
            </a:r>
            <a:br>
              <a:rPr lang="en-GB" b="1" dirty="0"/>
            </a:br>
            <a:endParaRPr lang="en-GB" dirty="0"/>
          </a:p>
        </p:txBody>
      </p:sp>
      <p:sp>
        <p:nvSpPr>
          <p:cNvPr id="3" name="Content Placeholder 2">
            <a:extLst>
              <a:ext uri="{FF2B5EF4-FFF2-40B4-BE49-F238E27FC236}">
                <a16:creationId xmlns:a16="http://schemas.microsoft.com/office/drawing/2014/main" id="{D6C45D44-F504-407A-83DB-0B611BDA8961}"/>
              </a:ext>
            </a:extLst>
          </p:cNvPr>
          <p:cNvSpPr>
            <a:spLocks noGrp="1"/>
          </p:cNvSpPr>
          <p:nvPr>
            <p:ph idx="1"/>
          </p:nvPr>
        </p:nvSpPr>
        <p:spPr>
          <a:xfrm>
            <a:off x="1334219" y="980729"/>
            <a:ext cx="9926128" cy="5111599"/>
          </a:xfrm>
        </p:spPr>
        <p:txBody>
          <a:bodyPr>
            <a:normAutofit lnSpcReduction="10000"/>
          </a:bodyPr>
          <a:lstStyle/>
          <a:p>
            <a:r>
              <a:rPr lang="en-GB" b="1" dirty="0"/>
              <a:t>Accountability</a:t>
            </a:r>
            <a:r>
              <a:rPr lang="en-GB" dirty="0"/>
              <a:t> – You are answerable for your actions</a:t>
            </a:r>
          </a:p>
          <a:p>
            <a:r>
              <a:rPr lang="en-GB" b="1" dirty="0"/>
              <a:t>Fairness</a:t>
            </a:r>
            <a:r>
              <a:rPr lang="en-GB" dirty="0"/>
              <a:t> – You treat people fairly</a:t>
            </a:r>
          </a:p>
          <a:p>
            <a:r>
              <a:rPr lang="en-GB" b="1" dirty="0"/>
              <a:t>Honesty</a:t>
            </a:r>
            <a:r>
              <a:rPr lang="en-GB" dirty="0"/>
              <a:t> – You are truthful and trustworthy</a:t>
            </a:r>
          </a:p>
          <a:p>
            <a:r>
              <a:rPr lang="en-GB" b="1" dirty="0"/>
              <a:t>Integrity</a:t>
            </a:r>
            <a:r>
              <a:rPr lang="en-GB" dirty="0"/>
              <a:t> – You always do the right thing</a:t>
            </a:r>
          </a:p>
          <a:p>
            <a:r>
              <a:rPr lang="en-GB" b="1" dirty="0"/>
              <a:t>Leadership</a:t>
            </a:r>
            <a:r>
              <a:rPr lang="en-GB" dirty="0"/>
              <a:t> – You lead by good example</a:t>
            </a:r>
          </a:p>
          <a:p>
            <a:r>
              <a:rPr lang="en-GB" b="1" dirty="0"/>
              <a:t>Objectivity</a:t>
            </a:r>
            <a:r>
              <a:rPr lang="en-GB" dirty="0"/>
              <a:t> – You make choices on evidence and your best professional judgement</a:t>
            </a:r>
          </a:p>
          <a:p>
            <a:r>
              <a:rPr lang="en-GB" b="1" dirty="0"/>
              <a:t>Openness</a:t>
            </a:r>
            <a:r>
              <a:rPr lang="en-GB" dirty="0"/>
              <a:t> – You are open and transparent in your actions and decisions</a:t>
            </a:r>
          </a:p>
          <a:p>
            <a:r>
              <a:rPr lang="en-GB" b="1" dirty="0"/>
              <a:t>Respect</a:t>
            </a:r>
            <a:r>
              <a:rPr lang="en-GB" dirty="0"/>
              <a:t> – You treat everyone with respect</a:t>
            </a:r>
          </a:p>
          <a:p>
            <a:r>
              <a:rPr lang="en-GB" b="1" dirty="0"/>
              <a:t>Selflessness</a:t>
            </a:r>
            <a:r>
              <a:rPr lang="en-GB" dirty="0"/>
              <a:t> – You act in the public interest</a:t>
            </a:r>
          </a:p>
          <a:p>
            <a:endParaRPr lang="en-GB" dirty="0"/>
          </a:p>
        </p:txBody>
      </p:sp>
    </p:spTree>
    <p:extLst>
      <p:ext uri="{BB962C8B-B14F-4D97-AF65-F5344CB8AC3E}">
        <p14:creationId xmlns:p14="http://schemas.microsoft.com/office/powerpoint/2010/main" val="40321580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CD92E-D320-7159-CBE7-19A942A76D11}"/>
              </a:ext>
            </a:extLst>
          </p:cNvPr>
          <p:cNvSpPr>
            <a:spLocks noGrp="1"/>
          </p:cNvSpPr>
          <p:nvPr>
            <p:ph type="title"/>
          </p:nvPr>
        </p:nvSpPr>
        <p:spPr/>
        <p:txBody>
          <a:bodyPr/>
          <a:lstStyle/>
          <a:p>
            <a:r>
              <a:rPr lang="en-GB" dirty="0">
                <a:ea typeface="Calibri Light"/>
                <a:cs typeface="Calibri Light"/>
              </a:rPr>
              <a:t>Public Perception of Police 2024/25</a:t>
            </a:r>
            <a:endParaRPr lang="en-GB" dirty="0"/>
          </a:p>
        </p:txBody>
      </p:sp>
      <p:sp>
        <p:nvSpPr>
          <p:cNvPr id="3" name="Content Placeholder 2">
            <a:extLst>
              <a:ext uri="{FF2B5EF4-FFF2-40B4-BE49-F238E27FC236}">
                <a16:creationId xmlns:a16="http://schemas.microsoft.com/office/drawing/2014/main" id="{D8A68D4E-4DC7-C537-3EA8-FD239EFD5358}"/>
              </a:ext>
            </a:extLst>
          </p:cNvPr>
          <p:cNvSpPr>
            <a:spLocks noGrp="1"/>
          </p:cNvSpPr>
          <p:nvPr>
            <p:ph idx="1"/>
          </p:nvPr>
        </p:nvSpPr>
        <p:spPr/>
        <p:txBody>
          <a:bodyPr vert="horz" lIns="91440" tIns="45720" rIns="91440" bIns="45720" rtlCol="0" anchor="t">
            <a:normAutofit/>
          </a:bodyPr>
          <a:lstStyle/>
          <a:p>
            <a:r>
              <a:rPr lang="en-GB" sz="1600" dirty="0">
                <a:ea typeface="+mn-lt"/>
                <a:cs typeface="+mn-lt"/>
              </a:rPr>
              <a:t>Half of the pubic say they feel positive towards the police (49%) and this has remained stable over the last three years.</a:t>
            </a:r>
            <a:endParaRPr lang="en-GB" dirty="0">
              <a:ea typeface="Calibri" panose="020F0502020204030204"/>
              <a:cs typeface="Calibri" panose="020F0502020204030204"/>
            </a:endParaRPr>
          </a:p>
          <a:p>
            <a:r>
              <a:rPr lang="en-GB" sz="1600">
                <a:ea typeface="+mn-lt"/>
                <a:cs typeface="+mn-lt"/>
              </a:rPr>
              <a:t>48% of the public say they were not confidence in the police dealing fairly with complaints made against them (versus 42% who were confident).</a:t>
            </a:r>
            <a:endParaRPr lang="en-GB"/>
          </a:p>
          <a:p>
            <a:r>
              <a:rPr lang="en-GB" sz="1600" dirty="0">
                <a:ea typeface="+mn-lt"/>
                <a:cs typeface="+mn-lt"/>
              </a:rPr>
              <a:t>A majority of the public say that they would complain if unhappy about an officer’s behaviour towards them.</a:t>
            </a:r>
            <a:endParaRPr lang="en-GB" dirty="0"/>
          </a:p>
          <a:p>
            <a:r>
              <a:rPr lang="en-GB" sz="1600">
                <a:ea typeface="+mn-lt"/>
                <a:cs typeface="+mn-lt"/>
              </a:rPr>
              <a:t>56% of respondents would likely make a complaint if dissatisfied with police conduct, stable compared to prior years.</a:t>
            </a:r>
            <a:endParaRPr lang="en-GB" dirty="0">
              <a:ea typeface="Calibri"/>
              <a:cs typeface="Calibri"/>
            </a:endParaRPr>
          </a:p>
          <a:p>
            <a:r>
              <a:rPr lang="en-GB" sz="1600">
                <a:ea typeface="+mn-lt"/>
                <a:cs typeface="+mn-lt"/>
              </a:rPr>
              <a:t>Barriers to complaining include lack of trust in the process (34%) and fear of repercussions (22%), particularly among minority groups.</a:t>
            </a:r>
            <a:endParaRPr lang="en-GB"/>
          </a:p>
          <a:p>
            <a:r>
              <a:rPr lang="en-GB" sz="1600" dirty="0">
                <a:ea typeface="+mn-lt"/>
                <a:cs typeface="+mn-lt"/>
              </a:rPr>
              <a:t>Negative sentiment towards the police has risen, with 28% expressing negative feelings in January 2025, up from 14% in January 2020.</a:t>
            </a:r>
            <a:endParaRPr lang="en-GB" dirty="0">
              <a:ea typeface="Calibri"/>
              <a:cs typeface="Calibri"/>
            </a:endParaRPr>
          </a:p>
          <a:p>
            <a:r>
              <a:rPr lang="en-GB" sz="1600">
                <a:ea typeface="+mn-lt"/>
                <a:cs typeface="+mn-lt"/>
              </a:rPr>
              <a:t>Confidence in how police handle complaints dropped to 35%, influenced by high-profile cases like the Sarah Everard murder and other police misconduct scandals.</a:t>
            </a:r>
            <a:endParaRPr lang="en-GB"/>
          </a:p>
          <a:p>
            <a:r>
              <a:rPr lang="en-GB" sz="1600" dirty="0">
                <a:ea typeface="+mn-lt"/>
                <a:cs typeface="+mn-lt"/>
              </a:rPr>
              <a:t>44% believe police are effective at maintaining law and order, but only 30% trust them to act fairly.</a:t>
            </a:r>
            <a:endParaRPr lang="en-GB" dirty="0"/>
          </a:p>
          <a:p>
            <a:r>
              <a:rPr lang="en-GB" sz="1600">
                <a:ea typeface="+mn-lt"/>
                <a:cs typeface="+mn-lt"/>
              </a:rPr>
              <a:t>Younger people (18–34) are less likely to trust the complaints system or feel positive about the police.</a:t>
            </a:r>
            <a:endParaRPr lang="en-GB" dirty="0">
              <a:ea typeface="Calibri"/>
              <a:cs typeface="Calibri"/>
            </a:endParaRPr>
          </a:p>
          <a:p>
            <a:r>
              <a:rPr lang="en-GB" sz="1600">
                <a:ea typeface="+mn-lt"/>
                <a:cs typeface="+mn-lt"/>
              </a:rPr>
              <a:t>Women are slightly more likely than men to express concerns about police fairness and accountability.</a:t>
            </a:r>
            <a:endParaRPr lang="en-GB"/>
          </a:p>
          <a:p>
            <a:endParaRPr lang="en-GB" dirty="0">
              <a:ea typeface="Calibri"/>
              <a:cs typeface="Calibri"/>
            </a:endParaRPr>
          </a:p>
        </p:txBody>
      </p:sp>
    </p:spTree>
    <p:extLst>
      <p:ext uri="{BB962C8B-B14F-4D97-AF65-F5344CB8AC3E}">
        <p14:creationId xmlns:p14="http://schemas.microsoft.com/office/powerpoint/2010/main" val="37676423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D1EF2B1-3BEB-4BDF-AEC3-06611EC8465A}"/>
              </a:ext>
            </a:extLst>
          </p:cNvPr>
          <p:cNvSpPr>
            <a:spLocks noGrp="1"/>
          </p:cNvSpPr>
          <p:nvPr>
            <p:ph type="title"/>
          </p:nvPr>
        </p:nvSpPr>
        <p:spPr>
          <a:xfrm>
            <a:off x="731520" y="731520"/>
            <a:ext cx="6089904" cy="1426464"/>
          </a:xfrm>
        </p:spPr>
        <p:txBody>
          <a:bodyPr>
            <a:normAutofit/>
          </a:bodyPr>
          <a:lstStyle/>
          <a:p>
            <a:r>
              <a:rPr lang="en-GB">
                <a:solidFill>
                  <a:srgbClr val="FFFFFF"/>
                </a:solidFill>
              </a:rPr>
              <a:t>Future of Difference &amp; Inclusion</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94091E-8DAE-4A99-8584-0E7BDE8FB0C1}"/>
              </a:ext>
            </a:extLst>
          </p:cNvPr>
          <p:cNvSpPr>
            <a:spLocks noGrp="1"/>
          </p:cNvSpPr>
          <p:nvPr>
            <p:ph idx="1"/>
          </p:nvPr>
        </p:nvSpPr>
        <p:spPr>
          <a:xfrm>
            <a:off x="789456" y="2798385"/>
            <a:ext cx="10597729" cy="3283260"/>
          </a:xfrm>
        </p:spPr>
        <p:txBody>
          <a:bodyPr anchor="ctr">
            <a:normAutofit/>
          </a:bodyPr>
          <a:lstStyle/>
          <a:p>
            <a:r>
              <a:rPr lang="en-GB" sz="2700"/>
              <a:t>An inclusive culture &amp; diverse workforce</a:t>
            </a:r>
          </a:p>
          <a:p>
            <a:r>
              <a:rPr lang="en-GB" sz="2700"/>
              <a:t>Inclusive practices </a:t>
            </a:r>
          </a:p>
          <a:p>
            <a:r>
              <a:rPr lang="en-GB" sz="2700"/>
              <a:t>Inclusive services </a:t>
            </a:r>
          </a:p>
          <a:p>
            <a:r>
              <a:rPr lang="en-GB" sz="2700"/>
              <a:t>Community engagement</a:t>
            </a:r>
          </a:p>
        </p:txBody>
      </p:sp>
    </p:spTree>
    <p:extLst>
      <p:ext uri="{BB962C8B-B14F-4D97-AF65-F5344CB8AC3E}">
        <p14:creationId xmlns:p14="http://schemas.microsoft.com/office/powerpoint/2010/main" val="33542531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7522" y="450222"/>
            <a:ext cx="3902420" cy="4235636"/>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13B58AC-B802-C287-E8E1-50FB152605FE}"/>
              </a:ext>
            </a:extLst>
          </p:cNvPr>
          <p:cNvSpPr>
            <a:spLocks noGrp="1"/>
          </p:cNvSpPr>
          <p:nvPr>
            <p:ph type="title"/>
          </p:nvPr>
        </p:nvSpPr>
        <p:spPr>
          <a:xfrm>
            <a:off x="8100127" y="932688"/>
            <a:ext cx="3361677" cy="3273552"/>
          </a:xfrm>
        </p:spPr>
        <p:txBody>
          <a:bodyPr vert="horz" lIns="91440" tIns="45720" rIns="91440" bIns="45720" rtlCol="0" anchor="ctr">
            <a:normAutofit/>
          </a:bodyPr>
          <a:lstStyle/>
          <a:p>
            <a:r>
              <a:rPr lang="en-US" sz="5000" dirty="0">
                <a:solidFill>
                  <a:srgbClr val="FFFFFF"/>
                </a:solidFill>
              </a:rPr>
              <a:t>Hate Crime </a:t>
            </a:r>
            <a:br>
              <a:rPr lang="en-US" sz="5000" dirty="0">
                <a:solidFill>
                  <a:srgbClr val="FFFFFF"/>
                </a:solidFill>
              </a:rPr>
            </a:br>
            <a:r>
              <a:rPr lang="en-US" sz="5000" dirty="0">
                <a:solidFill>
                  <a:srgbClr val="FFFFFF"/>
                </a:solidFill>
                <a:cs typeface="Calibri Light"/>
              </a:rPr>
              <a:t>Legislation </a:t>
            </a:r>
          </a:p>
        </p:txBody>
      </p:sp>
      <p:sp>
        <p:nvSpPr>
          <p:cNvPr id="11" name="Rectangle 10">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7521" y="4843002"/>
            <a:ext cx="2391411" cy="1564776"/>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4" name="Picture 4">
            <a:extLst>
              <a:ext uri="{FF2B5EF4-FFF2-40B4-BE49-F238E27FC236}">
                <a16:creationId xmlns:a16="http://schemas.microsoft.com/office/drawing/2014/main" id="{ACFAA8CE-6E94-6B6C-3F34-B95CFCE9A9AD}"/>
              </a:ext>
            </a:extLst>
          </p:cNvPr>
          <p:cNvPicPr>
            <a:picLocks noGrp="1" noChangeAspect="1"/>
          </p:cNvPicPr>
          <p:nvPr>
            <p:ph idx="1"/>
          </p:nvPr>
        </p:nvPicPr>
        <p:blipFill rotWithShape="1">
          <a:blip r:embed="rId2"/>
          <a:srcRect l="2855" r="6436" b="2"/>
          <a:stretch/>
        </p:blipFill>
        <p:spPr>
          <a:xfrm>
            <a:off x="466344" y="450221"/>
            <a:ext cx="7205515" cy="5957557"/>
          </a:xfrm>
          <a:prstGeom prst="rect">
            <a:avLst/>
          </a:prstGeom>
        </p:spPr>
      </p:pic>
      <p:sp>
        <p:nvSpPr>
          <p:cNvPr id="13" name="Rectangle 12">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4594" y="4843002"/>
            <a:ext cx="1351062" cy="1568472"/>
          </a:xfrm>
          <a:prstGeom prst="rect">
            <a:avLst/>
          </a:prstGeom>
          <a:solidFill>
            <a:srgbClr val="526B6D"/>
          </a:solidFill>
          <a:ln w="25400">
            <a:solidFill>
              <a:srgbClr val="526B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2158464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2561A-9254-F309-2B29-72EA13F5EFFD}"/>
              </a:ext>
            </a:extLst>
          </p:cNvPr>
          <p:cNvSpPr>
            <a:spLocks noGrp="1"/>
          </p:cNvSpPr>
          <p:nvPr>
            <p:ph type="title"/>
          </p:nvPr>
        </p:nvSpPr>
        <p:spPr>
          <a:xfrm>
            <a:off x="838200" y="365126"/>
            <a:ext cx="10515600" cy="687298"/>
          </a:xfrm>
        </p:spPr>
        <p:txBody>
          <a:bodyPr>
            <a:normAutofit fontScale="90000"/>
          </a:bodyPr>
          <a:lstStyle/>
          <a:p>
            <a:r>
              <a:rPr lang="en-GB" dirty="0"/>
              <a:t>Legislation </a:t>
            </a:r>
          </a:p>
        </p:txBody>
      </p:sp>
      <p:sp>
        <p:nvSpPr>
          <p:cNvPr id="3" name="Content Placeholder 2">
            <a:extLst>
              <a:ext uri="{FF2B5EF4-FFF2-40B4-BE49-F238E27FC236}">
                <a16:creationId xmlns:a16="http://schemas.microsoft.com/office/drawing/2014/main" id="{E4E62588-45C6-D50A-404C-D57AC4192025}"/>
              </a:ext>
            </a:extLst>
          </p:cNvPr>
          <p:cNvSpPr>
            <a:spLocks noGrp="1"/>
          </p:cNvSpPr>
          <p:nvPr>
            <p:ph idx="1"/>
          </p:nvPr>
        </p:nvSpPr>
        <p:spPr>
          <a:xfrm>
            <a:off x="838200" y="1276709"/>
            <a:ext cx="10515600" cy="4900254"/>
          </a:xfrm>
        </p:spPr>
        <p:txBody>
          <a:bodyPr vert="horz" lIns="91440" tIns="45720" rIns="91440" bIns="45720" rtlCol="0" anchor="t">
            <a:normAutofit/>
          </a:bodyPr>
          <a:lstStyle/>
          <a:p>
            <a:r>
              <a:rPr lang="en-GB" dirty="0"/>
              <a:t>No particular offence entitle ‘Hate Crime’</a:t>
            </a:r>
          </a:p>
          <a:p>
            <a:r>
              <a:rPr lang="en-GB" dirty="0"/>
              <a:t>Legislation – 2 main categories</a:t>
            </a:r>
          </a:p>
          <a:p>
            <a:r>
              <a:rPr lang="en-GB" dirty="0"/>
              <a:t>Stirring up offences under Public Order Act 1986 (motivated hate crime) Inciting hatred against a certain group of people on certain grounds</a:t>
            </a:r>
          </a:p>
          <a:p>
            <a:r>
              <a:rPr lang="en-GB" dirty="0"/>
              <a:t>Group – colour, race, nationality or national origins (s.17 Public Order Act 1986</a:t>
            </a:r>
          </a:p>
          <a:p>
            <a:r>
              <a:rPr lang="en-GB" dirty="0"/>
              <a:t>Religious hatred S 29 of POA ‘86 – Christianity / Islam / atheists</a:t>
            </a:r>
          </a:p>
          <a:p>
            <a:r>
              <a:rPr lang="en-GB" dirty="0"/>
              <a:t>Sexual orientation hatred – S 29A</a:t>
            </a:r>
          </a:p>
          <a:p>
            <a:r>
              <a:rPr lang="en-GB" dirty="0"/>
              <a:t>Hate crime – as covered by CPS:</a:t>
            </a:r>
            <a:endParaRPr lang="en-GB" dirty="0">
              <a:cs typeface="Calibri"/>
            </a:endParaRPr>
          </a:p>
        </p:txBody>
      </p:sp>
    </p:spTree>
    <p:extLst>
      <p:ext uri="{BB962C8B-B14F-4D97-AF65-F5344CB8AC3E}">
        <p14:creationId xmlns:p14="http://schemas.microsoft.com/office/powerpoint/2010/main" val="32737386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8CE78-8DD3-5B2D-59B7-A6E33244165D}"/>
              </a:ext>
            </a:extLst>
          </p:cNvPr>
          <p:cNvSpPr>
            <a:spLocks noGrp="1"/>
          </p:cNvSpPr>
          <p:nvPr>
            <p:ph type="title"/>
          </p:nvPr>
        </p:nvSpPr>
        <p:spPr/>
        <p:txBody>
          <a:bodyPr/>
          <a:lstStyle/>
          <a:p>
            <a:r>
              <a:rPr lang="en-GB" dirty="0"/>
              <a:t>‘Stirring up’</a:t>
            </a:r>
          </a:p>
        </p:txBody>
      </p:sp>
      <p:sp>
        <p:nvSpPr>
          <p:cNvPr id="3" name="Content Placeholder 2">
            <a:extLst>
              <a:ext uri="{FF2B5EF4-FFF2-40B4-BE49-F238E27FC236}">
                <a16:creationId xmlns:a16="http://schemas.microsoft.com/office/drawing/2014/main" id="{DC104850-4C3E-53FC-6F04-EB206E44671B}"/>
              </a:ext>
            </a:extLst>
          </p:cNvPr>
          <p:cNvSpPr>
            <a:spLocks noGrp="1"/>
          </p:cNvSpPr>
          <p:nvPr>
            <p:ph idx="1"/>
          </p:nvPr>
        </p:nvSpPr>
        <p:spPr/>
        <p:txBody>
          <a:bodyPr/>
          <a:lstStyle/>
          <a:p>
            <a:r>
              <a:rPr lang="en-GB" u="sng" dirty="0"/>
              <a:t>Different ways used:</a:t>
            </a:r>
          </a:p>
          <a:p>
            <a:r>
              <a:rPr lang="en-GB" dirty="0"/>
              <a:t>Threating words or behaviour</a:t>
            </a:r>
          </a:p>
          <a:p>
            <a:r>
              <a:rPr lang="en-GB" dirty="0"/>
              <a:t>Displaying written material</a:t>
            </a:r>
          </a:p>
          <a:p>
            <a:r>
              <a:rPr lang="en-GB" dirty="0"/>
              <a:t>Publishing material</a:t>
            </a:r>
          </a:p>
          <a:p>
            <a:r>
              <a:rPr lang="en-GB" dirty="0"/>
              <a:t>Public performance</a:t>
            </a:r>
          </a:p>
          <a:p>
            <a:r>
              <a:rPr lang="en-GB" dirty="0"/>
              <a:t>Broadcasting threatening images or sounds</a:t>
            </a:r>
          </a:p>
          <a:p>
            <a:r>
              <a:rPr lang="en-GB" dirty="0"/>
              <a:t>Possessing racially material </a:t>
            </a:r>
          </a:p>
        </p:txBody>
      </p:sp>
    </p:spTree>
    <p:extLst>
      <p:ext uri="{BB962C8B-B14F-4D97-AF65-F5344CB8AC3E}">
        <p14:creationId xmlns:p14="http://schemas.microsoft.com/office/powerpoint/2010/main" val="7006144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4E3EC-1303-425F-B50E-3836EF246E00}"/>
              </a:ext>
            </a:extLst>
          </p:cNvPr>
          <p:cNvSpPr>
            <a:spLocks noGrp="1"/>
          </p:cNvSpPr>
          <p:nvPr>
            <p:ph type="title"/>
          </p:nvPr>
        </p:nvSpPr>
        <p:spPr>
          <a:xfrm>
            <a:off x="1981200" y="274638"/>
            <a:ext cx="8229600" cy="490066"/>
          </a:xfrm>
        </p:spPr>
        <p:txBody>
          <a:bodyPr>
            <a:normAutofit/>
          </a:bodyPr>
          <a:lstStyle/>
          <a:p>
            <a:r>
              <a:rPr lang="en-GB" sz="2400" dirty="0"/>
              <a:t>Reading List</a:t>
            </a:r>
          </a:p>
        </p:txBody>
      </p:sp>
      <p:sp>
        <p:nvSpPr>
          <p:cNvPr id="3" name="Content Placeholder 2">
            <a:extLst>
              <a:ext uri="{FF2B5EF4-FFF2-40B4-BE49-F238E27FC236}">
                <a16:creationId xmlns:a16="http://schemas.microsoft.com/office/drawing/2014/main" id="{9F813703-A261-4DAC-B529-C0585D313209}"/>
              </a:ext>
            </a:extLst>
          </p:cNvPr>
          <p:cNvSpPr>
            <a:spLocks noGrp="1"/>
          </p:cNvSpPr>
          <p:nvPr>
            <p:ph idx="1"/>
          </p:nvPr>
        </p:nvSpPr>
        <p:spPr>
          <a:xfrm>
            <a:off x="1703512" y="764705"/>
            <a:ext cx="8640960" cy="4752529"/>
          </a:xfrm>
        </p:spPr>
        <p:txBody>
          <a:bodyPr>
            <a:normAutofit fontScale="40000" lnSpcReduction="20000"/>
          </a:bodyPr>
          <a:lstStyle/>
          <a:p>
            <a:r>
              <a:rPr lang="en-GB" sz="4000" dirty="0"/>
              <a:t>Daniels, K &amp; Macdonald, L (2005), </a:t>
            </a:r>
            <a:r>
              <a:rPr lang="en-GB" sz="4000" i="1" u="sng" dirty="0"/>
              <a:t>Equality, diversity and discrimination : A student text,</a:t>
            </a:r>
            <a:r>
              <a:rPr lang="en-GB" sz="4000" dirty="0"/>
              <a:t> Chartered Institute of Personnel and Development; London.</a:t>
            </a:r>
          </a:p>
          <a:p>
            <a:endParaRPr lang="en-GB" sz="4000" b="1" u="sng" dirty="0"/>
          </a:p>
          <a:p>
            <a:pPr fontAlgn="t"/>
            <a:r>
              <a:rPr lang="en-GB" sz="4000" dirty="0"/>
              <a:t>Wadham, J (2016), </a:t>
            </a:r>
            <a:r>
              <a:rPr lang="en-GB" sz="4000" u="sng" dirty="0"/>
              <a:t>Blackstone’s Guide to the Equality Act 2010, 3rd edition</a:t>
            </a:r>
            <a:r>
              <a:rPr lang="en-GB" sz="4000" dirty="0"/>
              <a:t>, Oxford University Press; Oxford.</a:t>
            </a:r>
          </a:p>
          <a:p>
            <a:pPr fontAlgn="t"/>
            <a:endParaRPr lang="en-GB" sz="4000" dirty="0"/>
          </a:p>
          <a:p>
            <a:pPr fontAlgn="t"/>
            <a:r>
              <a:rPr lang="en-GB" sz="4000" dirty="0"/>
              <a:t>Chanan, G &amp; Miller, C (2013,) </a:t>
            </a:r>
            <a:r>
              <a:rPr lang="en-GB" sz="4000" u="sng" dirty="0"/>
              <a:t>Rethinking Community Practice: developing transformative neighbourhoods</a:t>
            </a:r>
            <a:r>
              <a:rPr lang="en-GB" sz="4000" dirty="0"/>
              <a:t>, Policy Press; Bristol.</a:t>
            </a:r>
          </a:p>
          <a:p>
            <a:pPr fontAlgn="t"/>
            <a:endParaRPr lang="en-GB" sz="4000" dirty="0"/>
          </a:p>
          <a:p>
            <a:r>
              <a:rPr lang="en-GB" sz="4000" dirty="0">
                <a:latin typeface="Arial" panose="020B0604020202020204" pitchFamily="34" charset="0"/>
                <a:ea typeface="Calibri" panose="020F0502020204030204" pitchFamily="34" charset="0"/>
                <a:cs typeface="Times New Roman" panose="02020603050405020304" pitchFamily="18" charset="0"/>
              </a:rPr>
              <a:t>Coleman, P. (2016), </a:t>
            </a:r>
            <a:r>
              <a:rPr lang="en-GB" sz="4000" u="sng" dirty="0">
                <a:latin typeface="Arial" panose="020B0604020202020204" pitchFamily="34" charset="0"/>
                <a:ea typeface="Calibri" panose="020F0502020204030204" pitchFamily="34" charset="0"/>
                <a:cs typeface="Times New Roman" panose="02020603050405020304" pitchFamily="18" charset="0"/>
              </a:rPr>
              <a:t>Censorship: How European ‘Hate Speech’ laws are threatening freedom of speech 2nd edition</a:t>
            </a:r>
            <a:r>
              <a:rPr lang="en-GB" sz="4000" dirty="0">
                <a:latin typeface="Arial" panose="020B0604020202020204" pitchFamily="34" charset="0"/>
                <a:ea typeface="Calibri" panose="020F0502020204030204" pitchFamily="34" charset="0"/>
                <a:cs typeface="Times New Roman" panose="02020603050405020304" pitchFamily="18" charset="0"/>
              </a:rPr>
              <a:t>, Kairos Publications: Wien, Austria.</a:t>
            </a:r>
          </a:p>
          <a:p>
            <a:endParaRPr lang="en-GB" sz="4000" dirty="0">
              <a:latin typeface="Calibri" panose="020F0502020204030204" pitchFamily="34" charset="0"/>
              <a:ea typeface="Calibri" panose="020F0502020204030204" pitchFamily="34" charset="0"/>
              <a:cs typeface="Times New Roman" panose="02020603050405020304" pitchFamily="18" charset="0"/>
            </a:endParaRPr>
          </a:p>
          <a:p>
            <a:r>
              <a:rPr lang="en-GB" sz="4000" dirty="0">
                <a:latin typeface="Arial" panose="020B0604020202020204" pitchFamily="34" charset="0"/>
                <a:ea typeface="Calibri" panose="020F0502020204030204" pitchFamily="34" charset="0"/>
                <a:cs typeface="Times New Roman" panose="02020603050405020304" pitchFamily="18" charset="0"/>
              </a:rPr>
              <a:t>Dorling, D. (2011), </a:t>
            </a:r>
            <a:r>
              <a:rPr lang="en-GB" sz="4000" u="sng" dirty="0">
                <a:latin typeface="Arial" panose="020B0604020202020204" pitchFamily="34" charset="0"/>
                <a:ea typeface="Calibri" panose="020F0502020204030204" pitchFamily="34" charset="0"/>
                <a:cs typeface="Times New Roman" panose="02020603050405020304" pitchFamily="18" charset="0"/>
              </a:rPr>
              <a:t>Injustice: why social inequality persists</a:t>
            </a:r>
            <a:r>
              <a:rPr lang="en-GB" sz="4000" dirty="0">
                <a:latin typeface="Arial" panose="020B0604020202020204" pitchFamily="34" charset="0"/>
                <a:ea typeface="Calibri" panose="020F0502020204030204" pitchFamily="34" charset="0"/>
                <a:cs typeface="Times New Roman" panose="02020603050405020304" pitchFamily="18" charset="0"/>
              </a:rPr>
              <a:t>, Penguin; London.</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r>
              <a:rPr lang="en-GB" sz="4000" dirty="0"/>
              <a:t>Neyroud, P &amp; Beckley, A (2001), </a:t>
            </a:r>
            <a:r>
              <a:rPr lang="en-GB" sz="4000" u="sng" dirty="0"/>
              <a:t>Policing, ethics and human rights</a:t>
            </a:r>
            <a:r>
              <a:rPr lang="en-GB" sz="4000" i="1" dirty="0"/>
              <a:t>,</a:t>
            </a:r>
            <a:r>
              <a:rPr lang="en-GB" sz="4000" dirty="0"/>
              <a:t> Willan; Devon.</a:t>
            </a:r>
          </a:p>
          <a:p>
            <a:endParaRPr lang="en-GB" sz="4000" dirty="0"/>
          </a:p>
          <a:p>
            <a:r>
              <a:rPr lang="en-GB" sz="4000" dirty="0"/>
              <a:t>Stout, B (2010), </a:t>
            </a:r>
            <a:r>
              <a:rPr lang="en-GB" sz="4000" u="sng" dirty="0"/>
              <a:t>Equality and diversity in policing</a:t>
            </a:r>
            <a:r>
              <a:rPr lang="en-GB" sz="4000" i="1" dirty="0"/>
              <a:t>, </a:t>
            </a:r>
            <a:r>
              <a:rPr lang="en-GB" sz="4000" dirty="0"/>
              <a:t>Learning Matters; Exeter.</a:t>
            </a:r>
          </a:p>
          <a:p>
            <a:endParaRPr lang="en-GB" dirty="0"/>
          </a:p>
        </p:txBody>
      </p:sp>
    </p:spTree>
    <p:extLst>
      <p:ext uri="{BB962C8B-B14F-4D97-AF65-F5344CB8AC3E}">
        <p14:creationId xmlns:p14="http://schemas.microsoft.com/office/powerpoint/2010/main" val="30979008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51822-7BCE-4F87-91A7-1DB134CCD6CC}"/>
              </a:ext>
            </a:extLst>
          </p:cNvPr>
          <p:cNvSpPr>
            <a:spLocks noGrp="1"/>
          </p:cNvSpPr>
          <p:nvPr>
            <p:ph type="title"/>
          </p:nvPr>
        </p:nvSpPr>
        <p:spPr>
          <a:xfrm>
            <a:off x="1981200" y="274638"/>
            <a:ext cx="8229600" cy="634082"/>
          </a:xfrm>
        </p:spPr>
        <p:txBody>
          <a:bodyPr>
            <a:normAutofit/>
          </a:bodyPr>
          <a:lstStyle/>
          <a:p>
            <a:r>
              <a:rPr lang="en-GB" sz="3600" dirty="0"/>
              <a:t>References </a:t>
            </a:r>
          </a:p>
        </p:txBody>
      </p:sp>
      <p:sp>
        <p:nvSpPr>
          <p:cNvPr id="3" name="Content Placeholder 2">
            <a:extLst>
              <a:ext uri="{FF2B5EF4-FFF2-40B4-BE49-F238E27FC236}">
                <a16:creationId xmlns:a16="http://schemas.microsoft.com/office/drawing/2014/main" id="{C994475C-B269-4290-9E8D-1DB05873DB4A}"/>
              </a:ext>
            </a:extLst>
          </p:cNvPr>
          <p:cNvSpPr>
            <a:spLocks noGrp="1"/>
          </p:cNvSpPr>
          <p:nvPr>
            <p:ph idx="1"/>
          </p:nvPr>
        </p:nvSpPr>
        <p:spPr>
          <a:xfrm>
            <a:off x="1981200" y="692697"/>
            <a:ext cx="8229600" cy="4824537"/>
          </a:xfrm>
        </p:spPr>
        <p:txBody>
          <a:bodyPr vert="horz" lIns="91440" tIns="45720" rIns="91440" bIns="45720" rtlCol="0" anchor="t">
            <a:normAutofit lnSpcReduction="10000"/>
          </a:bodyPr>
          <a:lstStyle/>
          <a:p>
            <a:endParaRPr lang="en-GB" sz="1400" dirty="0"/>
          </a:p>
          <a:p>
            <a:r>
              <a:rPr lang="en-GB" sz="1600" b="1" u="sng" dirty="0"/>
              <a:t>Websites:</a:t>
            </a:r>
          </a:p>
          <a:p>
            <a:r>
              <a:rPr lang="en-GB" sz="1600" dirty="0">
                <a:hlinkClick r:id="rId3"/>
              </a:rPr>
              <a:t>https://www.npcc.police.uk/documents/edhr/2018/NPCC%20Diversity%20Equality%20Inclusion%20Strategy%20May%202018.pdf</a:t>
            </a:r>
            <a:endParaRPr lang="en-GB" sz="1600" dirty="0"/>
          </a:p>
          <a:p>
            <a:r>
              <a:rPr lang="en-GB" sz="1600" dirty="0">
                <a:hlinkClick r:id="rId4"/>
              </a:rPr>
              <a:t>https://www.college.police.uk/what-we-do/support/equality/documents/valuing_difference_and_inclusion_consultation.pdf</a:t>
            </a:r>
            <a:endParaRPr lang="en-GB" sz="1600" dirty="0"/>
          </a:p>
          <a:p>
            <a:r>
              <a:rPr lang="en-GB" sz="1600" dirty="0">
                <a:hlinkClick r:id="rId5"/>
              </a:rPr>
              <a:t>https://www.app.college.police.uk/app-content/engagement-and-communication/engaging-with-communities/</a:t>
            </a:r>
            <a:endParaRPr lang="en-GB" sz="1600" dirty="0"/>
          </a:p>
          <a:p>
            <a:r>
              <a:rPr lang="en-GB" sz="1600" dirty="0">
                <a:hlinkClick r:id="rId6"/>
              </a:rPr>
              <a:t>https://scholarlycommons.law.northwestern.edu/cgi/viewcontent.cgi?article=7302&amp;context=jclc</a:t>
            </a:r>
            <a:endParaRPr lang="en-GB" sz="1600" dirty="0"/>
          </a:p>
          <a:p>
            <a:r>
              <a:rPr lang="en-GB" sz="1600" dirty="0">
                <a:hlinkClick r:id="rId7"/>
              </a:rPr>
              <a:t>https://www.npcc.police.uk/documents/edhr/2018/NatCen%20Enhancing%20Diversity%20in%20Policing%20Report.pdf</a:t>
            </a:r>
            <a:endParaRPr lang="en-GB" sz="1600" dirty="0">
              <a:cs typeface="Calibri"/>
              <a:hlinkClick r:id="rId7"/>
            </a:endParaRPr>
          </a:p>
          <a:p>
            <a:r>
              <a:rPr lang="en-GB" sz="1600" dirty="0">
                <a:ea typeface="+mn-lt"/>
                <a:cs typeface="+mn-lt"/>
              </a:rPr>
              <a:t>https://www.lawcom.gov.uk/project/hate-crime/</a:t>
            </a:r>
            <a:endParaRPr lang="en-GB" sz="1600" dirty="0">
              <a:cs typeface="Calibri"/>
            </a:endParaRPr>
          </a:p>
          <a:p>
            <a:r>
              <a:rPr lang="en-GB" sz="1600" b="1" u="sng" dirty="0"/>
              <a:t>Legislation:</a:t>
            </a:r>
          </a:p>
          <a:p>
            <a:r>
              <a:rPr lang="en-GB" sz="1600" dirty="0">
                <a:hlinkClick r:id="rId8"/>
              </a:rPr>
              <a:t>http://www.legislation.gov.uk/ukpga/1967/60/pdfs/ukpga_19670060_en.pdf</a:t>
            </a:r>
            <a:endParaRPr lang="en-GB" sz="1600" dirty="0"/>
          </a:p>
          <a:p>
            <a:r>
              <a:rPr lang="en-GB" sz="1600" dirty="0"/>
              <a:t>http://www.legislation.gov.uk/ukpga/2010/15/section/36</a:t>
            </a:r>
          </a:p>
          <a:p>
            <a:endParaRPr lang="en-GB" sz="1200" dirty="0"/>
          </a:p>
        </p:txBody>
      </p:sp>
    </p:spTree>
    <p:extLst>
      <p:ext uri="{BB962C8B-B14F-4D97-AF65-F5344CB8AC3E}">
        <p14:creationId xmlns:p14="http://schemas.microsoft.com/office/powerpoint/2010/main" val="87111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562074"/>
          </a:xfrm>
        </p:spPr>
        <p:txBody>
          <a:bodyPr>
            <a:normAutofit/>
          </a:bodyPr>
          <a:lstStyle/>
          <a:p>
            <a:r>
              <a:rPr lang="en-GB" sz="3200" dirty="0"/>
              <a:t>Websites</a:t>
            </a:r>
          </a:p>
        </p:txBody>
      </p:sp>
      <p:sp>
        <p:nvSpPr>
          <p:cNvPr id="3" name="Content Placeholder 2"/>
          <p:cNvSpPr>
            <a:spLocks noGrp="1"/>
          </p:cNvSpPr>
          <p:nvPr>
            <p:ph idx="1"/>
          </p:nvPr>
        </p:nvSpPr>
        <p:spPr>
          <a:xfrm>
            <a:off x="1682825" y="836712"/>
            <a:ext cx="8661647" cy="4608512"/>
          </a:xfrm>
        </p:spPr>
        <p:txBody>
          <a:bodyPr>
            <a:normAutofit fontScale="47500" lnSpcReduction="20000"/>
          </a:bodyPr>
          <a:lstStyle/>
          <a:p>
            <a:pPr marL="0" indent="0">
              <a:lnSpc>
                <a:spcPct val="115000"/>
              </a:lnSpc>
              <a:spcAft>
                <a:spcPts val="450"/>
              </a:spcAft>
              <a:buNone/>
            </a:pPr>
            <a:r>
              <a:rPr lang="en-GB" sz="2900" dirty="0">
                <a:latin typeface="+mj-lt"/>
              </a:rPr>
              <a:t>College of Policing (Authorised Professional Practice)</a:t>
            </a:r>
            <a:br>
              <a:rPr lang="en-GB" sz="2900" dirty="0">
                <a:latin typeface="+mj-lt"/>
              </a:rPr>
            </a:br>
            <a:r>
              <a:rPr lang="en-GB" sz="2900" dirty="0">
                <a:latin typeface="+mj-lt"/>
                <a:hlinkClick r:id="rId3"/>
              </a:rPr>
              <a:t>www.app.college.police.uk/</a:t>
            </a:r>
            <a:r>
              <a:rPr lang="en-GB" sz="2900" dirty="0">
                <a:latin typeface="+mj-lt"/>
              </a:rPr>
              <a:t> </a:t>
            </a:r>
          </a:p>
          <a:p>
            <a:pPr marL="0" indent="0">
              <a:lnSpc>
                <a:spcPct val="115000"/>
              </a:lnSpc>
              <a:spcAft>
                <a:spcPts val="450"/>
              </a:spcAft>
              <a:buNone/>
            </a:pPr>
            <a:r>
              <a:rPr lang="en-GB" sz="2900" dirty="0">
                <a:latin typeface="+mj-lt"/>
              </a:rPr>
              <a:t>Equality and Human Rights Commission</a:t>
            </a:r>
            <a:br>
              <a:rPr lang="en-GB" sz="2900" dirty="0">
                <a:latin typeface="+mj-lt"/>
              </a:rPr>
            </a:br>
            <a:r>
              <a:rPr lang="en-GB" sz="2900" dirty="0">
                <a:latin typeface="+mj-lt"/>
                <a:hlinkClick r:id="rId4"/>
              </a:rPr>
              <a:t>https://www.equalityhumanrights.com/en</a:t>
            </a:r>
            <a:r>
              <a:rPr lang="en-GB" sz="2900" dirty="0">
                <a:latin typeface="+mj-lt"/>
              </a:rPr>
              <a:t> </a:t>
            </a:r>
          </a:p>
          <a:p>
            <a:pPr marL="0" indent="0">
              <a:lnSpc>
                <a:spcPct val="115000"/>
              </a:lnSpc>
              <a:spcAft>
                <a:spcPts val="450"/>
              </a:spcAft>
              <a:buNone/>
            </a:pPr>
            <a:r>
              <a:rPr lang="en-US" sz="2900" dirty="0">
                <a:latin typeface="+mj-lt"/>
                <a:ea typeface="Calibri" panose="020F0502020204030204" pitchFamily="34" charset="0"/>
                <a:cs typeface="Times New Roman" panose="02020603050405020304" pitchFamily="18" charset="0"/>
              </a:rPr>
              <a:t>Equality and Human and Rights Commission (publications)</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5"/>
              </a:rPr>
              <a:t>https://www.equalityhumanrights.com/en/our-work/publications-library</a:t>
            </a:r>
            <a:endParaRPr lang="en-GB" sz="2900" dirty="0">
              <a:latin typeface="+mj-lt"/>
              <a:ea typeface="Calibri" panose="020F0502020204030204" pitchFamily="34" charset="0"/>
              <a:cs typeface="Times New Roman" panose="02020603050405020304" pitchFamily="18" charset="0"/>
            </a:endParaRPr>
          </a:p>
          <a:p>
            <a:pPr marL="0" indent="0">
              <a:lnSpc>
                <a:spcPct val="115000"/>
              </a:lnSpc>
              <a:spcAft>
                <a:spcPts val="450"/>
              </a:spcAft>
              <a:buNone/>
            </a:pPr>
            <a:r>
              <a:rPr lang="en-GB" sz="2900" dirty="0">
                <a:latin typeface="+mj-lt"/>
              </a:rPr>
              <a:t>Home Office</a:t>
            </a:r>
            <a:br>
              <a:rPr lang="en-GB" sz="2900" dirty="0">
                <a:latin typeface="+mj-lt"/>
              </a:rPr>
            </a:br>
            <a:r>
              <a:rPr lang="en-GB" sz="2900" dirty="0">
                <a:latin typeface="+mj-lt"/>
                <a:hlinkClick r:id="rId6"/>
              </a:rPr>
              <a:t>https://www.gov.uk/...equality-and-diversity</a:t>
            </a:r>
            <a:r>
              <a:rPr lang="en-GB" sz="2900" dirty="0">
                <a:latin typeface="+mj-lt"/>
              </a:rPr>
              <a:t>  </a:t>
            </a:r>
          </a:p>
          <a:p>
            <a:pPr marL="0" indent="0">
              <a:lnSpc>
                <a:spcPct val="115000"/>
              </a:lnSpc>
              <a:spcBef>
                <a:spcPts val="450"/>
              </a:spcBef>
              <a:buNone/>
            </a:pPr>
            <a:r>
              <a:rPr lang="en-US" sz="2900" dirty="0">
                <a:latin typeface="+mj-lt"/>
                <a:ea typeface="Calibri" panose="020F0502020204030204" pitchFamily="34" charset="0"/>
                <a:cs typeface="Times New Roman" panose="02020603050405020304" pitchFamily="18" charset="0"/>
              </a:rPr>
              <a:t>Stonewall UK</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7"/>
              </a:rPr>
              <a:t>http://www.stonewall.org.uk/</a:t>
            </a:r>
            <a:r>
              <a:rPr lang="en-US" sz="2900" dirty="0">
                <a:latin typeface="+mj-lt"/>
                <a:ea typeface="Calibri" panose="020F0502020204030204" pitchFamily="34" charset="0"/>
                <a:cs typeface="Times New Roman" panose="02020603050405020304" pitchFamily="18" charset="0"/>
              </a:rPr>
              <a:t> </a:t>
            </a:r>
          </a:p>
          <a:p>
            <a:pPr marL="0" indent="0">
              <a:lnSpc>
                <a:spcPct val="115000"/>
              </a:lnSpc>
              <a:spcBef>
                <a:spcPts val="450"/>
              </a:spcBef>
              <a:buNone/>
            </a:pPr>
            <a:endParaRPr lang="en-GB" sz="2900" dirty="0">
              <a:latin typeface="+mj-lt"/>
              <a:ea typeface="Calibri" panose="020F0502020204030204" pitchFamily="34" charset="0"/>
              <a:cs typeface="Times New Roman" panose="02020603050405020304" pitchFamily="18" charset="0"/>
            </a:endParaRPr>
          </a:p>
          <a:p>
            <a:pPr marL="0" indent="0">
              <a:lnSpc>
                <a:spcPct val="115000"/>
              </a:lnSpc>
              <a:spcBef>
                <a:spcPts val="450"/>
              </a:spcBef>
              <a:buNone/>
            </a:pPr>
            <a:r>
              <a:rPr lang="en-US" sz="2900" dirty="0">
                <a:latin typeface="+mj-lt"/>
                <a:ea typeface="Calibri" panose="020F0502020204030204" pitchFamily="34" charset="0"/>
                <a:cs typeface="Times New Roman" panose="02020603050405020304" pitchFamily="18" charset="0"/>
              </a:rPr>
              <a:t>Utilitarianism</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8"/>
              </a:rPr>
              <a:t>http://www.utilitarianism.com</a:t>
            </a:r>
            <a:endParaRPr lang="en-US" sz="2900" u="sng" dirty="0">
              <a:solidFill>
                <a:srgbClr val="0563C1"/>
              </a:solidFill>
              <a:latin typeface="+mj-lt"/>
              <a:ea typeface="Calibri" panose="020F0502020204030204" pitchFamily="34" charset="0"/>
              <a:cs typeface="Times New Roman" panose="02020603050405020304" pitchFamily="18" charset="0"/>
            </a:endParaRPr>
          </a:p>
          <a:p>
            <a:pPr marL="0" indent="0">
              <a:lnSpc>
                <a:spcPct val="115000"/>
              </a:lnSpc>
              <a:spcBef>
                <a:spcPts val="450"/>
              </a:spcBef>
              <a:buNone/>
            </a:pPr>
            <a:endParaRPr lang="en-GB" sz="2900" dirty="0">
              <a:latin typeface="+mj-lt"/>
              <a:ea typeface="Calibri" panose="020F0502020204030204" pitchFamily="34" charset="0"/>
              <a:cs typeface="Times New Roman" panose="02020603050405020304" pitchFamily="18" charset="0"/>
            </a:endParaRPr>
          </a:p>
          <a:p>
            <a:pPr marL="0" indent="0">
              <a:buNone/>
            </a:pPr>
            <a:r>
              <a:rPr lang="en-US" sz="2900" dirty="0">
                <a:latin typeface="+mj-lt"/>
                <a:ea typeface="Calibri" panose="020F0502020204030204" pitchFamily="34" charset="0"/>
              </a:rPr>
              <a:t>UK Government Policy</a:t>
            </a:r>
            <a:br>
              <a:rPr lang="en-US" sz="2900" dirty="0">
                <a:latin typeface="+mj-lt"/>
                <a:ea typeface="Calibri" panose="020F0502020204030204" pitchFamily="34"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9"/>
              </a:rPr>
              <a:t>https://www.gov.uk/government/policies/equality</a:t>
            </a:r>
            <a:endParaRPr lang="en-GB" sz="2900" dirty="0">
              <a:latin typeface="+mj-lt"/>
            </a:endParaRPr>
          </a:p>
          <a:p>
            <a:pPr marL="0" indent="0">
              <a:lnSpc>
                <a:spcPct val="115000"/>
              </a:lnSpc>
              <a:spcAft>
                <a:spcPts val="450"/>
              </a:spcAft>
              <a:buNone/>
            </a:pPr>
            <a:endParaRPr lang="en-GB" sz="1800" dirty="0"/>
          </a:p>
          <a:p>
            <a:pPr marL="0" indent="0">
              <a:lnSpc>
                <a:spcPct val="115000"/>
              </a:lnSpc>
              <a:spcAft>
                <a:spcPts val="450"/>
              </a:spcAft>
              <a:buNone/>
            </a:pPr>
            <a:endParaRPr lang="en-GB" sz="1650" dirty="0"/>
          </a:p>
        </p:txBody>
      </p:sp>
    </p:spTree>
    <p:extLst>
      <p:ext uri="{BB962C8B-B14F-4D97-AF65-F5344CB8AC3E}">
        <p14:creationId xmlns:p14="http://schemas.microsoft.com/office/powerpoint/2010/main" val="277228971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6B27D27A-C183-4FFA-82CF-2A2666C5D441}&quot;/&gt;&lt;isInvalidForFieldText val=&quot;0&quot;/&gt;&lt;Image&gt;&lt;filename val=&quot;C:\DOCUME~1\swp54152\LOCALS~1\Temp\PR\data\asimages\{6B27D27A-C183-4FFA-82CF-2A2666C5D441}_9.png&quot;/&gt;&lt;left val=&quot;333&quot;/&gt;&lt;top val=&quot;150&quot;/&gt;&lt;width val=&quot;366&quot;/&gt;&lt;height val=&quot;284&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0127E17E-7E34-45EF-996C-03A29576177B}&quot;/&gt;&lt;isInvalidForFieldText val=&quot;0&quot;/&gt;&lt;Image&gt;&lt;filename val=&quot;C:\DOCUME~1\swp54152\LOCALS~1\Temp\PR\data\asimages\{0127E17E-7E34-45EF-996C-03A29576177B}_2.png&quot;/&gt;&lt;left val=&quot;317&quot;/&gt;&lt;top val=&quot;213&quot;/&gt;&lt;width val=&quot;395&quot;/&gt;&lt;height val=&quot;225&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9A02F1A2-12A2-4E5F-81F2-E3113655CF7B}&quot;/&gt;&lt;isInvalidForFieldText val=&quot;0&quot;/&gt;&lt;Image&gt;&lt;filename val=&quot;C:\DOCUME~1\swp54152\LOCALS~1\Temp\PR\data\asimages\{9A02F1A2-12A2-4E5F-81F2-E3113655CF7B}_6.png&quot;/&gt;&lt;left val=&quot;93&quot;/&gt;&lt;top val=&quot;86&quot;/&gt;&lt;width val=&quot;532&quot;/&gt;&lt;height val=&quot;399&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7B90C40-C6CA-45BB-A4B8-90D83675F490}">
  <ds:schemaRefs>
    <ds:schemaRef ds:uri="http://schemas.microsoft.com/sharepoint/v3/contenttype/forms"/>
  </ds:schemaRefs>
</ds:datastoreItem>
</file>

<file path=customXml/itemProps2.xml><?xml version="1.0" encoding="utf-8"?>
<ds:datastoreItem xmlns:ds="http://schemas.openxmlformats.org/officeDocument/2006/customXml" ds:itemID="{4279859B-EB7B-4C4A-9DB6-6B1E11E663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BF38776-8D85-488A-A733-6FCF475D9C0E}">
  <ds:schemaRefs>
    <ds:schemaRef ds:uri="http://purl.org/dc/elements/1.1/"/>
    <ds:schemaRef ds:uri="http://schemas.microsoft.com/office/2006/metadata/properties"/>
    <ds:schemaRef ds:uri="http://www.w3.org/XML/1998/namespace"/>
    <ds:schemaRef ds:uri="http://purl.org/dc/terms/"/>
    <ds:schemaRef ds:uri="58f7e881-cc1d-4294-8008-c54da3573a5f"/>
    <ds:schemaRef ds:uri="ed25a739-d205-4a8f-b117-2566f909cb60"/>
    <ds:schemaRef ds:uri="http://schemas.microsoft.com/office/2006/documentManagement/types"/>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132</TotalTime>
  <Words>9621</Words>
  <Application>Microsoft Office PowerPoint</Application>
  <PresentationFormat>Widescreen</PresentationFormat>
  <Paragraphs>718</Paragraphs>
  <Slides>46</Slides>
  <Notes>38</Notes>
  <HiddenSlides>0</HiddenSlides>
  <MMClips>0</MMClips>
  <ScaleCrop>false</ScaleCrop>
  <HeadingPairs>
    <vt:vector size="4" baseType="variant">
      <vt:variant>
        <vt:lpstr>Theme</vt:lpstr>
      </vt:variant>
      <vt:variant>
        <vt:i4>2</vt:i4>
      </vt:variant>
      <vt:variant>
        <vt:lpstr>Slide Titles</vt:lpstr>
      </vt:variant>
      <vt:variant>
        <vt:i4>46</vt:i4>
      </vt:variant>
    </vt:vector>
  </HeadingPairs>
  <TitlesOfParts>
    <vt:vector size="48" baseType="lpstr">
      <vt:lpstr>Office Theme</vt:lpstr>
      <vt:lpstr>Office Theme</vt:lpstr>
      <vt:lpstr>Valuing Difference &amp; Inclusion</vt:lpstr>
      <vt:lpstr> What is the difference between diversity  and inclusion? </vt:lpstr>
      <vt:lpstr>Why Does Diversity Matter?</vt:lpstr>
      <vt:lpstr>History </vt:lpstr>
      <vt:lpstr>Why new legislation?</vt:lpstr>
      <vt:lpstr>Equality Act 2010</vt:lpstr>
      <vt:lpstr>PowerPoint Presentation</vt:lpstr>
      <vt:lpstr>Although films – experienced by real people</vt:lpstr>
      <vt:lpstr>PowerPoint Presentation</vt:lpstr>
      <vt:lpstr>PowerPoint Presentation</vt:lpstr>
      <vt:lpstr>PowerPoint Presentation</vt:lpstr>
      <vt:lpstr>Hate Crime - CPS</vt:lpstr>
      <vt:lpstr>PowerPoint Presentation</vt:lpstr>
      <vt:lpstr>How much hate?</vt:lpstr>
      <vt:lpstr>PowerPoint Presentation</vt:lpstr>
      <vt:lpstr>Race / Ethnicity </vt:lpstr>
      <vt:lpstr>Race</vt:lpstr>
      <vt:lpstr>Religious hate crime</vt:lpstr>
      <vt:lpstr>Religious Practices</vt:lpstr>
      <vt:lpstr>LGBTQ+ Meaning</vt:lpstr>
      <vt:lpstr>Declassification &amp; Decriminalisation</vt:lpstr>
      <vt:lpstr>Movement for LGBTQ+</vt:lpstr>
      <vt:lpstr>Being Different &amp; Vulnerability</vt:lpstr>
      <vt:lpstr>Sophie Lancaster</vt:lpstr>
      <vt:lpstr>Sophie Lancaster Foundation</vt:lpstr>
      <vt:lpstr>Gareth Thomas</vt:lpstr>
      <vt:lpstr>Language as a Barrier</vt:lpstr>
      <vt:lpstr>Language </vt:lpstr>
      <vt:lpstr> Why Hate Crime? </vt:lpstr>
      <vt:lpstr>PowerPoint Presentation</vt:lpstr>
      <vt:lpstr>PowerPoint Presentation</vt:lpstr>
      <vt:lpstr>PowerPoint Presentation</vt:lpstr>
      <vt:lpstr>How you can be discriminative against</vt:lpstr>
      <vt:lpstr>How you can be discriminative against</vt:lpstr>
      <vt:lpstr>Ethics within a Public Role</vt:lpstr>
      <vt:lpstr>7 Principles Public Life – Nolan Principles 1995</vt:lpstr>
      <vt:lpstr>How it works:</vt:lpstr>
      <vt:lpstr> Policing Principles </vt:lpstr>
      <vt:lpstr>Public Perception of Police 2024/25</vt:lpstr>
      <vt:lpstr>Future of Difference &amp; Inclusion</vt:lpstr>
      <vt:lpstr>Hate Crime  Legislation </vt:lpstr>
      <vt:lpstr>Legislation </vt:lpstr>
      <vt:lpstr>‘Stirring up’</vt:lpstr>
      <vt:lpstr>Reading List</vt:lpstr>
      <vt:lpstr>References </vt:lpstr>
      <vt:lpstr>Websites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Valuing Difference &amp; Inclusion</dc:title>
  <dc:creator>Jane Thomas</dc:creator>
  <cp:lastModifiedBy>Jane Davies</cp:lastModifiedBy>
  <cp:revision>500</cp:revision>
  <dcterms:created xsi:type="dcterms:W3CDTF">2022-11-01T15:27:42Z</dcterms:created>
  <dcterms:modified xsi:type="dcterms:W3CDTF">2026-10-19T19:30:47Z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