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66" r:id="rId2"/>
  </p:sldMasterIdLst>
  <p:notesMasterIdLst>
    <p:notesMasterId r:id="rId31"/>
  </p:notesMasterIdLst>
  <p:sldIdLst>
    <p:sldId id="258" r:id="rId3"/>
    <p:sldId id="259" r:id="rId4"/>
    <p:sldId id="260" r:id="rId5"/>
    <p:sldId id="264" r:id="rId6"/>
    <p:sldId id="262" r:id="rId7"/>
    <p:sldId id="263" r:id="rId8"/>
    <p:sldId id="265" r:id="rId9"/>
    <p:sldId id="266" r:id="rId10"/>
    <p:sldId id="267" r:id="rId11"/>
    <p:sldId id="268" r:id="rId12"/>
    <p:sldId id="284" r:id="rId13"/>
    <p:sldId id="285" r:id="rId14"/>
    <p:sldId id="269" r:id="rId15"/>
    <p:sldId id="283" r:id="rId16"/>
    <p:sldId id="270" r:id="rId17"/>
    <p:sldId id="271" r:id="rId18"/>
    <p:sldId id="272" r:id="rId19"/>
    <p:sldId id="273" r:id="rId20"/>
    <p:sldId id="274" r:id="rId21"/>
    <p:sldId id="286" r:id="rId22"/>
    <p:sldId id="275" r:id="rId23"/>
    <p:sldId id="276" r:id="rId24"/>
    <p:sldId id="277" r:id="rId25"/>
    <p:sldId id="278" r:id="rId26"/>
    <p:sldId id="279" r:id="rId27"/>
    <p:sldId id="280" r:id="rId28"/>
    <p:sldId id="281" r:id="rId29"/>
    <p:sldId id="282" r:id="rId30"/>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944" autoAdjust="0"/>
  </p:normalViewPr>
  <p:slideViewPr>
    <p:cSldViewPr>
      <p:cViewPr varScale="1">
        <p:scale>
          <a:sx n="53" d="100"/>
          <a:sy n="53" d="100"/>
        </p:scale>
        <p:origin x="-2290"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19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05F9E3B-D1FF-4267-974F-F08C93D3A422}" type="slidenum">
              <a:rPr lang="en-GB"/>
              <a:pPr/>
              <a:t>‹#›</a:t>
            </a:fld>
            <a:endParaRPr lang="en-GB"/>
          </a:p>
        </p:txBody>
      </p:sp>
    </p:spTree>
    <p:extLst>
      <p:ext uri="{BB962C8B-B14F-4D97-AF65-F5344CB8AC3E}">
        <p14:creationId xmlns:p14="http://schemas.microsoft.com/office/powerpoint/2010/main" val="128604877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9B0A33-8CEA-4136-B471-E7F45DFDB1EB}" type="slidenum">
              <a:rPr lang="en-GB"/>
              <a:pPr/>
              <a:t>2</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dirty="0"/>
              <a:t>This is based on </a:t>
            </a:r>
            <a:r>
              <a:rPr lang="en-GB" dirty="0" err="1"/>
              <a:t>Lyytinen’s</a:t>
            </a:r>
            <a:r>
              <a:rPr lang="en-GB" dirty="0"/>
              <a:t> sociotechnical model of risk</a:t>
            </a:r>
          </a:p>
          <a:p>
            <a:pPr>
              <a:buFontTx/>
              <a:buChar char="•"/>
            </a:pPr>
            <a:r>
              <a:rPr lang="en-GB" b="1" dirty="0"/>
              <a:t>Actors</a:t>
            </a:r>
            <a:r>
              <a:rPr lang="en-GB" dirty="0"/>
              <a:t> relate to all those involved in the project including both developers, users and managers e.g. a risk could be that high staff turnover leads to information of importance to the project being lost</a:t>
            </a:r>
          </a:p>
          <a:p>
            <a:pPr>
              <a:buFontTx/>
              <a:buChar char="•"/>
            </a:pPr>
            <a:r>
              <a:rPr lang="en-GB" dirty="0"/>
              <a:t>Technology – both that used to implement the project and that embedded in the project deliverables – risk could be that the technologies selected are not in fact appropriate.</a:t>
            </a:r>
          </a:p>
          <a:p>
            <a:pPr>
              <a:buFontTx/>
              <a:buChar char="•"/>
            </a:pPr>
            <a:r>
              <a:rPr lang="en-GB" dirty="0"/>
              <a:t>Structure – this includes management procedures, risk here is that a group who need to carry out a particular project task are not informed of this need because they are not part of the project communication network</a:t>
            </a:r>
          </a:p>
          <a:p>
            <a:pPr>
              <a:buFontTx/>
              <a:buChar char="•"/>
            </a:pPr>
            <a:r>
              <a:rPr lang="en-GB" dirty="0"/>
              <a:t>Tasks – the work to be carried out. A typical risk is that the amount of effort needed to carry out the task is underestimated.</a:t>
            </a:r>
          </a:p>
          <a:p>
            <a:r>
              <a:rPr lang="en-GB" dirty="0"/>
              <a:t>A risk could be</a:t>
            </a:r>
            <a:r>
              <a:rPr lang="en-GB" b="1" dirty="0"/>
              <a:t> </a:t>
            </a:r>
            <a:r>
              <a:rPr lang="en-GB" dirty="0"/>
              <a:t>well belong to more than one of the four areas – for example, estimates being wrong could be influenced by problems with actors (e.g. lack of experience with a technical domain) or the structure (over optimism of managers keen to win work).</a:t>
            </a:r>
          </a:p>
          <a:p>
            <a:r>
              <a:rPr lang="en-GB" dirty="0"/>
              <a:t>Exercise 7.2 in the text will be some practice in identifying and categorizing risks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6105B-5CB9-49E5-80D2-B84FC6E08797}" type="slidenum">
              <a:rPr lang="en-GB"/>
              <a:pPr/>
              <a:t>3</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dirty="0"/>
              <a:t>ISPL </a:t>
            </a:r>
            <a:r>
              <a:rPr lang="en-GB" dirty="0" smtClean="0"/>
              <a:t>(</a:t>
            </a:r>
            <a:r>
              <a:rPr lang="en-GB" sz="1200" b="0" i="0" kern="1200" dirty="0" smtClean="0">
                <a:solidFill>
                  <a:schemeClr val="tx1"/>
                </a:solidFill>
                <a:effectLst/>
                <a:latin typeface="Arial" pitchFamily="34" charset="0"/>
                <a:ea typeface="+mn-ea"/>
                <a:cs typeface="+mn-cs"/>
              </a:rPr>
              <a:t>Information Services Procurement Library</a:t>
            </a:r>
            <a:r>
              <a:rPr lang="en-GB" dirty="0" smtClean="0"/>
              <a:t>) used </a:t>
            </a:r>
            <a:r>
              <a:rPr lang="en-GB" dirty="0"/>
              <a:t>formerly to be known as </a:t>
            </a:r>
            <a:r>
              <a:rPr lang="en-GB" dirty="0" err="1"/>
              <a:t>Euromethod</a:t>
            </a:r>
            <a:r>
              <a:rPr lang="en-GB" dirty="0"/>
              <a:t> which was designed to assist in the selection of the best approach to project implementation. It identified </a:t>
            </a:r>
            <a:r>
              <a:rPr lang="en-GB" i="1" dirty="0"/>
              <a:t>situational factors </a:t>
            </a:r>
            <a:r>
              <a:rPr lang="en-GB" dirty="0"/>
              <a:t>features either of the application to be developed (the target domain) or the project environment (see next overhead). These two domains then had a number of classes of situational factors that might be relevant.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8C5BF0-76DB-4F0C-A5DD-994AEA7CEE38}" type="slidenum">
              <a:rPr lang="en-GB"/>
              <a:pPr/>
              <a:t>7</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dirty="0"/>
              <a:t>Barry Boehm surveyed software engineering project leaders to find out the main risks that they had experienced with their projects. For each risk, some risk reduction techniques has been suggested.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23CEAF-CA8A-4A38-8721-5AF3F02136A0}" type="slidenum">
              <a:rPr lang="en-GB"/>
              <a:pPr/>
              <a:t>8</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t>‘Gold plating‘ refers to inclusion of features that in fact are unnecessary and which end up never actually being used.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DF802-D378-493F-BD41-0FDFD6885D61}" type="slidenum">
              <a:rPr lang="en-GB"/>
              <a:pPr/>
              <a:t>9</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GB"/>
              <a:t>Where possible, for each factor, positive and negative aspects are identified e.g. ‘stable…unstable requirements’.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7E8EE-0395-4B2B-99B1-7DD7CEB21808}" type="slidenum">
              <a:rPr lang="en-GB"/>
              <a:pPr/>
              <a:t>10</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a:t>Once a causal map has been drawn up identifying possible negative outcomes and their causes, the map can be modified to introduce policies or interventions which should reduce or mitigate the effects of the negative outcomes.</a:t>
            </a:r>
          </a:p>
          <a:p>
            <a:r>
              <a:rPr lang="en-GB"/>
              <a:t>Often a risk reduction activity can actually introduce new risks. The use of consultants to offset the effects of skill shortages is an example of this. Causal mapping can help identify such adverse side-effects.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71F51-966B-481C-8470-EF9ECADCEB90}" type="slidenum">
              <a:rPr lang="en-GB"/>
              <a:pPr/>
              <a:t>13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dirty="0"/>
              <a:t>If there were 100 people chipping in £5,000 each, there would be enough for the 1 in 100 chance of the flooding. If there were 2 floods then the system collapses! </a:t>
            </a:r>
          </a:p>
          <a:p>
            <a:r>
              <a:rPr lang="en-GB" dirty="0" smtClean="0"/>
              <a:t>In </a:t>
            </a:r>
            <a:r>
              <a:rPr lang="en-GB" dirty="0"/>
              <a:t>practice, with project risks, these quantitative approaches are usually impractical and more qualitative approaches are used instead. See the next overhead.</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itchFamily="34" charset="0"/>
                <a:ea typeface="+mn-ea"/>
                <a:cs typeface="+mn-cs"/>
              </a:rPr>
              <a:t>0.000001     X 5,000,000,000       5000</a:t>
            </a:r>
          </a:p>
          <a:p>
            <a:r>
              <a:rPr lang="en-GB" sz="1200" kern="1200" dirty="0" smtClean="0">
                <a:solidFill>
                  <a:schemeClr val="tx1"/>
                </a:solidFill>
                <a:latin typeface="Arial" pitchFamily="34" charset="0"/>
                <a:ea typeface="+mn-ea"/>
                <a:cs typeface="+mn-cs"/>
              </a:rPr>
              <a:t>0.01   X  100,000             1000</a:t>
            </a:r>
          </a:p>
          <a:p>
            <a:r>
              <a:rPr lang="en-GB" sz="1200" kern="1200" dirty="0" smtClean="0">
                <a:solidFill>
                  <a:schemeClr val="tx1"/>
                </a:solidFill>
                <a:latin typeface="Arial" pitchFamily="34" charset="0"/>
                <a:ea typeface="+mn-ea"/>
                <a:cs typeface="+mn-cs"/>
              </a:rPr>
              <a:t>0.001 X 30000      30</a:t>
            </a:r>
          </a:p>
          <a:p>
            <a:r>
              <a:rPr lang="en-GB" dirty="0" smtClean="0"/>
              <a:t> </a:t>
            </a:r>
            <a:endParaRPr lang="en-GB" dirty="0"/>
          </a:p>
        </p:txBody>
      </p:sp>
      <p:sp>
        <p:nvSpPr>
          <p:cNvPr id="4" name="Slide Number Placeholder 3"/>
          <p:cNvSpPr>
            <a:spLocks noGrp="1"/>
          </p:cNvSpPr>
          <p:nvPr>
            <p:ph type="sldNum" sz="quarter" idx="10"/>
          </p:nvPr>
        </p:nvSpPr>
        <p:spPr/>
        <p:txBody>
          <a:bodyPr/>
          <a:lstStyle/>
          <a:p>
            <a:fld id="{905F9E3B-D1FF-4267-974F-F08C93D3A422}"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0D38D8-EED7-4B9A-BFC8-581D8DBE9F63}" type="slidenum">
              <a:rPr lang="en-GB"/>
              <a:pPr/>
              <a:t>15</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Managers would be happier identifying an approximate range rather than a precise probability.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2EEF9-E1BF-4E12-9F40-40EC390B0CA6}"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Similar tables can be produced for the impact on project duration and on the quality of project deliverables.</a:t>
            </a:r>
          </a:p>
          <a:p>
            <a:r>
              <a:rPr lang="en-GB"/>
              <a:t>The problem with the qualitative approach is how do you combine the judgements about probability and impact – you can’t multiply them together.</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59EE35-1BF0-4850-A4E5-4E97E4A497A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R1, R2 etc refer to particular risks (See Table 7.4 in the textbook). They are located on the grid according to the likelihood and impact ratings that have been allocated to them. A zone around the top right hand corner of the grid can be designated and risks falling within that zone are treated as requiring urgent action.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9DB9C2-E396-474D-B1A8-AA953B1EE7B1}" type="slidenum">
              <a:rPr lang="en-GB"/>
              <a:pPr/>
              <a:t>18</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Risk acceptance – the cost of avoiding the risk may be greater than the actual cost of the damage that might be inflicted</a:t>
            </a:r>
          </a:p>
          <a:p>
            <a:r>
              <a:rPr lang="en-GB"/>
              <a:t>Risk avoidance – avoid the environment in which the risk occurs e.g. buying an OTS application would avoid a lot of the risks associated with software development e.g. poor estimates of effort.</a:t>
            </a:r>
          </a:p>
          <a:p>
            <a:r>
              <a:rPr lang="en-GB"/>
              <a:t>Risk reduction – the risk is accepted but actions are taken to reduce its likelihood e.g. prototypes ought to reduce the risk of incorrect requirements</a:t>
            </a:r>
          </a:p>
          <a:p>
            <a:r>
              <a:rPr lang="en-GB"/>
              <a:t>Risk transfer – the risk is transferred to another person or organization. The risk of incorrect development estimates can be transferred by negotiating a fixed price contract with an outside software supplier.</a:t>
            </a:r>
          </a:p>
          <a:p>
            <a:r>
              <a:rPr lang="en-GB"/>
              <a:t>Risk mitigation – tries to reduce the impact if the risk does occur e.g. taking backups to allow rapid recovery in the case of data corruption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AF0C2-97B7-4B27-B027-96C5ED572303}" type="slidenum">
              <a:rPr lang="en-GB"/>
              <a:pPr/>
              <a:t>19</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If you think in terms of the analogy to insurance. An insurance company might reduce the fire insurance premium from £2k to £1k on condition that a fire alarm is installed. The insured would save £1k a year by investing £500 so it would be worth doing.</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(50% of £80,000</a:t>
            </a:r>
            <a:r>
              <a:rPr lang="en-GB" baseline="0" dirty="0" smtClean="0"/>
              <a:t> – 25% of £80,000)/ £10,000</a:t>
            </a:r>
          </a:p>
          <a:p>
            <a:r>
              <a:rPr lang="en-GB" baseline="0" dirty="0" smtClean="0"/>
              <a:t>=2 - yes</a:t>
            </a:r>
            <a:endParaRPr lang="en-GB" dirty="0"/>
          </a:p>
        </p:txBody>
      </p:sp>
      <p:sp>
        <p:nvSpPr>
          <p:cNvPr id="4" name="Slide Number Placeholder 3"/>
          <p:cNvSpPr>
            <a:spLocks noGrp="1"/>
          </p:cNvSpPr>
          <p:nvPr>
            <p:ph type="sldNum" sz="quarter" idx="10"/>
          </p:nvPr>
        </p:nvSpPr>
        <p:spPr/>
        <p:txBody>
          <a:bodyPr/>
          <a:lstStyle/>
          <a:p>
            <a:fld id="{905F9E3B-D1FF-4267-974F-F08C93D3A422}" type="slidenum">
              <a:rPr lang="en-GB" smtClean="0"/>
              <a:pPr/>
              <a:t>20</a:t>
            </a:fld>
            <a:endParaRPr lang="en-GB"/>
          </a:p>
        </p:txBody>
      </p:sp>
    </p:spTree>
    <p:extLst>
      <p:ext uri="{BB962C8B-B14F-4D97-AF65-F5344CB8AC3E}">
        <p14:creationId xmlns:p14="http://schemas.microsoft.com/office/powerpoint/2010/main" val="40460372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E287FE-4219-4094-B3C4-099B9A7411D2}" type="slidenum">
              <a:rPr lang="en-GB"/>
              <a:pPr/>
              <a:t>21</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a:t>As was pointed out in Chapter 5, an estimate of activity duration is realistically a range of values clustered around the most likely value are trailing off on either side of this central value.</a:t>
            </a:r>
          </a:p>
          <a:p>
            <a:r>
              <a:rPr lang="en-GB"/>
              <a:t>How can we take account of this in project planning. An answer might be the PERT risk technique.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BA051F-39B7-45A2-AF4A-9637F997E215}" type="slidenum">
              <a:rPr lang="en-GB"/>
              <a:pPr/>
              <a:t>22</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i="1"/>
              <a:t>Most likely time (m) </a:t>
            </a:r>
            <a:r>
              <a:rPr lang="en-GB"/>
              <a:t>the time we would expect the task to take normally</a:t>
            </a:r>
          </a:p>
          <a:p>
            <a:r>
              <a:rPr lang="en-GB" i="1"/>
              <a:t>Optimistic time (a)</a:t>
            </a:r>
            <a:r>
              <a:rPr lang="en-GB"/>
              <a:t> the shortest time could be realistically be expected</a:t>
            </a:r>
          </a:p>
          <a:p>
            <a:r>
              <a:rPr lang="en-GB" i="1"/>
              <a:t>Pessimistic (b)</a:t>
            </a:r>
            <a:r>
              <a:rPr lang="en-GB"/>
              <a:t> worst possible time (only 1% chance of being worse, say)</a:t>
            </a:r>
          </a:p>
          <a:p>
            <a:r>
              <a:rPr lang="en-GB"/>
              <a:t>Some straightforward activities (data input of standing data might perhaps be an example) might have little uncertainty and therefore have a low standard deviation, while others (software design, for instance?) have more uncertainty and would have a bigger standard deviation.</a:t>
            </a:r>
          </a:p>
          <a:p>
            <a:r>
              <a:rPr lang="en-GB"/>
              <a:t>Exercise 7.6 in the textbook will give some practice in calculating these values.</a:t>
            </a:r>
          </a:p>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E64A18-C17D-4428-B101-83C731245915}" type="slidenum">
              <a:rPr lang="en-GB"/>
              <a:pPr/>
              <a:t>23</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a:t>Fill the missing gaps?</a:t>
            </a:r>
          </a:p>
          <a:p>
            <a:r>
              <a:rPr lang="en-GB"/>
              <a:t>T</a:t>
            </a:r>
            <a:r>
              <a:rPr lang="en-GB" baseline="-25000"/>
              <a:t>e</a:t>
            </a:r>
          </a:p>
          <a:p>
            <a:r>
              <a:rPr lang="en-GB"/>
              <a:t>Task A t</a:t>
            </a:r>
            <a:r>
              <a:rPr lang="en-GB" baseline="-25000"/>
              <a:t>e</a:t>
            </a:r>
            <a:r>
              <a:rPr lang="en-GB"/>
              <a:t> = (10+ (12 x 4) + 16)/ 6 i.e. 12.66  s = (16-10)/6 i.e. 1</a:t>
            </a:r>
          </a:p>
          <a:p>
            <a:r>
              <a:rPr lang="en-GB"/>
              <a:t>Task B t</a:t>
            </a:r>
            <a:r>
              <a:rPr lang="en-GB" baseline="-25000"/>
              <a:t>e</a:t>
            </a:r>
            <a:r>
              <a:rPr lang="en-GB"/>
              <a:t> = (8 + (10 x 4) + 14)/ 6 i.e. 10.33 s = (14-8)/6 i.e. 1</a:t>
            </a:r>
          </a:p>
          <a:p>
            <a:r>
              <a:rPr lang="en-GB"/>
              <a:t>Task C T</a:t>
            </a:r>
            <a:r>
              <a:rPr lang="en-GB" baseline="-25000"/>
              <a:t>e</a:t>
            </a:r>
            <a:r>
              <a:rPr lang="en-GB"/>
              <a:t> = (20 + (24 x 4) + 38)/6 i.e. 25.66 s = (38-20)/6 i.e. 3</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578603-90AF-4E08-83C4-7E8B1FB7AFF7}" type="slidenum">
              <a:rPr lang="en-GB"/>
              <a:pPr/>
              <a:t>24</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a:t>Get them to guess the square root if no one has a laptop with excel or a scientific calculator!</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AD802E-E19F-4B8B-A047-3C935D728EAB}" type="slidenum">
              <a:rPr lang="en-GB"/>
              <a:pPr/>
              <a:t>26</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There is about a 15% chance of not meeting the target of 52 days.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48D626-FB3A-431B-B03B-B493EA1B9B5D}" type="slidenum">
              <a:rPr lang="en-GB"/>
              <a:pPr/>
              <a:t>27</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a:t>Developers will tend to start activities as late as is compatible with meeting the target date as they often have other urgent work to be getting on with in the mean time.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BE0FF8-0C0E-4FD0-AB73-99CE2D07CA6C}" type="slidenum">
              <a:rPr lang="en-GB"/>
              <a:pPr/>
              <a:t>28</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a:t>This approach means that the ‘safety buffer’ in the estimate for an activity is moved from the individual developer to the project as a whole.</a:t>
            </a:r>
          </a:p>
          <a:p>
            <a:r>
              <a:rPr lang="en-GB"/>
              <a:t>The ‘relay race’ principle is that the project manager makes sure that team members are ready to immediately start dependent activities as soon as the preceding activity is finished.</a:t>
            </a:r>
          </a:p>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Slide Number Placeholder 3"/>
          <p:cNvSpPr>
            <a:spLocks noGrp="1"/>
          </p:cNvSpPr>
          <p:nvPr>
            <p:ph type="sldNum" sz="quarter" idx="10"/>
          </p:nvPr>
        </p:nvSpPr>
        <p:spPr/>
        <p:txBody>
          <a:bodyPr/>
          <a:lstStyle>
            <a:lvl1pPr>
              <a:defRPr/>
            </a:lvl1pPr>
          </a:lstStyle>
          <a:p>
            <a:fld id="{B57C72D7-BF1D-4EE9-A75E-E30204763B0B}"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9F8192EC-DC6A-4D44-9DB0-8829CA19CF8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3"/>
          <p:cNvSpPr>
            <a:spLocks noGrp="1"/>
          </p:cNvSpPr>
          <p:nvPr>
            <p:ph type="sldNum" sz="quarter" idx="10"/>
          </p:nvPr>
        </p:nvSpPr>
        <p:spPr/>
        <p:txBody>
          <a:bodyPr/>
          <a:lstStyle>
            <a:lvl1pPr>
              <a:defRPr/>
            </a:lvl1pPr>
          </a:lstStyle>
          <a:p>
            <a:fld id="{A682DB0A-DAD7-4F27-BBB6-4EE0FB45D261}"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p:txBody>
          <a:bodyPr/>
          <a:lstStyle>
            <a:lvl1pPr>
              <a:defRPr/>
            </a:lvl1pPr>
          </a:lstStyle>
          <a:p>
            <a:fld id="{2A4278B8-0A34-485A-A9E1-39C28EB0F5A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6"/>
          <p:cNvSpPr>
            <a:spLocks noGrp="1"/>
          </p:cNvSpPr>
          <p:nvPr>
            <p:ph type="sldNum" sz="quarter" idx="10"/>
          </p:nvPr>
        </p:nvSpPr>
        <p:spPr/>
        <p:txBody>
          <a:bodyPr/>
          <a:lstStyle>
            <a:lvl1pPr>
              <a:defRPr/>
            </a:lvl1pPr>
          </a:lstStyle>
          <a:p>
            <a:fld id="{C2199D56-E7AA-4A00-A611-C5B56E8D2CD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Slide Number Placeholder 2"/>
          <p:cNvSpPr>
            <a:spLocks noGrp="1"/>
          </p:cNvSpPr>
          <p:nvPr>
            <p:ph type="sldNum" sz="quarter" idx="10"/>
          </p:nvPr>
        </p:nvSpPr>
        <p:spPr/>
        <p:txBody>
          <a:bodyPr/>
          <a:lstStyle>
            <a:lvl1pPr>
              <a:defRPr/>
            </a:lvl1pPr>
          </a:lstStyle>
          <a:p>
            <a:fld id="{155A839F-9B65-4E15-8BBC-C64F788BB00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a:lvl1pPr>
          </a:lstStyle>
          <a:p>
            <a:fld id="{F47A3382-2D61-4C54-A100-6071178A3CD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BC1D4068-5646-444F-8758-DF30DB5AFF7C}"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A7E30C57-9727-47F0-99D7-DCC15A345D8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0CDF197C-2F70-4DEA-A9CE-501A5A6FE8ED}"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F6EE83BB-DD45-40D6-B7B0-F08D5CC8BA4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47C9B81F-C347-4BEF-BFDF-29C42F48304A}" type="datetimeFigureOut">
              <a:rPr lang="en-US" smtClean="0"/>
              <a:pPr/>
              <a:t>2/13/2013</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B57C72D7-BF1D-4EE9-A75E-E30204763B0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2/13/2013</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9F8192EC-DC6A-4D44-9DB0-8829CA19CF8F}"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47C9B81F-C347-4BEF-BFDF-29C42F48304A}" type="datetimeFigureOut">
              <a:rPr lang="en-US" smtClean="0"/>
              <a:pPr/>
              <a:t>2/13/2013</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A682DB0A-DAD7-4F27-BBB6-4EE0FB45D261}"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47C9B81F-C347-4BEF-BFDF-29C42F48304A}" type="datetimeFigureOut">
              <a:rPr lang="en-US" smtClean="0"/>
              <a:pPr/>
              <a:t>2/13/2013</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2A4278B8-0A34-485A-A9E1-39C28EB0F5A6}"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47C9B81F-C347-4BEF-BFDF-29C42F48304A}" type="datetimeFigureOut">
              <a:rPr lang="en-US" smtClean="0"/>
              <a:pPr/>
              <a:t>2/13/2013</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a:xfrm>
            <a:off x="8229600" y="6477000"/>
            <a:ext cx="762000" cy="246888"/>
          </a:xfrm>
        </p:spPr>
        <p:txBody>
          <a:bodyPr/>
          <a:lstStyle/>
          <a:p>
            <a:fld id="{C2199D56-E7AA-4A00-A611-C5B56E8D2CD5}"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47C9B81F-C347-4BEF-BFDF-29C42F48304A}" type="datetimeFigureOut">
              <a:rPr lang="en-US" smtClean="0"/>
              <a:pPr/>
              <a:t>2/13/2013</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155A839F-9B65-4E15-8BBC-C64F788BB006}"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7C9B81F-C347-4BEF-BFDF-29C42F48304A}" type="datetimeFigureOut">
              <a:rPr lang="en-US" smtClean="0"/>
              <a:pPr/>
              <a:t>2/13/2013</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F47A3382-2D61-4C54-A100-6071178A3CDA}"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2/13/2013</a:t>
            </a:fld>
            <a:endParaRPr lang="en-US"/>
          </a:p>
        </p:txBody>
      </p:sp>
      <p:sp>
        <p:nvSpPr>
          <p:cNvPr id="29" name="Footer Placeholder 28"/>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BC1D4068-5646-444F-8758-DF30DB5AFF7C}"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47C9B81F-C347-4BEF-BFDF-29C42F48304A}" type="datetimeFigureOut">
              <a:rPr lang="en-US" smtClean="0"/>
              <a:pPr/>
              <a:t>2/13/2013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A7E30C57-9727-47F0-99D7-DCC15A345D85}"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2/13/2013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CDF197C-2F70-4DEA-A9CE-501A5A6FE8ED}"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2/13/2013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F6EE83BB-DD45-40D6-B7B0-F08D5CC8BA40}"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CEF6D5"/>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614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1444" name="Rectangle 4"/>
          <p:cNvSpPr>
            <a:spLocks noGrp="1" noChangeArrowheads="1"/>
          </p:cNvSpPr>
          <p:nvPr>
            <p:ph type="sldNum" sz="quarter" idx="4"/>
          </p:nvPr>
        </p:nvSpPr>
        <p:spPr bwMode="auto">
          <a:xfrm>
            <a:off x="3352800" y="6324600"/>
            <a:ext cx="2286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atin typeface="Times New Roman" pitchFamily="18" charset="0"/>
              </a:defRPr>
            </a:lvl1pPr>
          </a:lstStyle>
          <a:p>
            <a:fld id="{EB5B5778-2A43-46DD-B129-D5A962B0B7FD}" type="slidenum">
              <a:rPr lang="en-US"/>
              <a:pPr/>
              <a:t>‹#›</a:t>
            </a:fld>
            <a:endParaRPr lang="en-US"/>
          </a:p>
        </p:txBody>
      </p:sp>
      <p:pic>
        <p:nvPicPr>
          <p:cNvPr id="61445" name="Picture 5" descr="logo_tp"/>
          <p:cNvPicPr>
            <a:picLocks noChangeAspect="1" noChangeArrowheads="1"/>
          </p:cNvPicPr>
          <p:nvPr/>
        </p:nvPicPr>
        <p:blipFill>
          <a:blip r:embed="rId14"/>
          <a:srcRect/>
          <a:stretch>
            <a:fillRect/>
          </a:stretch>
        </p:blipFill>
        <p:spPr bwMode="auto">
          <a:xfrm>
            <a:off x="76200" y="6400800"/>
            <a:ext cx="1295400" cy="358775"/>
          </a:xfrm>
          <a:prstGeom prst="rect">
            <a:avLst/>
          </a:prstGeom>
          <a:noFill/>
        </p:spPr>
      </p:pic>
      <p:sp>
        <p:nvSpPr>
          <p:cNvPr id="61446" name="Rectangle 6"/>
          <p:cNvSpPr>
            <a:spLocks noChangeArrowheads="1"/>
          </p:cNvSpPr>
          <p:nvPr/>
        </p:nvSpPr>
        <p:spPr bwMode="auto">
          <a:xfrm>
            <a:off x="7315200" y="6478588"/>
            <a:ext cx="1828800" cy="227012"/>
          </a:xfrm>
          <a:prstGeom prst="rect">
            <a:avLst/>
          </a:prstGeom>
          <a:noFill/>
          <a:ln w="12700">
            <a:noFill/>
            <a:miter lim="800000"/>
            <a:headEnd/>
            <a:tailEnd/>
          </a:ln>
          <a:effectLst/>
        </p:spPr>
        <p:txBody>
          <a:bodyPr wrap="none" lIns="90488" tIns="44450" rIns="90488" bIns="44450" anchor="ctr"/>
          <a:lstStyle/>
          <a:p>
            <a:pPr algn="r" eaLnBrk="0" hangingPunct="0">
              <a:buFontTx/>
              <a:buChar char="©"/>
            </a:pPr>
            <a:r>
              <a:rPr lang="en-US" sz="1200" b="1" i="1">
                <a:latin typeface="Book Antiqua" pitchFamily="18" charset="0"/>
              </a:rPr>
              <a:t>The McGraw-Hill Companies, 2005</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dt="0"/>
  <p:txStyles>
    <p:titleStyle>
      <a:lvl1pPr algn="ctr" rtl="0" fontAlgn="base">
        <a:spcBef>
          <a:spcPct val="0"/>
        </a:spcBef>
        <a:spcAft>
          <a:spcPct val="0"/>
        </a:spcAft>
        <a:defRPr sz="4400">
          <a:solidFill>
            <a:schemeClr val="bg2"/>
          </a:solidFill>
          <a:latin typeface="+mj-lt"/>
          <a:ea typeface="+mj-ea"/>
          <a:cs typeface="+mj-cs"/>
        </a:defRPr>
      </a:lvl1pPr>
      <a:lvl2pPr algn="ctr" rtl="0" fontAlgn="base">
        <a:spcBef>
          <a:spcPct val="0"/>
        </a:spcBef>
        <a:spcAft>
          <a:spcPct val="0"/>
        </a:spcAft>
        <a:defRPr sz="4400">
          <a:solidFill>
            <a:schemeClr val="bg2"/>
          </a:solidFill>
          <a:latin typeface="Tahoma" pitchFamily="34" charset="0"/>
        </a:defRPr>
      </a:lvl2pPr>
      <a:lvl3pPr algn="ctr" rtl="0" fontAlgn="base">
        <a:spcBef>
          <a:spcPct val="0"/>
        </a:spcBef>
        <a:spcAft>
          <a:spcPct val="0"/>
        </a:spcAft>
        <a:defRPr sz="4400">
          <a:solidFill>
            <a:schemeClr val="bg2"/>
          </a:solidFill>
          <a:latin typeface="Tahoma" pitchFamily="34" charset="0"/>
        </a:defRPr>
      </a:lvl3pPr>
      <a:lvl4pPr algn="ctr" rtl="0" fontAlgn="base">
        <a:spcBef>
          <a:spcPct val="0"/>
        </a:spcBef>
        <a:spcAft>
          <a:spcPct val="0"/>
        </a:spcAft>
        <a:defRPr sz="4400">
          <a:solidFill>
            <a:schemeClr val="bg2"/>
          </a:solidFill>
          <a:latin typeface="Tahoma" pitchFamily="34" charset="0"/>
        </a:defRPr>
      </a:lvl4pPr>
      <a:lvl5pPr algn="ctr" rtl="0" fontAlgn="base">
        <a:spcBef>
          <a:spcPct val="0"/>
        </a:spcBef>
        <a:spcAft>
          <a:spcPct val="0"/>
        </a:spcAft>
        <a:defRPr sz="4400">
          <a:solidFill>
            <a:schemeClr val="bg2"/>
          </a:solidFill>
          <a:latin typeface="Tahoma" pitchFamily="34" charset="0"/>
        </a:defRPr>
      </a:lvl5pPr>
      <a:lvl6pPr marL="457200" algn="ctr" rtl="0" fontAlgn="base">
        <a:spcBef>
          <a:spcPct val="0"/>
        </a:spcBef>
        <a:spcAft>
          <a:spcPct val="0"/>
        </a:spcAft>
        <a:defRPr sz="4400">
          <a:solidFill>
            <a:schemeClr val="bg2"/>
          </a:solidFill>
          <a:latin typeface="Tahoma" pitchFamily="34" charset="0"/>
        </a:defRPr>
      </a:lvl6pPr>
      <a:lvl7pPr marL="914400" algn="ctr" rtl="0" fontAlgn="base">
        <a:spcBef>
          <a:spcPct val="0"/>
        </a:spcBef>
        <a:spcAft>
          <a:spcPct val="0"/>
        </a:spcAft>
        <a:defRPr sz="4400">
          <a:solidFill>
            <a:schemeClr val="bg2"/>
          </a:solidFill>
          <a:latin typeface="Tahoma" pitchFamily="34" charset="0"/>
        </a:defRPr>
      </a:lvl7pPr>
      <a:lvl8pPr marL="1371600" algn="ctr" rtl="0" fontAlgn="base">
        <a:spcBef>
          <a:spcPct val="0"/>
        </a:spcBef>
        <a:spcAft>
          <a:spcPct val="0"/>
        </a:spcAft>
        <a:defRPr sz="4400">
          <a:solidFill>
            <a:schemeClr val="bg2"/>
          </a:solidFill>
          <a:latin typeface="Tahoma" pitchFamily="34" charset="0"/>
        </a:defRPr>
      </a:lvl8pPr>
      <a:lvl9pPr marL="1828800" algn="ctr" rtl="0" fontAlgn="base">
        <a:spcBef>
          <a:spcPct val="0"/>
        </a:spcBef>
        <a:spcAft>
          <a:spcPct val="0"/>
        </a:spcAft>
        <a:defRPr sz="4400">
          <a:solidFill>
            <a:schemeClr val="bg2"/>
          </a:solidFill>
          <a:latin typeface="Tahoma" pitchFamily="34" charset="0"/>
        </a:defRPr>
      </a:lvl9pPr>
    </p:titleStyle>
    <p:bodyStyle>
      <a:lvl1pPr marL="342900" indent="-342900" algn="l" rtl="0" fontAlgn="base">
        <a:spcBef>
          <a:spcPct val="20000"/>
        </a:spcBef>
        <a:spcAft>
          <a:spcPct val="0"/>
        </a:spcAft>
        <a:buChar char="•"/>
        <a:defRPr sz="3200">
          <a:solidFill>
            <a:schemeClr val="bg2"/>
          </a:solidFill>
          <a:latin typeface="+mn-lt"/>
          <a:ea typeface="+mn-ea"/>
          <a:cs typeface="+mn-cs"/>
        </a:defRPr>
      </a:lvl1pPr>
      <a:lvl2pPr marL="742950" indent="-285750" algn="l" rtl="0" fontAlgn="base">
        <a:spcBef>
          <a:spcPct val="20000"/>
        </a:spcBef>
        <a:spcAft>
          <a:spcPct val="0"/>
        </a:spcAft>
        <a:buChar char="–"/>
        <a:defRPr sz="2800">
          <a:solidFill>
            <a:schemeClr val="bg2"/>
          </a:solidFill>
          <a:latin typeface="+mn-lt"/>
        </a:defRPr>
      </a:lvl2pPr>
      <a:lvl3pPr marL="1143000" indent="-228600" algn="l" rtl="0" fontAlgn="base">
        <a:spcBef>
          <a:spcPct val="20000"/>
        </a:spcBef>
        <a:spcAft>
          <a:spcPct val="0"/>
        </a:spcAft>
        <a:buChar char="•"/>
        <a:defRPr sz="2400">
          <a:solidFill>
            <a:schemeClr val="bg2"/>
          </a:solidFill>
          <a:latin typeface="+mn-lt"/>
        </a:defRPr>
      </a:lvl3pPr>
      <a:lvl4pPr marL="1600200" indent="-228600" algn="l" rtl="0" fontAlgn="base">
        <a:spcBef>
          <a:spcPct val="20000"/>
        </a:spcBef>
        <a:spcAft>
          <a:spcPct val="0"/>
        </a:spcAft>
        <a:buChar char="–"/>
        <a:defRPr sz="2000">
          <a:solidFill>
            <a:schemeClr val="bg2"/>
          </a:solidFill>
          <a:latin typeface="+mn-lt"/>
        </a:defRPr>
      </a:lvl4pPr>
      <a:lvl5pPr marL="2057400" indent="-228600" algn="l" rtl="0" fontAlgn="base">
        <a:spcBef>
          <a:spcPct val="20000"/>
        </a:spcBef>
        <a:spcAft>
          <a:spcPct val="0"/>
        </a:spcAft>
        <a:buChar char="»"/>
        <a:defRPr sz="2000">
          <a:solidFill>
            <a:schemeClr val="bg2"/>
          </a:solidFill>
          <a:latin typeface="+mn-lt"/>
        </a:defRPr>
      </a:lvl5pPr>
      <a:lvl6pPr marL="2514600" indent="-228600" algn="l" rtl="0" fontAlgn="base">
        <a:spcBef>
          <a:spcPct val="20000"/>
        </a:spcBef>
        <a:spcAft>
          <a:spcPct val="0"/>
        </a:spcAft>
        <a:buChar char="»"/>
        <a:defRPr sz="2000">
          <a:solidFill>
            <a:schemeClr val="bg2"/>
          </a:solidFill>
          <a:latin typeface="+mn-lt"/>
        </a:defRPr>
      </a:lvl6pPr>
      <a:lvl7pPr marL="2971800" indent="-228600" algn="l" rtl="0" fontAlgn="base">
        <a:spcBef>
          <a:spcPct val="20000"/>
        </a:spcBef>
        <a:spcAft>
          <a:spcPct val="0"/>
        </a:spcAft>
        <a:buChar char="»"/>
        <a:defRPr sz="2000">
          <a:solidFill>
            <a:schemeClr val="bg2"/>
          </a:solidFill>
          <a:latin typeface="+mn-lt"/>
        </a:defRPr>
      </a:lvl7pPr>
      <a:lvl8pPr marL="3429000" indent="-228600" algn="l" rtl="0" fontAlgn="base">
        <a:spcBef>
          <a:spcPct val="20000"/>
        </a:spcBef>
        <a:spcAft>
          <a:spcPct val="0"/>
        </a:spcAft>
        <a:buChar char="»"/>
        <a:defRPr sz="2000">
          <a:solidFill>
            <a:schemeClr val="bg2"/>
          </a:solidFill>
          <a:latin typeface="+mn-lt"/>
        </a:defRPr>
      </a:lvl8pPr>
      <a:lvl9pPr marL="3886200" indent="-228600" algn="l" rtl="0" fontAlgn="base">
        <a:spcBef>
          <a:spcPct val="20000"/>
        </a:spcBef>
        <a:spcAft>
          <a:spcPct val="0"/>
        </a:spcAft>
        <a:buChar char="»"/>
        <a:defRPr sz="2000">
          <a:solidFill>
            <a:schemeClr val="bg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2/13/2013</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EB5B5778-2A43-46DD-B129-D5A962B0B7FD}"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4213" y="0"/>
            <a:ext cx="7772400" cy="1143000"/>
          </a:xfrm>
        </p:spPr>
        <p:txBody>
          <a:bodyPr/>
          <a:lstStyle/>
          <a:p>
            <a:r>
              <a:rPr lang="en-GB" b="1" dirty="0" smtClean="0"/>
              <a:t>RISK 2: Some </a:t>
            </a:r>
            <a:r>
              <a:rPr lang="en-GB" b="1" dirty="0"/>
              <a:t>definitions of risk</a:t>
            </a:r>
          </a:p>
        </p:txBody>
      </p:sp>
      <p:sp>
        <p:nvSpPr>
          <p:cNvPr id="6147" name="Rectangle 3"/>
          <p:cNvSpPr>
            <a:spLocks noGrp="1" noChangeArrowheads="1"/>
          </p:cNvSpPr>
          <p:nvPr>
            <p:ph idx="1"/>
          </p:nvPr>
        </p:nvSpPr>
        <p:spPr>
          <a:xfrm>
            <a:off x="468313" y="1412875"/>
            <a:ext cx="8229600" cy="4525963"/>
          </a:xfrm>
        </p:spPr>
        <p:txBody>
          <a:bodyPr/>
          <a:lstStyle/>
          <a:p>
            <a:pPr>
              <a:buFontTx/>
              <a:buNone/>
            </a:pPr>
            <a:r>
              <a:rPr lang="en-GB" i="1"/>
              <a:t>‘the chance of exposure to the adverse consequences of future events’  </a:t>
            </a:r>
            <a:r>
              <a:rPr lang="en-GB"/>
              <a:t>PRINCE2</a:t>
            </a:r>
          </a:p>
          <a:p>
            <a:pPr>
              <a:buFontTx/>
              <a:buNone/>
            </a:pPr>
            <a:endParaRPr lang="en-GB" sz="1000"/>
          </a:p>
          <a:p>
            <a:r>
              <a:rPr lang="en-GB"/>
              <a:t>Project plans have to be based on </a:t>
            </a:r>
            <a:r>
              <a:rPr lang="en-GB" i="1"/>
              <a:t>assumptions</a:t>
            </a:r>
          </a:p>
          <a:p>
            <a:r>
              <a:rPr lang="en-GB" i="1"/>
              <a:t>Risk </a:t>
            </a:r>
            <a:r>
              <a:rPr lang="en-GB"/>
              <a:t>is the possibility that an assumption is wrong</a:t>
            </a:r>
          </a:p>
          <a:p>
            <a:r>
              <a:rPr lang="en-GB"/>
              <a:t>When the risk happens it becomes a </a:t>
            </a:r>
            <a:r>
              <a:rPr lang="en-GB" i="1"/>
              <a:t>problem</a:t>
            </a:r>
            <a:r>
              <a:rPr lang="en-GB"/>
              <a:t> or an </a:t>
            </a:r>
            <a:r>
              <a:rPr lang="en-GB" i="1"/>
              <a:t>issue</a:t>
            </a:r>
          </a:p>
        </p:txBody>
      </p:sp>
      <p:sp>
        <p:nvSpPr>
          <p:cNvPr id="4" name="Slide Number Placeholder 3"/>
          <p:cNvSpPr>
            <a:spLocks noGrp="1"/>
          </p:cNvSpPr>
          <p:nvPr>
            <p:ph type="sldNum" sz="quarter" idx="12"/>
          </p:nvPr>
        </p:nvSpPr>
        <p:spPr/>
        <p:txBody>
          <a:bodyPr/>
          <a:lstStyle/>
          <a:p>
            <a:fld id="{36E0170E-EFDA-457F-9461-B57821580ECB}" type="slidenum">
              <a:rPr lang="en-US"/>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4213" y="404813"/>
            <a:ext cx="7772400" cy="1143000"/>
          </a:xfrm>
        </p:spPr>
        <p:txBody>
          <a:bodyPr/>
          <a:lstStyle/>
          <a:p>
            <a:r>
              <a:rPr lang="en-GB"/>
              <a:t>Categories of risk</a:t>
            </a:r>
          </a:p>
        </p:txBody>
      </p:sp>
      <p:pic>
        <p:nvPicPr>
          <p:cNvPr id="7173" name="Picture 5"/>
          <p:cNvPicPr>
            <a:picLocks noGrp="1" noChangeAspect="1" noChangeArrowheads="1"/>
          </p:cNvPicPr>
          <p:nvPr>
            <p:ph idx="1"/>
          </p:nvPr>
        </p:nvPicPr>
        <p:blipFill>
          <a:blip r:embed="rId3"/>
          <a:stretch>
            <a:fillRect/>
          </a:stretch>
        </p:blipFill>
        <p:spPr>
          <a:xfrm>
            <a:off x="1285851" y="1760312"/>
            <a:ext cx="6512945" cy="3954704"/>
          </a:xfrm>
          <a:noFill/>
          <a:ln/>
        </p:spPr>
      </p:pic>
      <p:sp>
        <p:nvSpPr>
          <p:cNvPr id="4" name="Slide Number Placeholder 3"/>
          <p:cNvSpPr>
            <a:spLocks noGrp="1"/>
          </p:cNvSpPr>
          <p:nvPr>
            <p:ph type="sldNum" sz="quarter" idx="12"/>
          </p:nvPr>
        </p:nvSpPr>
        <p:spPr/>
        <p:txBody>
          <a:bodyPr/>
          <a:lstStyle/>
          <a:p>
            <a:fld id="{2B992E0C-DEED-40F9-B0F2-210C827BD31E}" type="slidenum">
              <a:rPr lang="en-US"/>
              <a:pPr/>
              <a:t>2</a:t>
            </a:fld>
            <a:endParaRPr lang="en-US"/>
          </a:p>
        </p:txBody>
      </p:sp>
      <p:sp>
        <p:nvSpPr>
          <p:cNvPr id="2" name="Rectangle 1"/>
          <p:cNvSpPr/>
          <p:nvPr/>
        </p:nvSpPr>
        <p:spPr>
          <a:xfrm>
            <a:off x="2370083" y="5805264"/>
            <a:ext cx="4147354" cy="369332"/>
          </a:xfrm>
          <a:prstGeom prst="rect">
            <a:avLst/>
          </a:prstGeom>
        </p:spPr>
        <p:txBody>
          <a:bodyPr wrap="none">
            <a:spAutoFit/>
          </a:bodyPr>
          <a:lstStyle/>
          <a:p>
            <a:r>
              <a:rPr lang="en-GB" dirty="0" err="1" smtClean="0"/>
              <a:t>Lyytinen’s</a:t>
            </a:r>
            <a:r>
              <a:rPr lang="en-GB" dirty="0" smtClean="0"/>
              <a:t> </a:t>
            </a:r>
            <a:r>
              <a:rPr lang="en-GB" dirty="0"/>
              <a:t>sociotechnical model of risk</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260350"/>
            <a:ext cx="7772400" cy="1143000"/>
          </a:xfrm>
        </p:spPr>
        <p:txBody>
          <a:bodyPr>
            <a:normAutofit fontScale="90000"/>
          </a:bodyPr>
          <a:lstStyle/>
          <a:p>
            <a:r>
              <a:rPr lang="en-GB" sz="4000" b="1"/>
              <a:t>ISPL situational factors: the target domain</a:t>
            </a:r>
          </a:p>
        </p:txBody>
      </p:sp>
      <p:sp>
        <p:nvSpPr>
          <p:cNvPr id="9219" name="Rectangle 3"/>
          <p:cNvSpPr>
            <a:spLocks noGrp="1" noChangeArrowheads="1"/>
          </p:cNvSpPr>
          <p:nvPr>
            <p:ph sz="half" idx="1"/>
          </p:nvPr>
        </p:nvSpPr>
        <p:spPr>
          <a:xfrm>
            <a:off x="685800" y="1981200"/>
            <a:ext cx="3814763" cy="4114800"/>
          </a:xfrm>
        </p:spPr>
        <p:txBody>
          <a:bodyPr>
            <a:normAutofit lnSpcReduction="10000"/>
          </a:bodyPr>
          <a:lstStyle/>
          <a:p>
            <a:pPr>
              <a:buFontTx/>
              <a:buNone/>
            </a:pPr>
            <a:r>
              <a:rPr lang="en-US" i="1" u="sng"/>
              <a:t>class</a:t>
            </a:r>
            <a:r>
              <a:rPr lang="en-US" i="1"/>
              <a:t> </a:t>
            </a:r>
          </a:p>
          <a:p>
            <a:pPr>
              <a:buFontTx/>
              <a:buNone/>
            </a:pPr>
            <a:r>
              <a:rPr lang="en-US"/>
              <a:t>information system</a:t>
            </a:r>
          </a:p>
          <a:p>
            <a:pPr>
              <a:buFontTx/>
              <a:buNone/>
            </a:pPr>
            <a:endParaRPr lang="en-US"/>
          </a:p>
          <a:p>
            <a:pPr>
              <a:buFontTx/>
              <a:buNone/>
            </a:pPr>
            <a:endParaRPr lang="en-US"/>
          </a:p>
          <a:p>
            <a:pPr>
              <a:buFontTx/>
              <a:buNone/>
            </a:pPr>
            <a:endParaRPr lang="en-US"/>
          </a:p>
          <a:p>
            <a:pPr>
              <a:buFontTx/>
              <a:buNone/>
            </a:pPr>
            <a:endParaRPr lang="en-US"/>
          </a:p>
          <a:p>
            <a:pPr>
              <a:buFontTx/>
              <a:buNone/>
            </a:pPr>
            <a:r>
              <a:rPr lang="en-US"/>
              <a:t> computer system</a:t>
            </a:r>
            <a:endParaRPr lang="en-GB"/>
          </a:p>
        </p:txBody>
      </p:sp>
      <p:sp>
        <p:nvSpPr>
          <p:cNvPr id="9220" name="Rectangle 4"/>
          <p:cNvSpPr>
            <a:spLocks noGrp="1" noChangeArrowheads="1"/>
          </p:cNvSpPr>
          <p:nvPr>
            <p:ph sz="half" idx="2"/>
          </p:nvPr>
        </p:nvSpPr>
        <p:spPr>
          <a:xfrm>
            <a:off x="4643438" y="1981200"/>
            <a:ext cx="3814762" cy="4114800"/>
          </a:xfrm>
        </p:spPr>
        <p:txBody>
          <a:bodyPr>
            <a:normAutofit lnSpcReduction="10000"/>
          </a:bodyPr>
          <a:lstStyle/>
          <a:p>
            <a:pPr>
              <a:buFontTx/>
              <a:buNone/>
            </a:pPr>
            <a:r>
              <a:rPr lang="en-US" sz="2400" i="1" u="sng"/>
              <a:t>description</a:t>
            </a:r>
          </a:p>
          <a:p>
            <a:pPr>
              <a:buFontTx/>
              <a:buNone/>
            </a:pPr>
            <a:r>
              <a:rPr lang="en-US" sz="2400"/>
              <a:t>the characteristics of the information system - these are independent of the technologies that might be used</a:t>
            </a:r>
          </a:p>
          <a:p>
            <a:pPr>
              <a:buFontTx/>
              <a:buNone/>
            </a:pPr>
            <a:endParaRPr lang="en-US" sz="2400"/>
          </a:p>
          <a:p>
            <a:pPr>
              <a:buFontTx/>
              <a:buNone/>
            </a:pPr>
            <a:r>
              <a:rPr lang="en-US" sz="2400"/>
              <a:t>the characteristics of the part of the information system that have been computerized</a:t>
            </a:r>
            <a:endParaRPr lang="en-GB" sz="2400"/>
          </a:p>
          <a:p>
            <a:pPr>
              <a:buFontTx/>
              <a:buNone/>
            </a:pPr>
            <a:endParaRPr lang="en-GB" sz="2400"/>
          </a:p>
        </p:txBody>
      </p:sp>
      <p:sp>
        <p:nvSpPr>
          <p:cNvPr id="5" name="Slide Number Placeholder 4"/>
          <p:cNvSpPr>
            <a:spLocks noGrp="1"/>
          </p:cNvSpPr>
          <p:nvPr>
            <p:ph type="sldNum" sz="quarter" idx="12"/>
          </p:nvPr>
        </p:nvSpPr>
        <p:spPr/>
        <p:txBody>
          <a:bodyPr/>
          <a:lstStyle/>
          <a:p>
            <a:fld id="{A17C2513-42A2-4865-AE5D-8E5F8D1D979F}" type="slidenum">
              <a:rPr lang="en-US"/>
              <a:pPr/>
              <a:t>3</a:t>
            </a:fld>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0825" y="260350"/>
            <a:ext cx="8569325" cy="1143000"/>
          </a:xfrm>
        </p:spPr>
        <p:txBody>
          <a:bodyPr>
            <a:normAutofit fontScale="90000"/>
          </a:bodyPr>
          <a:lstStyle/>
          <a:p>
            <a:r>
              <a:rPr lang="en-GB" sz="4000" b="1"/>
              <a:t>ISPL situational factors: project domain</a:t>
            </a:r>
          </a:p>
        </p:txBody>
      </p:sp>
      <p:sp>
        <p:nvSpPr>
          <p:cNvPr id="18435" name="Rectangle 3"/>
          <p:cNvSpPr>
            <a:spLocks noGrp="1" noChangeArrowheads="1"/>
          </p:cNvSpPr>
          <p:nvPr>
            <p:ph sz="half" idx="1"/>
          </p:nvPr>
        </p:nvSpPr>
        <p:spPr>
          <a:xfrm>
            <a:off x="685800" y="1981200"/>
            <a:ext cx="2389188" cy="4114800"/>
          </a:xfrm>
        </p:spPr>
        <p:txBody>
          <a:bodyPr/>
          <a:lstStyle/>
          <a:p>
            <a:pPr>
              <a:spcBef>
                <a:spcPct val="0"/>
              </a:spcBef>
              <a:buFontTx/>
              <a:buNone/>
            </a:pPr>
            <a:r>
              <a:rPr lang="en-US"/>
              <a:t>Project                  </a:t>
            </a:r>
          </a:p>
          <a:p>
            <a:pPr>
              <a:spcBef>
                <a:spcPct val="0"/>
              </a:spcBef>
            </a:pPr>
            <a:endParaRPr lang="en-US"/>
          </a:p>
          <a:p>
            <a:pPr>
              <a:spcBef>
                <a:spcPct val="0"/>
              </a:spcBef>
              <a:buFontTx/>
              <a:buNone/>
            </a:pPr>
            <a:r>
              <a:rPr lang="en-US"/>
              <a:t>Structure</a:t>
            </a:r>
          </a:p>
          <a:p>
            <a:pPr>
              <a:spcBef>
                <a:spcPct val="0"/>
              </a:spcBef>
            </a:pPr>
            <a:endParaRPr lang="en-US"/>
          </a:p>
          <a:p>
            <a:pPr>
              <a:spcBef>
                <a:spcPct val="0"/>
              </a:spcBef>
              <a:buFontTx/>
              <a:buNone/>
            </a:pPr>
            <a:endParaRPr lang="en-US"/>
          </a:p>
          <a:p>
            <a:pPr>
              <a:spcBef>
                <a:spcPct val="0"/>
              </a:spcBef>
              <a:buFontTx/>
              <a:buNone/>
            </a:pPr>
            <a:r>
              <a:rPr lang="en-US"/>
              <a:t>Actors</a:t>
            </a:r>
          </a:p>
          <a:p>
            <a:pPr>
              <a:spcBef>
                <a:spcPct val="0"/>
              </a:spcBef>
              <a:buFontTx/>
              <a:buNone/>
            </a:pPr>
            <a:endParaRPr lang="en-US"/>
          </a:p>
          <a:p>
            <a:pPr>
              <a:spcBef>
                <a:spcPct val="0"/>
              </a:spcBef>
              <a:buFontTx/>
              <a:buNone/>
            </a:pPr>
            <a:r>
              <a:rPr lang="en-US"/>
              <a:t>Technology</a:t>
            </a:r>
            <a:endParaRPr lang="en-GB"/>
          </a:p>
        </p:txBody>
      </p:sp>
      <p:sp>
        <p:nvSpPr>
          <p:cNvPr id="18436" name="Rectangle 4"/>
          <p:cNvSpPr>
            <a:spLocks noGrp="1" noChangeArrowheads="1"/>
          </p:cNvSpPr>
          <p:nvPr>
            <p:ph sz="half" idx="2"/>
          </p:nvPr>
        </p:nvSpPr>
        <p:spPr>
          <a:xfrm>
            <a:off x="3143250" y="1981200"/>
            <a:ext cx="5314950" cy="4114800"/>
          </a:xfrm>
        </p:spPr>
        <p:txBody>
          <a:bodyPr/>
          <a:lstStyle/>
          <a:p>
            <a:pPr>
              <a:spcBef>
                <a:spcPct val="0"/>
              </a:spcBef>
            </a:pPr>
            <a:r>
              <a:rPr lang="en-US"/>
              <a:t>the types of task to be undertaken</a:t>
            </a:r>
          </a:p>
          <a:p>
            <a:pPr>
              <a:spcBef>
                <a:spcPct val="0"/>
              </a:spcBef>
            </a:pPr>
            <a:r>
              <a:rPr lang="en-US"/>
              <a:t>the communication systems, management structures, work flows etc</a:t>
            </a:r>
          </a:p>
          <a:p>
            <a:pPr>
              <a:spcBef>
                <a:spcPct val="0"/>
              </a:spcBef>
            </a:pPr>
            <a:r>
              <a:rPr lang="en-US"/>
              <a:t>the people involved in the project</a:t>
            </a:r>
          </a:p>
          <a:p>
            <a:pPr>
              <a:spcBef>
                <a:spcPct val="0"/>
              </a:spcBef>
            </a:pPr>
            <a:r>
              <a:rPr lang="en-US"/>
              <a:t>the methods, techniques and tools to be used</a:t>
            </a:r>
            <a:endParaRPr lang="en-GB"/>
          </a:p>
        </p:txBody>
      </p:sp>
      <p:sp>
        <p:nvSpPr>
          <p:cNvPr id="5" name="Slide Number Placeholder 4"/>
          <p:cNvSpPr>
            <a:spLocks noGrp="1"/>
          </p:cNvSpPr>
          <p:nvPr>
            <p:ph type="sldNum" sz="quarter" idx="12"/>
          </p:nvPr>
        </p:nvSpPr>
        <p:spPr/>
        <p:txBody>
          <a:bodyPr/>
          <a:lstStyle/>
          <a:p>
            <a:fld id="{50EA7AA9-5EA5-4B80-8053-7BCBBFDFFCD1}" type="slidenum">
              <a:rPr lang="en-US"/>
              <a:pPr/>
              <a:t>4</a:t>
            </a:fld>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260350"/>
            <a:ext cx="8353425" cy="1143000"/>
          </a:xfrm>
        </p:spPr>
        <p:txBody>
          <a:bodyPr>
            <a:normAutofit fontScale="90000"/>
          </a:bodyPr>
          <a:lstStyle/>
          <a:p>
            <a:r>
              <a:rPr lang="en-GB" sz="4000" b="1"/>
              <a:t>A framework for dealing with risk</a:t>
            </a:r>
          </a:p>
        </p:txBody>
      </p:sp>
      <p:sp>
        <p:nvSpPr>
          <p:cNvPr id="14339" name="Rectangle 3"/>
          <p:cNvSpPr>
            <a:spLocks noGrp="1" noChangeArrowheads="1"/>
          </p:cNvSpPr>
          <p:nvPr>
            <p:ph idx="1"/>
          </p:nvPr>
        </p:nvSpPr>
        <p:spPr>
          <a:xfrm>
            <a:off x="684213" y="1628775"/>
            <a:ext cx="7772400" cy="4114800"/>
          </a:xfrm>
        </p:spPr>
        <p:txBody>
          <a:bodyPr>
            <a:normAutofit lnSpcReduction="10000"/>
          </a:bodyPr>
          <a:lstStyle/>
          <a:p>
            <a:pPr>
              <a:lnSpc>
                <a:spcPct val="90000"/>
              </a:lnSpc>
              <a:buFontTx/>
              <a:buNone/>
            </a:pPr>
            <a:r>
              <a:rPr lang="en-GB" dirty="0"/>
              <a:t>The planning for risk includes these steps:</a:t>
            </a:r>
          </a:p>
          <a:p>
            <a:pPr>
              <a:lnSpc>
                <a:spcPct val="90000"/>
              </a:lnSpc>
            </a:pPr>
            <a:r>
              <a:rPr lang="en-GB" dirty="0"/>
              <a:t>Risk identification – what risks might there be?</a:t>
            </a:r>
          </a:p>
          <a:p>
            <a:pPr>
              <a:lnSpc>
                <a:spcPct val="90000"/>
              </a:lnSpc>
            </a:pPr>
            <a:r>
              <a:rPr lang="en-GB" dirty="0"/>
              <a:t>Risk analysis and prioritization – which are the most serious risks?</a:t>
            </a:r>
          </a:p>
          <a:p>
            <a:pPr>
              <a:lnSpc>
                <a:spcPct val="90000"/>
              </a:lnSpc>
            </a:pPr>
            <a:r>
              <a:rPr lang="en-GB" dirty="0"/>
              <a:t>Risk planning – what are we going to do about them?</a:t>
            </a:r>
          </a:p>
          <a:p>
            <a:pPr>
              <a:lnSpc>
                <a:spcPct val="90000"/>
              </a:lnSpc>
            </a:pPr>
            <a:r>
              <a:rPr lang="en-GB" dirty="0"/>
              <a:t>Risk monitoring – what is the current state of the risk?</a:t>
            </a:r>
          </a:p>
        </p:txBody>
      </p:sp>
      <p:sp>
        <p:nvSpPr>
          <p:cNvPr id="4" name="Slide Number Placeholder 3"/>
          <p:cNvSpPr>
            <a:spLocks noGrp="1"/>
          </p:cNvSpPr>
          <p:nvPr>
            <p:ph type="sldNum" sz="quarter" idx="12"/>
          </p:nvPr>
        </p:nvSpPr>
        <p:spPr/>
        <p:txBody>
          <a:bodyPr/>
          <a:lstStyle/>
          <a:p>
            <a:fld id="{672E2378-E62B-40B7-936E-5A92D9B49BC2}" type="slidenum">
              <a:rPr lang="en-US"/>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b="1"/>
              <a:t>Risk identification</a:t>
            </a:r>
          </a:p>
        </p:txBody>
      </p:sp>
      <p:sp>
        <p:nvSpPr>
          <p:cNvPr id="16387" name="Rectangle 3"/>
          <p:cNvSpPr>
            <a:spLocks noGrp="1" noChangeArrowheads="1"/>
          </p:cNvSpPr>
          <p:nvPr>
            <p:ph idx="1"/>
          </p:nvPr>
        </p:nvSpPr>
        <p:spPr/>
        <p:txBody>
          <a:bodyPr/>
          <a:lstStyle/>
          <a:p>
            <a:pPr>
              <a:buFontTx/>
              <a:buNone/>
            </a:pPr>
            <a:r>
              <a:rPr lang="en-GB"/>
              <a:t>Approaches to identifying risks include:</a:t>
            </a:r>
          </a:p>
          <a:p>
            <a:r>
              <a:rPr lang="en-GB"/>
              <a:t>Use of checklists – usually based on the experience of past projects</a:t>
            </a:r>
          </a:p>
          <a:p>
            <a:r>
              <a:rPr lang="en-GB"/>
              <a:t>Brainstorming – getting knowledgeable stakeholders together to pool concerns</a:t>
            </a:r>
          </a:p>
          <a:p>
            <a:r>
              <a:rPr lang="en-GB"/>
              <a:t>Causal mapping – identifying possible chains of cause and effect</a:t>
            </a:r>
          </a:p>
          <a:p>
            <a:endParaRPr lang="en-GB"/>
          </a:p>
        </p:txBody>
      </p:sp>
      <p:sp>
        <p:nvSpPr>
          <p:cNvPr id="4" name="Slide Number Placeholder 3"/>
          <p:cNvSpPr>
            <a:spLocks noGrp="1"/>
          </p:cNvSpPr>
          <p:nvPr>
            <p:ph type="sldNum" sz="quarter" idx="12"/>
          </p:nvPr>
        </p:nvSpPr>
        <p:spPr/>
        <p:txBody>
          <a:bodyPr/>
          <a:lstStyle/>
          <a:p>
            <a:fld id="{C02D3C02-58A2-4FCC-8CA2-6D1B5B5E4DA4}" type="slidenum">
              <a:rPr lang="en-US"/>
              <a:pPr/>
              <a:t>6</a:t>
            </a:fld>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7" name="Rectangle 91"/>
          <p:cNvSpPr>
            <a:spLocks noGrp="1" noChangeArrowheads="1"/>
          </p:cNvSpPr>
          <p:nvPr>
            <p:ph type="title"/>
          </p:nvPr>
        </p:nvSpPr>
        <p:spPr>
          <a:xfrm>
            <a:off x="539750" y="260350"/>
            <a:ext cx="7772400" cy="1143000"/>
          </a:xfrm>
        </p:spPr>
        <p:txBody>
          <a:bodyPr>
            <a:normAutofit fontScale="90000"/>
          </a:bodyPr>
          <a:lstStyle/>
          <a:p>
            <a:r>
              <a:rPr lang="en-GB" sz="4000"/>
              <a:t>Boehm’s top 10 development risks</a:t>
            </a:r>
          </a:p>
        </p:txBody>
      </p:sp>
      <p:graphicFrame>
        <p:nvGraphicFramePr>
          <p:cNvPr id="19556" name="Group 100"/>
          <p:cNvGraphicFramePr>
            <a:graphicFrameLocks noGrp="1"/>
          </p:cNvGraphicFramePr>
          <p:nvPr>
            <p:ph type="tbl" idx="1"/>
          </p:nvPr>
        </p:nvGraphicFramePr>
        <p:xfrm>
          <a:off x="395288" y="1484313"/>
          <a:ext cx="8435975" cy="4581843"/>
        </p:xfrm>
        <a:graphic>
          <a:graphicData uri="http://schemas.openxmlformats.org/drawingml/2006/table">
            <a:tbl>
              <a:tblPr/>
              <a:tblGrid>
                <a:gridCol w="2819400"/>
                <a:gridCol w="5616575"/>
              </a:tblGrid>
              <a:tr h="611188">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smtClean="0">
                          <a:ln>
                            <a:noFill/>
                          </a:ln>
                          <a:solidFill>
                            <a:schemeClr val="tx1">
                              <a:lumMod val="50000"/>
                              <a:lumOff val="50000"/>
                            </a:schemeClr>
                          </a:solidFill>
                          <a:effectLst/>
                          <a:latin typeface="Times" charset="0"/>
                          <a:cs typeface="Times New Roman" pitchFamily="18" charset="0"/>
                        </a:rPr>
                        <a:t>Risk</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lumMod val="50000"/>
                              <a:lumOff val="50000"/>
                            </a:schemeClr>
                          </a:solidFill>
                          <a:effectLst/>
                          <a:latin typeface="Times" charset="0"/>
                          <a:cs typeface="Times New Roman" pitchFamily="18" charset="0"/>
                        </a:rPr>
                        <a:t>Risk reduction techniques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3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Personnel shortfalls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Staffing with top talent; job matching; teambuilding; training and career development; early scheduling of key personnel</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0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Unrealistic time and cost estimates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Multiple estimation techniques; design to cost; incremental development; recording and analysis of past projects; standardization of methods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software functions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Improved software evaluation; formal specification methods; user surveys; prototyping; early user manuals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13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user interface</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Prototyping; task analysis; user involvement</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201FC78D-74F2-4651-9F72-EF86228FCF34}" type="slidenum">
              <a:rPr lang="en-US"/>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35" name="Rectangle 31"/>
          <p:cNvSpPr>
            <a:spLocks noGrp="1" noChangeArrowheads="1"/>
          </p:cNvSpPr>
          <p:nvPr>
            <p:ph type="title"/>
          </p:nvPr>
        </p:nvSpPr>
        <p:spPr>
          <a:xfrm>
            <a:off x="539750" y="115888"/>
            <a:ext cx="7772400" cy="1143000"/>
          </a:xfrm>
        </p:spPr>
        <p:txBody>
          <a:bodyPr>
            <a:normAutofit/>
          </a:bodyPr>
          <a:lstStyle/>
          <a:p>
            <a:r>
              <a:rPr lang="en-GB"/>
              <a:t>Boehm’s top ten risk - continued</a:t>
            </a:r>
          </a:p>
        </p:txBody>
      </p:sp>
      <p:graphicFrame>
        <p:nvGraphicFramePr>
          <p:cNvPr id="21559" name="Group 55"/>
          <p:cNvGraphicFramePr>
            <a:graphicFrameLocks noGrp="1"/>
          </p:cNvGraphicFramePr>
          <p:nvPr>
            <p:ph type="tbl" idx="1"/>
          </p:nvPr>
        </p:nvGraphicFramePr>
        <p:xfrm>
          <a:off x="468313" y="1412875"/>
          <a:ext cx="8229600" cy="4625023"/>
        </p:xfrm>
        <a:graphic>
          <a:graphicData uri="http://schemas.openxmlformats.org/drawingml/2006/table">
            <a:tbl>
              <a:tblPr/>
              <a:tblGrid>
                <a:gridCol w="2819400"/>
                <a:gridCol w="5410200"/>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Gold plating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Requirements scrubbing, prototyping,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design to cost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Late changes to 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Change control, incremental development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supplied components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Benchmarking, inspections, formal specifications, contractual agreements, quality controls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performed tasks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Quality assurance procedures, competitive design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Real time performance problems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Simulation, prototyping, tuning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Development technically too difficult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Technical analysis, cost-benefit analysis, prototyping ,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6" name="Slide Number Placeholder 3"/>
          <p:cNvSpPr>
            <a:spLocks noGrp="1"/>
          </p:cNvSpPr>
          <p:nvPr>
            <p:ph type="sldNum" sz="quarter" idx="10"/>
          </p:nvPr>
        </p:nvSpPr>
        <p:spPr/>
        <p:txBody>
          <a:bodyPr/>
          <a:lstStyle/>
          <a:p>
            <a:fld id="{6E4AA76A-0C53-49EB-ABD8-D6BBFD24F769}" type="slidenum">
              <a:rPr lang="en-US"/>
              <a:pPr/>
              <a:t>8</a:t>
            </a:fld>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11188" y="404813"/>
            <a:ext cx="7772400" cy="1143000"/>
          </a:xfrm>
        </p:spPr>
        <p:txBody>
          <a:bodyPr/>
          <a:lstStyle/>
          <a:p>
            <a:r>
              <a:rPr lang="en-GB" b="1"/>
              <a:t>Causal mapping</a:t>
            </a:r>
          </a:p>
        </p:txBody>
      </p:sp>
      <p:pic>
        <p:nvPicPr>
          <p:cNvPr id="25605" name="Picture 5"/>
          <p:cNvPicPr>
            <a:picLocks noGrp="1" noChangeAspect="1" noChangeArrowheads="1"/>
          </p:cNvPicPr>
          <p:nvPr>
            <p:ph idx="1"/>
          </p:nvPr>
        </p:nvPicPr>
        <p:blipFill>
          <a:blip r:embed="rId3"/>
          <a:srcRect/>
          <a:stretch>
            <a:fillRect/>
          </a:stretch>
        </p:blipFill>
        <p:spPr>
          <a:xfrm>
            <a:off x="971550" y="1700213"/>
            <a:ext cx="7127875" cy="4483100"/>
          </a:xfrm>
          <a:noFill/>
          <a:ln/>
        </p:spPr>
      </p:pic>
      <p:sp>
        <p:nvSpPr>
          <p:cNvPr id="4" name="Slide Number Placeholder 3"/>
          <p:cNvSpPr>
            <a:spLocks noGrp="1"/>
          </p:cNvSpPr>
          <p:nvPr>
            <p:ph type="sldNum" sz="quarter" idx="12"/>
          </p:nvPr>
        </p:nvSpPr>
        <p:spPr/>
        <p:txBody>
          <a:bodyPr/>
          <a:lstStyle/>
          <a:p>
            <a:fld id="{899F220A-5AA8-452F-87D4-3413B77D6676}" type="slidenum">
              <a:rPr lang="en-US"/>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476250"/>
            <a:ext cx="7772400" cy="1143000"/>
          </a:xfrm>
        </p:spPr>
        <p:txBody>
          <a:bodyPr>
            <a:normAutofit/>
          </a:bodyPr>
          <a:lstStyle/>
          <a:p>
            <a:r>
              <a:rPr lang="en-GB"/>
              <a:t>Causal mapping - interventions</a:t>
            </a:r>
          </a:p>
        </p:txBody>
      </p:sp>
      <p:pic>
        <p:nvPicPr>
          <p:cNvPr id="27653" name="Picture 5"/>
          <p:cNvPicPr>
            <a:picLocks noGrp="1" noChangeAspect="1" noChangeArrowheads="1"/>
          </p:cNvPicPr>
          <p:nvPr>
            <p:ph idx="1"/>
          </p:nvPr>
        </p:nvPicPr>
        <p:blipFill>
          <a:blip r:embed="rId3"/>
          <a:stretch>
            <a:fillRect/>
          </a:stretch>
        </p:blipFill>
        <p:spPr>
          <a:xfrm>
            <a:off x="928662" y="1558616"/>
            <a:ext cx="7315717" cy="4442152"/>
          </a:xfrm>
          <a:noFill/>
          <a:ln/>
        </p:spPr>
      </p:pic>
      <p:sp>
        <p:nvSpPr>
          <p:cNvPr id="4" name="Slide Number Placeholder 3"/>
          <p:cNvSpPr>
            <a:spLocks noGrp="1"/>
          </p:cNvSpPr>
          <p:nvPr>
            <p:ph type="sldNum" sz="quarter" idx="12"/>
          </p:nvPr>
        </p:nvSpPr>
        <p:spPr/>
        <p:txBody>
          <a:bodyPr/>
          <a:lstStyle/>
          <a:p>
            <a:fld id="{F8DA0501-9AA7-41E3-9A57-88C052F4642B}" type="slidenum">
              <a:rPr lang="en-US"/>
              <a:pPr/>
              <a:t>10</a:t>
            </a:fld>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Causal Mapping Question</a:t>
            </a:r>
            <a:endParaRPr lang="en-GB" dirty="0"/>
          </a:p>
        </p:txBody>
      </p:sp>
      <p:sp>
        <p:nvSpPr>
          <p:cNvPr id="3" name="Content Placeholder 2"/>
          <p:cNvSpPr>
            <a:spLocks noGrp="1"/>
          </p:cNvSpPr>
          <p:nvPr>
            <p:ph idx="1"/>
          </p:nvPr>
        </p:nvSpPr>
        <p:spPr/>
        <p:txBody>
          <a:bodyPr/>
          <a:lstStyle/>
          <a:p>
            <a:r>
              <a:rPr lang="en-GB" dirty="0" smtClean="0"/>
              <a:t>See Risk Q1 on </a:t>
            </a:r>
            <a:r>
              <a:rPr lang="en-GB" dirty="0" err="1" smtClean="0"/>
              <a:t>handout</a:t>
            </a:r>
            <a:endParaRPr lang="en-GB" dirty="0" smtClean="0"/>
          </a:p>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11</a:t>
            </a:fld>
            <a:endParaRPr lang="en-US"/>
          </a:p>
        </p:txBody>
      </p:sp>
      <p:pic>
        <p:nvPicPr>
          <p:cNvPr id="1026" name="Picture 2" descr="Boat in Paradise Sea Sailing Holiday Vacation Warm Summer Calm Ship Water Clear Blue Sky Clouds Relaxing Luxurious Rich Expensive Palm Beautiful Na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204864"/>
            <a:ext cx="6826450" cy="4266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972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Causal map for scenario</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12</a:t>
            </a:fld>
            <a:endParaRPr lang="en-US"/>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8025" y="1628800"/>
            <a:ext cx="5187950" cy="492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0386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11188" y="188913"/>
            <a:ext cx="7772400" cy="1143000"/>
          </a:xfrm>
        </p:spPr>
        <p:txBody>
          <a:bodyPr/>
          <a:lstStyle/>
          <a:p>
            <a:r>
              <a:rPr lang="en-GB" b="1"/>
              <a:t>Risk prioritization</a:t>
            </a:r>
          </a:p>
        </p:txBody>
      </p:sp>
      <p:sp>
        <p:nvSpPr>
          <p:cNvPr id="29699" name="Rectangle 3"/>
          <p:cNvSpPr>
            <a:spLocks noGrp="1" noChangeArrowheads="1"/>
          </p:cNvSpPr>
          <p:nvPr>
            <p:ph idx="1"/>
          </p:nvPr>
        </p:nvSpPr>
        <p:spPr>
          <a:xfrm>
            <a:off x="457200" y="1268413"/>
            <a:ext cx="8229600" cy="4857750"/>
          </a:xfrm>
        </p:spPr>
        <p:txBody>
          <a:bodyPr>
            <a:normAutofit/>
          </a:bodyPr>
          <a:lstStyle/>
          <a:p>
            <a:pPr>
              <a:lnSpc>
                <a:spcPct val="90000"/>
              </a:lnSpc>
              <a:buFontTx/>
              <a:buNone/>
            </a:pPr>
            <a:r>
              <a:rPr lang="en-GB" sz="2800" dirty="0"/>
              <a:t>Risk exposure (RE)</a:t>
            </a:r>
          </a:p>
          <a:p>
            <a:pPr>
              <a:lnSpc>
                <a:spcPct val="90000"/>
              </a:lnSpc>
              <a:buFontTx/>
              <a:buNone/>
            </a:pPr>
            <a:r>
              <a:rPr lang="en-GB" sz="2800" dirty="0"/>
              <a:t> = (potential damage) x (probability of occurrence)</a:t>
            </a:r>
          </a:p>
          <a:p>
            <a:pPr>
              <a:lnSpc>
                <a:spcPct val="90000"/>
              </a:lnSpc>
              <a:buFontTx/>
              <a:buNone/>
            </a:pPr>
            <a:r>
              <a:rPr lang="en-GB" sz="2800" i="1" dirty="0"/>
              <a:t>Ideally</a:t>
            </a:r>
          </a:p>
          <a:p>
            <a:pPr>
              <a:lnSpc>
                <a:spcPct val="90000"/>
              </a:lnSpc>
              <a:buFontTx/>
              <a:buNone/>
            </a:pPr>
            <a:r>
              <a:rPr lang="en-GB" sz="2800" b="1" dirty="0"/>
              <a:t>Potential damage</a:t>
            </a:r>
            <a:r>
              <a:rPr lang="en-GB" sz="2800" dirty="0"/>
              <a:t>: a money value e.g. a flood would cause £0.5 millions of damage</a:t>
            </a:r>
          </a:p>
          <a:p>
            <a:pPr>
              <a:lnSpc>
                <a:spcPct val="90000"/>
              </a:lnSpc>
              <a:buFontTx/>
              <a:buNone/>
            </a:pPr>
            <a:r>
              <a:rPr lang="en-GB" sz="2800" b="1" dirty="0"/>
              <a:t>Probability</a:t>
            </a:r>
            <a:r>
              <a:rPr lang="en-GB" sz="2800" dirty="0"/>
              <a:t> 0.00 (absolutely no chance) to 1.00 (absolutely certain) e.g. 0.01 (one in hundred chance)</a:t>
            </a:r>
          </a:p>
          <a:p>
            <a:pPr>
              <a:lnSpc>
                <a:spcPct val="90000"/>
              </a:lnSpc>
              <a:buFontTx/>
              <a:buNone/>
            </a:pPr>
            <a:r>
              <a:rPr lang="en-GB" sz="2800" dirty="0"/>
              <a:t>RE = £0.5m x 0.01 = £5,000 </a:t>
            </a:r>
          </a:p>
          <a:p>
            <a:pPr>
              <a:lnSpc>
                <a:spcPct val="90000"/>
              </a:lnSpc>
              <a:buFontTx/>
              <a:buNone/>
            </a:pPr>
            <a:r>
              <a:rPr lang="en-GB" sz="2800" dirty="0" smtClean="0"/>
              <a:t>Comparable to the </a:t>
            </a:r>
            <a:r>
              <a:rPr lang="en-GB" sz="2800" dirty="0"/>
              <a:t>amount needed for an insurance premium </a:t>
            </a:r>
          </a:p>
          <a:p>
            <a:pPr>
              <a:lnSpc>
                <a:spcPct val="90000"/>
              </a:lnSpc>
              <a:buFontTx/>
              <a:buNone/>
            </a:pPr>
            <a:endParaRPr lang="en-GB" sz="2800" dirty="0"/>
          </a:p>
          <a:p>
            <a:pPr>
              <a:lnSpc>
                <a:spcPct val="90000"/>
              </a:lnSpc>
              <a:buFontTx/>
              <a:buNone/>
            </a:pPr>
            <a:endParaRPr lang="en-GB" sz="2800" i="1" dirty="0"/>
          </a:p>
        </p:txBody>
      </p:sp>
      <p:sp>
        <p:nvSpPr>
          <p:cNvPr id="4" name="Slide Number Placeholder 3"/>
          <p:cNvSpPr>
            <a:spLocks noGrp="1"/>
          </p:cNvSpPr>
          <p:nvPr>
            <p:ph type="sldNum" sz="quarter" idx="12"/>
          </p:nvPr>
        </p:nvSpPr>
        <p:spPr/>
        <p:txBody>
          <a:bodyPr/>
          <a:lstStyle/>
          <a:p>
            <a:fld id="{43707E78-5EB1-49F5-ACEA-4F46365A54FF}" type="slidenum">
              <a:rPr lang="en-US"/>
              <a:pPr/>
              <a:t>13</a:t>
            </a:fld>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risk prioritisation</a:t>
            </a:r>
            <a:endParaRPr lang="en-GB" dirty="0"/>
          </a:p>
        </p:txBody>
      </p:sp>
      <p:sp>
        <p:nvSpPr>
          <p:cNvPr id="3" name="Content Placeholder 2"/>
          <p:cNvSpPr>
            <a:spLocks noGrp="1"/>
          </p:cNvSpPr>
          <p:nvPr>
            <p:ph idx="1"/>
          </p:nvPr>
        </p:nvSpPr>
        <p:spPr/>
        <p:txBody>
          <a:bodyPr/>
          <a:lstStyle/>
          <a:p>
            <a:r>
              <a:rPr lang="en-GB" dirty="0" smtClean="0"/>
              <a:t>A male driver has a probability of 0.01 of an accident, average cost of which is £100,000</a:t>
            </a:r>
          </a:p>
          <a:p>
            <a:r>
              <a:rPr lang="en-GB" dirty="0" smtClean="0"/>
              <a:t>A female driver has a probability of 0.001 of an accident, average cost of which is £30,000</a:t>
            </a:r>
          </a:p>
          <a:p>
            <a:r>
              <a:rPr lang="en-GB" dirty="0" smtClean="0"/>
              <a:t>A nuclear power plant has a 0.001 probability of a core meltdown. This could result in £5billion damage.     </a:t>
            </a:r>
          </a:p>
          <a:p>
            <a:pPr>
              <a:buNone/>
            </a:pPr>
            <a:r>
              <a:rPr lang="en-GB" dirty="0" smtClean="0"/>
              <a:t>Work out the risk exposure for these examples</a:t>
            </a:r>
          </a:p>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GB" sz="4000" b="1"/>
              <a:t>Risk probability: qualitative descriptors</a:t>
            </a:r>
          </a:p>
        </p:txBody>
      </p:sp>
      <p:sp>
        <p:nvSpPr>
          <p:cNvPr id="25" name="Slide Number Placeholder 3"/>
          <p:cNvSpPr>
            <a:spLocks noGrp="1"/>
          </p:cNvSpPr>
          <p:nvPr>
            <p:ph type="sldNum" sz="quarter" idx="12"/>
          </p:nvPr>
        </p:nvSpPr>
        <p:spPr/>
        <p:txBody>
          <a:bodyPr/>
          <a:lstStyle/>
          <a:p>
            <a:fld id="{31268B9E-9476-4964-85F8-268AADC4A50E}" type="slidenum">
              <a:rPr lang="en-US"/>
              <a:pPr/>
              <a:t>15</a:t>
            </a:fld>
            <a:endParaRPr lang="en-US"/>
          </a:p>
        </p:txBody>
      </p:sp>
      <p:sp>
        <p:nvSpPr>
          <p:cNvPr id="31748" name="Rectangle 4"/>
          <p:cNvSpPr>
            <a:spLocks noChangeArrowheads="1"/>
          </p:cNvSpPr>
          <p:nvPr/>
        </p:nvSpPr>
        <p:spPr bwMode="auto">
          <a:xfrm>
            <a:off x="0" y="2344738"/>
            <a:ext cx="9144000" cy="0"/>
          </a:xfrm>
          <a:prstGeom prst="rect">
            <a:avLst/>
          </a:prstGeom>
          <a:noFill/>
          <a:ln w="9525">
            <a:noFill/>
            <a:miter lim="800000"/>
            <a:headEnd/>
            <a:tailEnd/>
          </a:ln>
          <a:effectLst/>
        </p:spPr>
        <p:txBody>
          <a:bodyPr wrap="none" anchor="ctr">
            <a:spAutoFit/>
          </a:bodyPr>
          <a:lstStyle/>
          <a:p>
            <a:endParaRPr lang="en-US"/>
          </a:p>
        </p:txBody>
      </p:sp>
      <p:graphicFrame>
        <p:nvGraphicFramePr>
          <p:cNvPr id="31837" name="Group 93"/>
          <p:cNvGraphicFramePr>
            <a:graphicFrameLocks noGrp="1"/>
          </p:cNvGraphicFramePr>
          <p:nvPr/>
        </p:nvGraphicFramePr>
        <p:xfrm>
          <a:off x="323850" y="2133600"/>
          <a:ext cx="8351838" cy="3017520"/>
        </p:xfrm>
        <a:graphic>
          <a:graphicData uri="http://schemas.openxmlformats.org/drawingml/2006/table">
            <a:tbl>
              <a:tblPr/>
              <a:tblGrid>
                <a:gridCol w="2232025"/>
                <a:gridCol w="6119813"/>
              </a:tblGrid>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65000"/>
                              <a:lumOff val="35000"/>
                            </a:schemeClr>
                          </a:solidFill>
                          <a:effectLst/>
                          <a:latin typeface="Times" charset="0"/>
                          <a:cs typeface="Times New Roman" pitchFamily="18" charset="0"/>
                        </a:rPr>
                        <a:t>Probability level</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65000"/>
                              <a:lumOff val="35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Greater than 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Significant</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30-50%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10-29%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Less than 10%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31830" name="Rectangle 86"/>
          <p:cNvSpPr>
            <a:spLocks noChangeArrowheads="1"/>
          </p:cNvSpPr>
          <p:nvPr/>
        </p:nvSpPr>
        <p:spPr bwMode="auto">
          <a:xfrm>
            <a:off x="0" y="4511675"/>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77" name="Rectangle 85"/>
          <p:cNvSpPr>
            <a:spLocks noGrp="1" noChangeArrowheads="1"/>
          </p:cNvSpPr>
          <p:nvPr>
            <p:ph type="title"/>
          </p:nvPr>
        </p:nvSpPr>
        <p:spPr>
          <a:xfrm>
            <a:off x="539750" y="476250"/>
            <a:ext cx="8207375" cy="1143000"/>
          </a:xfrm>
        </p:spPr>
        <p:txBody>
          <a:bodyPr>
            <a:normAutofit fontScale="90000"/>
          </a:bodyPr>
          <a:lstStyle/>
          <a:p>
            <a:r>
              <a:rPr lang="en-US" sz="3600" b="1">
                <a:latin typeface="Times" charset="0"/>
                <a:cs typeface="Times New Roman" pitchFamily="18" charset="0"/>
              </a:rPr>
              <a:t>Qualitative descriptors of impact on cost and associated range values</a:t>
            </a:r>
            <a:r>
              <a:rPr lang="en-US" sz="2800"/>
              <a:t/>
            </a:r>
            <a:br>
              <a:rPr lang="en-US" sz="2800"/>
            </a:br>
            <a:endParaRPr lang="en-GB" sz="2800"/>
          </a:p>
        </p:txBody>
      </p:sp>
      <p:graphicFrame>
        <p:nvGraphicFramePr>
          <p:cNvPr id="33883" name="Group 91"/>
          <p:cNvGraphicFramePr>
            <a:graphicFrameLocks noGrp="1"/>
          </p:cNvGraphicFramePr>
          <p:nvPr>
            <p:ph type="tbl" idx="1"/>
          </p:nvPr>
        </p:nvGraphicFramePr>
        <p:xfrm>
          <a:off x="611188" y="1773238"/>
          <a:ext cx="7772400" cy="4297680"/>
        </p:xfrm>
        <a:graphic>
          <a:graphicData uri="http://schemas.openxmlformats.org/drawingml/2006/table">
            <a:tbl>
              <a:tblPr/>
              <a:tblGrid>
                <a:gridCol w="2473325"/>
                <a:gridCol w="5299075"/>
              </a:tblGrid>
              <a:tr h="461963">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50000"/>
                              <a:lumOff val="50000"/>
                            </a:schemeClr>
                          </a:solidFill>
                          <a:effectLst/>
                          <a:latin typeface="Times" charset="0"/>
                          <a:cs typeface="Times New Roman" pitchFamily="18" charset="0"/>
                        </a:rPr>
                        <a:t>Impact level</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50000"/>
                              <a:lumOff val="50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Greater than 30% above budgeted expenditure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Significant</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20 to 29%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095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10 to 19%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Within 10% of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FAD33EF1-96C1-4EBC-86AB-BFA69B34692A}" type="slidenum">
              <a:rPr lang="en-US"/>
              <a:pPr/>
              <a:t>16</a:t>
            </a:fld>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84213" y="0"/>
            <a:ext cx="7772400" cy="1143000"/>
          </a:xfrm>
        </p:spPr>
        <p:txBody>
          <a:bodyPr/>
          <a:lstStyle/>
          <a:p>
            <a:r>
              <a:rPr lang="en-GB"/>
              <a:t>Probability impact matrix</a:t>
            </a:r>
          </a:p>
        </p:txBody>
      </p:sp>
      <p:pic>
        <p:nvPicPr>
          <p:cNvPr id="36869" name="Picture 5"/>
          <p:cNvPicPr>
            <a:picLocks noGrp="1" noChangeAspect="1" noChangeArrowheads="1"/>
          </p:cNvPicPr>
          <p:nvPr>
            <p:ph idx="1"/>
          </p:nvPr>
        </p:nvPicPr>
        <p:blipFill>
          <a:blip r:embed="rId3"/>
          <a:srcRect/>
          <a:stretch>
            <a:fillRect/>
          </a:stretch>
        </p:blipFill>
        <p:spPr>
          <a:xfrm>
            <a:off x="1547813" y="981075"/>
            <a:ext cx="5903912" cy="5546725"/>
          </a:xfrm>
          <a:noFill/>
          <a:ln/>
        </p:spPr>
      </p:pic>
      <p:sp>
        <p:nvSpPr>
          <p:cNvPr id="4" name="Slide Number Placeholder 3"/>
          <p:cNvSpPr>
            <a:spLocks noGrp="1"/>
          </p:cNvSpPr>
          <p:nvPr>
            <p:ph type="sldNum" sz="quarter" idx="12"/>
          </p:nvPr>
        </p:nvSpPr>
        <p:spPr/>
        <p:txBody>
          <a:bodyPr/>
          <a:lstStyle/>
          <a:p>
            <a:fld id="{AE42F560-AA25-454C-A230-E3319DDD0B06}" type="slidenum">
              <a:rPr lang="en-US"/>
              <a:pPr/>
              <a:t>17</a:t>
            </a:fld>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11188" y="404813"/>
            <a:ext cx="7772400" cy="1143000"/>
          </a:xfrm>
        </p:spPr>
        <p:txBody>
          <a:bodyPr/>
          <a:lstStyle/>
          <a:p>
            <a:r>
              <a:rPr lang="en-GB" b="1"/>
              <a:t>Risk planning</a:t>
            </a:r>
          </a:p>
        </p:txBody>
      </p:sp>
      <p:sp>
        <p:nvSpPr>
          <p:cNvPr id="38915" name="Rectangle 3"/>
          <p:cNvSpPr>
            <a:spLocks noGrp="1" noChangeArrowheads="1"/>
          </p:cNvSpPr>
          <p:nvPr>
            <p:ph idx="1"/>
          </p:nvPr>
        </p:nvSpPr>
        <p:spPr>
          <a:xfrm>
            <a:off x="684213" y="1773238"/>
            <a:ext cx="7772400" cy="4114800"/>
          </a:xfrm>
        </p:spPr>
        <p:txBody>
          <a:bodyPr/>
          <a:lstStyle/>
          <a:p>
            <a:pPr>
              <a:buFontTx/>
              <a:buNone/>
            </a:pPr>
            <a:r>
              <a:rPr lang="en-GB"/>
              <a:t>Risks can be dealt with by:</a:t>
            </a:r>
          </a:p>
          <a:p>
            <a:r>
              <a:rPr lang="en-GB"/>
              <a:t>Risk acceptance </a:t>
            </a:r>
          </a:p>
          <a:p>
            <a:r>
              <a:rPr lang="en-GB"/>
              <a:t>Risk avoidance </a:t>
            </a:r>
          </a:p>
          <a:p>
            <a:r>
              <a:rPr lang="en-GB"/>
              <a:t>Risk reduction</a:t>
            </a:r>
          </a:p>
          <a:p>
            <a:r>
              <a:rPr lang="en-GB"/>
              <a:t>Risk transfer</a:t>
            </a:r>
          </a:p>
          <a:p>
            <a:r>
              <a:rPr lang="en-GB"/>
              <a:t>Risk mitigation/contingency measures</a:t>
            </a:r>
          </a:p>
        </p:txBody>
      </p:sp>
      <p:sp>
        <p:nvSpPr>
          <p:cNvPr id="4" name="Slide Number Placeholder 3"/>
          <p:cNvSpPr>
            <a:spLocks noGrp="1"/>
          </p:cNvSpPr>
          <p:nvPr>
            <p:ph type="sldNum" sz="quarter" idx="12"/>
          </p:nvPr>
        </p:nvSpPr>
        <p:spPr/>
        <p:txBody>
          <a:bodyPr/>
          <a:lstStyle/>
          <a:p>
            <a:fld id="{BE1B04B5-BB3D-4CEF-A6CA-6B3B9066C250}" type="slidenum">
              <a:rPr lang="en-US"/>
              <a:pPr/>
              <a:t>18</a:t>
            </a:fld>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260350"/>
            <a:ext cx="7772400" cy="1143000"/>
          </a:xfrm>
        </p:spPr>
        <p:txBody>
          <a:bodyPr/>
          <a:lstStyle/>
          <a:p>
            <a:r>
              <a:rPr lang="en-GB" b="1"/>
              <a:t>Risk reduction leverage</a:t>
            </a:r>
          </a:p>
        </p:txBody>
      </p:sp>
      <p:sp>
        <p:nvSpPr>
          <p:cNvPr id="40963" name="Rectangle 3"/>
          <p:cNvSpPr>
            <a:spLocks noGrp="1" noChangeArrowheads="1"/>
          </p:cNvSpPr>
          <p:nvPr>
            <p:ph idx="1"/>
          </p:nvPr>
        </p:nvSpPr>
        <p:spPr>
          <a:xfrm>
            <a:off x="611188" y="1412875"/>
            <a:ext cx="7772400" cy="4114800"/>
          </a:xfrm>
        </p:spPr>
        <p:txBody>
          <a:bodyPr>
            <a:normAutofit lnSpcReduction="10000"/>
          </a:bodyPr>
          <a:lstStyle/>
          <a:p>
            <a:pPr>
              <a:buFontTx/>
              <a:buNone/>
            </a:pPr>
            <a:r>
              <a:rPr lang="en-GB" sz="2800"/>
              <a:t>Risk reduction leverage =</a:t>
            </a:r>
          </a:p>
          <a:p>
            <a:pPr>
              <a:buFontTx/>
              <a:buNone/>
            </a:pPr>
            <a:r>
              <a:rPr lang="en-GB" sz="2800"/>
              <a:t>		 (RE</a:t>
            </a:r>
            <a:r>
              <a:rPr lang="en-GB" sz="2800" baseline="-25000"/>
              <a:t>before</a:t>
            </a:r>
            <a:r>
              <a:rPr lang="en-GB" sz="2800"/>
              <a:t>- RE</a:t>
            </a:r>
            <a:r>
              <a:rPr lang="en-GB" sz="2800" baseline="-25000"/>
              <a:t>after</a:t>
            </a:r>
            <a:r>
              <a:rPr lang="en-GB" sz="2800"/>
              <a:t>)/ (cost of risk reduction)</a:t>
            </a:r>
          </a:p>
          <a:p>
            <a:pPr>
              <a:buFontTx/>
              <a:buNone/>
            </a:pPr>
            <a:r>
              <a:rPr lang="en-GB" sz="2800"/>
              <a:t>RE</a:t>
            </a:r>
            <a:r>
              <a:rPr lang="en-GB" sz="2800" baseline="-25000"/>
              <a:t>before</a:t>
            </a:r>
            <a:r>
              <a:rPr lang="en-GB" sz="2800"/>
              <a:t>is risk exposure before risk reduction e.g. 1% chance of a fire causing £200k damage </a:t>
            </a:r>
          </a:p>
          <a:p>
            <a:pPr>
              <a:buFontTx/>
              <a:buNone/>
            </a:pPr>
            <a:r>
              <a:rPr lang="en-GB" sz="2800"/>
              <a:t>RE</a:t>
            </a:r>
            <a:r>
              <a:rPr lang="en-GB" sz="2800" baseline="-25000"/>
              <a:t>after </a:t>
            </a:r>
            <a:r>
              <a:rPr lang="en-GB" sz="2800"/>
              <a:t>is risk exposure after risk reduction e.g. fire alarm costing £500 reduces probability of fire damage to 0.5%</a:t>
            </a:r>
          </a:p>
          <a:p>
            <a:pPr>
              <a:buFontTx/>
              <a:buNone/>
            </a:pPr>
            <a:r>
              <a:rPr lang="en-GB" sz="2800"/>
              <a:t>RRL = (1% of £200k)-(0.5% of £200k)/£500 = 2</a:t>
            </a:r>
          </a:p>
          <a:p>
            <a:pPr>
              <a:buFontTx/>
              <a:buNone/>
            </a:pPr>
            <a:r>
              <a:rPr lang="en-GB" sz="2800"/>
              <a:t>RRL &gt; 1.00 therefore worth doing</a:t>
            </a:r>
          </a:p>
          <a:p>
            <a:pPr>
              <a:buFontTx/>
              <a:buNone/>
            </a:pPr>
            <a:endParaRPr lang="en-GB" sz="2800"/>
          </a:p>
        </p:txBody>
      </p:sp>
      <p:sp>
        <p:nvSpPr>
          <p:cNvPr id="4" name="Slide Number Placeholder 3"/>
          <p:cNvSpPr>
            <a:spLocks noGrp="1"/>
          </p:cNvSpPr>
          <p:nvPr>
            <p:ph type="sldNum" sz="quarter" idx="12"/>
          </p:nvPr>
        </p:nvSpPr>
        <p:spPr/>
        <p:txBody>
          <a:bodyPr/>
          <a:lstStyle/>
          <a:p>
            <a:fld id="{A0A44E4B-A229-422B-9931-ECB864A36944}" type="slidenum">
              <a:rPr lang="en-US"/>
              <a:pPr/>
              <a:t>19</a:t>
            </a:fld>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Reduction Leverage </a:t>
            </a:r>
            <a:r>
              <a:rPr lang="en-GB" dirty="0" err="1" smtClean="0"/>
              <a:t>QUestion</a:t>
            </a:r>
            <a:endParaRPr lang="en-GB" dirty="0"/>
          </a:p>
        </p:txBody>
      </p:sp>
      <p:sp>
        <p:nvSpPr>
          <p:cNvPr id="3" name="Content Placeholder 2"/>
          <p:cNvSpPr>
            <a:spLocks noGrp="1"/>
          </p:cNvSpPr>
          <p:nvPr>
            <p:ph idx="1"/>
          </p:nvPr>
        </p:nvSpPr>
        <p:spPr/>
        <p:txBody>
          <a:bodyPr/>
          <a:lstStyle/>
          <a:p>
            <a:r>
              <a:rPr lang="en-GB" dirty="0" smtClean="0"/>
              <a:t>There is a 50% chance of a key employee leaving the organisation during an essential infrastructure project. The cost of replacing the employee is £80,000. Introducing flexitime and homeworking will reduce the risk of employee turnover by 50% and cost £10,000. Is this action worth taking?</a:t>
            </a:r>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20</a:t>
            </a:fld>
            <a:endParaRPr lang="en-US"/>
          </a:p>
        </p:txBody>
      </p:sp>
    </p:spTree>
    <p:extLst>
      <p:ext uri="{BB962C8B-B14F-4D97-AF65-F5344CB8AC3E}">
        <p14:creationId xmlns:p14="http://schemas.microsoft.com/office/powerpoint/2010/main" val="3541048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1143000"/>
          </a:xfrm>
        </p:spPr>
        <p:txBody>
          <a:bodyPr/>
          <a:lstStyle/>
          <a:p>
            <a:r>
              <a:rPr lang="en-GB" b="1"/>
              <a:t>Probability chart</a:t>
            </a:r>
          </a:p>
        </p:txBody>
      </p:sp>
      <p:pic>
        <p:nvPicPr>
          <p:cNvPr id="43013" name="Picture 5"/>
          <p:cNvPicPr>
            <a:picLocks noGrp="1" noChangeAspect="1" noChangeArrowheads="1"/>
          </p:cNvPicPr>
          <p:nvPr>
            <p:ph idx="1"/>
          </p:nvPr>
        </p:nvPicPr>
        <p:blipFill>
          <a:blip r:embed="rId3"/>
          <a:stretch>
            <a:fillRect/>
          </a:stretch>
        </p:blipFill>
        <p:spPr>
          <a:xfrm>
            <a:off x="642909" y="1857364"/>
            <a:ext cx="7779997" cy="4039276"/>
          </a:xfrm>
          <a:noFill/>
          <a:ln/>
        </p:spPr>
      </p:pic>
      <p:sp>
        <p:nvSpPr>
          <p:cNvPr id="4" name="Slide Number Placeholder 3"/>
          <p:cNvSpPr>
            <a:spLocks noGrp="1"/>
          </p:cNvSpPr>
          <p:nvPr>
            <p:ph type="sldNum" sz="quarter" idx="12"/>
          </p:nvPr>
        </p:nvSpPr>
        <p:spPr/>
        <p:txBody>
          <a:bodyPr/>
          <a:lstStyle/>
          <a:p>
            <a:fld id="{98B93E71-7219-4C84-B158-C2B959383C5E}" type="slidenum">
              <a:rPr lang="en-US"/>
              <a:pPr/>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55650" y="404813"/>
            <a:ext cx="7772400" cy="1143000"/>
          </a:xfrm>
        </p:spPr>
        <p:txBody>
          <a:bodyPr>
            <a:normAutofit fontScale="90000"/>
          </a:bodyPr>
          <a:lstStyle/>
          <a:p>
            <a:r>
              <a:rPr lang="en-GB" sz="4000" b="1"/>
              <a:t>Using PERT to evaluate the effects of uncertainty</a:t>
            </a:r>
          </a:p>
        </p:txBody>
      </p:sp>
      <p:sp>
        <p:nvSpPr>
          <p:cNvPr id="45059" name="Rectangle 3"/>
          <p:cNvSpPr>
            <a:spLocks noGrp="1" noChangeArrowheads="1"/>
          </p:cNvSpPr>
          <p:nvPr>
            <p:ph idx="1"/>
          </p:nvPr>
        </p:nvSpPr>
        <p:spPr>
          <a:xfrm>
            <a:off x="684213" y="1844675"/>
            <a:ext cx="7772400" cy="4114800"/>
          </a:xfrm>
        </p:spPr>
        <p:txBody>
          <a:bodyPr/>
          <a:lstStyle/>
          <a:p>
            <a:pPr>
              <a:buFontTx/>
              <a:buNone/>
            </a:pPr>
            <a:r>
              <a:rPr lang="en-GB"/>
              <a:t>Three estimates are produced for each activity</a:t>
            </a:r>
          </a:p>
          <a:p>
            <a:r>
              <a:rPr lang="en-GB" i="1"/>
              <a:t>Most likely time (m) </a:t>
            </a:r>
          </a:p>
          <a:p>
            <a:r>
              <a:rPr lang="en-GB" i="1"/>
              <a:t>Optimistic time (a)</a:t>
            </a:r>
            <a:r>
              <a:rPr lang="en-GB"/>
              <a:t> </a:t>
            </a:r>
          </a:p>
          <a:p>
            <a:r>
              <a:rPr lang="en-GB" i="1"/>
              <a:t>Pessimistic (b)</a:t>
            </a:r>
            <a:r>
              <a:rPr lang="en-GB"/>
              <a:t> </a:t>
            </a:r>
          </a:p>
          <a:p>
            <a:r>
              <a:rPr lang="en-GB"/>
              <a:t>‘expected time’ t</a:t>
            </a:r>
            <a:r>
              <a:rPr lang="en-GB" baseline="-25000"/>
              <a:t>e </a:t>
            </a:r>
            <a:r>
              <a:rPr lang="en-GB"/>
              <a:t> = (a + 4m +b) / 6</a:t>
            </a:r>
          </a:p>
          <a:p>
            <a:r>
              <a:rPr lang="en-GB"/>
              <a:t>‘activity standard deviation’ S = (b-a)/6</a:t>
            </a:r>
          </a:p>
          <a:p>
            <a:endParaRPr lang="en-GB" baseline="-25000"/>
          </a:p>
        </p:txBody>
      </p:sp>
      <p:sp>
        <p:nvSpPr>
          <p:cNvPr id="4" name="Slide Number Placeholder 3"/>
          <p:cNvSpPr>
            <a:spLocks noGrp="1"/>
          </p:cNvSpPr>
          <p:nvPr>
            <p:ph type="sldNum" sz="quarter" idx="12"/>
          </p:nvPr>
        </p:nvSpPr>
        <p:spPr/>
        <p:txBody>
          <a:bodyPr/>
          <a:lstStyle/>
          <a:p>
            <a:fld id="{42A7D1BC-6D1C-4D80-948C-0BDE7362BD4B}" type="slidenum">
              <a:rPr lang="en-US"/>
              <a:pPr/>
              <a:t>22</a:t>
            </a:fld>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4213" y="260350"/>
            <a:ext cx="7772400" cy="1143000"/>
          </a:xfrm>
        </p:spPr>
        <p:txBody>
          <a:bodyPr/>
          <a:lstStyle/>
          <a:p>
            <a:r>
              <a:rPr lang="en-GB" b="1"/>
              <a:t>A chain of activities</a:t>
            </a:r>
          </a:p>
        </p:txBody>
      </p:sp>
      <p:graphicFrame>
        <p:nvGraphicFramePr>
          <p:cNvPr id="47160" name="Group 56"/>
          <p:cNvGraphicFramePr>
            <a:graphicFrameLocks noGrp="1"/>
          </p:cNvGraphicFramePr>
          <p:nvPr>
            <p:ph type="tbl" idx="1"/>
          </p:nvPr>
        </p:nvGraphicFramePr>
        <p:xfrm>
          <a:off x="685800" y="3251200"/>
          <a:ext cx="7626350" cy="2844800"/>
        </p:xfrm>
        <a:graphic>
          <a:graphicData uri="http://schemas.openxmlformats.org/drawingml/2006/table">
            <a:tbl>
              <a:tblPr/>
              <a:tblGrid>
                <a:gridCol w="1271588"/>
                <a:gridCol w="1270000"/>
                <a:gridCol w="1271587"/>
                <a:gridCol w="1271588"/>
                <a:gridCol w="1270000"/>
                <a:gridCol w="1271587"/>
              </a:tblGrid>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Task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b</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t</a:t>
                      </a:r>
                      <a:r>
                        <a:rPr kumimoji="0" lang="en-GB" sz="2800" b="0" i="0" u="none" strike="noStrike" cap="none" normalizeH="0" baseline="-25000" smtClean="0">
                          <a:ln>
                            <a:noFill/>
                          </a:ln>
                          <a:solidFill>
                            <a:schemeClr val="tx1">
                              <a:lumMod val="50000"/>
                              <a:lumOff val="50000"/>
                            </a:schemeClr>
                          </a:solidFill>
                          <a:effectLst/>
                          <a:latin typeface="Tahoma" pitchFamily="34" charset="0"/>
                        </a:rPr>
                        <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5" name="Slide Number Placeholder 3"/>
          <p:cNvSpPr>
            <a:spLocks noGrp="1"/>
          </p:cNvSpPr>
          <p:nvPr>
            <p:ph type="sldNum" sz="quarter" idx="10"/>
          </p:nvPr>
        </p:nvSpPr>
        <p:spPr/>
        <p:txBody>
          <a:bodyPr/>
          <a:lstStyle/>
          <a:p>
            <a:fld id="{4FCF7D42-C42E-48DB-BFF5-D3E64365059C}" type="slidenum">
              <a:rPr lang="en-US"/>
              <a:pPr/>
              <a:t>23</a:t>
            </a:fld>
            <a:endParaRPr lang="en-US"/>
          </a:p>
        </p:txBody>
      </p:sp>
      <p:sp>
        <p:nvSpPr>
          <p:cNvPr id="47108" name="Rectangle 4"/>
          <p:cNvSpPr>
            <a:spLocks noChangeArrowheads="1"/>
          </p:cNvSpPr>
          <p:nvPr/>
        </p:nvSpPr>
        <p:spPr bwMode="auto">
          <a:xfrm>
            <a:off x="1042988"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A</a:t>
            </a:r>
          </a:p>
        </p:txBody>
      </p:sp>
      <p:sp>
        <p:nvSpPr>
          <p:cNvPr id="47110" name="Rectangle 6"/>
          <p:cNvSpPr>
            <a:spLocks noChangeArrowheads="1"/>
          </p:cNvSpPr>
          <p:nvPr/>
        </p:nvSpPr>
        <p:spPr bwMode="auto">
          <a:xfrm>
            <a:off x="3276600"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B</a:t>
            </a:r>
          </a:p>
        </p:txBody>
      </p:sp>
      <p:sp>
        <p:nvSpPr>
          <p:cNvPr id="47111" name="Rectangle 7"/>
          <p:cNvSpPr>
            <a:spLocks noChangeArrowheads="1"/>
          </p:cNvSpPr>
          <p:nvPr/>
        </p:nvSpPr>
        <p:spPr bwMode="auto">
          <a:xfrm>
            <a:off x="5364163"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C</a:t>
            </a:r>
          </a:p>
        </p:txBody>
      </p:sp>
      <p:sp>
        <p:nvSpPr>
          <p:cNvPr id="47112" name="Line 8"/>
          <p:cNvSpPr>
            <a:spLocks noChangeShapeType="1"/>
          </p:cNvSpPr>
          <p:nvPr/>
        </p:nvSpPr>
        <p:spPr bwMode="auto">
          <a:xfrm>
            <a:off x="2627313" y="2133600"/>
            <a:ext cx="649287" cy="0"/>
          </a:xfrm>
          <a:prstGeom prst="line">
            <a:avLst/>
          </a:prstGeom>
          <a:noFill/>
          <a:ln w="9525">
            <a:solidFill>
              <a:schemeClr val="bg2"/>
            </a:solidFill>
            <a:round/>
            <a:headEnd/>
            <a:tailEnd type="triangle" w="med" len="med"/>
          </a:ln>
          <a:effectLst/>
        </p:spPr>
        <p:txBody>
          <a:bodyPr/>
          <a:lstStyle/>
          <a:p>
            <a:endParaRPr lang="en-GB"/>
          </a:p>
        </p:txBody>
      </p:sp>
      <p:sp>
        <p:nvSpPr>
          <p:cNvPr id="47113" name="Line 9"/>
          <p:cNvSpPr>
            <a:spLocks noChangeShapeType="1"/>
          </p:cNvSpPr>
          <p:nvPr/>
        </p:nvSpPr>
        <p:spPr bwMode="auto">
          <a:xfrm>
            <a:off x="4859338" y="2133600"/>
            <a:ext cx="504825" cy="0"/>
          </a:xfrm>
          <a:prstGeom prst="line">
            <a:avLst/>
          </a:prstGeom>
          <a:noFill/>
          <a:ln w="9525">
            <a:solidFill>
              <a:schemeClr val="bg2"/>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4213" y="333375"/>
            <a:ext cx="7772400" cy="1143000"/>
          </a:xfrm>
        </p:spPr>
        <p:txBody>
          <a:bodyPr/>
          <a:lstStyle/>
          <a:p>
            <a:r>
              <a:rPr lang="en-GB" b="1"/>
              <a:t>A chain of activities</a:t>
            </a:r>
          </a:p>
        </p:txBody>
      </p:sp>
      <p:sp>
        <p:nvSpPr>
          <p:cNvPr id="50179" name="Rectangle 3"/>
          <p:cNvSpPr>
            <a:spLocks noGrp="1" noChangeArrowheads="1"/>
          </p:cNvSpPr>
          <p:nvPr>
            <p:ph idx="1"/>
          </p:nvPr>
        </p:nvSpPr>
        <p:spPr>
          <a:xfrm>
            <a:off x="468313" y="1628775"/>
            <a:ext cx="8229600" cy="4525963"/>
          </a:xfrm>
        </p:spPr>
        <p:txBody>
          <a:bodyPr/>
          <a:lstStyle/>
          <a:p>
            <a:r>
              <a:rPr lang="en-GB"/>
              <a:t>What would be the expected duration of the chain A + B + C? </a:t>
            </a:r>
          </a:p>
          <a:p>
            <a:r>
              <a:rPr lang="en-GB"/>
              <a:t>Answer: 12.66 + 10.33 + 25.66 i.e. 48.65</a:t>
            </a:r>
          </a:p>
          <a:p>
            <a:r>
              <a:rPr lang="en-GB"/>
              <a:t>What would be the standard deviation for A + B+ C?</a:t>
            </a:r>
          </a:p>
          <a:p>
            <a:r>
              <a:rPr lang="en-GB"/>
              <a:t>Answer: square root of (1</a:t>
            </a:r>
            <a:r>
              <a:rPr lang="en-GB" baseline="30000"/>
              <a:t>2</a:t>
            </a:r>
            <a:r>
              <a:rPr lang="en-GB"/>
              <a:t> + 1</a:t>
            </a:r>
            <a:r>
              <a:rPr lang="en-GB" baseline="30000"/>
              <a:t>2</a:t>
            </a:r>
            <a:r>
              <a:rPr lang="en-GB"/>
              <a:t> + 3</a:t>
            </a:r>
            <a:r>
              <a:rPr lang="en-GB" baseline="30000"/>
              <a:t>2</a:t>
            </a:r>
            <a:r>
              <a:rPr lang="en-GB"/>
              <a:t>) i.e.</a:t>
            </a:r>
          </a:p>
          <a:p>
            <a:pPr>
              <a:buFontTx/>
              <a:buNone/>
            </a:pPr>
            <a:r>
              <a:rPr lang="en-GB"/>
              <a:t> 3.32</a:t>
            </a:r>
          </a:p>
          <a:p>
            <a:endParaRPr lang="en-GB"/>
          </a:p>
        </p:txBody>
      </p:sp>
      <p:sp>
        <p:nvSpPr>
          <p:cNvPr id="4" name="Slide Number Placeholder 3"/>
          <p:cNvSpPr>
            <a:spLocks noGrp="1"/>
          </p:cNvSpPr>
          <p:nvPr>
            <p:ph type="sldNum" sz="quarter" idx="12"/>
          </p:nvPr>
        </p:nvSpPr>
        <p:spPr/>
        <p:txBody>
          <a:bodyPr/>
          <a:lstStyle/>
          <a:p>
            <a:fld id="{AAF1DD83-FD2C-4312-BFE2-DD5AD408B42E}" type="slidenum">
              <a:rPr lang="en-US"/>
              <a:pPr/>
              <a:t>24</a:t>
            </a:fld>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11188" y="333375"/>
            <a:ext cx="7772400" cy="1143000"/>
          </a:xfrm>
        </p:spPr>
        <p:txBody>
          <a:bodyPr>
            <a:normAutofit fontScale="90000"/>
          </a:bodyPr>
          <a:lstStyle/>
          <a:p>
            <a:r>
              <a:rPr lang="en-GB" sz="4000" b="1"/>
              <a:t>Assessing the likelihood of meeting a target</a:t>
            </a:r>
          </a:p>
        </p:txBody>
      </p:sp>
      <p:sp>
        <p:nvSpPr>
          <p:cNvPr id="52227" name="Rectangle 3"/>
          <p:cNvSpPr>
            <a:spLocks noGrp="1" noChangeArrowheads="1"/>
          </p:cNvSpPr>
          <p:nvPr>
            <p:ph idx="1"/>
          </p:nvPr>
        </p:nvSpPr>
        <p:spPr/>
        <p:txBody>
          <a:bodyPr/>
          <a:lstStyle/>
          <a:p>
            <a:r>
              <a:rPr lang="en-GB"/>
              <a:t>Say the target for completing A+B+C was 52 days (T)</a:t>
            </a:r>
          </a:p>
          <a:p>
            <a:r>
              <a:rPr lang="en-GB"/>
              <a:t>Calculate the z value thus</a:t>
            </a:r>
            <a:br>
              <a:rPr lang="en-GB"/>
            </a:br>
            <a:r>
              <a:rPr lang="en-GB"/>
              <a:t>	z = (T – t</a:t>
            </a:r>
            <a:r>
              <a:rPr lang="en-GB" baseline="-25000"/>
              <a:t>e</a:t>
            </a:r>
            <a:r>
              <a:rPr lang="en-GB"/>
              <a:t>)/s </a:t>
            </a:r>
          </a:p>
          <a:p>
            <a:r>
              <a:rPr lang="en-GB"/>
              <a:t>In this example  z = (52-48.33)/3.32 i.e. 1.01</a:t>
            </a:r>
          </a:p>
          <a:p>
            <a:r>
              <a:rPr lang="en-GB"/>
              <a:t>Look up in table of z values – see next overhead</a:t>
            </a:r>
          </a:p>
        </p:txBody>
      </p:sp>
      <p:sp>
        <p:nvSpPr>
          <p:cNvPr id="4" name="Slide Number Placeholder 3"/>
          <p:cNvSpPr>
            <a:spLocks noGrp="1"/>
          </p:cNvSpPr>
          <p:nvPr>
            <p:ph type="sldNum" sz="quarter" idx="12"/>
          </p:nvPr>
        </p:nvSpPr>
        <p:spPr/>
        <p:txBody>
          <a:bodyPr/>
          <a:lstStyle/>
          <a:p>
            <a:fld id="{0039E3FC-908D-4444-80FA-0BD3D6A2DBC6}" type="slidenum">
              <a:rPr lang="en-US"/>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4213" y="0"/>
            <a:ext cx="7772400" cy="1143000"/>
          </a:xfrm>
        </p:spPr>
        <p:txBody>
          <a:bodyPr/>
          <a:lstStyle/>
          <a:p>
            <a:r>
              <a:rPr lang="en-GB" b="1"/>
              <a:t>Graph of z values</a:t>
            </a:r>
            <a:r>
              <a:rPr lang="en-GB"/>
              <a:t> </a:t>
            </a:r>
          </a:p>
        </p:txBody>
      </p:sp>
      <p:pic>
        <p:nvPicPr>
          <p:cNvPr id="53253" name="Picture 5"/>
          <p:cNvPicPr>
            <a:picLocks noGrp="1" noChangeAspect="1" noChangeArrowheads="1"/>
          </p:cNvPicPr>
          <p:nvPr>
            <p:ph idx="1"/>
          </p:nvPr>
        </p:nvPicPr>
        <p:blipFill>
          <a:blip r:embed="rId3"/>
          <a:srcRect/>
          <a:stretch>
            <a:fillRect/>
          </a:stretch>
        </p:blipFill>
        <p:spPr>
          <a:xfrm>
            <a:off x="611188" y="1125538"/>
            <a:ext cx="7920037" cy="5114925"/>
          </a:xfrm>
          <a:noFill/>
          <a:ln/>
        </p:spPr>
      </p:pic>
      <p:sp>
        <p:nvSpPr>
          <p:cNvPr id="4" name="Slide Number Placeholder 3"/>
          <p:cNvSpPr>
            <a:spLocks noGrp="1"/>
          </p:cNvSpPr>
          <p:nvPr>
            <p:ph type="sldNum" sz="quarter" idx="12"/>
          </p:nvPr>
        </p:nvSpPr>
        <p:spPr/>
        <p:txBody>
          <a:bodyPr/>
          <a:lstStyle/>
          <a:p>
            <a:fld id="{D62AF389-0616-4598-BE7E-D9B0A0FCCCF3}" type="slidenum">
              <a:rPr lang="en-US"/>
              <a:pPr/>
              <a:t>26</a:t>
            </a:fld>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84213" y="115888"/>
            <a:ext cx="7772400" cy="1143000"/>
          </a:xfrm>
        </p:spPr>
        <p:txBody>
          <a:bodyPr/>
          <a:lstStyle/>
          <a:p>
            <a:r>
              <a:rPr lang="en-GB" b="1"/>
              <a:t>Critical chain approach</a:t>
            </a:r>
          </a:p>
        </p:txBody>
      </p:sp>
      <p:sp>
        <p:nvSpPr>
          <p:cNvPr id="55299" name="Rectangle 3"/>
          <p:cNvSpPr>
            <a:spLocks noGrp="1" noChangeArrowheads="1"/>
          </p:cNvSpPr>
          <p:nvPr>
            <p:ph idx="1"/>
          </p:nvPr>
        </p:nvSpPr>
        <p:spPr>
          <a:xfrm>
            <a:off x="684213" y="1125538"/>
            <a:ext cx="7772400" cy="4114800"/>
          </a:xfrm>
        </p:spPr>
        <p:txBody>
          <a:bodyPr>
            <a:normAutofit fontScale="92500"/>
          </a:bodyPr>
          <a:lstStyle/>
          <a:p>
            <a:pPr>
              <a:buFontTx/>
              <a:buNone/>
            </a:pPr>
            <a:r>
              <a:rPr lang="en-GB"/>
              <a:t>One problem with estimates of task duration:</a:t>
            </a:r>
          </a:p>
          <a:p>
            <a:r>
              <a:rPr lang="en-GB"/>
              <a:t>Estimators add a safety zone to estimate to take account of possible difficulties</a:t>
            </a:r>
          </a:p>
          <a:p>
            <a:r>
              <a:rPr lang="en-GB"/>
              <a:t>Developers work to the estimate + safety zone, so time is lost</a:t>
            </a:r>
          </a:p>
          <a:p>
            <a:r>
              <a:rPr lang="en-GB"/>
              <a:t>No advantage is taken of opportunities where tasks can finish early – and provide a buffer for later activities</a:t>
            </a:r>
          </a:p>
          <a:p>
            <a:endParaRPr lang="en-GB"/>
          </a:p>
          <a:p>
            <a:pPr>
              <a:buFontTx/>
              <a:buNone/>
            </a:pPr>
            <a:endParaRPr lang="en-GB"/>
          </a:p>
        </p:txBody>
      </p:sp>
      <p:sp>
        <p:nvSpPr>
          <p:cNvPr id="4" name="Slide Number Placeholder 3"/>
          <p:cNvSpPr>
            <a:spLocks noGrp="1"/>
          </p:cNvSpPr>
          <p:nvPr>
            <p:ph type="sldNum" sz="quarter" idx="12"/>
          </p:nvPr>
        </p:nvSpPr>
        <p:spPr/>
        <p:txBody>
          <a:bodyPr/>
          <a:lstStyle/>
          <a:p>
            <a:fld id="{0CAE1D21-D0B0-448A-856B-AEC7AAC57808}" type="slidenum">
              <a:rPr lang="en-US"/>
              <a:pPr/>
              <a:t>27</a:t>
            </a:fld>
            <a:endParaRPr lang="en-US"/>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11188" y="188913"/>
            <a:ext cx="7772400" cy="1143000"/>
          </a:xfrm>
        </p:spPr>
        <p:txBody>
          <a:bodyPr/>
          <a:lstStyle/>
          <a:p>
            <a:r>
              <a:rPr lang="en-GB" b="1"/>
              <a:t>Critical chain approach</a:t>
            </a:r>
          </a:p>
        </p:txBody>
      </p:sp>
      <p:sp>
        <p:nvSpPr>
          <p:cNvPr id="56323" name="Rectangle 3"/>
          <p:cNvSpPr>
            <a:spLocks noGrp="1" noChangeArrowheads="1"/>
          </p:cNvSpPr>
          <p:nvPr>
            <p:ph idx="1"/>
          </p:nvPr>
        </p:nvSpPr>
        <p:spPr>
          <a:xfrm>
            <a:off x="611188" y="1484313"/>
            <a:ext cx="7772400" cy="4681537"/>
          </a:xfrm>
        </p:spPr>
        <p:txBody>
          <a:bodyPr/>
          <a:lstStyle/>
          <a:p>
            <a:pPr>
              <a:lnSpc>
                <a:spcPct val="90000"/>
              </a:lnSpc>
              <a:buFontTx/>
              <a:buNone/>
            </a:pPr>
            <a:r>
              <a:rPr lang="en-GB"/>
              <a:t>One answer to this:</a:t>
            </a:r>
          </a:p>
          <a:p>
            <a:pPr>
              <a:lnSpc>
                <a:spcPct val="90000"/>
              </a:lnSpc>
            </a:pPr>
            <a:r>
              <a:rPr lang="en-GB"/>
              <a:t>Base targets on midpoints (i.e. t</a:t>
            </a:r>
            <a:r>
              <a:rPr lang="en-GB" baseline="-25000"/>
              <a:t>e</a:t>
            </a:r>
            <a:r>
              <a:rPr lang="en-GB"/>
              <a:t>)</a:t>
            </a:r>
          </a:p>
          <a:p>
            <a:pPr>
              <a:lnSpc>
                <a:spcPct val="90000"/>
              </a:lnSpc>
            </a:pPr>
            <a:r>
              <a:rPr lang="en-GB"/>
              <a:t>Accumulate 50% of the safety zones (between t</a:t>
            </a:r>
            <a:r>
              <a:rPr lang="en-GB" baseline="-25000"/>
              <a:t>e</a:t>
            </a:r>
            <a:r>
              <a:rPr lang="en-GB"/>
              <a:t> and b) into a buffer at the end of the project</a:t>
            </a:r>
          </a:p>
          <a:p>
            <a:pPr>
              <a:lnSpc>
                <a:spcPct val="90000"/>
              </a:lnSpc>
            </a:pPr>
            <a:r>
              <a:rPr lang="en-GB"/>
              <a:t>Work backwards and start all activities at their latest start dates</a:t>
            </a:r>
          </a:p>
          <a:p>
            <a:pPr>
              <a:lnSpc>
                <a:spcPct val="90000"/>
              </a:lnSpc>
            </a:pPr>
            <a:r>
              <a:rPr lang="en-GB"/>
              <a:t>During project execution use relay race model</a:t>
            </a:r>
          </a:p>
        </p:txBody>
      </p:sp>
      <p:sp>
        <p:nvSpPr>
          <p:cNvPr id="4" name="Slide Number Placeholder 3"/>
          <p:cNvSpPr>
            <a:spLocks noGrp="1"/>
          </p:cNvSpPr>
          <p:nvPr>
            <p:ph type="sldNum" sz="quarter" idx="12"/>
          </p:nvPr>
        </p:nvSpPr>
        <p:spPr/>
        <p:txBody>
          <a:bodyPr/>
          <a:lstStyle/>
          <a:p>
            <a:fld id="{530C0E31-2827-4CA9-90E6-ECF6E1BC908C}" type="slidenum">
              <a:rPr lang="en-US"/>
              <a:pPr/>
              <a:t>28</a:t>
            </a:fld>
            <a:endParaRPr lang="en-US"/>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McGraw-Hill Presentation for PowerPoint">
  <a:themeElements>
    <a:clrScheme name="">
      <a:dk1>
        <a:srgbClr val="000033"/>
      </a:dk1>
      <a:lt1>
        <a:srgbClr val="CCCCFF"/>
      </a:lt1>
      <a:dk2>
        <a:srgbClr val="000066"/>
      </a:dk2>
      <a:lt2>
        <a:srgbClr val="CCCCFF"/>
      </a:lt2>
      <a:accent1>
        <a:srgbClr val="003399"/>
      </a:accent1>
      <a:accent2>
        <a:srgbClr val="CCCCFF"/>
      </a:accent2>
      <a:accent3>
        <a:srgbClr val="AAAAB8"/>
      </a:accent3>
      <a:accent4>
        <a:srgbClr val="AEAEDA"/>
      </a:accent4>
      <a:accent5>
        <a:srgbClr val="AAADCA"/>
      </a:accent5>
      <a:accent6>
        <a:srgbClr val="B9B9E7"/>
      </a:accent6>
      <a:hlink>
        <a:srgbClr val="CCCCFF"/>
      </a:hlink>
      <a:folHlink>
        <a:srgbClr val="CCCCFF"/>
      </a:folHlink>
    </a:clrScheme>
    <a:fontScheme name="McGraw-Hill Presentation for PowerPoin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cGraw-Hill Presentation for PowerPoin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cGraw-Hill Presentation for PowerPoin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cGraw-Hill Presentation for PowerPoin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cGraw-Hill Presentation for PowerPoin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cGraw-Hill Presentation for PowerPoin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cGraw-Hill Presentation for PowerPoin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8">
        <a:dk1>
          <a:srgbClr val="000033"/>
        </a:dk1>
        <a:lt1>
          <a:srgbClr val="CCCCFF"/>
        </a:lt1>
        <a:dk2>
          <a:srgbClr val="000066"/>
        </a:dk2>
        <a:lt2>
          <a:srgbClr val="CCCCFF"/>
        </a:lt2>
        <a:accent1>
          <a:srgbClr val="CCCCFF"/>
        </a:accent1>
        <a:accent2>
          <a:srgbClr val="3333CC"/>
        </a:accent2>
        <a:accent3>
          <a:srgbClr val="AAAAB8"/>
        </a:accent3>
        <a:accent4>
          <a:srgbClr val="AEAEDA"/>
        </a:accent4>
        <a:accent5>
          <a:srgbClr val="E2E2FF"/>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501</TotalTime>
  <Words>2372</Words>
  <Application>Microsoft Office PowerPoint</Application>
  <PresentationFormat>On-screen Show (4:3)</PresentationFormat>
  <Paragraphs>283</Paragraphs>
  <Slides>28</Slides>
  <Notes>21</Notes>
  <HiddenSlides>0</HiddenSlides>
  <MMClips>0</MMClips>
  <ScaleCrop>false</ScaleCrop>
  <HeadingPairs>
    <vt:vector size="4" baseType="variant">
      <vt:variant>
        <vt:lpstr>Theme</vt:lpstr>
      </vt:variant>
      <vt:variant>
        <vt:i4>2</vt:i4>
      </vt:variant>
      <vt:variant>
        <vt:lpstr>Slide Titles</vt:lpstr>
      </vt:variant>
      <vt:variant>
        <vt:i4>28</vt:i4>
      </vt:variant>
    </vt:vector>
  </HeadingPairs>
  <TitlesOfParts>
    <vt:vector size="30" baseType="lpstr">
      <vt:lpstr>McGraw-Hill Presentation for PowerPoint</vt:lpstr>
      <vt:lpstr>Trek</vt:lpstr>
      <vt:lpstr>RISK 2: Some definitions of risk</vt:lpstr>
      <vt:lpstr>Categories of risk</vt:lpstr>
      <vt:lpstr>ISPL situational factors: the target domain</vt:lpstr>
      <vt:lpstr>ISPL situational factors: project domain</vt:lpstr>
      <vt:lpstr>A framework for dealing with risk</vt:lpstr>
      <vt:lpstr>Risk identification</vt:lpstr>
      <vt:lpstr>Boehm’s top 10 development risks</vt:lpstr>
      <vt:lpstr>Boehm’s top ten risk - continued</vt:lpstr>
      <vt:lpstr>Causal mapping</vt:lpstr>
      <vt:lpstr>Causal mapping - interventions</vt:lpstr>
      <vt:lpstr>Causal Mapping Question</vt:lpstr>
      <vt:lpstr>Causal map for scenario</vt:lpstr>
      <vt:lpstr>Risk prioritization</vt:lpstr>
      <vt:lpstr>Examples of risk prioritisation</vt:lpstr>
      <vt:lpstr>Risk probability: qualitative descriptors</vt:lpstr>
      <vt:lpstr>Qualitative descriptors of impact on cost and associated range values </vt:lpstr>
      <vt:lpstr>Probability impact matrix</vt:lpstr>
      <vt:lpstr>Risk planning</vt:lpstr>
      <vt:lpstr>Risk reduction leverage</vt:lpstr>
      <vt:lpstr>Risk Reduction Leverage QUestion</vt:lpstr>
      <vt:lpstr>Probability chart</vt:lpstr>
      <vt:lpstr>Using PERT to evaluate the effects of uncertainty</vt:lpstr>
      <vt:lpstr>A chain of activities</vt:lpstr>
      <vt:lpstr>A chain of activities</vt:lpstr>
      <vt:lpstr>Assessing the likelihood of meeting a target</vt:lpstr>
      <vt:lpstr>Graph of z values </vt:lpstr>
      <vt:lpstr>Critical chain approach</vt:lpstr>
      <vt:lpstr>Critical chain approach</vt:lpstr>
    </vt:vector>
  </TitlesOfParts>
  <Company>University of Brighton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project management</dc:title>
  <dc:creator>Bob Hughes</dc:creator>
  <cp:lastModifiedBy>Maw, Sue</cp:lastModifiedBy>
  <cp:revision>30</cp:revision>
  <dcterms:created xsi:type="dcterms:W3CDTF">2005-09-07T07:24:53Z</dcterms:created>
  <dcterms:modified xsi:type="dcterms:W3CDTF">2013-02-13T17:44:18Z</dcterms:modified>
</cp:coreProperties>
</file>