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DCD3D3-88CE-9659-5B54-FB88E96099C2}" v="272" dt="2025-07-13T09:04:24.8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dirty="0"/>
              <a:pPr algn="r"/>
              <a:t>7/13/2025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2076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7/13/2025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8958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7/13/2025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220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7/13/2025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1649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7/13/2025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45601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7/13/2025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3343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7/13/2025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8786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7/13/2025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52241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7/13/2025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67498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7/13/2025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236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dirty="0"/>
              <a:pPr algn="r"/>
              <a:t>7/13/2025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525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dirty="0"/>
              <a:pPr algn="r"/>
              <a:t>7/13/2025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442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" TargetMode="External"/><Relationship Id="rId2" Type="http://schemas.openxmlformats.org/officeDocument/2006/relationships/hyperlink" Target="https://www.bbc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nted.ox.ac.uk" TargetMode="External"/><Relationship Id="rId5" Type="http://schemas.openxmlformats.org/officeDocument/2006/relationships/hyperlink" Target="https://www.chinabusinessreview.com/" TargetMode="External"/><Relationship Id="rId4" Type="http://schemas.openxmlformats.org/officeDocument/2006/relationships/hyperlink" Target="https://www.kwintessential.co.uk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2400" dirty="0">
                <a:solidFill>
                  <a:srgbClr val="242424"/>
                </a:solidFill>
                <a:latin typeface="Aptos"/>
                <a:cs typeface="Segoe UI"/>
              </a:rPr>
              <a:t>Title:</a:t>
            </a:r>
            <a:br>
              <a:rPr lang="en-GB" sz="2400" dirty="0">
                <a:latin typeface="Aptos"/>
                <a:cs typeface="Segoe UI"/>
              </a:rPr>
            </a:br>
            <a:r>
              <a:rPr lang="en-GB" sz="2400" dirty="0">
                <a:solidFill>
                  <a:srgbClr val="242424"/>
                </a:solidFill>
                <a:latin typeface="Aptos"/>
                <a:cs typeface="Segoe UI"/>
              </a:rPr>
              <a:t>Working with a Chinese Company: Understanding Culture</a:t>
            </a:r>
            <a:br>
              <a:rPr lang="en-GB" sz="2400" dirty="0">
                <a:latin typeface="Aptos"/>
                <a:cs typeface="Segoe UI"/>
              </a:rPr>
            </a:br>
            <a:r>
              <a:rPr lang="en-GB" sz="2400" dirty="0">
                <a:solidFill>
                  <a:srgbClr val="242424"/>
                </a:solidFill>
                <a:latin typeface="Aptos"/>
                <a:cs typeface="Segoe UI"/>
              </a:rPr>
              <a:t>Name: Angelo Dimo</a:t>
            </a:r>
            <a:br>
              <a:rPr lang="en-GB" sz="2400" dirty="0">
                <a:latin typeface="Aptos"/>
                <a:cs typeface="Segoe UI"/>
              </a:rPr>
            </a:br>
            <a:r>
              <a:rPr lang="en-GB" sz="2400" dirty="0">
                <a:solidFill>
                  <a:srgbClr val="242424"/>
                </a:solidFill>
                <a:latin typeface="Aptos"/>
                <a:cs typeface="Segoe UI"/>
              </a:rPr>
              <a:t>Student Number: 2246213</a:t>
            </a:r>
            <a:br>
              <a:rPr lang="en-GB" sz="1100" b="1" dirty="0">
                <a:solidFill>
                  <a:srgbClr val="242424"/>
                </a:solidFill>
                <a:latin typeface="Segoe UI"/>
                <a:cs typeface="Segoe UI"/>
              </a:rPr>
            </a:br>
            <a:endParaRPr lang="en-GB" sz="1100" b="1">
              <a:solidFill>
                <a:srgbClr val="242424"/>
              </a:solidFill>
              <a:latin typeface="Segoe UI"/>
              <a:cs typeface="Segoe U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0120" y="4247500"/>
            <a:ext cx="10268712" cy="150876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Lecturer: Samson Oladejo</a:t>
            </a:r>
          </a:p>
          <a:p>
            <a:r>
              <a:rPr lang="en-GB" dirty="0"/>
              <a:t>Module: International Business Communications</a:t>
            </a:r>
          </a:p>
          <a:p>
            <a:r>
              <a:rPr lang="en-GB" dirty="0"/>
              <a:t>Module code: LCBB6001</a:t>
            </a:r>
          </a:p>
          <a:p>
            <a:r>
              <a:rPr lang="en-GB" dirty="0"/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7C537-E454-4926-CA63-76CD7877A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 will talk about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92EE8-0727-BA5A-9780-4B564D492B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Aptos"/>
                <a:cs typeface="Segoe UI"/>
              </a:rPr>
              <a:t>What is culture</a:t>
            </a:r>
            <a:endParaRPr lang="en-US" sz="2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Aptos"/>
                <a:cs typeface="Segoe UI"/>
              </a:rPr>
              <a:t>How culture changes business</a:t>
            </a:r>
            <a:endParaRPr lang="en-GB" sz="2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Aptos"/>
                <a:cs typeface="Segoe UI"/>
              </a:rPr>
              <a:t>Chinese culture and problems</a:t>
            </a:r>
            <a:endParaRPr lang="en-GB" sz="2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Aptos"/>
                <a:cs typeface="Segoe UI"/>
              </a:rPr>
              <a:t>How to fix problems</a:t>
            </a:r>
            <a:endParaRPr lang="en-GB" sz="2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Aptos"/>
                <a:cs typeface="Segoe UI"/>
              </a:rPr>
              <a:t>How to make a good deal</a:t>
            </a:r>
            <a:endParaRPr lang="en-GB" sz="2400"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Aptos"/>
                <a:cs typeface="Segoe UI"/>
              </a:rPr>
              <a:t>Final thoughts</a:t>
            </a:r>
            <a:endParaRPr lang="en-GB" sz="2400" dirty="0">
              <a:latin typeface="Apto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133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FA051-36F9-2964-E740-AAD88CCCC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7685D-7CA1-6D7E-2BBB-BCA5970EA3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>
                <a:solidFill>
                  <a:srgbClr val="242424"/>
                </a:solidFill>
                <a:latin typeface="Segoe UI"/>
                <a:cs typeface="Segoe UI"/>
              </a:rPr>
              <a:t>Culture is how people live</a:t>
            </a:r>
            <a:endParaRPr lang="en-US" sz="240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It is how people think and act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It includes language, food, clothes, and </a:t>
            </a:r>
            <a:r>
              <a:rPr lang="en-GB" sz="2400">
                <a:solidFill>
                  <a:srgbClr val="242424"/>
                </a:solidFill>
                <a:latin typeface="Segoe UI"/>
                <a:cs typeface="Segoe UI"/>
              </a:rPr>
              <a:t>behaviour</a:t>
            </a:r>
            <a:endParaRPr lang="en-GB" sz="2400"/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03395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C5C8C-4F83-12A9-321D-9FED5E032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Parts of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C85A7-DBF5-4E2E-59A0-68E9C5E0DF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>
                <a:solidFill>
                  <a:srgbClr val="242424"/>
                </a:solidFill>
                <a:latin typeface="Segoe UI"/>
                <a:cs typeface="Segoe UI"/>
              </a:rPr>
              <a:t>How people speak (direct or polite)</a:t>
            </a:r>
            <a:endParaRPr lang="en-US" sz="240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Respect for others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Time rules (on time or late)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Decision making (fast or slow)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791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C1F42-356E-C72F-FD26-3CD98ECA0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idea: </a:t>
            </a:r>
            <a:r>
              <a:rPr lang="en-GB" dirty="0" err="1"/>
              <a:t>hofstede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6F8FB8-12B3-0B9D-1220-7F1422F3CA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>
                <a:solidFill>
                  <a:srgbClr val="242424"/>
                </a:solidFill>
                <a:latin typeface="Segoe UI"/>
                <a:cs typeface="Segoe UI"/>
              </a:rPr>
              <a:t>Cultures are not the same</a:t>
            </a:r>
            <a:endParaRPr lang="en-US" sz="240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Respect for leaders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Group work or alone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Like change or not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Think short-term or long-term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3313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A42D7-9FEE-5DB6-814C-01BE90C9F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about </a:t>
            </a:r>
            <a:r>
              <a:rPr lang="en-GB" dirty="0" err="1"/>
              <a:t>china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0A2C6-97D8-5652-9CC4-6FE9E1224F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Big respect for leaders</a:t>
            </a:r>
            <a:endParaRPr lang="en-US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Like group work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Plan for the future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Speak politely and indirectly</a:t>
            </a:r>
            <a:endParaRPr lang="en-GB" sz="2400" dirty="0"/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0649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AB69D-D2FB-E7BB-7FA6-92A0B2FBC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we may face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46FF6-8A94-3FAB-B001-739CE61249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We are direct – they are polite</a:t>
            </a:r>
            <a:endParaRPr lang="en-US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We want fast answers – they take time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We want quick deal – they want trust first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We talk business – they build friendship first</a:t>
            </a:r>
            <a:endParaRPr lang="en-GB" sz="2400" dirty="0"/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5577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8DDDB-8732-D81E-44CB-8D4F321CC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fix these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AD8E5-95EF-0185-D0AD-B84BE33EA8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85750">
              <a:buFont typeface="Arial"/>
              <a:buChar char="•"/>
            </a:pPr>
            <a:r>
              <a:rPr lang="en-GB" sz="2400">
                <a:solidFill>
                  <a:srgbClr val="242424"/>
                </a:solidFill>
                <a:latin typeface="Segoe UI"/>
                <a:cs typeface="Segoe UI"/>
              </a:rPr>
              <a:t>Be patient</a:t>
            </a:r>
            <a:endParaRPr lang="en-US" sz="240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Listen carefully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Respect older people and leaders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Be friendly before business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Learn a little Chinese or use a translator</a:t>
            </a:r>
            <a:endParaRPr lang="en-GB" sz="2400" dirty="0"/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21755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E7D3D-BEF4-5788-98AC-3B10CCA14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make a good deal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880EF-9BD0-847C-6252-CB223430B3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>
                <a:solidFill>
                  <a:srgbClr val="242424"/>
                </a:solidFill>
                <a:latin typeface="Segoe UI"/>
                <a:cs typeface="Segoe UI"/>
              </a:rPr>
              <a:t>Learn about Chinese culture</a:t>
            </a:r>
            <a:endParaRPr lang="en-US" sz="240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Smile and be respectful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Use simple words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Give them more time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Make deal good for both sides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94200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D0164-25FE-7FA8-CEDD-84934C19D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culture is 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C75C5-28C1-AF1C-B4F7-E0874D369C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Helps avoid mistakes</a:t>
            </a:r>
            <a:endParaRPr lang="en-US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Shows respect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Builds trust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Helps work better together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91391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6947B-59B5-5588-DC98-76A510C2C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D7AB1-95D7-A4D0-E812-B99180CDB8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>
                <a:solidFill>
                  <a:srgbClr val="242424"/>
                </a:solidFill>
                <a:latin typeface="Segoe UI"/>
                <a:cs typeface="Segoe UI"/>
              </a:rPr>
              <a:t>UK and China are different</a:t>
            </a:r>
            <a:endParaRPr lang="en-US" sz="240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We must understand them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Respect and patience help us</a:t>
            </a: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42424"/>
                </a:solidFill>
                <a:latin typeface="Segoe UI"/>
                <a:cs typeface="Segoe UI"/>
              </a:rPr>
              <a:t>Good culture understanding = good business</a:t>
            </a:r>
            <a:endParaRPr lang="en-GB" sz="2400" dirty="0"/>
          </a:p>
          <a:p>
            <a:br>
              <a:rPr lang="en-US" dirty="0"/>
            </a:b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53017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C118F-EE16-184E-C9DD-81253C8C4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1C351-4730-83E9-C591-E38D850589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10268712" cy="416973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242424"/>
                </a:solidFill>
                <a:latin typeface="Segoe UI"/>
                <a:cs typeface="Segoe UI"/>
              </a:rPr>
              <a:t>Hofstede, G. (2010). </a:t>
            </a:r>
            <a:r>
              <a:rPr lang="en-GB" sz="1400" i="1">
                <a:solidFill>
                  <a:srgbClr val="242424"/>
                </a:solidFill>
                <a:latin typeface="Segoe UI"/>
                <a:cs typeface="Segoe UI"/>
              </a:rPr>
              <a:t>Cultures and Organizations: Software of the Mind</a:t>
            </a:r>
            <a:r>
              <a:rPr lang="en-GB" sz="1400">
                <a:solidFill>
                  <a:srgbClr val="242424"/>
                </a:solidFill>
                <a:latin typeface="Segoe UI"/>
                <a:cs typeface="Segoe UI"/>
              </a:rPr>
              <a:t>. 3rd ed. New York: McGraw-Hill.</a:t>
            </a:r>
            <a:endParaRPr lang="en-US" sz="1400"/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Meyer, E. (2014). </a:t>
            </a:r>
            <a:r>
              <a:rPr lang="en-GB" sz="1400" i="1" dirty="0">
                <a:solidFill>
                  <a:srgbClr val="242424"/>
                </a:solidFill>
                <a:latin typeface="Segoe UI"/>
                <a:cs typeface="Segoe UI"/>
              </a:rPr>
              <a:t>The Culture Map: Breaking Through the Invisible Boundaries of Global Business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. New York: PublicAffairs.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BBC (2021). </a:t>
            </a:r>
            <a:r>
              <a:rPr lang="en-GB" sz="1400" i="1" dirty="0">
                <a:solidFill>
                  <a:srgbClr val="242424"/>
                </a:solidFill>
                <a:latin typeface="Segoe UI"/>
                <a:cs typeface="Segoe UI"/>
              </a:rPr>
              <a:t>Guide to Chinese Business Culture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. [online] Available at: 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  <a:hlinkClick r:id="rId2"/>
              </a:rPr>
              <a:t>https://www.bbc.co.uk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 [Accessed 10 July 2025].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MindTools (2020). </a:t>
            </a:r>
            <a:r>
              <a:rPr lang="en-GB" sz="1400" i="1" dirty="0">
                <a:solidFill>
                  <a:srgbClr val="242424"/>
                </a:solidFill>
                <a:latin typeface="Segoe UI"/>
                <a:cs typeface="Segoe UI"/>
              </a:rPr>
              <a:t>Hofstede’s Cultural Dimensions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. [online] Available at: 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  <a:hlinkClick r:id="rId3"/>
              </a:rPr>
              <a:t>https://www.mindtools.com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 [Accessed 10 July 2025].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 err="1">
                <a:solidFill>
                  <a:srgbClr val="242424"/>
                </a:solidFill>
                <a:latin typeface="Segoe UI"/>
                <a:cs typeface="Segoe UI"/>
              </a:rPr>
              <a:t>Kwintessential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 (2020). </a:t>
            </a:r>
            <a:r>
              <a:rPr lang="en-GB" sz="1400" i="1" dirty="0">
                <a:solidFill>
                  <a:srgbClr val="242424"/>
                </a:solidFill>
                <a:latin typeface="Segoe UI"/>
                <a:cs typeface="Segoe UI"/>
              </a:rPr>
              <a:t>Doing Business in China – Chinese Business Culture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. [online] Available at: 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  <a:hlinkClick r:id="rId4"/>
              </a:rPr>
              <a:t>https://www.kwintessential.co.uk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 [Accessed 10 July 2025].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Lewis, R.D. (2006). </a:t>
            </a:r>
            <a:r>
              <a:rPr lang="en-GB" sz="1400" i="1" dirty="0">
                <a:solidFill>
                  <a:srgbClr val="242424"/>
                </a:solidFill>
                <a:latin typeface="Segoe UI"/>
                <a:cs typeface="Segoe UI"/>
              </a:rPr>
              <a:t>When Cultures Collide: Leading Across Cultures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. 3rd ed. Boston: Nicholas Brealey Publishing.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Trompenaars, F. and Hampden-Turner, C. (2012). </a:t>
            </a:r>
            <a:r>
              <a:rPr lang="en-GB" sz="1400" i="1" dirty="0">
                <a:solidFill>
                  <a:srgbClr val="242424"/>
                </a:solidFill>
                <a:latin typeface="Segoe UI"/>
                <a:cs typeface="Segoe UI"/>
              </a:rPr>
              <a:t>Riding the Waves of Culture: Understanding Diversity in Global Business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. 3rd ed. London: Nicholas Brealey Publishing.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China Business Review (2021). </a:t>
            </a:r>
            <a:r>
              <a:rPr lang="en-GB" sz="1400" i="1" dirty="0">
                <a:solidFill>
                  <a:srgbClr val="242424"/>
                </a:solidFill>
                <a:latin typeface="Segoe UI"/>
                <a:cs typeface="Segoe UI"/>
              </a:rPr>
              <a:t>Tips for Negotiating with Chinese Companies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. [online] Available at: 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  <a:hlinkClick r:id="rId5"/>
              </a:rPr>
              <a:t>https://www.chinabusinessreview.com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 [Accessed 10 July 2025].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University of Oxford (2022). </a:t>
            </a:r>
            <a:r>
              <a:rPr lang="en-GB" sz="1400" i="1" dirty="0">
                <a:solidFill>
                  <a:srgbClr val="242424"/>
                </a:solidFill>
                <a:latin typeface="Segoe UI"/>
                <a:cs typeface="Segoe UI"/>
              </a:rPr>
              <a:t>Cross-Cultural Communication in Business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. [online] Available at: 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  <a:hlinkClick r:id="rId6"/>
              </a:rPr>
              <a:t>https://www.conted.ox.ac.uk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 [Accessed 10 July 2025].</a:t>
            </a:r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Hall, E.T. (1976). </a:t>
            </a:r>
            <a:r>
              <a:rPr lang="en-GB" sz="1400" i="1" dirty="0">
                <a:solidFill>
                  <a:srgbClr val="242424"/>
                </a:solidFill>
                <a:latin typeface="Segoe UI"/>
                <a:cs typeface="Segoe UI"/>
              </a:rPr>
              <a:t>Beyond Culture</a:t>
            </a:r>
            <a:r>
              <a:rPr lang="en-GB" sz="1400" dirty="0">
                <a:solidFill>
                  <a:srgbClr val="242424"/>
                </a:solidFill>
                <a:latin typeface="Segoe UI"/>
                <a:cs typeface="Segoe UI"/>
              </a:rPr>
              <a:t>. New York: Anchor Books.</a:t>
            </a:r>
            <a:endParaRPr lang="en-GB" sz="1400" dirty="0"/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1299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4D3CB-6028-19D0-83B6-6A2589B45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A4042-54D5-9BFD-2A70-170BB34868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699059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JuxtaposeVTI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JuxtaposeVTI">
      <a:majorFont>
        <a:latin typeface="Franklin Gothic Demi Cond" panose="020B0706030402020204"/>
        <a:ea typeface=""/>
        <a:cs typeface=""/>
      </a:majorFont>
      <a:minorFont>
        <a:latin typeface="Franklin Gothic Medium" panose="020B0603020102020204"/>
        <a:ea typeface=""/>
        <a:cs typeface=""/>
      </a:minorFont>
    </a:fontScheme>
    <a:fmtScheme name="Juxtapo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B0236716-CA63-41C1-B6AD-997AE15F064B}" vid="{0E0AE8FC-D493-434E-BDCC-ED5FFB2DAEE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JuxtaposeVTI</vt:lpstr>
      <vt:lpstr>Title: Working with a Chinese Company: Understanding Culture Name: Angelo Dimo Student Number: 2246213 </vt:lpstr>
      <vt:lpstr>What I will talk about</vt:lpstr>
      <vt:lpstr>What is culture</vt:lpstr>
      <vt:lpstr>Parts of culture</vt:lpstr>
      <vt:lpstr>Important idea: hofstede</vt:lpstr>
      <vt:lpstr>What about china?</vt:lpstr>
      <vt:lpstr>Problems we may face</vt:lpstr>
      <vt:lpstr>How to fix these problems</vt:lpstr>
      <vt:lpstr>How to make a good deal</vt:lpstr>
      <vt:lpstr>Why culture is important</vt:lpstr>
      <vt:lpstr>Final thoughts</vt:lpstr>
      <vt:lpstr>references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93</cp:revision>
  <dcterms:created xsi:type="dcterms:W3CDTF">2025-07-13T08:31:49Z</dcterms:created>
  <dcterms:modified xsi:type="dcterms:W3CDTF">2025-07-13T09:04:37Z</dcterms:modified>
</cp:coreProperties>
</file>