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060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2E21D5-3CDC-4E20-2199-40706A8DA89C}" v="397" dt="2025-10-12T14:29:31.159"/>
    <p1510:client id="{67E16CD0-CAAA-4452-7AA5-B2857A8FC786}" v="70" dt="2025-10-12T09:03:27.7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3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75430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53068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9030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10/12/2025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3803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10/12/2025</a:t>
            </a:fld>
            <a:endParaRPr lang="en-US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24021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10/12/2025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496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60385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6705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06653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45399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6286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227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bookcentral.proquest.com/lib/trinity/reader.action?docID=5821092&amp;ppg=1&amp;c=UERG" TargetMode="External"/><Relationship Id="rId2" Type="http://schemas.openxmlformats.org/officeDocument/2006/relationships/hyperlink" Target="https://www.jstor.org/stable/417035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jstor.org/stable/23042796" TargetMode="External"/><Relationship Id="rId5" Type="http://schemas.openxmlformats.org/officeDocument/2006/relationships/hyperlink" Target="https://www.jstor.org/stable/25148636" TargetMode="External"/><Relationship Id="rId4" Type="http://schemas.openxmlformats.org/officeDocument/2006/relationships/hyperlink" Target="https://cseweb.ucsd.edu/classes/fa17/cse291-b/reading/Amazon-Recommendation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1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8" name="Rectangle 117">
            <a:extLst>
              <a:ext uri="{FF2B5EF4-FFF2-40B4-BE49-F238E27FC236}">
                <a16:creationId xmlns:a16="http://schemas.microsoft.com/office/drawing/2014/main" id="{73734CDA-1CE8-4F1C-B0B3-AAB252B01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186" y="2343"/>
            <a:ext cx="5180369" cy="206898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3000" dirty="0"/>
            </a:br>
            <a:r>
              <a:rPr lang="en-US" sz="4000" b="1" dirty="0">
                <a:solidFill>
                  <a:schemeClr val="tx2"/>
                </a:solidFill>
                <a:latin typeface="Baguet Script"/>
              </a:rPr>
              <a:t>Modernizing </a:t>
            </a:r>
            <a:br>
              <a:rPr lang="en-US" sz="4000" b="1" dirty="0">
                <a:solidFill>
                  <a:schemeClr val="tx2"/>
                </a:solidFill>
                <a:latin typeface="Baguet Script"/>
              </a:rPr>
            </a:br>
            <a:r>
              <a:rPr lang="en-US" sz="4000" b="1" dirty="0">
                <a:solidFill>
                  <a:srgbClr val="5C0606"/>
                </a:solidFill>
                <a:latin typeface="Baguet Script"/>
              </a:rPr>
              <a:t>Quay Brew Café</a:t>
            </a:r>
            <a:br>
              <a:rPr lang="en-US" sz="4000" b="1" dirty="0">
                <a:solidFill>
                  <a:srgbClr val="5C0606"/>
                </a:solidFill>
                <a:latin typeface="Baguet Script"/>
              </a:rPr>
            </a:br>
            <a:r>
              <a:rPr lang="en-US" sz="4000" b="1" dirty="0">
                <a:solidFill>
                  <a:schemeClr val="tx2"/>
                </a:solidFill>
                <a:latin typeface="Baguet Script"/>
              </a:rPr>
              <a:t> Information Systems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en-US" sz="40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Grup Presentation</a:t>
            </a:r>
          </a:p>
        </p:txBody>
      </p:sp>
      <p:pic>
        <p:nvPicPr>
          <p:cNvPr id="12" name="Picture 11" descr="A black text on a transparent background&#10;&#10;AI-generated content may be incorrect.">
            <a:extLst>
              <a:ext uri="{FF2B5EF4-FFF2-40B4-BE49-F238E27FC236}">
                <a16:creationId xmlns:a16="http://schemas.microsoft.com/office/drawing/2014/main" id="{88991EA4-229A-2B7C-173E-086CCDE07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32" y="1035212"/>
            <a:ext cx="4021778" cy="3917815"/>
          </a:xfrm>
          <a:prstGeom prst="rect">
            <a:avLst/>
          </a:prstGeom>
        </p:spPr>
      </p:pic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D7143990-FA50-4B23-AE6D-E17D22F52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63482" y="2246569"/>
            <a:ext cx="58521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99766C9-CFC4-D351-BC9A-C82CE5431BC4}"/>
              </a:ext>
            </a:extLst>
          </p:cNvPr>
          <p:cNvSpPr txBox="1"/>
          <p:nvPr/>
        </p:nvSpPr>
        <p:spPr>
          <a:xfrm>
            <a:off x="4029858" y="2479324"/>
            <a:ext cx="8156180" cy="4151770"/>
          </a:xfrm>
          <a:prstGeom prst="rect">
            <a:avLst/>
          </a:prstGeom>
        </p:spPr>
        <p:txBody>
          <a:bodyPr rot="0" spcFirstLastPara="0" vertOverflow="overflow" horzOverflow="overflow" vert="horz" lIns="0" tIns="45720" rIns="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Diana Chiru – 2312527.</a:t>
            </a:r>
            <a:endParaRPr lang="en-US" sz="2200" dirty="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Daniela </a:t>
            </a:r>
            <a:r>
              <a:rPr lang="en-US" sz="2200" b="1" dirty="0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Paveliuc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– 2330355.</a:t>
            </a:r>
            <a:endParaRPr lang="en-US" sz="2200" b="1" dirty="0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Paul-Marius </a:t>
            </a:r>
            <a:r>
              <a:rPr lang="en-US" sz="2200" b="1" dirty="0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Paveliuc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– 2330354.</a:t>
            </a:r>
            <a:endParaRPr lang="en-US" sz="2200" b="1" dirty="0">
              <a:solidFill>
                <a:schemeClr val="accent1">
                  <a:lumMod val="76000"/>
                </a:schemeClr>
              </a:solidFill>
              <a:latin typeface="Baguet Script"/>
              <a:ea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Program: 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  <a:ea typeface="+mn-lt"/>
                <a:cs typeface="+mn-lt"/>
              </a:rPr>
              <a:t>BA (HONS)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  <a:ea typeface="+mn-lt"/>
                <a:cs typeface="+mn-lt"/>
              </a:rPr>
              <a:t>Leadership And Management </a:t>
            </a: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  <a:ea typeface="+mn-lt"/>
                <a:cs typeface="+mn-lt"/>
              </a:rPr>
              <a:t>                                           Skills For The Workplace.</a:t>
            </a:r>
            <a:endParaRPr lang="en-US" sz="2200" dirty="0">
              <a:solidFill>
                <a:schemeClr val="accent1">
                  <a:lumMod val="76000"/>
                </a:schemeClr>
              </a:solidFill>
              <a:latin typeface="Baguet Script"/>
              <a:ea typeface="+mn-lt"/>
              <a:cs typeface="+mn-l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Module: 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Managing Business Information.</a:t>
            </a:r>
            <a:endParaRPr lang="en-US" sz="2200" dirty="0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Module Code: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LCLM5004_BIRM.</a:t>
            </a:r>
            <a:endParaRPr lang="en-US" sz="2200" dirty="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Lecturer Name :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Dr. Chinomso </a:t>
            </a:r>
            <a:r>
              <a:rPr lang="en-US" sz="2200" b="1" dirty="0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Nwagboso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.</a:t>
            </a:r>
            <a:endParaRPr lang="en-US" sz="2200" b="1" dirty="0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Assignment Title: 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Modernizing </a:t>
            </a:r>
            <a:r>
              <a:rPr lang="en-US" sz="2200" b="1" dirty="0">
                <a:solidFill>
                  <a:srgbClr val="5C0606"/>
                </a:solidFill>
                <a:latin typeface="Baguet Script"/>
              </a:rPr>
              <a:t>Quay Brew Cafe </a:t>
            </a:r>
            <a:r>
              <a:rPr lang="en-US" sz="2200" b="1" dirty="0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Information  Systems.</a:t>
            </a:r>
            <a:endParaRPr lang="en-US" sz="2200" dirty="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endParaRPr 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Baguet Script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3BD57AB6-3172-4520-B22E-FCD0184F3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FF7F07-E490-1BAE-7873-0FE5EA125AE4}"/>
              </a:ext>
            </a:extLst>
          </p:cNvPr>
          <p:cNvSpPr txBox="1"/>
          <p:nvPr/>
        </p:nvSpPr>
        <p:spPr>
          <a:xfrm>
            <a:off x="18734" y="-5437"/>
            <a:ext cx="3690550" cy="19515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8F9066-2779-3A0C-CAAD-11CD12769B6B}"/>
              </a:ext>
            </a:extLst>
          </p:cNvPr>
          <p:cNvSpPr txBox="1"/>
          <p:nvPr/>
        </p:nvSpPr>
        <p:spPr>
          <a:xfrm>
            <a:off x="1207929" y="8579"/>
            <a:ext cx="2804982" cy="19824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5" name="Picture 4" descr="A building with glass doors&#10;&#10;AI-generated content may be incorrect.">
            <a:extLst>
              <a:ext uri="{FF2B5EF4-FFF2-40B4-BE49-F238E27FC236}">
                <a16:creationId xmlns:a16="http://schemas.microsoft.com/office/drawing/2014/main" id="{0DDFE3EC-BE16-DB2D-B503-8A7621D29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849" y="14376"/>
            <a:ext cx="2415397" cy="215660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1508F-E061-E624-C4A5-AA7EDEB2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F4FAA6B4-BAFB-4474-9B14-DC83A9096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B4FC46-72B6-043C-815D-5D388466D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sz="4100" b="1" dirty="0" err="1">
                <a:latin typeface="Baguet Script"/>
              </a:rPr>
              <a:t>Modernising</a:t>
            </a:r>
            <a:r>
              <a:rPr lang="en-US" sz="4100" b="1" dirty="0">
                <a:latin typeface="Baguet Script"/>
              </a:rPr>
              <a:t> </a:t>
            </a:r>
            <a:r>
              <a:rPr lang="en-US" sz="4100" b="1" dirty="0">
                <a:solidFill>
                  <a:srgbClr val="5C0606"/>
                </a:solidFill>
                <a:latin typeface="Baguet Script"/>
              </a:rPr>
              <a:t>Quay Brew Café</a:t>
            </a:r>
            <a:r>
              <a:rPr lang="en-US" sz="4100" b="1" dirty="0">
                <a:latin typeface="Baguet Script"/>
              </a:rPr>
              <a:t> Information Systems</a:t>
            </a:r>
            <a:br>
              <a:rPr lang="en-US" sz="4100" b="1" dirty="0">
                <a:latin typeface="Baguet Script"/>
              </a:rPr>
            </a:br>
            <a:r>
              <a:rPr lang="en-US" sz="4100" b="1" dirty="0">
                <a:solidFill>
                  <a:schemeClr val="tx2"/>
                </a:solidFill>
                <a:latin typeface="Aptos"/>
              </a:rPr>
              <a:t>Content</a:t>
            </a:r>
          </a:p>
        </p:txBody>
      </p:sp>
      <p:cxnSp>
        <p:nvCxnSpPr>
          <p:cNvPr id="42" name="!!Straight Connector">
            <a:extLst>
              <a:ext uri="{FF2B5EF4-FFF2-40B4-BE49-F238E27FC236}">
                <a16:creationId xmlns:a16="http://schemas.microsoft.com/office/drawing/2014/main" id="{4364CDC3-ADB0-4691-9286-5925F160C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218044-F76A-3DF8-29A9-4AFD5B273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611" y="1892541"/>
            <a:ext cx="10061102" cy="43241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300" b="1" cap="all" spc="200" dirty="0">
              <a:latin typeface="Aptos"/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Calibri"/>
                <a:cs typeface="Calibri"/>
              </a:rPr>
              <a:t>The Role of Information Systems in Business.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Key Information Systems.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Transaction Processing Systems (TPS).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Management Information Systems (MIS).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Decision Support Systems (DSS). 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Ethical consideration in Information Systems adoption.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Real-world case studies (Tesco, Marks &amp; spencer, and amazon).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References</a:t>
            </a:r>
            <a:br>
              <a:rPr lang="en-US" b="1" cap="all" spc="200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</a:br>
            <a:endParaRPr lang="en-US" sz="1300" b="1" cap="all" spc="200" dirty="0">
              <a:latin typeface="Aptos"/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b="1" cap="all" spc="200" dirty="0">
              <a:latin typeface="Baguet Script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cap="all" spc="200" dirty="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cap="all" spc="200" dirty="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 dirty="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 dirty="0">
              <a:latin typeface="Baguet Script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b="1" cap="all" spc="200" dirty="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 dirty="0">
              <a:latin typeface="Baguet Script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B148495-5F82-48E2-A76C-C8E1C8949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852986-FCF5-0E45-F86E-A8AA5F25A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36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C36AEA-5EE9-291E-D4AE-ED0C7238A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640" y="401622"/>
            <a:ext cx="5983605" cy="2040229"/>
          </a:xfrm>
        </p:spPr>
        <p:txBody>
          <a:bodyPr>
            <a:normAutofit/>
          </a:bodyPr>
          <a:lstStyle/>
          <a:p>
            <a:pPr algn="ctr"/>
            <a:r>
              <a:rPr lang="en-US" sz="4400" b="1">
                <a:latin typeface="Baguet Script"/>
                <a:ea typeface="+mj-lt"/>
                <a:cs typeface="+mj-lt"/>
              </a:rPr>
              <a:t>The Role of Information Systems in Business</a:t>
            </a:r>
            <a:endParaRPr lang="en-US" sz="4400" b="1">
              <a:latin typeface="Baguet Script"/>
            </a:endParaRPr>
          </a:p>
          <a:p>
            <a:endParaRPr lang="en-US" sz="4400" b="1">
              <a:latin typeface="Baguet Script"/>
              <a:ea typeface="Calibri Light"/>
              <a:cs typeface="Calibri Light"/>
            </a:endParaRPr>
          </a:p>
        </p:txBody>
      </p:sp>
      <p:pic>
        <p:nvPicPr>
          <p:cNvPr id="4" name="Content Placeholder 3" descr="Abstract glowing blue wireframe">
            <a:extLst>
              <a:ext uri="{FF2B5EF4-FFF2-40B4-BE49-F238E27FC236}">
                <a16:creationId xmlns:a16="http://schemas.microsoft.com/office/drawing/2014/main" id="{0ABBDD5B-F619-45C2-8F13-C88FD537E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30000"/>
                    </a14:imgEffect>
                    <a14:imgEffect>
                      <a14:brightnessContrast bright="30000" contrast="-43000"/>
                    </a14:imgEffect>
                  </a14:imgLayer>
                </a14:imgProps>
              </a:ext>
            </a:extLst>
          </a:blip>
          <a:srcRect l="29223" r="24982"/>
          <a:stretch>
            <a:fillRect/>
          </a:stretch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7">
            <a:extLst>
              <a:ext uri="{FF2B5EF4-FFF2-40B4-BE49-F238E27FC236}">
                <a16:creationId xmlns:a16="http://schemas.microsoft.com/office/drawing/2014/main" id="{3C2AF159-4836-92FC-0082-05DF0130D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9171" y="1917853"/>
            <a:ext cx="6803471" cy="4436910"/>
          </a:xfrm>
        </p:spPr>
        <p:txBody>
          <a:bodyPr vert="horz" lIns="0" tIns="45720" rIns="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b="1" dirty="0">
                <a:latin typeface="Aptos"/>
                <a:ea typeface="+mn-lt"/>
                <a:cs typeface="+mn-lt"/>
              </a:rPr>
              <a:t>An Information System (IS) is a set of people, procedures, data, and technology that work together to collect, store, process, and share information so a business can run its day-to-day operations, make decisions, and plan its strategy (Laudon &amp; Laudon, 2020)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Automate routine work - cut errors and speed up daily tasks.</a:t>
            </a: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Bring data into one place - single, consistent view.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Use analytics - quicker evidence-based decisions.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Improve customer service - relevant offers and faster responses.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Support compliance and security - better controls and tracking.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Aptos"/>
                <a:ea typeface="+mn-lt"/>
                <a:cs typeface="+mn-lt"/>
              </a:rPr>
              <a:t>Increase productivity and competitiveness overall (Melville, Kraemer &amp; </a:t>
            </a:r>
            <a:r>
              <a:rPr lang="en-US" sz="1800" b="1" dirty="0" err="1">
                <a:latin typeface="Aptos"/>
                <a:ea typeface="+mn-lt"/>
                <a:cs typeface="+mn-lt"/>
              </a:rPr>
              <a:t>Gurbaxani</a:t>
            </a:r>
            <a:r>
              <a:rPr lang="en-US" sz="1800" b="1" dirty="0">
                <a:latin typeface="Aptos"/>
                <a:ea typeface="+mn-lt"/>
                <a:cs typeface="+mn-lt"/>
              </a:rPr>
              <a:t>, 2004)</a:t>
            </a:r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800" dirty="0">
              <a:latin typeface="Aptos"/>
              <a:ea typeface="Calibri"/>
              <a:cs typeface="Calibri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800" dirty="0">
              <a:latin typeface="Aptos"/>
              <a:ea typeface="Calibri"/>
              <a:cs typeface="Calibri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03B241D-3096-9B60-5818-E0867BEE3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3582" y="6446838"/>
            <a:ext cx="7800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48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B0E58038-8ACE-4AD9-B404-25C603550D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30476A-1CA6-372D-3545-1689DD5BB2F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5000"/>
          </a:blip>
          <a:srcRect b="1509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E940912-9A5E-82EE-A0FA-9BD3F8416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149" y="463299"/>
            <a:ext cx="10069443" cy="138449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>
                <a:solidFill>
                  <a:schemeClr val="tx2"/>
                </a:solidFill>
                <a:latin typeface="Baguet Script"/>
              </a:rPr>
              <a:t>Key Information Systems</a:t>
            </a:r>
            <a:r>
              <a:rPr lang="en-US"/>
              <a:t> </a:t>
            </a:r>
            <a:br>
              <a:rPr lang="en-US"/>
            </a:br>
            <a:r>
              <a:rPr lang="en-US" b="1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1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8A34772-9011-42B5-AA63-FD6DEC92E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9107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7480B2-197B-0480-AB12-E787992C5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497" y="2154119"/>
            <a:ext cx="10997096" cy="4256103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b="1" dirty="0">
                <a:latin typeface="Aptos"/>
                <a:ea typeface="+mn-lt"/>
                <a:cs typeface="+mn-lt"/>
              </a:rPr>
              <a:t>T</a:t>
            </a:r>
            <a:r>
              <a:rPr lang="en-US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PS / POS (Transaction Processing / Point-of-Sale): Captures everyday transactions (sales, payments) quickly and updates stock right away.</a:t>
            </a:r>
            <a:endParaRPr lang="en-US" b="1" dirty="0">
              <a:solidFill>
                <a:schemeClr val="tx2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MIS (Management Information System): Turns routine data into regular reports so managers can track performance.</a:t>
            </a:r>
            <a:endParaRPr lang="en-US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DSS / BI (Decision Support / Business Intelligence): examines data to identify trends, make forecasts, and test “what-if” scenarios for better decisions (Chen, Chiang &amp; Storey, 2012).</a:t>
            </a:r>
          </a:p>
          <a:p>
            <a:pPr>
              <a:buFont typeface="Wingdings" panose="020F0502020204030204" pitchFamily="34" charset="0"/>
              <a:buChar char="§"/>
            </a:pPr>
            <a:r>
              <a:rPr lang="en-US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ERP (Enterprise Resource Planning): unique integrated system for finance, purchasing, inventory, and HR.</a:t>
            </a:r>
            <a:endParaRPr lang="en-US" b="1">
              <a:solidFill>
                <a:schemeClr val="tx2"/>
              </a:solidFill>
              <a:latin typeface="Aptos"/>
              <a:ea typeface="Calibri"/>
              <a:cs typeface="Calibri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CRM / CDP (Customer Relationship / Customer Data Platform): Stores customer details and interactions to improve service, loyalty, and targeted offers.</a:t>
            </a:r>
            <a:endParaRPr lang="en-US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endParaRPr lang="en-US" sz="2200" b="1" dirty="0">
              <a:latin typeface="Apto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2BCDE19-2810-4337-9C49-8589C42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2C495C7-F980-6C5C-8766-FAB1FEC67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5DE68-BF4B-448F-FA35-FB4EF9B12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696FD085-AABF-F736-9BA0-CD086381B4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DC99505-AF37-E0EA-A53F-8E4BEE028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5452B079-0584-791A-CAD6-28FC1D212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94A9B5-781C-D7B3-012C-CAC91338C4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5000"/>
          </a:blip>
          <a:srcRect b="1509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302ED9-627B-BABD-3D95-381D859E0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54" y="341821"/>
            <a:ext cx="10069443" cy="137345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>
                <a:solidFill>
                  <a:schemeClr val="tx2"/>
                </a:solidFill>
                <a:latin typeface="Baguet Script"/>
              </a:rPr>
              <a:t>Key Information Systems</a:t>
            </a:r>
            <a:r>
              <a:rPr lang="en-US"/>
              <a:t> </a:t>
            </a:r>
            <a:br>
              <a:rPr lang="en-US"/>
            </a:br>
            <a:r>
              <a:rPr lang="en-US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2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4574DAC-7DC8-0D7E-3D28-B5EC09710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9107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C0310F-70CA-E1EB-5189-E547FA101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6758" y="2285047"/>
            <a:ext cx="11284225" cy="4114878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sz="2400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SCM / WMS / TMS (Supply, Warehouse, Transport): Plans product flow, manages warehouse tasks , and </a:t>
            </a:r>
            <a:r>
              <a:rPr lang="en-US" sz="2400" b="1" dirty="0" err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optimise</a:t>
            </a:r>
            <a:r>
              <a:rPr lang="en-US" sz="2400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 deliveries.</a:t>
            </a:r>
            <a:endParaRPr lang="en-US" sz="2400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E-commerce / OMS (Online + Order Management): Handles online orders from checkout to pick-pack-ship or click-and-collect.</a:t>
            </a:r>
            <a:endParaRPr lang="en-US" sz="2400" b="1" dirty="0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KMS / Collaboration (Knowledge &amp; teamwork): Shared guides, and </a:t>
            </a:r>
            <a:r>
              <a:rPr lang="en-US" sz="2400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chat/tools so staff can find answers and work together.</a:t>
            </a:r>
            <a:endParaRPr lang="en-US" sz="2400" b="1" dirty="0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 dirty="0">
                <a:solidFill>
                  <a:schemeClr val="tx2"/>
                </a:solidFill>
                <a:latin typeface="Aptos"/>
                <a:ea typeface="+mn-lt"/>
                <a:cs typeface="+mn-lt"/>
              </a:rPr>
              <a:t>ESS (Executive Support / Dashboards): High-level KPIs and trends for leaders to steer the business (Laudon &amp; Laudon, 2020).</a:t>
            </a:r>
            <a:endParaRPr lang="en-US" sz="2400" b="1" dirty="0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endParaRPr lang="en-US" sz="2400" b="1">
              <a:solidFill>
                <a:schemeClr val="tx2"/>
              </a:solidFill>
              <a:latin typeface="Baguet Script"/>
              <a:ea typeface="Calibri"/>
              <a:cs typeface="Calibri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81E66FA-4F17-C184-2E5E-1AE17D9FB4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11AFBE-FC50-3C93-AB85-4C124E6BD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9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1B0CA-BFB0-6F09-EFE2-C9B1D4CB1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721"/>
            <a:ext cx="10058400" cy="208919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500" dirty="0">
                <a:ea typeface="+mj-lt"/>
                <a:cs typeface="+mj-lt"/>
              </a:rPr>
            </a:br>
            <a:r>
              <a:rPr lang="en-US" sz="4400" dirty="0">
                <a:solidFill>
                  <a:srgbClr val="091C53"/>
                </a:solidFill>
                <a:latin typeface="Baguet Script"/>
                <a:ea typeface="+mj-lt"/>
                <a:cs typeface="+mj-lt"/>
              </a:rPr>
              <a:t>                                                                                 </a:t>
            </a:r>
            <a:r>
              <a:rPr lang="en-US" sz="4400" b="1" dirty="0">
                <a:solidFill>
                  <a:srgbClr val="091C53"/>
                </a:solidFill>
                <a:latin typeface="Baguet Script"/>
                <a:ea typeface="+mj-lt"/>
                <a:cs typeface="+mj-lt"/>
              </a:rPr>
              <a:t>Comparing Transaction Processing Systems (TPS)</a:t>
            </a:r>
            <a:endParaRPr lang="en-US" sz="4400" b="1">
              <a:latin typeface="Baguet Script"/>
            </a:endParaRPr>
          </a:p>
          <a:p>
            <a:pPr algn="ctr"/>
            <a:endParaRPr lang="en-US" sz="4400" dirty="0">
              <a:latin typeface="Baguet Script"/>
              <a:ea typeface="Calibri Light"/>
              <a:cs typeface="Calibri Light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0F3CF17-D10F-9E01-7281-B2F4446975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005590"/>
              </p:ext>
            </p:extLst>
          </p:nvPr>
        </p:nvGraphicFramePr>
        <p:xfrm>
          <a:off x="1170608" y="2076173"/>
          <a:ext cx="9979821" cy="2291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6607">
                  <a:extLst>
                    <a:ext uri="{9D8B030D-6E8A-4147-A177-3AD203B41FA5}">
                      <a16:colId xmlns:a16="http://schemas.microsoft.com/office/drawing/2014/main" val="2526004873"/>
                    </a:ext>
                  </a:extLst>
                </a:gridCol>
                <a:gridCol w="3326607">
                  <a:extLst>
                    <a:ext uri="{9D8B030D-6E8A-4147-A177-3AD203B41FA5}">
                      <a16:colId xmlns:a16="http://schemas.microsoft.com/office/drawing/2014/main" val="4087362326"/>
                    </a:ext>
                  </a:extLst>
                </a:gridCol>
                <a:gridCol w="3326607">
                  <a:extLst>
                    <a:ext uri="{9D8B030D-6E8A-4147-A177-3AD203B41FA5}">
                      <a16:colId xmlns:a16="http://schemas.microsoft.com/office/drawing/2014/main" val="347678972"/>
                    </a:ext>
                  </a:extLst>
                </a:gridCol>
              </a:tblGrid>
              <a:tr h="877597"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 dirty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b="1" i="0" dirty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 dirty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255548"/>
                  </a:ext>
                </a:extLst>
              </a:tr>
              <a:tr h="1413910">
                <a:tc>
                  <a:txBody>
                    <a:bodyPr/>
                    <a:lstStyle/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scans items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takes payment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prints/sends receipts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updates stock immediately</a:t>
                      </a:r>
                      <a:endParaRPr lang="en-US" b="1" i="0" dirty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faster lines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fewer mistakes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clear records</a:t>
                      </a:r>
                      <a:endParaRPr lang="en-US" b="1" i="0" dirty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only routine transactions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use devices/internet.</a:t>
                      </a:r>
                      <a:endParaRPr lang="en-US" b="1" i="0"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09870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B2A6485-790B-2856-F1A0-1141C7CB282E}"/>
              </a:ext>
            </a:extLst>
          </p:cNvPr>
          <p:cNvSpPr txBox="1"/>
          <p:nvPr/>
        </p:nvSpPr>
        <p:spPr>
          <a:xfrm>
            <a:off x="1449128" y="5051247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CC65C6-2C5F-BCBC-1908-B45C639CB883}"/>
              </a:ext>
            </a:extLst>
          </p:cNvPr>
          <p:cNvSpPr txBox="1"/>
          <p:nvPr/>
        </p:nvSpPr>
        <p:spPr>
          <a:xfrm>
            <a:off x="1177608" y="4645934"/>
            <a:ext cx="9961603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It is a till/checkout system which records sales and payments. (Stair &amp; Reynolds, 2019).</a:t>
            </a:r>
            <a:endParaRPr lang="en-US" b="1" dirty="0">
              <a:latin typeface="Aptos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b="1" dirty="0">
                <a:latin typeface="Aptos"/>
                <a:ea typeface="Calibri"/>
                <a:cs typeface="Calibri"/>
              </a:rPr>
              <a:t>Provide raw data for MIS and BI.</a:t>
            </a:r>
          </a:p>
          <a:p>
            <a:pPr marL="342900" indent="-342900">
              <a:buFont typeface="Arial"/>
              <a:buChar char="•"/>
            </a:pPr>
            <a:r>
              <a:rPr lang="en-US" b="1" dirty="0">
                <a:latin typeface="Aptos"/>
                <a:ea typeface="Calibri"/>
                <a:cs typeface="Calibri"/>
              </a:rPr>
              <a:t>Fits for </a:t>
            </a:r>
            <a:r>
              <a:rPr lang="en-US" sz="2000" b="1" dirty="0">
                <a:solidFill>
                  <a:srgbClr val="5C0606"/>
                </a:solidFill>
                <a:latin typeface="Baguet Script"/>
                <a:ea typeface="Calibri"/>
                <a:cs typeface="Calibri"/>
              </a:rPr>
              <a:t>Quay Brew Café</a:t>
            </a:r>
            <a:r>
              <a:rPr lang="en-US" b="1" dirty="0">
                <a:latin typeface="Baguet Script"/>
                <a:ea typeface="Calibri"/>
                <a:cs typeface="Calibri"/>
              </a:rPr>
              <a:t> </a:t>
            </a:r>
            <a:r>
              <a:rPr lang="en-US" b="1" dirty="0">
                <a:latin typeface="Aptos"/>
                <a:ea typeface="Calibri"/>
                <a:cs typeface="Calibri"/>
              </a:rPr>
              <a:t>- </a:t>
            </a:r>
            <a:r>
              <a:rPr lang="en-US" b="1" dirty="0">
                <a:latin typeface="Aptos"/>
                <a:ea typeface="+mn-lt"/>
                <a:cs typeface="+mn-lt"/>
              </a:rPr>
              <a:t>Records orders and payments in-store/app, updates stock right away, gain loyalty.</a:t>
            </a:r>
            <a:endParaRPr lang="en-US" b="1" dirty="0">
              <a:latin typeface="Aptos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E6BB3F5-97F1-BD16-3D6C-775FEF02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93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6B609-9087-260B-CDF1-6F24F48D4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8576"/>
            <a:ext cx="10120183" cy="170819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  <a:latin typeface="Baguet Script"/>
              </a:rPr>
              <a:t>     </a:t>
            </a:r>
            <a:br>
              <a:rPr lang="en-US" sz="4000" b="1" dirty="0">
                <a:solidFill>
                  <a:schemeClr val="tx2"/>
                </a:solidFill>
                <a:latin typeface="Baguet Script"/>
              </a:rPr>
            </a:br>
            <a:r>
              <a:rPr lang="en-US" sz="4000" b="1" dirty="0">
                <a:solidFill>
                  <a:schemeClr val="tx2"/>
                </a:solidFill>
                <a:latin typeface="Baguet Script"/>
              </a:rPr>
              <a:t> Comparing Management Information       Systems</a:t>
            </a:r>
            <a:br>
              <a:rPr lang="en-US" sz="4000" b="1" dirty="0">
                <a:solidFill>
                  <a:schemeClr val="tx2"/>
                </a:solidFill>
                <a:latin typeface="Baguet Script"/>
              </a:rPr>
            </a:br>
            <a:r>
              <a:rPr lang="en-US" sz="4000" b="1" dirty="0">
                <a:solidFill>
                  <a:schemeClr val="tx2"/>
                </a:solidFill>
                <a:latin typeface="Baguet Script"/>
              </a:rPr>
              <a:t>(MIS)</a:t>
            </a:r>
            <a:br>
              <a:rPr lang="en-US" sz="4000" b="1" dirty="0">
                <a:latin typeface="Baguet Script"/>
              </a:rPr>
            </a:br>
            <a:endParaRPr lang="en-US" sz="4000" b="1" dirty="0">
              <a:solidFill>
                <a:schemeClr val="tx2"/>
              </a:solidFill>
              <a:latin typeface="Baguet Scrip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234D4DB-0D78-BC90-9C16-F6720666B7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5992243"/>
              </p:ext>
            </p:extLst>
          </p:nvPr>
        </p:nvGraphicFramePr>
        <p:xfrm>
          <a:off x="1101810" y="1915296"/>
          <a:ext cx="10127433" cy="2680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811">
                  <a:extLst>
                    <a:ext uri="{9D8B030D-6E8A-4147-A177-3AD203B41FA5}">
                      <a16:colId xmlns:a16="http://schemas.microsoft.com/office/drawing/2014/main" val="3598388064"/>
                    </a:ext>
                  </a:extLst>
                </a:gridCol>
                <a:gridCol w="3375811">
                  <a:extLst>
                    <a:ext uri="{9D8B030D-6E8A-4147-A177-3AD203B41FA5}">
                      <a16:colId xmlns:a16="http://schemas.microsoft.com/office/drawing/2014/main" val="1278907879"/>
                    </a:ext>
                  </a:extLst>
                </a:gridCol>
                <a:gridCol w="3375811">
                  <a:extLst>
                    <a:ext uri="{9D8B030D-6E8A-4147-A177-3AD203B41FA5}">
                      <a16:colId xmlns:a16="http://schemas.microsoft.com/office/drawing/2014/main" val="607002719"/>
                    </a:ext>
                  </a:extLst>
                </a:gridCol>
              </a:tblGrid>
              <a:tr h="870230">
                <a:tc>
                  <a:txBody>
                    <a:bodyPr/>
                    <a:lstStyle/>
                    <a:p>
                      <a:endParaRPr lang="en-US" b="1" i="0" dirty="0">
                        <a:latin typeface="Apto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b="1" i="0" dirty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 dirty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  <a:endParaRPr lang="en-US" sz="1800" b="1" i="0" u="none" strike="noStrike" noProof="0" dirty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6396260"/>
                  </a:ext>
                </a:extLst>
              </a:tr>
              <a:tr h="1766431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weekly/monthly KPIs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trend and special reports</a:t>
                      </a:r>
                      <a:endParaRPr lang="en-US" b="1" i="0" dirty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fast performance overview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simpler planning and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depends on past data</a:t>
                      </a:r>
                      <a:endParaRPr lang="en-US" b="1" i="0" dirty="0">
                        <a:latin typeface="Apto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latin typeface="Aptos"/>
                        </a:rPr>
                        <a:t>it is less useful in unanticipated events such as supply interruptions </a:t>
                      </a:r>
                      <a:endParaRPr lang="en-US" b="1" i="0" dirty="0"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09505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70D3DE1-20CF-F1A0-6474-D123594CFF3F}"/>
              </a:ext>
            </a:extLst>
          </p:cNvPr>
          <p:cNvSpPr txBox="1"/>
          <p:nvPr/>
        </p:nvSpPr>
        <p:spPr>
          <a:xfrm>
            <a:off x="1104097" y="5755109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D07E7D-B173-3127-F8C7-958836F48354}"/>
              </a:ext>
            </a:extLst>
          </p:cNvPr>
          <p:cNvSpPr txBox="1"/>
          <p:nvPr/>
        </p:nvSpPr>
        <p:spPr>
          <a:xfrm>
            <a:off x="1145285" y="4604672"/>
            <a:ext cx="9889522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Calibri"/>
                <a:cs typeface="Calibri"/>
              </a:rPr>
              <a:t>It is </a:t>
            </a:r>
            <a:r>
              <a:rPr lang="en-US" b="1" dirty="0">
                <a:latin typeface="Aptos"/>
                <a:ea typeface="+mn-lt"/>
                <a:cs typeface="+mn-lt"/>
              </a:rPr>
              <a:t>a reporting system that turns daily data into regular reports/dashboards for managers. (O’Brien &amp; </a:t>
            </a:r>
            <a:r>
              <a:rPr lang="en-US" b="1" dirty="0" err="1">
                <a:latin typeface="Aptos"/>
                <a:ea typeface="+mn-lt"/>
                <a:cs typeface="+mn-lt"/>
              </a:rPr>
              <a:t>Marakas</a:t>
            </a:r>
            <a:r>
              <a:rPr lang="en-US" b="1" dirty="0">
                <a:latin typeface="Aptos"/>
                <a:ea typeface="+mn-lt"/>
                <a:cs typeface="+mn-lt"/>
              </a:rPr>
              <a:t>, 2011)</a:t>
            </a:r>
          </a:p>
          <a:p>
            <a:pPr marL="285750" indent="-285750">
              <a:buFont typeface="Arial"/>
              <a:buChar char="•"/>
            </a:pPr>
            <a:r>
              <a:rPr lang="en-US" b="1" dirty="0" err="1">
                <a:latin typeface="Aptos"/>
                <a:ea typeface="+mn-lt"/>
                <a:cs typeface="+mn-lt"/>
              </a:rPr>
              <a:t>Summarises</a:t>
            </a:r>
            <a:r>
              <a:rPr lang="en-US" b="1" dirty="0">
                <a:latin typeface="Aptos"/>
                <a:ea typeface="+mn-lt"/>
                <a:cs typeface="+mn-lt"/>
              </a:rPr>
              <a:t> TPS data.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Simpler than BI.</a:t>
            </a:r>
            <a:endParaRPr lang="en-US" b="1" dirty="0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Calibri"/>
                <a:cs typeface="Calibri"/>
              </a:rPr>
              <a:t>Fits for </a:t>
            </a:r>
            <a:r>
              <a:rPr lang="en-US" sz="2000" b="1" dirty="0">
                <a:solidFill>
                  <a:srgbClr val="5C0606"/>
                </a:solidFill>
                <a:latin typeface="Baguet Script"/>
                <a:ea typeface="Calibri"/>
                <a:cs typeface="Calibri"/>
              </a:rPr>
              <a:t>Quay Brew Café</a:t>
            </a:r>
            <a:r>
              <a:rPr lang="en-US" b="1" dirty="0">
                <a:latin typeface="Aptos"/>
                <a:ea typeface="Calibri"/>
                <a:cs typeface="Calibri"/>
              </a:rPr>
              <a:t> - </a:t>
            </a:r>
            <a:r>
              <a:rPr lang="en-US" b="1" dirty="0">
                <a:latin typeface="Aptos"/>
                <a:ea typeface="+mn-lt"/>
                <a:cs typeface="+mn-lt"/>
              </a:rPr>
              <a:t>Weekly store dashboards for managers that include hourly sales, </a:t>
            </a:r>
            <a:r>
              <a:rPr lang="en-US" b="1" err="1">
                <a:latin typeface="Aptos"/>
                <a:ea typeface="+mn-lt"/>
                <a:cs typeface="+mn-lt"/>
              </a:rPr>
              <a:t>labour</a:t>
            </a:r>
            <a:r>
              <a:rPr lang="en-US" b="1" dirty="0">
                <a:latin typeface="Aptos"/>
                <a:ea typeface="+mn-lt"/>
                <a:cs typeface="+mn-lt"/>
              </a:rPr>
              <a:t> percentage, waste, and changes.</a:t>
            </a:r>
            <a:endParaRPr lang="en-US" b="1" dirty="0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ptos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ABE849-9CD3-114F-B6A5-03D445F48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78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D065E-04FE-AEFC-8D13-A602DE303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53634"/>
            <a:ext cx="10058400" cy="1728784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000" dirty="0">
                <a:solidFill>
                  <a:srgbClr val="091C53"/>
                </a:solidFill>
                <a:latin typeface="Baguet Script"/>
                <a:ea typeface="+mj-lt"/>
                <a:cs typeface="+mj-lt"/>
              </a:rPr>
            </a:br>
            <a:r>
              <a:rPr lang="en-US" sz="4000" b="1" dirty="0">
                <a:solidFill>
                  <a:schemeClr val="tx2"/>
                </a:solidFill>
                <a:latin typeface="Baguet Script"/>
                <a:ea typeface="+mj-lt"/>
                <a:cs typeface="+mj-lt"/>
              </a:rPr>
              <a:t>Comparing Decision Support Systems </a:t>
            </a:r>
            <a:br>
              <a:rPr lang="en-US" sz="4000" b="1" dirty="0">
                <a:solidFill>
                  <a:schemeClr val="tx2"/>
                </a:solidFill>
                <a:latin typeface="Baguet Script"/>
                <a:ea typeface="+mj-lt"/>
                <a:cs typeface="+mj-lt"/>
              </a:rPr>
            </a:br>
            <a:r>
              <a:rPr lang="en-US" sz="4000" b="1" dirty="0">
                <a:solidFill>
                  <a:schemeClr val="tx2"/>
                </a:solidFill>
                <a:latin typeface="Baguet Script"/>
                <a:ea typeface="+mj-lt"/>
                <a:cs typeface="+mj-lt"/>
              </a:rPr>
              <a:t>(DSS)</a:t>
            </a:r>
            <a:endParaRPr lang="en-US" sz="4000" b="1">
              <a:solidFill>
                <a:schemeClr val="tx2"/>
              </a:solidFill>
              <a:latin typeface="Baguet Script"/>
            </a:endParaRPr>
          </a:p>
          <a:p>
            <a:pPr algn="ctr"/>
            <a:endParaRPr lang="en-US" sz="4000" dirty="0">
              <a:latin typeface="Baguet Scrip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2E446EE-F8F3-F1F0-09A7-061F3134FF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524707"/>
              </p:ext>
            </p:extLst>
          </p:nvPr>
        </p:nvGraphicFramePr>
        <p:xfrm>
          <a:off x="1096963" y="2108200"/>
          <a:ext cx="10058397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799">
                  <a:extLst>
                    <a:ext uri="{9D8B030D-6E8A-4147-A177-3AD203B41FA5}">
                      <a16:colId xmlns:a16="http://schemas.microsoft.com/office/drawing/2014/main" val="1645543415"/>
                    </a:ext>
                  </a:extLst>
                </a:gridCol>
                <a:gridCol w="3352799">
                  <a:extLst>
                    <a:ext uri="{9D8B030D-6E8A-4147-A177-3AD203B41FA5}">
                      <a16:colId xmlns:a16="http://schemas.microsoft.com/office/drawing/2014/main" val="4089508800"/>
                    </a:ext>
                  </a:extLst>
                </a:gridCol>
                <a:gridCol w="3352799">
                  <a:extLst>
                    <a:ext uri="{9D8B030D-6E8A-4147-A177-3AD203B41FA5}">
                      <a16:colId xmlns:a16="http://schemas.microsoft.com/office/drawing/2014/main" val="1583156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b="1" i="0" u="none" strike="noStrike" noProof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  <a:endParaRPr lang="en-US" sz="1800" b="1" i="0" u="none" strike="noStrike" noProof="0" dirty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  <a:endParaRPr lang="en-US" sz="1800" b="1" i="0" u="none" strike="noStrike" noProof="0" dirty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  <a:endParaRPr lang="en-US" sz="1800" b="1" i="0" u="none" strike="noStrike" noProof="0" dirty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0813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forecasts</a:t>
                      </a:r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A/B tests</a:t>
                      </a:r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interactive drill-downs</a:t>
                      </a:r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better decisions</a:t>
                      </a:r>
                      <a:endParaRPr lang="en-US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more intelligent stock and personnel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solid data and user support are required</a:t>
                      </a:r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keep watching for potential bias and drift.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b="1" i="0" dirty="0">
                        <a:solidFill>
                          <a:schemeClr val="tx1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41903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9C90660-A20A-98E6-A508-DAB6CE6A3CE8}"/>
              </a:ext>
            </a:extLst>
          </p:cNvPr>
          <p:cNvSpPr txBox="1"/>
          <p:nvPr/>
        </p:nvSpPr>
        <p:spPr>
          <a:xfrm>
            <a:off x="1104097" y="4983957"/>
            <a:ext cx="9930712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It is a tool that </a:t>
            </a:r>
            <a:r>
              <a:rPr lang="en-US" b="1" dirty="0" err="1">
                <a:latin typeface="Aptos"/>
                <a:ea typeface="+mn-lt"/>
                <a:cs typeface="+mn-lt"/>
              </a:rPr>
              <a:t>analyse</a:t>
            </a:r>
            <a:r>
              <a:rPr lang="en-US" b="1" dirty="0">
                <a:latin typeface="Aptos"/>
                <a:ea typeface="+mn-lt"/>
                <a:cs typeface="+mn-lt"/>
              </a:rPr>
              <a:t> data, forecast demand, and test “what-if” ideas to guide choices. (Shmueli &amp; </a:t>
            </a:r>
            <a:r>
              <a:rPr lang="en-US" b="1" dirty="0" err="1">
                <a:latin typeface="Aptos"/>
                <a:ea typeface="+mn-lt"/>
                <a:cs typeface="+mn-lt"/>
              </a:rPr>
              <a:t>Koppius</a:t>
            </a:r>
            <a:r>
              <a:rPr lang="en-US" b="1" dirty="0">
                <a:latin typeface="Aptos"/>
                <a:ea typeface="+mn-lt"/>
                <a:cs typeface="+mn-lt"/>
              </a:rPr>
              <a:t>, 2011).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Makes predictions and suggestions based on MIS summaries and TPS data.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Fits for </a:t>
            </a:r>
            <a:r>
              <a:rPr lang="en-US" sz="2000" b="1" dirty="0">
                <a:solidFill>
                  <a:srgbClr val="5C0606"/>
                </a:solidFill>
                <a:latin typeface="Baguet Script"/>
                <a:ea typeface="+mn-lt"/>
                <a:cs typeface="+mn-lt"/>
              </a:rPr>
              <a:t>Quay Brew Café </a:t>
            </a:r>
            <a:r>
              <a:rPr lang="en-US" b="1" dirty="0">
                <a:latin typeface="Aptos"/>
                <a:ea typeface="+mn-lt"/>
                <a:cs typeface="+mn-lt"/>
              </a:rPr>
              <a:t>- shorter waits, smarter promos, fewer stock-outs/remakes. </a:t>
            </a:r>
          </a:p>
          <a:p>
            <a:pPr marL="285750" indent="-285750">
              <a:buFont typeface="Arial"/>
              <a:buChar char="•"/>
            </a:pPr>
            <a:endParaRPr lang="en-US" b="1" dirty="0">
              <a:latin typeface="Apto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ptos"/>
              <a:ea typeface="+mn-lt"/>
              <a:cs typeface="+mn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5681F0-89EC-4017-BAD6-F3E9E6453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844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D6654-1502-1ACC-1F28-6BE3500CB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842" y="668833"/>
            <a:ext cx="10058400" cy="1450757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Ethical Consideration in IS Adoption</a:t>
            </a:r>
            <a:br>
              <a:rPr lang="en-US" b="1" dirty="0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</a:br>
            <a:endParaRPr lang="en-US" b="1" dirty="0">
              <a:latin typeface="Baguet Script"/>
              <a:ea typeface="Calibri Light"/>
              <a:cs typeface="Calibri Light"/>
            </a:endParaRPr>
          </a:p>
        </p:txBody>
      </p:sp>
      <p:pic>
        <p:nvPicPr>
          <p:cNvPr id="4" name="Picture 3" descr="Abstract background of glass spheres connected">
            <a:extLst>
              <a:ext uri="{FF2B5EF4-FFF2-40B4-BE49-F238E27FC236}">
                <a16:creationId xmlns:a16="http://schemas.microsoft.com/office/drawing/2014/main" id="{07F48CCE-4AAB-F129-0819-198A94490A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01" b="1501"/>
          <a:stretch>
            <a:fillRect/>
          </a:stretch>
        </p:blipFill>
        <p:spPr>
          <a:xfrm>
            <a:off x="-3729" y="-145789"/>
            <a:ext cx="12200211" cy="6590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C64A4-42AC-9926-965C-2597F39E6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868" y="1953742"/>
            <a:ext cx="11510318" cy="4337537"/>
          </a:xfrm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accent1">
                  <a:lumMod val="76000"/>
                </a:schemeClr>
              </a:solidFill>
              <a:latin typeface="Apto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Privacy &amp; rights:</a:t>
            </a:r>
            <a:r>
              <a:rPr lang="en-US" b="1" dirty="0">
                <a:solidFill>
                  <a:schemeClr val="tx2">
                    <a:lumMod val="49000"/>
                  </a:schemeClr>
                </a:solidFill>
                <a:latin typeface="Aptos"/>
                <a:ea typeface="+mn-lt"/>
                <a:cs typeface="+mn-lt"/>
              </a:rPr>
              <a:t> collect only needed data, get clear consent, let people view/delete their data; follow the General Data Protection Regulation(GDPR).</a:t>
            </a:r>
            <a:endParaRPr lang="en-US" b="1" dirty="0">
              <a:solidFill>
                <a:schemeClr val="tx2">
                  <a:lumMod val="49000"/>
                </a:schemeClr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Security by design:</a:t>
            </a:r>
            <a:r>
              <a:rPr lang="en-US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 use multi-factor authentication, strong passwords, rate limiting, and active    </a:t>
            </a:r>
            <a:r>
              <a:rPr lang="en-US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monitoring to protect accounts.</a:t>
            </a:r>
            <a:endParaRPr lang="en-US" b="1" dirty="0">
              <a:solidFill>
                <a:schemeClr val="tx1"/>
              </a:solidFill>
              <a:latin typeface="Apto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Fair and accountable AI: </a:t>
            </a:r>
            <a:r>
              <a:rPr lang="en-US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test for unfair results before and after launch, keep monitoring, and allow a human to evaluate and take over.</a:t>
            </a:r>
            <a:endParaRPr lang="en-US" b="1">
              <a:solidFill>
                <a:schemeClr val="tx1"/>
              </a:solidFill>
              <a:latin typeface="Aptos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Quick checklist: </a:t>
            </a:r>
            <a:r>
              <a:rPr lang="en-US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data protection impact assessment, clear public policies, staff training, humanin the loop (Jobin, Ienca and </a:t>
            </a:r>
            <a:r>
              <a:rPr lang="en-US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Vayena</a:t>
            </a:r>
            <a:r>
              <a:rPr lang="en-US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2019).</a:t>
            </a:r>
            <a:br>
              <a:rPr lang="en-US" b="1" dirty="0">
                <a:latin typeface="Aptos"/>
              </a:rPr>
            </a:br>
            <a:endParaRPr lang="en-US" b="1">
              <a:latin typeface="Aptos"/>
            </a:endParaRPr>
          </a:p>
          <a:p>
            <a:endParaRPr lang="en-US" sz="1800" b="1" dirty="0"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70EB21-CDEC-C69C-85E1-52B9DF9BA58D}"/>
              </a:ext>
            </a:extLst>
          </p:cNvPr>
          <p:cNvSpPr txBox="1"/>
          <p:nvPr/>
        </p:nvSpPr>
        <p:spPr>
          <a:xfrm>
            <a:off x="515735" y="626419"/>
            <a:ext cx="5769113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  <a:latin typeface="Baguet Script"/>
                <a:ea typeface="Calibri"/>
                <a:cs typeface="Calibri"/>
              </a:rPr>
              <a:t>Ethical Consideration in IS Adoption</a:t>
            </a:r>
            <a:endParaRPr lang="en-US" sz="4000" b="1">
              <a:solidFill>
                <a:schemeClr val="tx2"/>
              </a:solidFill>
              <a:latin typeface="Baguet Script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04064-1ACB-1444-F587-DB2F221F9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89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652BD35A-BC99-4831-A358-06E2CEB96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Scroll: Horizontal 124">
            <a:extLst>
              <a:ext uri="{FF2B5EF4-FFF2-40B4-BE49-F238E27FC236}">
                <a16:creationId xmlns:a16="http://schemas.microsoft.com/office/drawing/2014/main" id="{7706C633-AC2F-FA53-49DE-7AE4E67D88F7}"/>
              </a:ext>
            </a:extLst>
          </p:cNvPr>
          <p:cNvSpPr/>
          <p:nvPr/>
        </p:nvSpPr>
        <p:spPr>
          <a:xfrm>
            <a:off x="6723791" y="1605596"/>
            <a:ext cx="5229085" cy="4887443"/>
          </a:xfrm>
          <a:prstGeom prst="horizontalScroll">
            <a:avLst/>
          </a:prstGeom>
          <a:ln w="28575"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Calibri"/>
                <a:ea typeface="+mn-lt"/>
                <a:cs typeface="+mn-lt"/>
              </a:rPr>
              <a:t>AMAZON</a:t>
            </a:r>
            <a:endParaRPr lang="en-US" b="1">
              <a:solidFill>
                <a:srgbClr val="C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Sales system (TPS/POS): records each order and payment on the website/app as it happens.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Manager reports (MIS): simple dashboards show fulfilment speed, returns, and how sellers are performing.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Decision tools (DSS/BI): recommendation and forecasting models choose what products to show and how much to stock (Shmueli and </a:t>
            </a:r>
            <a:r>
              <a:rPr lang="en-US" b="1" err="1">
                <a:latin typeface="Calibri"/>
                <a:ea typeface="+mn-lt"/>
                <a:cs typeface="+mn-lt"/>
              </a:rPr>
              <a:t>Koppius</a:t>
            </a:r>
            <a:r>
              <a:rPr lang="en-US" b="1" dirty="0">
                <a:latin typeface="Calibri"/>
                <a:ea typeface="+mn-lt"/>
                <a:cs typeface="+mn-lt"/>
              </a:rPr>
              <a:t>, 2011).</a:t>
            </a:r>
            <a:endParaRPr lang="en-US" b="1">
              <a:latin typeface="Calibri"/>
              <a:ea typeface="Calibri"/>
              <a:cs typeface="Calibri"/>
            </a:endParaRPr>
          </a:p>
          <a:p>
            <a:pPr algn="ctr"/>
            <a:endParaRPr lang="en-US" b="1" dirty="0"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126" name="Double Wave 125">
            <a:extLst>
              <a:ext uri="{FF2B5EF4-FFF2-40B4-BE49-F238E27FC236}">
                <a16:creationId xmlns:a16="http://schemas.microsoft.com/office/drawing/2014/main" id="{21D1F82C-4427-ED0A-B5F2-B41F96EC9CF4}"/>
              </a:ext>
            </a:extLst>
          </p:cNvPr>
          <p:cNvSpPr/>
          <p:nvPr/>
        </p:nvSpPr>
        <p:spPr>
          <a:xfrm>
            <a:off x="253487" y="-3194"/>
            <a:ext cx="5751441" cy="3609002"/>
          </a:xfrm>
          <a:prstGeom prst="doubleWave">
            <a:avLst/>
          </a:prstGeom>
          <a:solidFill>
            <a:srgbClr val="0070C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b="1" dirty="0">
              <a:solidFill>
                <a:srgbClr val="C00000"/>
              </a:solidFill>
              <a:latin typeface="Aptos"/>
              <a:ea typeface="+mn-lt"/>
              <a:cs typeface="+mn-lt"/>
            </a:endParaRPr>
          </a:p>
          <a:p>
            <a:pPr algn="ctr"/>
            <a:r>
              <a:rPr lang="en-US" b="1" dirty="0">
                <a:solidFill>
                  <a:srgbClr val="C00000"/>
                </a:solidFill>
                <a:latin typeface="Calibri"/>
                <a:ea typeface="+mn-lt"/>
                <a:cs typeface="+mn-lt"/>
              </a:rPr>
              <a:t>TESCO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 Transaction systems (TPS/POS): record each sale and payment at the till or online and update stock right away.</a:t>
            </a:r>
            <a:endParaRPr lang="en-US" b="1" dirty="0">
              <a:solidFill>
                <a:srgbClr val="C00000"/>
              </a:solidFill>
              <a:latin typeface="Calibri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Management reports (MIS): turn daily data into simple dashboards so managers can see sales, </a:t>
            </a:r>
            <a:r>
              <a:rPr lang="en-US" b="1" err="1">
                <a:latin typeface="Calibri"/>
                <a:ea typeface="+mn-lt"/>
                <a:cs typeface="+mn-lt"/>
              </a:rPr>
              <a:t>labour</a:t>
            </a:r>
            <a:r>
              <a:rPr lang="en-US" b="1" dirty="0">
                <a:latin typeface="Calibri"/>
                <a:ea typeface="+mn-lt"/>
                <a:cs typeface="+mn-lt"/>
              </a:rPr>
              <a:t> %, and waste quickly.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Calibri"/>
                <a:ea typeface="+mn-lt"/>
                <a:cs typeface="+mn-lt"/>
              </a:rPr>
              <a:t>Decision tools (DSS/BI): </a:t>
            </a:r>
            <a:r>
              <a:rPr lang="en-US" b="1" dirty="0" err="1">
                <a:latin typeface="Calibri"/>
                <a:ea typeface="+mn-lt"/>
                <a:cs typeface="+mn-lt"/>
              </a:rPr>
              <a:t>analyse</a:t>
            </a:r>
            <a:r>
              <a:rPr lang="en-US" b="1" dirty="0">
                <a:latin typeface="Calibri"/>
                <a:ea typeface="+mn-lt"/>
                <a:cs typeface="+mn-lt"/>
              </a:rPr>
              <a:t> data and predict demand so teams can set better promos and staffing plans (Shmueli and </a:t>
            </a:r>
            <a:r>
              <a:rPr lang="en-US" b="1" dirty="0" err="1">
                <a:latin typeface="Calibri"/>
                <a:ea typeface="+mn-lt"/>
                <a:cs typeface="+mn-lt"/>
              </a:rPr>
              <a:t>Koppius</a:t>
            </a:r>
            <a:r>
              <a:rPr lang="en-US" b="1" dirty="0">
                <a:latin typeface="Calibri"/>
                <a:ea typeface="+mn-lt"/>
                <a:cs typeface="+mn-lt"/>
              </a:rPr>
              <a:t>, 2011).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latin typeface="Aptos"/>
              <a:ea typeface="Calibri"/>
              <a:cs typeface="Calibri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86EAEA6D-DB67-CD83-23E8-FC0B484D4F46}"/>
              </a:ext>
            </a:extLst>
          </p:cNvPr>
          <p:cNvSpPr txBox="1"/>
          <p:nvPr/>
        </p:nvSpPr>
        <p:spPr>
          <a:xfrm>
            <a:off x="6991690" y="471912"/>
            <a:ext cx="4686851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  <a:latin typeface="Baguet Script"/>
                <a:ea typeface="Calibri"/>
                <a:cs typeface="Calibri"/>
              </a:rPr>
              <a:t>Real-World Case Studies</a:t>
            </a:r>
            <a:endParaRPr lang="en-US" sz="4000" b="1" dirty="0">
              <a:solidFill>
                <a:schemeClr val="tx2"/>
              </a:solidFill>
              <a:latin typeface="Baguet Script"/>
            </a:endParaRPr>
          </a:p>
        </p:txBody>
      </p:sp>
      <p:sp>
        <p:nvSpPr>
          <p:cNvPr id="129" name="Trapezoid 128">
            <a:extLst>
              <a:ext uri="{FF2B5EF4-FFF2-40B4-BE49-F238E27FC236}">
                <a16:creationId xmlns:a16="http://schemas.microsoft.com/office/drawing/2014/main" id="{6A868FC0-562D-4C50-2530-6BFFBEF54C0B}"/>
              </a:ext>
            </a:extLst>
          </p:cNvPr>
          <p:cNvSpPr/>
          <p:nvPr/>
        </p:nvSpPr>
        <p:spPr>
          <a:xfrm>
            <a:off x="478172" y="3828257"/>
            <a:ext cx="6123015" cy="3027278"/>
          </a:xfrm>
          <a:prstGeom prst="trapezoid">
            <a:avLst/>
          </a:prstGeom>
          <a:ln w="28575">
            <a:solidFill>
              <a:schemeClr val="tx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Aptos"/>
                <a:ea typeface="+mn-lt"/>
                <a:cs typeface="+mn-lt"/>
              </a:rPr>
              <a:t>MARKS &amp; SPENCER </a:t>
            </a:r>
            <a:endParaRPr lang="en-US" b="1" dirty="0">
              <a:latin typeface="Apto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Sales system (TPS/POS): records in-store and click-and-collect sales; updates stock right away.</a:t>
            </a:r>
            <a:endParaRPr lang="en-US" b="1" dirty="0">
              <a:latin typeface="Aptos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Manager reports (MIS): simple reports show which sizes or items are missing, so staff can restock faster.</a:t>
            </a:r>
            <a:endParaRPr lang="en-US" b="1" dirty="0">
              <a:latin typeface="Aptos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ptos"/>
                <a:ea typeface="+mn-lt"/>
                <a:cs typeface="+mn-lt"/>
              </a:rPr>
              <a:t>Decision tools (DSS/BI): analyses sales and RFID counts to decide how much to stock and which ranges to push (O’Brien and </a:t>
            </a:r>
            <a:r>
              <a:rPr lang="en-US" b="1" dirty="0" err="1">
                <a:latin typeface="Aptos"/>
                <a:ea typeface="+mn-lt"/>
                <a:cs typeface="+mn-lt"/>
              </a:rPr>
              <a:t>Marakas</a:t>
            </a:r>
            <a:r>
              <a:rPr lang="en-US" b="1" dirty="0">
                <a:latin typeface="Aptos"/>
                <a:ea typeface="+mn-lt"/>
                <a:cs typeface="+mn-lt"/>
              </a:rPr>
              <a:t>, 2011).</a:t>
            </a:r>
            <a:endParaRPr lang="en-US" b="1" dirty="0">
              <a:latin typeface="Aptos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ptos"/>
              <a:ea typeface="+mn-lt"/>
              <a:cs typeface="+mn-lt"/>
            </a:endParaRPr>
          </a:p>
        </p:txBody>
      </p: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3D2B5498-AC0D-A5C0-3C83-8709B708CC34}"/>
              </a:ext>
            </a:extLst>
          </p:cNvPr>
          <p:cNvCxnSpPr/>
          <p:nvPr/>
        </p:nvCxnSpPr>
        <p:spPr>
          <a:xfrm flipV="1">
            <a:off x="6089207" y="1153662"/>
            <a:ext cx="1424383" cy="44727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CD3A62-37B0-C5B9-C1EC-BD5A50365037}"/>
              </a:ext>
            </a:extLst>
          </p:cNvPr>
          <p:cNvCxnSpPr/>
          <p:nvPr/>
        </p:nvCxnSpPr>
        <p:spPr>
          <a:xfrm flipH="1">
            <a:off x="5882400" y="1178357"/>
            <a:ext cx="1614557" cy="274761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1CAE116D-C0E8-B0AB-0092-727B226BE82E}"/>
              </a:ext>
            </a:extLst>
          </p:cNvPr>
          <p:cNvCxnSpPr/>
          <p:nvPr/>
        </p:nvCxnSpPr>
        <p:spPr>
          <a:xfrm>
            <a:off x="7474499" y="1170097"/>
            <a:ext cx="914398" cy="1013788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D48220-CABC-82AF-7F6E-2D15D7753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04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0046-EE90-DE2F-27C0-32C98D2CB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307" y="-527"/>
            <a:ext cx="9780373" cy="1183028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Baguet Scrip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D69E9-EF4C-86E4-F14A-330485607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672" y="1909418"/>
            <a:ext cx="10986051" cy="4489760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Chen, H., Chiang, R.H.L. &amp; Storey, V.C. (2012) ‘Business Intelligence and Analytics: From Big Data to Big Impact’, MIS Quarterly, 36(4), pp. 1165–1188. Available at: 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https://www.jstor.org/stable/41703503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 October 2025).</a:t>
            </a:r>
            <a:endParaRPr lang="en-US" sz="1400" b="1" dirty="0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Jobin, A., Ienca, M. and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Vayena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E. (2019) ‘The global landscape of AI ethics guidelines’, </a:t>
            </a:r>
            <a:r>
              <a:rPr lang="en-US" sz="1400" b="1" i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Nature Machine Intelligence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1, pp. 389–399.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Laudon, K, &amp; Laudon, J 2019, Management Information Systems: Managing the Digital Firm, Global Edition, Pearson Education, Limited, Harlow. Available from: ProQuest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Ebook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 Central.  Available at: 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https://ebookcentral.proquest.com/lib/trinity/reader.action?docID=5821092&amp;ppg=1&amp;c=UERG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</a:rPr>
              <a:t> 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(Accessed: 7October 2025).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Linden, G., Smith, B. and York, J. (2003) ‘Amazon.com recommendations: item-to-item collaborative filtering’, </a:t>
            </a:r>
            <a:r>
              <a:rPr lang="en-US" sz="1400" b="1" i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IEEE Internet Computing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7(1), pp. 76–80. Available at:</a:t>
            </a:r>
            <a:r>
              <a:rPr lang="en-US" sz="1400" b="1" dirty="0">
                <a:solidFill>
                  <a:schemeClr val="accent1"/>
                </a:solidFill>
                <a:latin typeface="Aptos"/>
                <a:ea typeface="+mn-lt"/>
                <a:cs typeface="+mn-lt"/>
              </a:rPr>
              <a:t> 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Amazon.com recommendations item-to-item collaborative filtering - Internet Computing, IEEE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 (Accessed: 8 October 2025).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Melville, N., Kraemer, K. &amp;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Gurbaxani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V. (2004) ‘Information technology and organizational performance: An integrative model’, MIS Quarterly, 28(2), pp. 283–322. Available at: 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https://www.jstor.org/stable/25148636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7October 2025).</a:t>
            </a:r>
            <a:endParaRPr lang="en-US" sz="1400" b="1" dirty="0">
              <a:solidFill>
                <a:schemeClr val="tx1"/>
              </a:solidFill>
              <a:latin typeface="Aptos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O’Brien, J.A. &amp;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Marakas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G.M. (2011) Management Information Systems. 10th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edn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. New York: McGraw-Hill/Irwin.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Shmueli, G. and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Koppius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, O.R. (2011) ‘Predictive analytics in information systems research’, MIS Quarterly, 35(3), pp. 553–572. Available at: </a:t>
            </a:r>
            <a:r>
              <a:rPr lang="en-US" sz="1400" b="1" dirty="0">
                <a:solidFill>
                  <a:schemeClr val="accent2"/>
                </a:solidFill>
                <a:latin typeface="Aptos"/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https://www.jstor.org/stable/23042796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 October 2025).</a:t>
            </a:r>
            <a:endParaRPr lang="en-US" sz="1400" b="1" dirty="0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Stair, R. &amp; Reynolds, G. (2019) Principles of Information Systems. 14th </a:t>
            </a:r>
            <a:r>
              <a:rPr lang="en-US" sz="1400" b="1" dirty="0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edn</a:t>
            </a:r>
            <a:r>
              <a:rPr lang="en-US" sz="1400" b="1" dirty="0">
                <a:solidFill>
                  <a:schemeClr val="tx1"/>
                </a:solidFill>
                <a:latin typeface="Aptos"/>
                <a:ea typeface="+mn-lt"/>
                <a:cs typeface="+mn-lt"/>
              </a:rPr>
              <a:t>. Boston, MA: Cengage Learning.</a:t>
            </a:r>
            <a:endParaRPr lang="en-US" sz="1400" b="1" dirty="0">
              <a:solidFill>
                <a:schemeClr val="tx1"/>
              </a:solidFill>
              <a:latin typeface="Aptos"/>
            </a:endParaRPr>
          </a:p>
          <a:p>
            <a:pPr>
              <a:buFont typeface="Arial" panose="020F0502020204030204" pitchFamily="34" charset="0"/>
              <a:buChar char="•"/>
            </a:pPr>
            <a:endParaRPr lang="en-US" sz="1400" dirty="0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endParaRPr lang="en-US" sz="1400" b="1" dirty="0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1200" dirty="0">
              <a:solidFill>
                <a:srgbClr val="000000"/>
              </a:solidFill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C2827-AD5F-23C3-C395-DB60344D3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20705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1531</Words>
  <Application>Microsoft Office PowerPoint</Application>
  <PresentationFormat>Widescreen</PresentationFormat>
  <Paragraphs>146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Arial</vt:lpstr>
      <vt:lpstr>Baguet Script</vt:lpstr>
      <vt:lpstr>Calibri</vt:lpstr>
      <vt:lpstr>Calibri Light</vt:lpstr>
      <vt:lpstr>Wingdings</vt:lpstr>
      <vt:lpstr>RetrospectVTI</vt:lpstr>
      <vt:lpstr> Modernizing  Quay Brew Café  Information Systems Grup Presentation</vt:lpstr>
      <vt:lpstr>Modernising Quay Brew Café Information Systems Content</vt:lpstr>
      <vt:lpstr>The Role of Information Systems in Business </vt:lpstr>
      <vt:lpstr>Key Information Systems  1</vt:lpstr>
      <vt:lpstr>Key Information Systems  2</vt:lpstr>
      <vt:lpstr>                                                                                  Comparing Transaction Processing Systems (TPS) </vt:lpstr>
      <vt:lpstr>       Comparing Management Information       Systems (MIS) </vt:lpstr>
      <vt:lpstr> Comparing Decision Support Systems  (DSS) </vt:lpstr>
      <vt:lpstr>Ethical Consideration in IS Adoption 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paveliucdaniela@gmail.com</cp:lastModifiedBy>
  <cp:revision>1531</cp:revision>
  <dcterms:created xsi:type="dcterms:W3CDTF">2025-10-05T22:21:05Z</dcterms:created>
  <dcterms:modified xsi:type="dcterms:W3CDTF">2025-10-12T17:37:20Z</dcterms:modified>
</cp:coreProperties>
</file>