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8"/>
  </p:notesMasterIdLst>
  <p:sldIdLst>
    <p:sldId id="256" r:id="rId2"/>
    <p:sldId id="257" r:id="rId3"/>
    <p:sldId id="278" r:id="rId4"/>
    <p:sldId id="279" r:id="rId5"/>
    <p:sldId id="280" r:id="rId6"/>
    <p:sldId id="281" r:id="rId7"/>
    <p:sldId id="282" r:id="rId8"/>
    <p:sldId id="283" r:id="rId9"/>
    <p:sldId id="284" r:id="rId10"/>
    <p:sldId id="285" r:id="rId11"/>
    <p:sldId id="286" r:id="rId12"/>
    <p:sldId id="287" r:id="rId13"/>
    <p:sldId id="288" r:id="rId14"/>
    <p:sldId id="289" r:id="rId15"/>
    <p:sldId id="290" r:id="rId16"/>
    <p:sldId id="291" r:id="rId17"/>
    <p:sldId id="292" r:id="rId18"/>
    <p:sldId id="293" r:id="rId19"/>
    <p:sldId id="294" r:id="rId20"/>
    <p:sldId id="295" r:id="rId21"/>
    <p:sldId id="296" r:id="rId22"/>
    <p:sldId id="297" r:id="rId23"/>
    <p:sldId id="298" r:id="rId24"/>
    <p:sldId id="299" r:id="rId25"/>
    <p:sldId id="300" r:id="rId26"/>
    <p:sldId id="277"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99" autoAdjust="0"/>
    <p:restoredTop sz="82947" autoAdjust="0"/>
  </p:normalViewPr>
  <p:slideViewPr>
    <p:cSldViewPr snapToGrid="0" snapToObjects="1">
      <p:cViewPr varScale="1">
        <p:scale>
          <a:sx n="76" d="100"/>
          <a:sy n="76" d="100"/>
        </p:scale>
        <p:origin x="1440" y="12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2/6/2017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Network operation applications include Network Time Protocol (NTP); TN3270; FTP; Domain</a:t>
            </a:r>
          </a:p>
          <a:p>
            <a:r>
              <a:rPr lang="en-GB" sz="1200" b="0" i="0" u="none" strike="noStrike" kern="1200" baseline="0" dirty="0">
                <a:solidFill>
                  <a:schemeClr val="tx1"/>
                </a:solidFill>
                <a:latin typeface="+mn-lt"/>
                <a:ea typeface="+mn-ea"/>
                <a:cs typeface="+mn-cs"/>
              </a:rPr>
              <a:t>Name System (DNS); Dynamic Host Configuration Protocol (DHCP); Simple Network</a:t>
            </a:r>
          </a:p>
          <a:p>
            <a:r>
              <a:rPr lang="en-GB" sz="1200" b="0" i="0" u="none" strike="noStrike" kern="1200" baseline="0" dirty="0">
                <a:solidFill>
                  <a:schemeClr val="tx1"/>
                </a:solidFill>
                <a:latin typeface="+mn-lt"/>
                <a:ea typeface="+mn-ea"/>
                <a:cs typeface="+mn-cs"/>
              </a:rPr>
              <a:t>Management Protocol (SNMP); TFTP; Network File System (NFS); and network-based</a:t>
            </a:r>
          </a:p>
          <a:p>
            <a:r>
              <a:rPr lang="en-GB" sz="1200" b="0" i="0" u="none" strike="noStrike" kern="1200" baseline="0" dirty="0">
                <a:solidFill>
                  <a:schemeClr val="tx1"/>
                </a:solidFill>
                <a:latin typeface="+mn-lt"/>
                <a:ea typeface="+mn-ea"/>
                <a:cs typeface="+mn-cs"/>
              </a:rPr>
              <a:t>applications, including IP telephony, video streaming over IP, IP video conferencing,</a:t>
            </a:r>
          </a:p>
          <a:p>
            <a:r>
              <a:rPr lang="en-GB" sz="1200" b="0" i="0" u="none" strike="noStrike" kern="1200" baseline="0" dirty="0">
                <a:solidFill>
                  <a:schemeClr val="tx1"/>
                </a:solidFill>
                <a:latin typeface="+mn-lt"/>
                <a:ea typeface="+mn-ea"/>
                <a:cs typeface="+mn-cs"/>
              </a:rPr>
              <a:t>and so on.</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a:t>
            </a:fld>
            <a:endParaRPr lang="en-US"/>
          </a:p>
        </p:txBody>
      </p:sp>
    </p:spTree>
    <p:extLst>
      <p:ext uri="{BB962C8B-B14F-4D97-AF65-F5344CB8AC3E}">
        <p14:creationId xmlns:p14="http://schemas.microsoft.com/office/powerpoint/2010/main" val="1197821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VSANs are equivalent to VLANs yet are supported by SAN switches instead of Ethernet switches.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FCIP connects SANs that are geographically distributed, and iSCSI is a</a:t>
            </a:r>
          </a:p>
          <a:p>
            <a:r>
              <a:rPr lang="en-GB" sz="1200" b="0" i="0" u="none" strike="noStrike" kern="1200" baseline="0" dirty="0" smtClean="0">
                <a:solidFill>
                  <a:schemeClr val="tx1"/>
                </a:solidFill>
                <a:latin typeface="+mn-lt"/>
                <a:ea typeface="+mn-ea"/>
                <a:cs typeface="+mn-cs"/>
              </a:rPr>
              <a:t>lower-cost alternative to Fibre Channel. These services are used both in local SANs and</a:t>
            </a:r>
          </a:p>
          <a:p>
            <a:r>
              <a:rPr lang="en-GB" sz="1200" b="0" i="0" u="none" strike="noStrike" kern="1200" baseline="0" dirty="0" smtClean="0">
                <a:solidFill>
                  <a:schemeClr val="tx1"/>
                </a:solidFill>
                <a:latin typeface="+mn-lt"/>
                <a:ea typeface="+mn-ea"/>
                <a:cs typeface="+mn-cs"/>
              </a:rPr>
              <a:t>SANs that might be extended beyond a single Data </a:t>
            </a:r>
            <a:r>
              <a:rPr lang="en-GB" sz="1200" b="0" i="0" u="none" strike="noStrike" kern="1200" baseline="0" dirty="0" smtClean="0">
                <a:solidFill>
                  <a:schemeClr val="tx1"/>
                </a:solidFill>
                <a:latin typeface="+mn-lt"/>
                <a:ea typeface="+mn-ea"/>
                <a:cs typeface="+mn-cs"/>
              </a:rPr>
              <a:t>centre.</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23</a:t>
            </a:fld>
            <a:endParaRPr lang="en-US"/>
          </a:p>
        </p:txBody>
      </p:sp>
    </p:spTree>
    <p:extLst>
      <p:ext uri="{BB962C8B-B14F-4D97-AF65-F5344CB8AC3E}">
        <p14:creationId xmlns:p14="http://schemas.microsoft.com/office/powerpoint/2010/main" val="4048312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2/6/2017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2/6/2017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2/6/2017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2/6/2017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2/6/2017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2/6/2017</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2/6/2017</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2/6/2017</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2/6/2017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2/6/2017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2/6/2017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2/6/2017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1.png@01CE8951.83435F7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dirty="0"/>
              <a:t>Click to edit Master title style</a:t>
            </a:r>
            <a:endParaRPr dirty="0"/>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pic>
        <p:nvPicPr>
          <p:cNvPr id="7" name="d5399414-2235-41fb-819d-363ee4936f50" descr="cid:image001.png@01CE8951.83435F70"/>
          <p:cNvPicPr/>
          <p:nvPr userDrawn="1"/>
        </p:nvPicPr>
        <p:blipFill>
          <a:blip r:embed="rId14" r:link="rId15" cstate="print"/>
          <a:srcRect/>
          <a:stretch>
            <a:fillRect/>
          </a:stretch>
        </p:blipFill>
        <p:spPr bwMode="auto">
          <a:xfrm>
            <a:off x="6134986" y="-138223"/>
            <a:ext cx="3189767" cy="1286539"/>
          </a:xfrm>
          <a:prstGeom prst="rect">
            <a:avLst/>
          </a:prstGeom>
          <a:noFill/>
          <a:ln w="9525">
            <a:noFill/>
            <a:miter lim="800000"/>
            <a:headEnd/>
            <a:tailEnd/>
          </a:ln>
        </p:spPr>
      </p:pic>
      <p:pic>
        <p:nvPicPr>
          <p:cNvPr id="9" name="Picture 8"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1559"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3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605586"/>
            <a:ext cx="6498158" cy="1037999"/>
          </a:xfrm>
        </p:spPr>
        <p:txBody>
          <a:bodyPr/>
          <a:lstStyle/>
          <a:p>
            <a:r>
              <a:rPr lang="en-US" altLang="ja-JP" sz="4800" dirty="0">
                <a:latin typeface="Arial" charset="0"/>
                <a:cs typeface="ＭＳ Ｐゴシック" charset="0"/>
              </a:rPr>
              <a:t>Data </a:t>
            </a:r>
            <a:r>
              <a:rPr lang="en-US" altLang="ja-JP" sz="4800" dirty="0" smtClean="0">
                <a:latin typeface="Arial" charset="0"/>
                <a:cs typeface="ＭＳ Ｐゴシック" charset="0"/>
              </a:rPr>
              <a:t>Centre Architecture</a:t>
            </a:r>
            <a:endParaRPr lang="en-US" sz="2800" dirty="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Centres</a:t>
            </a:r>
          </a:p>
        </p:txBody>
      </p:sp>
      <p:sp>
        <p:nvSpPr>
          <p:cNvPr id="3" name="Content Placeholder 2"/>
          <p:cNvSpPr>
            <a:spLocks noGrp="1"/>
          </p:cNvSpPr>
          <p:nvPr>
            <p:ph idx="1"/>
          </p:nvPr>
        </p:nvSpPr>
        <p:spPr>
          <a:xfrm>
            <a:off x="549275" y="1444532"/>
            <a:ext cx="8042276" cy="4681329"/>
          </a:xfrm>
        </p:spPr>
        <p:txBody>
          <a:bodyPr>
            <a:noAutofit/>
          </a:bodyPr>
          <a:lstStyle/>
          <a:p>
            <a:pPr>
              <a:lnSpc>
                <a:spcPct val="120000"/>
              </a:lnSpc>
            </a:pPr>
            <a:r>
              <a:rPr lang="en-GB" sz="1400" b="1" u="sng" dirty="0"/>
              <a:t>Definition</a:t>
            </a:r>
            <a:r>
              <a:rPr lang="en-GB" sz="1400" dirty="0"/>
              <a:t>: According to a report from the Renewable Energy Policy Project on Energy Smart Data </a:t>
            </a:r>
            <a:r>
              <a:rPr lang="en-GB" sz="1400" dirty="0" smtClean="0"/>
              <a:t>centres</a:t>
            </a:r>
            <a:r>
              <a:rPr lang="en-GB" sz="1400" dirty="0"/>
              <a:t>, Data </a:t>
            </a:r>
            <a:r>
              <a:rPr lang="en-GB" sz="1400" dirty="0" smtClean="0"/>
              <a:t>centres </a:t>
            </a:r>
            <a:r>
              <a:rPr lang="en-GB" sz="1400" dirty="0"/>
              <a:t>are:</a:t>
            </a:r>
          </a:p>
          <a:p>
            <a:pPr marL="0" indent="0">
              <a:lnSpc>
                <a:spcPct val="120000"/>
              </a:lnSpc>
              <a:buNone/>
            </a:pPr>
            <a:r>
              <a:rPr lang="en-GB" sz="1600" i="1" dirty="0"/>
              <a:t>“. . . an essential component of the infrastructure supporting the Internet and the digital commerce and electronic communication sector. Continued growth of these sectors requires a reliable infrastructure because . . . interruptions in digital services can have significant economic consequences.”</a:t>
            </a:r>
          </a:p>
          <a:p>
            <a:pPr>
              <a:lnSpc>
                <a:spcPct val="120000"/>
              </a:lnSpc>
            </a:pPr>
            <a:r>
              <a:rPr lang="en-GB" sz="1400" dirty="0"/>
              <a:t>Data </a:t>
            </a:r>
            <a:r>
              <a:rPr lang="en-GB" sz="1400" dirty="0" smtClean="0"/>
              <a:t>centres </a:t>
            </a:r>
            <a:r>
              <a:rPr lang="en-GB" sz="1400" dirty="0"/>
              <a:t>house critical computing resources in controlled environments and under centralized management, which enable enterprises to operate around the clock or according to their business needs. </a:t>
            </a:r>
          </a:p>
          <a:p>
            <a:pPr>
              <a:lnSpc>
                <a:spcPct val="120000"/>
              </a:lnSpc>
            </a:pPr>
            <a:r>
              <a:rPr lang="en-GB" sz="1400" dirty="0"/>
              <a:t>These computing resources include mainframes; web and application servers; file and print servers; messaging servers; application software and the operating systems that run them; storage subsystems; and the network infrastructure, whether </a:t>
            </a:r>
            <a:r>
              <a:rPr lang="en-GB" sz="1400" dirty="0" err="1"/>
              <a:t>IPor</a:t>
            </a:r>
            <a:r>
              <a:rPr lang="en-GB" sz="1400" dirty="0"/>
              <a:t> storage-area network (SAN).</a:t>
            </a:r>
          </a:p>
          <a:p>
            <a:pPr>
              <a:lnSpc>
                <a:spcPct val="120000"/>
              </a:lnSpc>
            </a:pPr>
            <a:r>
              <a:rPr lang="en-GB" sz="1400" dirty="0"/>
              <a:t>Applications range from internal financial and human resources to external e-commerce and business-to-business applications. Additionally, a number of servers support network operations and network-based applications.</a:t>
            </a:r>
          </a:p>
        </p:txBody>
      </p:sp>
    </p:spTree>
    <p:extLst>
      <p:ext uri="{BB962C8B-B14F-4D97-AF65-F5344CB8AC3E}">
        <p14:creationId xmlns:p14="http://schemas.microsoft.com/office/powerpoint/2010/main" val="230482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a:t>
            </a:r>
            <a:r>
              <a:rPr lang="en-GB" dirty="0" smtClean="0"/>
              <a:t>centres </a:t>
            </a:r>
            <a:r>
              <a:rPr lang="en-GB" dirty="0"/>
              <a:t>cont..</a:t>
            </a:r>
          </a:p>
        </p:txBody>
      </p:sp>
      <p:sp>
        <p:nvSpPr>
          <p:cNvPr id="3" name="Content Placeholder 2"/>
          <p:cNvSpPr>
            <a:spLocks noGrp="1"/>
          </p:cNvSpPr>
          <p:nvPr>
            <p:ph idx="1"/>
          </p:nvPr>
        </p:nvSpPr>
        <p:spPr/>
        <p:txBody>
          <a:bodyPr>
            <a:normAutofit fontScale="92500"/>
          </a:bodyPr>
          <a:lstStyle/>
          <a:p>
            <a:r>
              <a:rPr lang="en-GB" dirty="0"/>
              <a:t>Virtually, every enterprise has one or more Data </a:t>
            </a:r>
            <a:r>
              <a:rPr lang="en-GB" dirty="0" smtClean="0"/>
              <a:t>centres</a:t>
            </a:r>
            <a:r>
              <a:rPr lang="en-GB" dirty="0"/>
              <a:t>.</a:t>
            </a:r>
          </a:p>
          <a:p>
            <a:r>
              <a:rPr lang="en-GB" dirty="0"/>
              <a:t>The evolution has resulted in complex and disparate environments that are expensive to manage and maintain. In addition to the application environment, the supporting network infrastructure might not have changed fast enough to be flexible in accommodating ongoing redundancy, scalability, security, and management requirements.</a:t>
            </a:r>
          </a:p>
          <a:p>
            <a:r>
              <a:rPr lang="en-GB" dirty="0"/>
              <a:t>Data </a:t>
            </a:r>
            <a:r>
              <a:rPr lang="en-GB" dirty="0" smtClean="0"/>
              <a:t>centre </a:t>
            </a:r>
            <a:r>
              <a:rPr lang="en-GB" dirty="0"/>
              <a:t>downtime, service degradation, or the inability to roll new services implies that SLAs are not met, which leads to a loss of access to critical resources and a quantifiable impact on normal business operation.</a:t>
            </a:r>
          </a:p>
        </p:txBody>
      </p:sp>
    </p:spTree>
    <p:extLst>
      <p:ext uri="{BB962C8B-B14F-4D97-AF65-F5344CB8AC3E}">
        <p14:creationId xmlns:p14="http://schemas.microsoft.com/office/powerpoint/2010/main" val="1627082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Centre Goals</a:t>
            </a:r>
          </a:p>
        </p:txBody>
      </p:sp>
      <p:sp>
        <p:nvSpPr>
          <p:cNvPr id="3" name="Content Placeholder 2"/>
          <p:cNvSpPr>
            <a:spLocks noGrp="1"/>
          </p:cNvSpPr>
          <p:nvPr>
            <p:ph idx="1"/>
          </p:nvPr>
        </p:nvSpPr>
        <p:spPr>
          <a:xfrm>
            <a:off x="549275" y="1600200"/>
            <a:ext cx="8042276" cy="4700707"/>
          </a:xfrm>
        </p:spPr>
        <p:txBody>
          <a:bodyPr>
            <a:normAutofit fontScale="70000" lnSpcReduction="20000"/>
          </a:bodyPr>
          <a:lstStyle/>
          <a:p>
            <a:pPr>
              <a:lnSpc>
                <a:spcPct val="120000"/>
              </a:lnSpc>
            </a:pPr>
            <a:r>
              <a:rPr lang="en-GB" dirty="0"/>
              <a:t>The benefits provided by a Data </a:t>
            </a:r>
            <a:r>
              <a:rPr lang="en-GB" dirty="0" smtClean="0"/>
              <a:t>centre </a:t>
            </a:r>
            <a:r>
              <a:rPr lang="en-GB" dirty="0"/>
              <a:t>include traditional business-oriented goals such as </a:t>
            </a:r>
          </a:p>
          <a:p>
            <a:pPr lvl="1">
              <a:lnSpc>
                <a:spcPct val="120000"/>
              </a:lnSpc>
            </a:pPr>
            <a:r>
              <a:rPr lang="en-GB" dirty="0"/>
              <a:t>The support for business operations around the clock (resiliency)</a:t>
            </a:r>
          </a:p>
          <a:p>
            <a:pPr lvl="1">
              <a:lnSpc>
                <a:spcPct val="120000"/>
              </a:lnSpc>
            </a:pPr>
            <a:r>
              <a:rPr lang="en-GB" dirty="0"/>
              <a:t>Lowering the total cost of operation and the maintenance needed to sustain the business functions (total cost of ownership)</a:t>
            </a:r>
          </a:p>
          <a:p>
            <a:pPr lvl="1">
              <a:lnSpc>
                <a:spcPct val="120000"/>
              </a:lnSpc>
            </a:pPr>
            <a:r>
              <a:rPr lang="en-GB" dirty="0"/>
              <a:t>The rapid deployment of applications and consolidation of computing resources (flexibility).</a:t>
            </a:r>
          </a:p>
          <a:p>
            <a:pPr>
              <a:lnSpc>
                <a:spcPct val="120000"/>
              </a:lnSpc>
            </a:pPr>
            <a:r>
              <a:rPr lang="en-GB" dirty="0"/>
              <a:t>These business goals generate a number of information technology (IT) initiatives, including the following:</a:t>
            </a:r>
          </a:p>
          <a:p>
            <a:pPr lvl="1">
              <a:lnSpc>
                <a:spcPct val="120000"/>
              </a:lnSpc>
            </a:pPr>
            <a:r>
              <a:rPr lang="en-GB" dirty="0" smtClean="0"/>
              <a:t>Business </a:t>
            </a:r>
            <a:r>
              <a:rPr lang="en-GB" dirty="0"/>
              <a:t>continuance</a:t>
            </a:r>
          </a:p>
          <a:p>
            <a:pPr lvl="1">
              <a:lnSpc>
                <a:spcPct val="120000"/>
              </a:lnSpc>
            </a:pPr>
            <a:r>
              <a:rPr lang="en-GB" dirty="0"/>
              <a:t>Increased security in the Data </a:t>
            </a:r>
            <a:r>
              <a:rPr lang="en-GB" dirty="0" smtClean="0"/>
              <a:t>centre</a:t>
            </a:r>
            <a:endParaRPr lang="en-GB" dirty="0"/>
          </a:p>
          <a:p>
            <a:pPr lvl="1">
              <a:lnSpc>
                <a:spcPct val="120000"/>
              </a:lnSpc>
            </a:pPr>
            <a:r>
              <a:rPr lang="en-GB" dirty="0"/>
              <a:t>Application, server, and Data </a:t>
            </a:r>
            <a:r>
              <a:rPr lang="en-GB" dirty="0" smtClean="0"/>
              <a:t>centre </a:t>
            </a:r>
            <a:r>
              <a:rPr lang="en-GB" dirty="0"/>
              <a:t>consolidation</a:t>
            </a:r>
          </a:p>
          <a:p>
            <a:pPr lvl="1">
              <a:lnSpc>
                <a:spcPct val="120000"/>
              </a:lnSpc>
            </a:pPr>
            <a:r>
              <a:rPr lang="en-GB" dirty="0"/>
              <a:t>Integration of applications whether client/server and multitier (n-tier), or web services-related applications</a:t>
            </a:r>
          </a:p>
          <a:p>
            <a:pPr lvl="1">
              <a:lnSpc>
                <a:spcPct val="120000"/>
              </a:lnSpc>
            </a:pPr>
            <a:r>
              <a:rPr lang="en-GB" dirty="0"/>
              <a:t>Storage consolidation</a:t>
            </a:r>
          </a:p>
        </p:txBody>
      </p:sp>
    </p:spTree>
    <p:extLst>
      <p:ext uri="{BB962C8B-B14F-4D97-AF65-F5344CB8AC3E}">
        <p14:creationId xmlns:p14="http://schemas.microsoft.com/office/powerpoint/2010/main" val="2062728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Centre Design Criteria</a:t>
            </a:r>
          </a:p>
        </p:txBody>
      </p:sp>
      <p:sp>
        <p:nvSpPr>
          <p:cNvPr id="3" name="Content Placeholder 2"/>
          <p:cNvSpPr>
            <a:spLocks noGrp="1"/>
          </p:cNvSpPr>
          <p:nvPr>
            <p:ph idx="1"/>
          </p:nvPr>
        </p:nvSpPr>
        <p:spPr>
          <a:xfrm>
            <a:off x="308113" y="1600201"/>
            <a:ext cx="8418444" cy="4273826"/>
          </a:xfrm>
        </p:spPr>
        <p:txBody>
          <a:bodyPr>
            <a:noAutofit/>
          </a:bodyPr>
          <a:lstStyle/>
          <a:p>
            <a:pPr>
              <a:lnSpc>
                <a:spcPct val="120000"/>
              </a:lnSpc>
            </a:pPr>
            <a:r>
              <a:rPr lang="en-GB" sz="1600" dirty="0"/>
              <a:t>The design criteria </a:t>
            </a:r>
            <a:r>
              <a:rPr lang="en-GB" sz="1600" dirty="0" smtClean="0"/>
              <a:t>are:</a:t>
            </a:r>
            <a:endParaRPr lang="en-GB" sz="1600" dirty="0"/>
          </a:p>
          <a:p>
            <a:pPr marL="349250" lvl="1" indent="0">
              <a:lnSpc>
                <a:spcPct val="120000"/>
              </a:lnSpc>
              <a:buNone/>
            </a:pPr>
            <a:r>
              <a:rPr lang="en-GB" sz="1600" i="1" dirty="0" smtClean="0"/>
              <a:t>Availability			Scalability</a:t>
            </a:r>
            <a:endParaRPr lang="en-GB" sz="1600" i="1" dirty="0"/>
          </a:p>
          <a:p>
            <a:pPr marL="349250" lvl="1" indent="0">
              <a:lnSpc>
                <a:spcPct val="120000"/>
              </a:lnSpc>
              <a:buNone/>
            </a:pPr>
            <a:r>
              <a:rPr lang="en-GB" sz="1600" i="1" dirty="0" smtClean="0"/>
              <a:t>Security			Performance		Manageability</a:t>
            </a:r>
            <a:endParaRPr lang="en-GB" sz="1600" i="1" dirty="0"/>
          </a:p>
          <a:p>
            <a:pPr>
              <a:lnSpc>
                <a:spcPct val="120000"/>
              </a:lnSpc>
            </a:pPr>
            <a:r>
              <a:rPr lang="en-GB" sz="1600" dirty="0"/>
              <a:t>These design criteria are applied to these distinct functional areas of a Data </a:t>
            </a:r>
            <a:r>
              <a:rPr lang="en-GB" sz="1600" dirty="0" smtClean="0"/>
              <a:t>centre </a:t>
            </a:r>
            <a:r>
              <a:rPr lang="en-GB" sz="1600" dirty="0"/>
              <a:t>network:</a:t>
            </a:r>
          </a:p>
          <a:p>
            <a:pPr lvl="1">
              <a:lnSpc>
                <a:spcPct val="120000"/>
              </a:lnSpc>
            </a:pPr>
            <a:r>
              <a:rPr lang="en-GB" sz="1600" b="1" dirty="0"/>
              <a:t>Infrastructure services</a:t>
            </a:r>
            <a:r>
              <a:rPr lang="en-GB" sz="1600" dirty="0"/>
              <a:t>—Routing, switching, and server-farm architecture</a:t>
            </a:r>
          </a:p>
          <a:p>
            <a:pPr lvl="1">
              <a:lnSpc>
                <a:spcPct val="120000"/>
              </a:lnSpc>
            </a:pPr>
            <a:r>
              <a:rPr lang="en-GB" sz="1600" b="1" dirty="0"/>
              <a:t>Application services</a:t>
            </a:r>
            <a:r>
              <a:rPr lang="en-GB" sz="1600" dirty="0"/>
              <a:t>—Load balancing, Secure Socket Layer (SSL) offloading, and caching</a:t>
            </a:r>
          </a:p>
          <a:p>
            <a:pPr lvl="1">
              <a:lnSpc>
                <a:spcPct val="120000"/>
              </a:lnSpc>
            </a:pPr>
            <a:r>
              <a:rPr lang="en-GB" sz="1600" b="1" dirty="0"/>
              <a:t>Security services</a:t>
            </a:r>
            <a:r>
              <a:rPr lang="en-GB" sz="1600" dirty="0"/>
              <a:t>—Packet filtering and inspection, intrusion detection, and intrusion prevention</a:t>
            </a:r>
          </a:p>
          <a:p>
            <a:pPr lvl="1">
              <a:lnSpc>
                <a:spcPct val="120000"/>
              </a:lnSpc>
            </a:pPr>
            <a:r>
              <a:rPr lang="en-GB" sz="1600" b="1" dirty="0"/>
              <a:t>Storage services</a:t>
            </a:r>
            <a:r>
              <a:rPr lang="en-GB" sz="1600" dirty="0"/>
              <a:t>—SAN architecture, Fibre Channel switching, backup, and archival</a:t>
            </a:r>
          </a:p>
          <a:p>
            <a:pPr lvl="1">
              <a:lnSpc>
                <a:spcPct val="120000"/>
              </a:lnSpc>
            </a:pPr>
            <a:r>
              <a:rPr lang="en-GB" sz="1600" b="1" dirty="0"/>
              <a:t>Business continuance</a:t>
            </a:r>
            <a:r>
              <a:rPr lang="en-GB" sz="1600" dirty="0"/>
              <a:t>—SAN </a:t>
            </a:r>
            <a:r>
              <a:rPr lang="en-GB" sz="1600" dirty="0" smtClean="0"/>
              <a:t>extension</a:t>
            </a:r>
            <a:r>
              <a:rPr lang="en-GB" sz="1600" dirty="0"/>
              <a:t>, site selection, and Data </a:t>
            </a:r>
            <a:r>
              <a:rPr lang="en-GB" sz="1600" dirty="0" smtClean="0"/>
              <a:t>centre </a:t>
            </a:r>
            <a:r>
              <a:rPr lang="en-GB" sz="1600" dirty="0"/>
              <a:t>interconnectivity</a:t>
            </a:r>
            <a:endParaRPr lang="en-GB" sz="1400" dirty="0"/>
          </a:p>
        </p:txBody>
      </p:sp>
    </p:spTree>
    <p:extLst>
      <p:ext uri="{BB962C8B-B14F-4D97-AF65-F5344CB8AC3E}">
        <p14:creationId xmlns:p14="http://schemas.microsoft.com/office/powerpoint/2010/main" val="752920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Centre Facilities</a:t>
            </a:r>
          </a:p>
        </p:txBody>
      </p:sp>
      <p:sp>
        <p:nvSpPr>
          <p:cNvPr id="3" name="Content Placeholder 2"/>
          <p:cNvSpPr>
            <a:spLocks noGrp="1"/>
          </p:cNvSpPr>
          <p:nvPr>
            <p:ph idx="1"/>
          </p:nvPr>
        </p:nvSpPr>
        <p:spPr>
          <a:xfrm>
            <a:off x="549275" y="1600200"/>
            <a:ext cx="7889047" cy="4661451"/>
          </a:xfrm>
        </p:spPr>
        <p:txBody>
          <a:bodyPr>
            <a:normAutofit fontScale="77500" lnSpcReduction="20000"/>
          </a:bodyPr>
          <a:lstStyle/>
          <a:p>
            <a:pPr>
              <a:lnSpc>
                <a:spcPct val="120000"/>
              </a:lnSpc>
            </a:pPr>
            <a:r>
              <a:rPr lang="en-GB" dirty="0"/>
              <a:t>Because Data </a:t>
            </a:r>
            <a:r>
              <a:rPr lang="en-GB" dirty="0" smtClean="0"/>
              <a:t>centres </a:t>
            </a:r>
            <a:r>
              <a:rPr lang="en-GB" dirty="0"/>
              <a:t>house critical computing resources, enterprises must make special arrangements with respect to both the facilities that house the equipment and the personnel required for a 24-by-7 operation.</a:t>
            </a:r>
          </a:p>
          <a:p>
            <a:pPr>
              <a:lnSpc>
                <a:spcPct val="120000"/>
              </a:lnSpc>
            </a:pPr>
            <a:r>
              <a:rPr lang="en-GB" dirty="0"/>
              <a:t>These facilities are likely to support a high concentration of server resources and network infrastructure.</a:t>
            </a:r>
          </a:p>
          <a:p>
            <a:pPr lvl="1">
              <a:lnSpc>
                <a:spcPct val="120000"/>
              </a:lnSpc>
            </a:pPr>
            <a:r>
              <a:rPr lang="en-GB" dirty="0"/>
              <a:t>Power capacity</a:t>
            </a:r>
          </a:p>
          <a:p>
            <a:pPr lvl="1">
              <a:lnSpc>
                <a:spcPct val="120000"/>
              </a:lnSpc>
            </a:pPr>
            <a:r>
              <a:rPr lang="en-GB" dirty="0"/>
              <a:t>Cooling capacity</a:t>
            </a:r>
          </a:p>
          <a:p>
            <a:pPr lvl="1">
              <a:lnSpc>
                <a:spcPct val="120000"/>
              </a:lnSpc>
            </a:pPr>
            <a:r>
              <a:rPr lang="en-GB" dirty="0"/>
              <a:t>Cabling</a:t>
            </a:r>
          </a:p>
          <a:p>
            <a:pPr lvl="1">
              <a:lnSpc>
                <a:spcPct val="120000"/>
              </a:lnSpc>
            </a:pPr>
            <a:r>
              <a:rPr lang="en-GB" dirty="0"/>
              <a:t>Temperature and humidity controls</a:t>
            </a:r>
          </a:p>
          <a:p>
            <a:pPr lvl="1">
              <a:lnSpc>
                <a:spcPct val="120000"/>
              </a:lnSpc>
            </a:pPr>
            <a:r>
              <a:rPr lang="en-GB" dirty="0"/>
              <a:t>Fire and smoke systems</a:t>
            </a:r>
          </a:p>
          <a:p>
            <a:pPr lvl="1">
              <a:lnSpc>
                <a:spcPct val="120000"/>
              </a:lnSpc>
            </a:pPr>
            <a:r>
              <a:rPr lang="en-GB" dirty="0"/>
              <a:t>Physical security: restricted access and surveillance systems</a:t>
            </a:r>
          </a:p>
          <a:p>
            <a:pPr lvl="1">
              <a:lnSpc>
                <a:spcPct val="120000"/>
              </a:lnSpc>
            </a:pPr>
            <a:r>
              <a:rPr lang="en-GB" dirty="0"/>
              <a:t>Rack space and raised floors</a:t>
            </a:r>
          </a:p>
        </p:txBody>
      </p:sp>
    </p:spTree>
    <p:extLst>
      <p:ext uri="{BB962C8B-B14F-4D97-AF65-F5344CB8AC3E}">
        <p14:creationId xmlns:p14="http://schemas.microsoft.com/office/powerpoint/2010/main" val="3891657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 of Data Centre</a:t>
            </a:r>
          </a:p>
        </p:txBody>
      </p:sp>
      <p:sp>
        <p:nvSpPr>
          <p:cNvPr id="3" name="Content Placeholder 2"/>
          <p:cNvSpPr>
            <a:spLocks noGrp="1"/>
          </p:cNvSpPr>
          <p:nvPr>
            <p:ph idx="1"/>
          </p:nvPr>
        </p:nvSpPr>
        <p:spPr>
          <a:xfrm>
            <a:off x="549275" y="1444532"/>
            <a:ext cx="8042276" cy="4343400"/>
          </a:xfrm>
        </p:spPr>
        <p:txBody>
          <a:bodyPr/>
          <a:lstStyle/>
          <a:p>
            <a:r>
              <a:rPr lang="en-GB" dirty="0"/>
              <a:t>In the Enterprise</a:t>
            </a:r>
          </a:p>
        </p:txBody>
      </p:sp>
      <p:pic>
        <p:nvPicPr>
          <p:cNvPr id="4" name="Picture 3"/>
          <p:cNvPicPr>
            <a:picLocks noChangeAspect="1"/>
          </p:cNvPicPr>
          <p:nvPr/>
        </p:nvPicPr>
        <p:blipFill>
          <a:blip r:embed="rId2"/>
          <a:stretch>
            <a:fillRect/>
          </a:stretch>
        </p:blipFill>
        <p:spPr>
          <a:xfrm>
            <a:off x="700029" y="1944060"/>
            <a:ext cx="7806196" cy="4793019"/>
          </a:xfrm>
          <a:prstGeom prst="rect">
            <a:avLst/>
          </a:prstGeom>
        </p:spPr>
      </p:pic>
    </p:spTree>
    <p:extLst>
      <p:ext uri="{BB962C8B-B14F-4D97-AF65-F5344CB8AC3E}">
        <p14:creationId xmlns:p14="http://schemas.microsoft.com/office/powerpoint/2010/main" val="279079913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the Service Provider Environment</a:t>
            </a:r>
          </a:p>
        </p:txBody>
      </p:sp>
      <p:sp>
        <p:nvSpPr>
          <p:cNvPr id="3" name="Content Placeholder 2"/>
          <p:cNvSpPr>
            <a:spLocks noGrp="1"/>
          </p:cNvSpPr>
          <p:nvPr>
            <p:ph idx="1"/>
          </p:nvPr>
        </p:nvSpPr>
        <p:spPr/>
        <p:txBody>
          <a:bodyPr>
            <a:normAutofit fontScale="85000" lnSpcReduction="20000"/>
          </a:bodyPr>
          <a:lstStyle/>
          <a:p>
            <a:pPr>
              <a:lnSpc>
                <a:spcPct val="120000"/>
              </a:lnSpc>
            </a:pPr>
            <a:r>
              <a:rPr lang="en-GB" dirty="0"/>
              <a:t>Data </a:t>
            </a:r>
            <a:r>
              <a:rPr lang="en-GB" dirty="0" smtClean="0"/>
              <a:t>centres </a:t>
            </a:r>
            <a:r>
              <a:rPr lang="en-GB" dirty="0"/>
              <a:t>in service provider (SP) environments, known as Internet Data </a:t>
            </a:r>
            <a:r>
              <a:rPr lang="en-GB" dirty="0" smtClean="0"/>
              <a:t>centres </a:t>
            </a:r>
            <a:r>
              <a:rPr lang="en-GB" dirty="0"/>
              <a:t>(IDCs), unlike in enterprise environments, are the source of revenue that supports collocated server farms for enterprise customers.</a:t>
            </a:r>
          </a:p>
          <a:p>
            <a:pPr>
              <a:lnSpc>
                <a:spcPct val="120000"/>
              </a:lnSpc>
            </a:pPr>
            <a:r>
              <a:rPr lang="en-GB" dirty="0"/>
              <a:t>The SP Data </a:t>
            </a:r>
            <a:r>
              <a:rPr lang="en-GB" dirty="0" smtClean="0"/>
              <a:t>centre </a:t>
            </a:r>
            <a:r>
              <a:rPr lang="en-GB" dirty="0"/>
              <a:t>is a service-oriented environment built to house, or </a:t>
            </a:r>
            <a:r>
              <a:rPr lang="en-GB" i="1" dirty="0"/>
              <a:t>host</a:t>
            </a:r>
            <a:r>
              <a:rPr lang="en-GB" dirty="0"/>
              <a:t>, an enterprise customer’s application environment under tightly </a:t>
            </a:r>
            <a:r>
              <a:rPr lang="en-GB" dirty="0" smtClean="0"/>
              <a:t>controlled SLAs </a:t>
            </a:r>
            <a:r>
              <a:rPr lang="en-GB" dirty="0"/>
              <a:t>for uptime and availability. </a:t>
            </a:r>
          </a:p>
          <a:p>
            <a:pPr>
              <a:lnSpc>
                <a:spcPct val="120000"/>
              </a:lnSpc>
            </a:pPr>
            <a:r>
              <a:rPr lang="en-GB" dirty="0"/>
              <a:t>Enterprises also build IDCs when the sole reason for the Data </a:t>
            </a:r>
            <a:r>
              <a:rPr lang="en-GB" dirty="0" smtClean="0"/>
              <a:t>centre </a:t>
            </a:r>
            <a:r>
              <a:rPr lang="en-GB" dirty="0"/>
              <a:t>is to support Internet-facing applications.</a:t>
            </a:r>
          </a:p>
          <a:p>
            <a:pPr>
              <a:lnSpc>
                <a:spcPct val="120000"/>
              </a:lnSpc>
            </a:pPr>
            <a:r>
              <a:rPr lang="en-GB" dirty="0"/>
              <a:t>The IDCs are separated from the SP internal Data </a:t>
            </a:r>
            <a:r>
              <a:rPr lang="en-GB" dirty="0" smtClean="0"/>
              <a:t>centres </a:t>
            </a:r>
            <a:r>
              <a:rPr lang="en-GB" dirty="0"/>
              <a:t>that support the internal </a:t>
            </a:r>
            <a:r>
              <a:rPr lang="en-GB" dirty="0" smtClean="0"/>
              <a:t>business applications </a:t>
            </a:r>
            <a:r>
              <a:rPr lang="en-GB" dirty="0"/>
              <a:t>environments.</a:t>
            </a:r>
          </a:p>
        </p:txBody>
      </p:sp>
    </p:spTree>
    <p:extLst>
      <p:ext uri="{BB962C8B-B14F-4D97-AF65-F5344CB8AC3E}">
        <p14:creationId xmlns:p14="http://schemas.microsoft.com/office/powerpoint/2010/main" val="34817661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Application Architecture Models</a:t>
            </a:r>
          </a:p>
        </p:txBody>
      </p:sp>
      <p:sp>
        <p:nvSpPr>
          <p:cNvPr id="3" name="Content Placeholder 2"/>
          <p:cNvSpPr>
            <a:spLocks noGrp="1"/>
          </p:cNvSpPr>
          <p:nvPr>
            <p:ph idx="1"/>
          </p:nvPr>
        </p:nvSpPr>
        <p:spPr>
          <a:xfrm>
            <a:off x="549275" y="1859535"/>
            <a:ext cx="3507895" cy="4084065"/>
          </a:xfrm>
        </p:spPr>
        <p:txBody>
          <a:bodyPr/>
          <a:lstStyle/>
          <a:p>
            <a:r>
              <a:rPr lang="en-GB" dirty="0"/>
              <a:t>Client-Server Model</a:t>
            </a:r>
          </a:p>
          <a:p>
            <a:endParaRPr lang="en-GB" dirty="0"/>
          </a:p>
          <a:p>
            <a:endParaRPr lang="en-GB" dirty="0"/>
          </a:p>
        </p:txBody>
      </p:sp>
      <p:pic>
        <p:nvPicPr>
          <p:cNvPr id="4" name="Picture 3"/>
          <p:cNvPicPr>
            <a:picLocks noChangeAspect="1"/>
          </p:cNvPicPr>
          <p:nvPr/>
        </p:nvPicPr>
        <p:blipFill>
          <a:blip r:embed="rId2"/>
          <a:stretch>
            <a:fillRect/>
          </a:stretch>
        </p:blipFill>
        <p:spPr>
          <a:xfrm>
            <a:off x="640465" y="2727833"/>
            <a:ext cx="3325514" cy="1899876"/>
          </a:xfrm>
          <a:prstGeom prst="rect">
            <a:avLst/>
          </a:prstGeom>
        </p:spPr>
      </p:pic>
      <p:pic>
        <p:nvPicPr>
          <p:cNvPr id="5" name="Picture 4"/>
          <p:cNvPicPr>
            <a:picLocks noChangeAspect="1"/>
          </p:cNvPicPr>
          <p:nvPr/>
        </p:nvPicPr>
        <p:blipFill>
          <a:blip r:embed="rId3"/>
          <a:stretch>
            <a:fillRect/>
          </a:stretch>
        </p:blipFill>
        <p:spPr>
          <a:xfrm>
            <a:off x="5494084" y="2807342"/>
            <a:ext cx="3242493" cy="2848107"/>
          </a:xfrm>
          <a:prstGeom prst="rect">
            <a:avLst/>
          </a:prstGeom>
        </p:spPr>
      </p:pic>
      <p:sp>
        <p:nvSpPr>
          <p:cNvPr id="6" name="Content Placeholder 2"/>
          <p:cNvSpPr txBox="1">
            <a:spLocks/>
          </p:cNvSpPr>
          <p:nvPr/>
        </p:nvSpPr>
        <p:spPr>
          <a:xfrm>
            <a:off x="5481144" y="1752601"/>
            <a:ext cx="4038093" cy="4343400"/>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GB" dirty="0"/>
              <a:t>n-Tire application interaction</a:t>
            </a:r>
          </a:p>
        </p:txBody>
      </p:sp>
    </p:spTree>
    <p:extLst>
      <p:ext uri="{BB962C8B-B14F-4D97-AF65-F5344CB8AC3E}">
        <p14:creationId xmlns:p14="http://schemas.microsoft.com/office/powerpoint/2010/main" val="4103475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n-Tier Model</a:t>
            </a:r>
          </a:p>
        </p:txBody>
      </p:sp>
      <p:sp>
        <p:nvSpPr>
          <p:cNvPr id="3" name="Content Placeholder 2"/>
          <p:cNvSpPr>
            <a:spLocks noGrp="1"/>
          </p:cNvSpPr>
          <p:nvPr>
            <p:ph idx="1"/>
          </p:nvPr>
        </p:nvSpPr>
        <p:spPr/>
        <p:txBody>
          <a:bodyPr/>
          <a:lstStyle/>
          <a:p>
            <a:r>
              <a:rPr lang="en-GB" dirty="0"/>
              <a:t>The n-tier model uses a thin client and a web browser to access the data in many different ways.</a:t>
            </a:r>
          </a:p>
          <a:p>
            <a:r>
              <a:rPr lang="en-GB" dirty="0"/>
              <a:t>The server side of the n-tier model is divided into distinct functional areas that include the web, application, and database servers.</a:t>
            </a:r>
          </a:p>
        </p:txBody>
      </p:sp>
      <p:pic>
        <p:nvPicPr>
          <p:cNvPr id="4" name="Picture 3"/>
          <p:cNvPicPr>
            <a:picLocks noChangeAspect="1"/>
          </p:cNvPicPr>
          <p:nvPr/>
        </p:nvPicPr>
        <p:blipFill>
          <a:blip r:embed="rId2"/>
          <a:stretch>
            <a:fillRect/>
          </a:stretch>
        </p:blipFill>
        <p:spPr>
          <a:xfrm>
            <a:off x="1615781" y="3974095"/>
            <a:ext cx="6014463" cy="2515975"/>
          </a:xfrm>
          <a:prstGeom prst="rect">
            <a:avLst/>
          </a:prstGeom>
        </p:spPr>
      </p:pic>
    </p:spTree>
    <p:extLst>
      <p:ext uri="{BB962C8B-B14F-4D97-AF65-F5344CB8AC3E}">
        <p14:creationId xmlns:p14="http://schemas.microsoft.com/office/powerpoint/2010/main" val="33764020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n-Tier Model</a:t>
            </a:r>
          </a:p>
        </p:txBody>
      </p:sp>
      <p:sp>
        <p:nvSpPr>
          <p:cNvPr id="3" name="Content Placeholder 2"/>
          <p:cNvSpPr>
            <a:spLocks noGrp="1"/>
          </p:cNvSpPr>
          <p:nvPr>
            <p:ph idx="1"/>
          </p:nvPr>
        </p:nvSpPr>
        <p:spPr/>
        <p:txBody>
          <a:bodyPr>
            <a:normAutofit fontScale="77500" lnSpcReduction="20000"/>
          </a:bodyPr>
          <a:lstStyle/>
          <a:p>
            <a:pPr>
              <a:lnSpc>
                <a:spcPct val="120000"/>
              </a:lnSpc>
            </a:pPr>
            <a:r>
              <a:rPr lang="en-GB" dirty="0"/>
              <a:t>The n-tier model relies on a standard web architecture where the web browser formats and presents the information received from the web server.</a:t>
            </a:r>
          </a:p>
          <a:p>
            <a:pPr>
              <a:lnSpc>
                <a:spcPct val="120000"/>
              </a:lnSpc>
            </a:pPr>
            <a:r>
              <a:rPr lang="en-GB" dirty="0"/>
              <a:t>The server side in the web architecture consists of multiple and distinct servers that are functionally separate. </a:t>
            </a:r>
          </a:p>
          <a:p>
            <a:pPr>
              <a:lnSpc>
                <a:spcPct val="120000"/>
              </a:lnSpc>
            </a:pPr>
            <a:r>
              <a:rPr lang="en-GB" dirty="0"/>
              <a:t>This model is more scalable and manageable, and even though it is more complex than the classic client/server model, it enables application environments to evolve toward distributed computing environments.</a:t>
            </a:r>
          </a:p>
          <a:p>
            <a:pPr>
              <a:lnSpc>
                <a:spcPct val="120000"/>
              </a:lnSpc>
            </a:pPr>
            <a:r>
              <a:rPr lang="en-GB" dirty="0"/>
              <a:t>The n-tier model provides a mechanism to increase performance and maintainability of client/server applications while the control and management of application code is simplified.</a:t>
            </a:r>
          </a:p>
        </p:txBody>
      </p:sp>
    </p:spTree>
    <p:extLst>
      <p:ext uri="{BB962C8B-B14F-4D97-AF65-F5344CB8AC3E}">
        <p14:creationId xmlns:p14="http://schemas.microsoft.com/office/powerpoint/2010/main" val="385601524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Multitier Architecture</a:t>
            </a:r>
          </a:p>
        </p:txBody>
      </p:sp>
      <p:sp>
        <p:nvSpPr>
          <p:cNvPr id="3" name="Content Placeholder 2"/>
          <p:cNvSpPr>
            <a:spLocks noGrp="1"/>
          </p:cNvSpPr>
          <p:nvPr>
            <p:ph idx="1"/>
          </p:nvPr>
        </p:nvSpPr>
        <p:spPr/>
        <p:txBody>
          <a:bodyPr>
            <a:normAutofit/>
          </a:bodyPr>
          <a:lstStyle/>
          <a:p>
            <a:r>
              <a:rPr lang="en-GB" sz="1800" dirty="0"/>
              <a:t>Multitier architectures refer to the Data </a:t>
            </a:r>
            <a:r>
              <a:rPr lang="en-GB" sz="1800" dirty="0" smtClean="0"/>
              <a:t>centre </a:t>
            </a:r>
            <a:r>
              <a:rPr lang="en-GB" sz="1800" dirty="0"/>
              <a:t>server farms supporting applications that provide a logical and physical separation between various application functions, such as web, application, and database (n-tier model).</a:t>
            </a:r>
          </a:p>
          <a:p>
            <a:r>
              <a:rPr lang="en-GB" sz="1800" dirty="0"/>
              <a:t>The network architecture is then dictated by the requirements of applications in use and their specific availability, scalability, and security and management goals. </a:t>
            </a:r>
          </a:p>
          <a:p>
            <a:r>
              <a:rPr lang="en-GB" sz="1800" dirty="0"/>
              <a:t>For each server-side tier, there is a one-to-one mapping to a network segment that supports the specific application function and its requirements. </a:t>
            </a:r>
          </a:p>
        </p:txBody>
      </p:sp>
      <p:pic>
        <p:nvPicPr>
          <p:cNvPr id="4" name="Picture 3"/>
          <p:cNvPicPr>
            <a:picLocks noChangeAspect="1"/>
          </p:cNvPicPr>
          <p:nvPr/>
        </p:nvPicPr>
        <p:blipFill>
          <a:blip r:embed="rId2"/>
          <a:stretch>
            <a:fillRect/>
          </a:stretch>
        </p:blipFill>
        <p:spPr>
          <a:xfrm>
            <a:off x="2619153" y="4725866"/>
            <a:ext cx="4411685" cy="2000348"/>
          </a:xfrm>
          <a:prstGeom prst="rect">
            <a:avLst/>
          </a:prstGeom>
        </p:spPr>
      </p:pic>
    </p:spTree>
    <p:extLst>
      <p:ext uri="{BB962C8B-B14F-4D97-AF65-F5344CB8AC3E}">
        <p14:creationId xmlns:p14="http://schemas.microsoft.com/office/powerpoint/2010/main" val="236676451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Centre Architecture</a:t>
            </a:r>
          </a:p>
        </p:txBody>
      </p:sp>
      <p:pic>
        <p:nvPicPr>
          <p:cNvPr id="4" name="Content Placeholder 3"/>
          <p:cNvPicPr>
            <a:picLocks noGrp="1" noChangeAspect="1"/>
          </p:cNvPicPr>
          <p:nvPr>
            <p:ph idx="1"/>
          </p:nvPr>
        </p:nvPicPr>
        <p:blipFill>
          <a:blip r:embed="rId2"/>
          <a:stretch>
            <a:fillRect/>
          </a:stretch>
        </p:blipFill>
        <p:spPr>
          <a:xfrm>
            <a:off x="1600200" y="1677481"/>
            <a:ext cx="6172200" cy="4771406"/>
          </a:xfrm>
          <a:prstGeom prst="rect">
            <a:avLst/>
          </a:prstGeom>
        </p:spPr>
      </p:pic>
    </p:spTree>
    <p:extLst>
      <p:ext uri="{BB962C8B-B14F-4D97-AF65-F5344CB8AC3E}">
        <p14:creationId xmlns:p14="http://schemas.microsoft.com/office/powerpoint/2010/main" val="1281307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Centre Architecture</a:t>
            </a:r>
          </a:p>
        </p:txBody>
      </p:sp>
      <p:sp>
        <p:nvSpPr>
          <p:cNvPr id="3" name="Content Placeholder 2"/>
          <p:cNvSpPr>
            <a:spLocks noGrp="1"/>
          </p:cNvSpPr>
          <p:nvPr>
            <p:ph idx="1"/>
          </p:nvPr>
        </p:nvSpPr>
        <p:spPr>
          <a:xfrm>
            <a:off x="549275" y="1600200"/>
            <a:ext cx="8042276" cy="4610099"/>
          </a:xfrm>
        </p:spPr>
        <p:txBody>
          <a:bodyPr>
            <a:normAutofit fontScale="77500" lnSpcReduction="20000"/>
          </a:bodyPr>
          <a:lstStyle/>
          <a:p>
            <a:r>
              <a:rPr lang="en-GB" dirty="0"/>
              <a:t>A</a:t>
            </a:r>
            <a:r>
              <a:rPr lang="en-GB" dirty="0" smtClean="0"/>
              <a:t> </a:t>
            </a:r>
            <a:r>
              <a:rPr lang="en-GB" dirty="0"/>
              <a:t>fully redundant enterprise Data </a:t>
            </a:r>
            <a:r>
              <a:rPr lang="en-GB" dirty="0" smtClean="0"/>
              <a:t>centre </a:t>
            </a:r>
            <a:r>
              <a:rPr lang="en-GB" dirty="0" smtClean="0"/>
              <a:t>supports: </a:t>
            </a:r>
          </a:p>
          <a:p>
            <a:pPr lvl="1"/>
            <a:r>
              <a:rPr lang="en-GB" dirty="0"/>
              <a:t>No single point of failure—redundant </a:t>
            </a:r>
            <a:r>
              <a:rPr lang="en-GB" dirty="0" smtClean="0"/>
              <a:t>components</a:t>
            </a:r>
          </a:p>
          <a:p>
            <a:pPr lvl="1"/>
            <a:r>
              <a:rPr lang="en-GB" dirty="0" smtClean="0"/>
              <a:t>Redundant </a:t>
            </a:r>
            <a:r>
              <a:rPr lang="en-GB" dirty="0"/>
              <a:t>Data </a:t>
            </a:r>
            <a:r>
              <a:rPr lang="en-GB" dirty="0" smtClean="0"/>
              <a:t>centres</a:t>
            </a:r>
            <a:endParaRPr lang="en-GB" dirty="0" smtClean="0"/>
          </a:p>
          <a:p>
            <a:r>
              <a:rPr lang="en-GB" dirty="0"/>
              <a:t>The core </a:t>
            </a:r>
            <a:r>
              <a:rPr lang="en-GB" dirty="0" smtClean="0"/>
              <a:t>connectivity functions </a:t>
            </a:r>
            <a:r>
              <a:rPr lang="en-GB" dirty="0"/>
              <a:t>supported by Data </a:t>
            </a:r>
            <a:r>
              <a:rPr lang="en-GB" dirty="0" smtClean="0"/>
              <a:t>centres </a:t>
            </a:r>
            <a:r>
              <a:rPr lang="en-GB" dirty="0"/>
              <a:t>are Internet </a:t>
            </a:r>
            <a:r>
              <a:rPr lang="en-GB" dirty="0" smtClean="0"/>
              <a:t>Edge </a:t>
            </a:r>
            <a:r>
              <a:rPr lang="en-GB" dirty="0"/>
              <a:t>connectivity, campus connectivity, </a:t>
            </a:r>
            <a:r>
              <a:rPr lang="en-GB" dirty="0" smtClean="0"/>
              <a:t>and server-farm connectivity.</a:t>
            </a:r>
          </a:p>
          <a:p>
            <a:r>
              <a:rPr lang="en-GB" dirty="0"/>
              <a:t>The Internet Edge provides the connectivity from the enterprise to the Internet and </a:t>
            </a:r>
            <a:r>
              <a:rPr lang="en-GB" dirty="0" smtClean="0"/>
              <a:t>its associated </a:t>
            </a:r>
            <a:r>
              <a:rPr lang="en-GB" dirty="0"/>
              <a:t>redundancy and security functions, such as the </a:t>
            </a:r>
            <a:r>
              <a:rPr lang="en-GB" dirty="0" smtClean="0"/>
              <a:t>following:</a:t>
            </a:r>
          </a:p>
          <a:p>
            <a:pPr lvl="1"/>
            <a:r>
              <a:rPr lang="en-GB" dirty="0" smtClean="0"/>
              <a:t>Redundant </a:t>
            </a:r>
            <a:r>
              <a:rPr lang="en-GB" dirty="0"/>
              <a:t>connections to different service </a:t>
            </a:r>
            <a:r>
              <a:rPr lang="en-GB" dirty="0" smtClean="0"/>
              <a:t>providers</a:t>
            </a:r>
          </a:p>
          <a:p>
            <a:pPr lvl="1"/>
            <a:r>
              <a:rPr lang="en-GB" dirty="0" smtClean="0"/>
              <a:t>External </a:t>
            </a:r>
            <a:r>
              <a:rPr lang="en-GB" dirty="0"/>
              <a:t>and internal routing through exterior border gateway protocol (EBGP) </a:t>
            </a:r>
            <a:r>
              <a:rPr lang="en-GB" dirty="0" smtClean="0"/>
              <a:t>and</a:t>
            </a:r>
          </a:p>
          <a:p>
            <a:pPr lvl="1"/>
            <a:r>
              <a:rPr lang="en-GB" dirty="0"/>
              <a:t>I</a:t>
            </a:r>
            <a:r>
              <a:rPr lang="en-GB" dirty="0" smtClean="0"/>
              <a:t>nterior </a:t>
            </a:r>
            <a:r>
              <a:rPr lang="en-GB" dirty="0"/>
              <a:t>border gateway protocol (</a:t>
            </a:r>
            <a:r>
              <a:rPr lang="en-GB" dirty="0" smtClean="0"/>
              <a:t>IBGP)</a:t>
            </a:r>
          </a:p>
          <a:p>
            <a:pPr lvl="1"/>
            <a:r>
              <a:rPr lang="en-GB" dirty="0" smtClean="0"/>
              <a:t>Edge </a:t>
            </a:r>
            <a:r>
              <a:rPr lang="en-GB" dirty="0"/>
              <a:t>security to control access from the </a:t>
            </a:r>
            <a:r>
              <a:rPr lang="en-GB" dirty="0" smtClean="0"/>
              <a:t>Internet</a:t>
            </a:r>
          </a:p>
          <a:p>
            <a:pPr lvl="1"/>
            <a:r>
              <a:rPr lang="en-GB" dirty="0" smtClean="0"/>
              <a:t>Control </a:t>
            </a:r>
            <a:r>
              <a:rPr lang="en-GB" dirty="0"/>
              <a:t>for access to the Internet from the enterprise </a:t>
            </a:r>
            <a:r>
              <a:rPr lang="en-GB" dirty="0" smtClean="0"/>
              <a:t>clients</a:t>
            </a:r>
          </a:p>
        </p:txBody>
      </p:sp>
    </p:spTree>
    <p:extLst>
      <p:ext uri="{BB962C8B-B14F-4D97-AF65-F5344CB8AC3E}">
        <p14:creationId xmlns:p14="http://schemas.microsoft.com/office/powerpoint/2010/main" val="4668038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Cont</a:t>
            </a:r>
            <a:r>
              <a:rPr lang="en-GB" dirty="0" smtClean="0"/>
              <a:t>…</a:t>
            </a:r>
            <a:endParaRPr lang="en-GB" dirty="0"/>
          </a:p>
        </p:txBody>
      </p:sp>
      <p:sp>
        <p:nvSpPr>
          <p:cNvPr id="3" name="Content Placeholder 2"/>
          <p:cNvSpPr>
            <a:spLocks noGrp="1"/>
          </p:cNvSpPr>
          <p:nvPr>
            <p:ph idx="1"/>
          </p:nvPr>
        </p:nvSpPr>
        <p:spPr/>
        <p:txBody>
          <a:bodyPr/>
          <a:lstStyle/>
          <a:p>
            <a:r>
              <a:rPr lang="en-GB" dirty="0"/>
              <a:t>The campus core switches provide connectivity between the Internet Edge, the intranet server farms, the campus network, and the private WAN.</a:t>
            </a:r>
          </a:p>
          <a:p>
            <a:r>
              <a:rPr lang="en-GB" dirty="0" smtClean="0"/>
              <a:t>The </a:t>
            </a:r>
            <a:r>
              <a:rPr lang="en-GB" dirty="0"/>
              <a:t>core switches </a:t>
            </a:r>
            <a:r>
              <a:rPr lang="en-GB" dirty="0" smtClean="0"/>
              <a:t>physically connect </a:t>
            </a:r>
            <a:r>
              <a:rPr lang="en-GB" dirty="0"/>
              <a:t>to the devices that provide access to other major network areas, such as the </a:t>
            </a:r>
            <a:r>
              <a:rPr lang="en-GB" dirty="0" smtClean="0"/>
              <a:t>private WAN </a:t>
            </a:r>
            <a:r>
              <a:rPr lang="en-GB" dirty="0"/>
              <a:t>edge routers, the server-farm aggregation switches, and campus </a:t>
            </a:r>
            <a:r>
              <a:rPr lang="en-GB" dirty="0" smtClean="0"/>
              <a:t>distribution switches</a:t>
            </a:r>
            <a:r>
              <a:rPr lang="en-GB" dirty="0"/>
              <a:t>.</a:t>
            </a:r>
          </a:p>
        </p:txBody>
      </p:sp>
    </p:spTree>
    <p:extLst>
      <p:ext uri="{BB962C8B-B14F-4D97-AF65-F5344CB8AC3E}">
        <p14:creationId xmlns:p14="http://schemas.microsoft.com/office/powerpoint/2010/main" val="330930605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Aggregation and Access Layers</a:t>
            </a:r>
          </a:p>
        </p:txBody>
      </p:sp>
      <p:pic>
        <p:nvPicPr>
          <p:cNvPr id="4" name="Content Placeholder 3"/>
          <p:cNvPicPr>
            <a:picLocks noGrp="1" noChangeAspect="1"/>
          </p:cNvPicPr>
          <p:nvPr>
            <p:ph idx="1"/>
          </p:nvPr>
        </p:nvPicPr>
        <p:blipFill>
          <a:blip r:embed="rId2"/>
          <a:stretch>
            <a:fillRect/>
          </a:stretch>
        </p:blipFill>
        <p:spPr>
          <a:xfrm>
            <a:off x="1332322" y="1600200"/>
            <a:ext cx="6476180" cy="4343400"/>
          </a:xfrm>
          <a:prstGeom prst="rect">
            <a:avLst/>
          </a:prstGeom>
        </p:spPr>
      </p:pic>
    </p:spTree>
    <p:extLst>
      <p:ext uri="{BB962C8B-B14F-4D97-AF65-F5344CB8AC3E}">
        <p14:creationId xmlns:p14="http://schemas.microsoft.com/office/powerpoint/2010/main" val="52419481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Access Layer Segments</a:t>
            </a:r>
            <a:endParaRPr lang="en-GB" dirty="0"/>
          </a:p>
        </p:txBody>
      </p:sp>
      <p:pic>
        <p:nvPicPr>
          <p:cNvPr id="4" name="Content Placeholder 3"/>
          <p:cNvPicPr>
            <a:picLocks noGrp="1" noChangeAspect="1"/>
          </p:cNvPicPr>
          <p:nvPr>
            <p:ph idx="1"/>
          </p:nvPr>
        </p:nvPicPr>
        <p:blipFill>
          <a:blip r:embed="rId2"/>
          <a:stretch>
            <a:fillRect/>
          </a:stretch>
        </p:blipFill>
        <p:spPr>
          <a:xfrm>
            <a:off x="1137727" y="1546132"/>
            <a:ext cx="6787073" cy="4829268"/>
          </a:xfrm>
          <a:prstGeom prst="rect">
            <a:avLst/>
          </a:prstGeom>
        </p:spPr>
      </p:pic>
    </p:spTree>
    <p:extLst>
      <p:ext uri="{BB962C8B-B14F-4D97-AF65-F5344CB8AC3E}">
        <p14:creationId xmlns:p14="http://schemas.microsoft.com/office/powerpoint/2010/main" val="249771605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Storage and Transport Layers</a:t>
            </a:r>
            <a:endParaRPr lang="en-GB" dirty="0"/>
          </a:p>
        </p:txBody>
      </p:sp>
      <p:pic>
        <p:nvPicPr>
          <p:cNvPr id="4" name="Content Placeholder 3"/>
          <p:cNvPicPr>
            <a:picLocks noGrp="1" noChangeAspect="1"/>
          </p:cNvPicPr>
          <p:nvPr>
            <p:ph idx="1"/>
          </p:nvPr>
        </p:nvPicPr>
        <p:blipFill>
          <a:blip r:embed="rId2"/>
          <a:stretch>
            <a:fillRect/>
          </a:stretch>
        </p:blipFill>
        <p:spPr>
          <a:xfrm>
            <a:off x="927100" y="1600200"/>
            <a:ext cx="7366000" cy="4787900"/>
          </a:xfrm>
          <a:prstGeom prst="rect">
            <a:avLst/>
          </a:prstGeom>
        </p:spPr>
      </p:pic>
    </p:spTree>
    <p:extLst>
      <p:ext uri="{BB962C8B-B14F-4D97-AF65-F5344CB8AC3E}">
        <p14:creationId xmlns:p14="http://schemas.microsoft.com/office/powerpoint/2010/main" val="63540484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Centre Services</a:t>
            </a:r>
            <a:endParaRPr lang="en-GB" dirty="0"/>
          </a:p>
        </p:txBody>
      </p:sp>
      <p:sp>
        <p:nvSpPr>
          <p:cNvPr id="3" name="Content Placeholder 2"/>
          <p:cNvSpPr>
            <a:spLocks noGrp="1"/>
          </p:cNvSpPr>
          <p:nvPr>
            <p:ph idx="1"/>
          </p:nvPr>
        </p:nvSpPr>
        <p:spPr/>
        <p:txBody>
          <a:bodyPr>
            <a:normAutofit/>
          </a:bodyPr>
          <a:lstStyle/>
          <a:p>
            <a:r>
              <a:rPr lang="en-GB" sz="2000" dirty="0"/>
              <a:t>Data </a:t>
            </a:r>
            <a:r>
              <a:rPr lang="en-GB" sz="2000" dirty="0" smtClean="0"/>
              <a:t>centre </a:t>
            </a:r>
            <a:r>
              <a:rPr lang="en-GB" sz="2000" dirty="0" smtClean="0"/>
              <a:t>services </a:t>
            </a:r>
            <a:r>
              <a:rPr lang="en-GB" sz="2000" dirty="0"/>
              <a:t>are not only related to one </a:t>
            </a:r>
            <a:r>
              <a:rPr lang="en-GB" sz="2000" dirty="0" smtClean="0"/>
              <a:t>another but </a:t>
            </a:r>
            <a:r>
              <a:rPr lang="en-GB" sz="2000" dirty="0"/>
              <a:t>are also, in certain cases, dependent on each other</a:t>
            </a:r>
            <a:r>
              <a:rPr lang="en-GB" sz="2000" dirty="0" smtClean="0"/>
              <a:t>.</a:t>
            </a:r>
          </a:p>
          <a:p>
            <a:r>
              <a:rPr lang="en-GB" sz="2000" dirty="0"/>
              <a:t>The IP and storage infrastructure </a:t>
            </a:r>
            <a:r>
              <a:rPr lang="en-GB" sz="2000" dirty="0" smtClean="0"/>
              <a:t>services are </a:t>
            </a:r>
            <a:r>
              <a:rPr lang="en-GB" sz="2000" dirty="0"/>
              <a:t>the pillars of all other services because they provide the fundamental </a:t>
            </a:r>
            <a:r>
              <a:rPr lang="en-GB" sz="2000" dirty="0" smtClean="0"/>
              <a:t>building blocks </a:t>
            </a:r>
            <a:r>
              <a:rPr lang="en-GB" sz="2000" dirty="0"/>
              <a:t>of any network and thus of any service.</a:t>
            </a:r>
            <a:endParaRPr lang="en-GB" sz="2000" dirty="0" smtClean="0"/>
          </a:p>
          <a:p>
            <a:endParaRPr lang="en-GB" sz="2000" dirty="0"/>
          </a:p>
          <a:p>
            <a:endParaRPr lang="en-GB" sz="2000" dirty="0"/>
          </a:p>
        </p:txBody>
      </p:sp>
      <p:pic>
        <p:nvPicPr>
          <p:cNvPr id="5" name="Picture 4"/>
          <p:cNvPicPr>
            <a:picLocks noChangeAspect="1"/>
          </p:cNvPicPr>
          <p:nvPr/>
        </p:nvPicPr>
        <p:blipFill>
          <a:blip r:embed="rId2"/>
          <a:stretch>
            <a:fillRect/>
          </a:stretch>
        </p:blipFill>
        <p:spPr>
          <a:xfrm>
            <a:off x="2235201" y="3672236"/>
            <a:ext cx="4419600" cy="2985231"/>
          </a:xfrm>
          <a:prstGeom prst="rect">
            <a:avLst/>
          </a:prstGeom>
        </p:spPr>
      </p:pic>
    </p:spTree>
    <p:extLst>
      <p:ext uri="{BB962C8B-B14F-4D97-AF65-F5344CB8AC3E}">
        <p14:creationId xmlns:p14="http://schemas.microsoft.com/office/powerpoint/2010/main" val="265044511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IP Infrastructure Services</a:t>
            </a:r>
          </a:p>
        </p:txBody>
      </p:sp>
      <p:sp>
        <p:nvSpPr>
          <p:cNvPr id="3" name="Content Placeholder 2"/>
          <p:cNvSpPr>
            <a:spLocks noGrp="1"/>
          </p:cNvSpPr>
          <p:nvPr>
            <p:ph idx="1"/>
          </p:nvPr>
        </p:nvSpPr>
        <p:spPr>
          <a:xfrm>
            <a:off x="549275" y="1600201"/>
            <a:ext cx="8042276" cy="4483099"/>
          </a:xfrm>
        </p:spPr>
        <p:txBody>
          <a:bodyPr>
            <a:normAutofit fontScale="92500" lnSpcReduction="20000"/>
          </a:bodyPr>
          <a:lstStyle/>
          <a:p>
            <a:pPr>
              <a:lnSpc>
                <a:spcPct val="120000"/>
              </a:lnSpc>
            </a:pPr>
            <a:r>
              <a:rPr lang="en-GB" dirty="0"/>
              <a:t>Infrastructure services include all core features needed for the Data </a:t>
            </a:r>
            <a:r>
              <a:rPr lang="en-GB" dirty="0" smtClean="0"/>
              <a:t>centre </a:t>
            </a:r>
            <a:r>
              <a:rPr lang="en-GB" dirty="0"/>
              <a:t>IP </a:t>
            </a:r>
            <a:r>
              <a:rPr lang="en-GB" dirty="0" smtClean="0"/>
              <a:t>infrastructure to </a:t>
            </a:r>
            <a:r>
              <a:rPr lang="en-GB" dirty="0"/>
              <a:t>function and serve as the foundation, along with the storage infrastructure, of all </a:t>
            </a:r>
            <a:r>
              <a:rPr lang="en-GB" dirty="0" smtClean="0"/>
              <a:t>other Data </a:t>
            </a:r>
            <a:r>
              <a:rPr lang="en-GB" dirty="0" smtClean="0"/>
              <a:t>centre </a:t>
            </a:r>
            <a:r>
              <a:rPr lang="en-GB" dirty="0"/>
              <a:t>services</a:t>
            </a:r>
            <a:r>
              <a:rPr lang="en-GB" dirty="0" smtClean="0"/>
              <a:t>.</a:t>
            </a:r>
          </a:p>
          <a:p>
            <a:pPr>
              <a:lnSpc>
                <a:spcPct val="120000"/>
              </a:lnSpc>
            </a:pPr>
            <a:r>
              <a:rPr lang="en-GB" dirty="0"/>
              <a:t>The IP infrastructure features are organized as </a:t>
            </a:r>
            <a:r>
              <a:rPr lang="en-GB" dirty="0" smtClean="0"/>
              <a:t>follows:</a:t>
            </a:r>
          </a:p>
          <a:p>
            <a:pPr lvl="1">
              <a:lnSpc>
                <a:spcPct val="120000"/>
              </a:lnSpc>
            </a:pPr>
            <a:r>
              <a:rPr lang="en-GB" dirty="0" smtClean="0"/>
              <a:t>Layer 2 – L2 adjacency, VLANs, STP, additional features such as </a:t>
            </a:r>
            <a:r>
              <a:rPr lang="en-GB" dirty="0" err="1" smtClean="0"/>
              <a:t>loopguard</a:t>
            </a:r>
            <a:r>
              <a:rPr lang="en-GB" dirty="0" smtClean="0"/>
              <a:t>, port security, </a:t>
            </a:r>
            <a:r>
              <a:rPr lang="en-GB" dirty="0" err="1" smtClean="0"/>
              <a:t>portfast</a:t>
            </a:r>
            <a:r>
              <a:rPr lang="en-GB" dirty="0" smtClean="0"/>
              <a:t>, link aggregation, and UDLD. </a:t>
            </a:r>
          </a:p>
          <a:p>
            <a:pPr lvl="1">
              <a:lnSpc>
                <a:spcPct val="120000"/>
              </a:lnSpc>
            </a:pPr>
            <a:r>
              <a:rPr lang="en-GB" dirty="0" smtClean="0"/>
              <a:t>Layer 3 – fast convergence, redundancy, high availability, routing,  and gateway redundancy. </a:t>
            </a:r>
          </a:p>
          <a:p>
            <a:pPr lvl="1">
              <a:lnSpc>
                <a:spcPct val="120000"/>
              </a:lnSpc>
            </a:pPr>
            <a:r>
              <a:rPr lang="en-GB" dirty="0" smtClean="0"/>
              <a:t>Intelligent </a:t>
            </a:r>
            <a:r>
              <a:rPr lang="en-GB" dirty="0"/>
              <a:t>Network </a:t>
            </a:r>
            <a:r>
              <a:rPr lang="en-GB" dirty="0" smtClean="0"/>
              <a:t>Services – QoS, multicast, policy-bases routing, private VLANs. </a:t>
            </a:r>
            <a:endParaRPr lang="en-GB" dirty="0"/>
          </a:p>
        </p:txBody>
      </p:sp>
    </p:spTree>
    <p:extLst>
      <p:ext uri="{BB962C8B-B14F-4D97-AF65-F5344CB8AC3E}">
        <p14:creationId xmlns:p14="http://schemas.microsoft.com/office/powerpoint/2010/main" val="206713444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Application Services</a:t>
            </a:r>
            <a:endParaRPr lang="en-GB" dirty="0"/>
          </a:p>
        </p:txBody>
      </p:sp>
      <p:sp>
        <p:nvSpPr>
          <p:cNvPr id="3" name="Content Placeholder 2"/>
          <p:cNvSpPr>
            <a:spLocks noGrp="1"/>
          </p:cNvSpPr>
          <p:nvPr>
            <p:ph idx="1"/>
          </p:nvPr>
        </p:nvSpPr>
        <p:spPr>
          <a:xfrm>
            <a:off x="549274" y="1600200"/>
            <a:ext cx="8150225" cy="4559299"/>
          </a:xfrm>
        </p:spPr>
        <p:txBody>
          <a:bodyPr>
            <a:normAutofit fontScale="70000" lnSpcReduction="20000"/>
          </a:bodyPr>
          <a:lstStyle/>
          <a:p>
            <a:pPr>
              <a:lnSpc>
                <a:spcPct val="120000"/>
              </a:lnSpc>
            </a:pPr>
            <a:r>
              <a:rPr lang="en-GB" dirty="0"/>
              <a:t>Application services include a number of features that enhance the network awareness </a:t>
            </a:r>
            <a:r>
              <a:rPr lang="en-GB" dirty="0" smtClean="0"/>
              <a:t>of applications </a:t>
            </a:r>
            <a:r>
              <a:rPr lang="en-GB" dirty="0"/>
              <a:t>and use network intelligence to optimize application environments. </a:t>
            </a:r>
            <a:endParaRPr lang="en-GB" dirty="0" smtClean="0"/>
          </a:p>
          <a:p>
            <a:pPr>
              <a:lnSpc>
                <a:spcPct val="120000"/>
              </a:lnSpc>
            </a:pPr>
            <a:r>
              <a:rPr lang="en-GB" dirty="0" smtClean="0"/>
              <a:t>These features are </a:t>
            </a:r>
            <a:r>
              <a:rPr lang="en-GB" dirty="0"/>
              <a:t>equally available to scale server-farm performance, to perform packet </a:t>
            </a:r>
            <a:r>
              <a:rPr lang="en-GB" dirty="0" smtClean="0"/>
              <a:t>inspection at </a:t>
            </a:r>
            <a:r>
              <a:rPr lang="en-GB" dirty="0"/>
              <a:t>Layer 4 or Layer 5, and to improve server response time</a:t>
            </a:r>
            <a:r>
              <a:rPr lang="en-GB" dirty="0" smtClean="0"/>
              <a:t>.</a:t>
            </a:r>
            <a:endParaRPr lang="en-GB" dirty="0"/>
          </a:p>
          <a:p>
            <a:pPr>
              <a:lnSpc>
                <a:spcPct val="120000"/>
              </a:lnSpc>
            </a:pPr>
            <a:r>
              <a:rPr lang="en-GB" dirty="0"/>
              <a:t>The server-farm features </a:t>
            </a:r>
            <a:r>
              <a:rPr lang="en-GB" dirty="0" smtClean="0"/>
              <a:t>are organized </a:t>
            </a:r>
            <a:r>
              <a:rPr lang="en-GB" dirty="0"/>
              <a:t>by the devices that support </a:t>
            </a:r>
            <a:r>
              <a:rPr lang="en-GB" dirty="0" smtClean="0"/>
              <a:t>them.</a:t>
            </a:r>
          </a:p>
          <a:p>
            <a:pPr lvl="1">
              <a:lnSpc>
                <a:spcPct val="120000"/>
              </a:lnSpc>
            </a:pPr>
            <a:r>
              <a:rPr lang="en-GB" dirty="0" smtClean="0"/>
              <a:t>Load balancing</a:t>
            </a:r>
          </a:p>
          <a:p>
            <a:pPr lvl="1">
              <a:lnSpc>
                <a:spcPct val="120000"/>
              </a:lnSpc>
            </a:pPr>
            <a:r>
              <a:rPr lang="en-GB" dirty="0" smtClean="0"/>
              <a:t>Caching</a:t>
            </a:r>
            <a:endParaRPr lang="en-GB" dirty="0"/>
          </a:p>
          <a:p>
            <a:pPr lvl="1">
              <a:lnSpc>
                <a:spcPct val="120000"/>
              </a:lnSpc>
            </a:pPr>
            <a:r>
              <a:rPr lang="en-GB" dirty="0" smtClean="0"/>
              <a:t>SSL termination</a:t>
            </a:r>
          </a:p>
          <a:p>
            <a:pPr>
              <a:lnSpc>
                <a:spcPct val="120000"/>
              </a:lnSpc>
            </a:pPr>
            <a:r>
              <a:rPr lang="en-GB" dirty="0" smtClean="0"/>
              <a:t>Load </a:t>
            </a:r>
            <a:r>
              <a:rPr lang="en-GB" dirty="0"/>
              <a:t>balancers perform two core </a:t>
            </a:r>
            <a:r>
              <a:rPr lang="en-GB" dirty="0" smtClean="0"/>
              <a:t>functions:</a:t>
            </a:r>
          </a:p>
          <a:p>
            <a:pPr lvl="1">
              <a:lnSpc>
                <a:spcPct val="120000"/>
              </a:lnSpc>
            </a:pPr>
            <a:r>
              <a:rPr lang="en-GB" dirty="0" smtClean="0"/>
              <a:t>Scale </a:t>
            </a:r>
            <a:r>
              <a:rPr lang="en-GB" dirty="0"/>
              <a:t>and distribute the load to server </a:t>
            </a:r>
            <a:r>
              <a:rPr lang="en-GB" dirty="0" smtClean="0"/>
              <a:t>farms</a:t>
            </a:r>
          </a:p>
          <a:p>
            <a:pPr lvl="1">
              <a:lnSpc>
                <a:spcPct val="120000"/>
              </a:lnSpc>
            </a:pPr>
            <a:r>
              <a:rPr lang="en-GB" dirty="0" smtClean="0"/>
              <a:t>Track </a:t>
            </a:r>
            <a:r>
              <a:rPr lang="en-GB" dirty="0"/>
              <a:t>server health to ensure high availability</a:t>
            </a:r>
          </a:p>
        </p:txBody>
      </p:sp>
    </p:spTree>
    <p:extLst>
      <p:ext uri="{BB962C8B-B14F-4D97-AF65-F5344CB8AC3E}">
        <p14:creationId xmlns:p14="http://schemas.microsoft.com/office/powerpoint/2010/main" val="200130065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Security Services</a:t>
            </a:r>
            <a:endParaRPr lang="en-GB" dirty="0"/>
          </a:p>
        </p:txBody>
      </p:sp>
      <p:sp>
        <p:nvSpPr>
          <p:cNvPr id="3" name="Content Placeholder 2"/>
          <p:cNvSpPr>
            <a:spLocks noGrp="1"/>
          </p:cNvSpPr>
          <p:nvPr>
            <p:ph idx="1"/>
          </p:nvPr>
        </p:nvSpPr>
        <p:spPr/>
        <p:txBody>
          <a:bodyPr>
            <a:normAutofit fontScale="77500" lnSpcReduction="20000"/>
          </a:bodyPr>
          <a:lstStyle/>
          <a:p>
            <a:r>
              <a:rPr lang="en-GB" dirty="0"/>
              <a:t>Security services include </a:t>
            </a:r>
            <a:r>
              <a:rPr lang="en-GB" dirty="0" smtClean="0"/>
              <a:t>the features </a:t>
            </a:r>
            <a:r>
              <a:rPr lang="en-GB" dirty="0"/>
              <a:t>and technologies used to secure the Data </a:t>
            </a:r>
            <a:r>
              <a:rPr lang="en-GB" dirty="0" smtClean="0"/>
              <a:t>centre </a:t>
            </a:r>
            <a:r>
              <a:rPr lang="en-GB" dirty="0" smtClean="0"/>
              <a:t>infrastructure </a:t>
            </a:r>
            <a:r>
              <a:rPr lang="en-GB" dirty="0"/>
              <a:t>and application environments. </a:t>
            </a:r>
            <a:endParaRPr lang="en-GB" dirty="0" smtClean="0"/>
          </a:p>
          <a:p>
            <a:r>
              <a:rPr lang="en-GB" dirty="0" smtClean="0"/>
              <a:t>Given </a:t>
            </a:r>
            <a:r>
              <a:rPr lang="en-GB" dirty="0"/>
              <a:t>the variety of likely targets in the </a:t>
            </a:r>
            <a:r>
              <a:rPr lang="en-GB" dirty="0" smtClean="0"/>
              <a:t>Data </a:t>
            </a:r>
            <a:r>
              <a:rPr lang="en-GB" dirty="0" smtClean="0"/>
              <a:t>centre, </a:t>
            </a:r>
            <a:r>
              <a:rPr lang="en-GB" dirty="0"/>
              <a:t>it is important to use a systems approach to securing the Data </a:t>
            </a:r>
            <a:r>
              <a:rPr lang="en-GB" dirty="0" smtClean="0"/>
              <a:t>centre. </a:t>
            </a:r>
            <a:endParaRPr lang="en-GB" dirty="0" smtClean="0"/>
          </a:p>
          <a:p>
            <a:r>
              <a:rPr lang="en-GB" dirty="0" smtClean="0"/>
              <a:t>This comprehensive approach </a:t>
            </a:r>
            <a:r>
              <a:rPr lang="en-GB" dirty="0"/>
              <a:t>considers the use of all possible security tools in addition to </a:t>
            </a:r>
            <a:r>
              <a:rPr lang="en-GB" dirty="0" smtClean="0"/>
              <a:t>hardening every </a:t>
            </a:r>
            <a:r>
              <a:rPr lang="en-GB" dirty="0"/>
              <a:t>network device and using a secure management infrastructure</a:t>
            </a:r>
            <a:r>
              <a:rPr lang="en-GB" dirty="0" smtClean="0"/>
              <a:t>.</a:t>
            </a:r>
          </a:p>
          <a:p>
            <a:r>
              <a:rPr lang="en-GB" dirty="0" smtClean="0"/>
              <a:t>The </a:t>
            </a:r>
            <a:r>
              <a:rPr lang="en-GB" dirty="0"/>
              <a:t>security tools </a:t>
            </a:r>
            <a:r>
              <a:rPr lang="en-GB" dirty="0" smtClean="0"/>
              <a:t>and features </a:t>
            </a:r>
            <a:r>
              <a:rPr lang="en-GB" dirty="0"/>
              <a:t>are as </a:t>
            </a:r>
            <a:r>
              <a:rPr lang="en-GB" dirty="0" smtClean="0"/>
              <a:t>follows:</a:t>
            </a:r>
          </a:p>
          <a:p>
            <a:pPr lvl="1"/>
            <a:r>
              <a:rPr lang="en-GB" dirty="0" smtClean="0"/>
              <a:t>Access </a:t>
            </a:r>
            <a:r>
              <a:rPr lang="en-GB" dirty="0"/>
              <a:t>control lists (</a:t>
            </a:r>
            <a:r>
              <a:rPr lang="en-GB" dirty="0" smtClean="0"/>
              <a:t>ACLs)</a:t>
            </a:r>
          </a:p>
          <a:p>
            <a:pPr lvl="1"/>
            <a:r>
              <a:rPr lang="en-GB" dirty="0" smtClean="0"/>
              <a:t>Firewalls</a:t>
            </a:r>
            <a:endParaRPr lang="en-GB" dirty="0"/>
          </a:p>
          <a:p>
            <a:pPr lvl="1"/>
            <a:r>
              <a:rPr lang="en-GB" dirty="0" smtClean="0"/>
              <a:t>IDSs </a:t>
            </a:r>
            <a:r>
              <a:rPr lang="en-GB" dirty="0"/>
              <a:t>and host </a:t>
            </a:r>
            <a:r>
              <a:rPr lang="en-GB" dirty="0" smtClean="0"/>
              <a:t>IDSs</a:t>
            </a:r>
          </a:p>
          <a:p>
            <a:pPr lvl="1"/>
            <a:r>
              <a:rPr lang="en-GB" dirty="0" smtClean="0"/>
              <a:t>Secure management</a:t>
            </a:r>
          </a:p>
          <a:p>
            <a:pPr lvl="1"/>
            <a:r>
              <a:rPr lang="en-GB" dirty="0" smtClean="0"/>
              <a:t>Layer </a:t>
            </a:r>
            <a:r>
              <a:rPr lang="en-GB" dirty="0"/>
              <a:t>2 and Layer 3 security features</a:t>
            </a:r>
          </a:p>
        </p:txBody>
      </p:sp>
    </p:spTree>
    <p:extLst>
      <p:ext uri="{BB962C8B-B14F-4D97-AF65-F5344CB8AC3E}">
        <p14:creationId xmlns:p14="http://schemas.microsoft.com/office/powerpoint/2010/main" val="80895441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Storage Services</a:t>
            </a:r>
            <a:endParaRPr lang="en-GB" dirty="0"/>
          </a:p>
        </p:txBody>
      </p:sp>
      <p:sp>
        <p:nvSpPr>
          <p:cNvPr id="3" name="Content Placeholder 2"/>
          <p:cNvSpPr>
            <a:spLocks noGrp="1"/>
          </p:cNvSpPr>
          <p:nvPr>
            <p:ph idx="1"/>
          </p:nvPr>
        </p:nvSpPr>
        <p:spPr>
          <a:xfrm>
            <a:off x="549275" y="1600200"/>
            <a:ext cx="8042276" cy="4648199"/>
          </a:xfrm>
        </p:spPr>
        <p:txBody>
          <a:bodyPr>
            <a:normAutofit fontScale="77500" lnSpcReduction="20000"/>
          </a:bodyPr>
          <a:lstStyle/>
          <a:p>
            <a:pPr>
              <a:lnSpc>
                <a:spcPct val="120000"/>
              </a:lnSpc>
            </a:pPr>
            <a:r>
              <a:rPr lang="en-GB" dirty="0"/>
              <a:t>Storage services include the capability of consolidating direct attached disks by using </a:t>
            </a:r>
            <a:r>
              <a:rPr lang="en-GB" dirty="0" smtClean="0"/>
              <a:t>disk arrays </a:t>
            </a:r>
            <a:r>
              <a:rPr lang="en-GB" dirty="0"/>
              <a:t>that are connected to the network</a:t>
            </a:r>
            <a:r>
              <a:rPr lang="en-GB" dirty="0" smtClean="0"/>
              <a:t>.</a:t>
            </a:r>
          </a:p>
          <a:p>
            <a:pPr>
              <a:lnSpc>
                <a:spcPct val="120000"/>
              </a:lnSpc>
            </a:pPr>
            <a:r>
              <a:rPr lang="en-GB" dirty="0"/>
              <a:t>This setup provides a more effective disk </a:t>
            </a:r>
            <a:r>
              <a:rPr lang="en-GB" dirty="0" smtClean="0"/>
              <a:t>utilization mechanism </a:t>
            </a:r>
            <a:r>
              <a:rPr lang="en-GB" dirty="0"/>
              <a:t>and allows the centralization of storage management. </a:t>
            </a:r>
            <a:endParaRPr lang="en-GB" dirty="0" smtClean="0"/>
          </a:p>
          <a:p>
            <a:pPr>
              <a:lnSpc>
                <a:spcPct val="120000"/>
              </a:lnSpc>
            </a:pPr>
            <a:r>
              <a:rPr lang="en-GB" dirty="0" smtClean="0"/>
              <a:t>Two </a:t>
            </a:r>
            <a:r>
              <a:rPr lang="en-GB" dirty="0"/>
              <a:t>additional </a:t>
            </a:r>
            <a:r>
              <a:rPr lang="en-GB" dirty="0" smtClean="0"/>
              <a:t>services are </a:t>
            </a:r>
            <a:r>
              <a:rPr lang="en-GB" dirty="0"/>
              <a:t>the capability of consolidating multiple isolated SANs on to the same larger </a:t>
            </a:r>
            <a:r>
              <a:rPr lang="en-GB" dirty="0" smtClean="0"/>
              <a:t>SAN and </a:t>
            </a:r>
            <a:r>
              <a:rPr lang="en-GB" dirty="0"/>
              <a:t>the virtualization of storage so that multiple servers concurrently use the same set </a:t>
            </a:r>
            <a:r>
              <a:rPr lang="en-GB" dirty="0" smtClean="0"/>
              <a:t>of disk </a:t>
            </a:r>
            <a:r>
              <a:rPr lang="en-GB" dirty="0"/>
              <a:t>arrays</a:t>
            </a:r>
            <a:r>
              <a:rPr lang="en-GB" dirty="0" smtClean="0"/>
              <a:t>.</a:t>
            </a:r>
          </a:p>
          <a:p>
            <a:pPr>
              <a:lnSpc>
                <a:spcPct val="120000"/>
              </a:lnSpc>
            </a:pPr>
            <a:r>
              <a:rPr lang="en-GB" dirty="0"/>
              <a:t>Consolidating isolated SANs on to one SAN requires the use of virtual SAN (VSAN</a:t>
            </a:r>
            <a:r>
              <a:rPr lang="en-GB" dirty="0" smtClean="0"/>
              <a:t>) technology </a:t>
            </a:r>
            <a:r>
              <a:rPr lang="en-GB" dirty="0"/>
              <a:t>available on the SAN switches</a:t>
            </a:r>
            <a:r>
              <a:rPr lang="en-GB" dirty="0" smtClean="0"/>
              <a:t>.</a:t>
            </a:r>
          </a:p>
          <a:p>
            <a:pPr>
              <a:lnSpc>
                <a:spcPct val="120000"/>
              </a:lnSpc>
            </a:pPr>
            <a:r>
              <a:rPr lang="en-GB" dirty="0"/>
              <a:t>Other storage services include the support for Fibre Channel over IP (</a:t>
            </a:r>
            <a:r>
              <a:rPr lang="en-GB" dirty="0" smtClean="0"/>
              <a:t>FCIP) </a:t>
            </a:r>
            <a:r>
              <a:rPr lang="en-GB" dirty="0"/>
              <a:t>and iSCSI on the same storage </a:t>
            </a:r>
            <a:r>
              <a:rPr lang="en-GB" dirty="0" smtClean="0"/>
              <a:t>network infrastructure</a:t>
            </a:r>
            <a:r>
              <a:rPr lang="en-GB" dirty="0"/>
              <a:t>.</a:t>
            </a:r>
          </a:p>
        </p:txBody>
      </p:sp>
    </p:spTree>
    <p:extLst>
      <p:ext uri="{BB962C8B-B14F-4D97-AF65-F5344CB8AC3E}">
        <p14:creationId xmlns:p14="http://schemas.microsoft.com/office/powerpoint/2010/main" val="110751937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a:t>Business Continuance Infrastructure Services</a:t>
            </a:r>
          </a:p>
        </p:txBody>
      </p:sp>
      <p:sp>
        <p:nvSpPr>
          <p:cNvPr id="3" name="Content Placeholder 2"/>
          <p:cNvSpPr>
            <a:spLocks noGrp="1"/>
          </p:cNvSpPr>
          <p:nvPr>
            <p:ph idx="1"/>
          </p:nvPr>
        </p:nvSpPr>
        <p:spPr>
          <a:xfrm>
            <a:off x="549275" y="1600200"/>
            <a:ext cx="8042276" cy="4584699"/>
          </a:xfrm>
        </p:spPr>
        <p:txBody>
          <a:bodyPr>
            <a:normAutofit fontScale="77500" lnSpcReduction="20000"/>
          </a:bodyPr>
          <a:lstStyle/>
          <a:p>
            <a:pPr>
              <a:lnSpc>
                <a:spcPct val="120000"/>
              </a:lnSpc>
            </a:pPr>
            <a:r>
              <a:rPr lang="en-GB" dirty="0"/>
              <a:t>Business continuance infrastructure services support the highest levels of </a:t>
            </a:r>
            <a:r>
              <a:rPr lang="en-GB" dirty="0" smtClean="0"/>
              <a:t>application availability </a:t>
            </a:r>
            <a:r>
              <a:rPr lang="en-GB" dirty="0"/>
              <a:t>through the use of networking technology in the three major </a:t>
            </a:r>
            <a:r>
              <a:rPr lang="en-GB" dirty="0" smtClean="0"/>
              <a:t>areas:</a:t>
            </a:r>
          </a:p>
          <a:p>
            <a:pPr lvl="1">
              <a:lnSpc>
                <a:spcPct val="120000"/>
              </a:lnSpc>
            </a:pPr>
            <a:r>
              <a:rPr lang="en-GB" dirty="0" smtClean="0"/>
              <a:t>Site selection </a:t>
            </a:r>
          </a:p>
          <a:p>
            <a:pPr marL="349250" lvl="1" indent="0">
              <a:lnSpc>
                <a:spcPct val="120000"/>
              </a:lnSpc>
              <a:buNone/>
            </a:pPr>
            <a:r>
              <a:rPr lang="en-GB" dirty="0" smtClean="0"/>
              <a:t>Site </a:t>
            </a:r>
            <a:r>
              <a:rPr lang="en-GB" dirty="0"/>
              <a:t>selection refers to the features that allow the automatic detection of the failure of a </a:t>
            </a:r>
            <a:r>
              <a:rPr lang="en-GB" dirty="0" smtClean="0"/>
              <a:t>Datacentre </a:t>
            </a:r>
            <a:r>
              <a:rPr lang="en-GB" dirty="0"/>
              <a:t>on the application level and the subsequent reroute of all requests to an available </a:t>
            </a:r>
            <a:r>
              <a:rPr lang="en-GB" dirty="0" smtClean="0"/>
              <a:t>site and </a:t>
            </a:r>
            <a:r>
              <a:rPr lang="en-GB" dirty="0"/>
              <a:t>server farm.</a:t>
            </a:r>
            <a:endParaRPr lang="en-GB" dirty="0" smtClean="0"/>
          </a:p>
          <a:p>
            <a:pPr lvl="1">
              <a:lnSpc>
                <a:spcPct val="120000"/>
              </a:lnSpc>
            </a:pPr>
            <a:r>
              <a:rPr lang="en-GB" dirty="0" smtClean="0"/>
              <a:t>SAN extension</a:t>
            </a:r>
          </a:p>
          <a:p>
            <a:pPr marL="349250" lvl="1" indent="0">
              <a:lnSpc>
                <a:spcPct val="120000"/>
              </a:lnSpc>
              <a:buNone/>
            </a:pPr>
            <a:r>
              <a:rPr lang="en-GB" dirty="0" smtClean="0"/>
              <a:t>SAN </a:t>
            </a:r>
            <a:r>
              <a:rPr lang="en-GB" dirty="0"/>
              <a:t>extension refers to the process of stretching an existing SAN to a secondary location</a:t>
            </a:r>
            <a:r>
              <a:rPr lang="en-GB" dirty="0" smtClean="0"/>
              <a:t>, which </a:t>
            </a:r>
            <a:r>
              <a:rPr lang="en-GB" dirty="0"/>
              <a:t>could be located in the same Data </a:t>
            </a:r>
            <a:r>
              <a:rPr lang="en-GB" dirty="0" smtClean="0"/>
              <a:t>centre </a:t>
            </a:r>
            <a:r>
              <a:rPr lang="en-GB" dirty="0"/>
              <a:t>or on a different geographical location.</a:t>
            </a:r>
            <a:endParaRPr lang="en-GB" dirty="0" smtClean="0"/>
          </a:p>
          <a:p>
            <a:pPr lvl="1">
              <a:lnSpc>
                <a:spcPct val="120000"/>
              </a:lnSpc>
            </a:pPr>
            <a:r>
              <a:rPr lang="en-GB" dirty="0" smtClean="0"/>
              <a:t>Data </a:t>
            </a:r>
            <a:r>
              <a:rPr lang="en-GB" dirty="0" smtClean="0"/>
              <a:t>centre </a:t>
            </a:r>
            <a:r>
              <a:rPr lang="en-GB" dirty="0" smtClean="0"/>
              <a:t>interconnectivity</a:t>
            </a:r>
          </a:p>
          <a:p>
            <a:pPr marL="349250" lvl="1" indent="0">
              <a:lnSpc>
                <a:spcPct val="120000"/>
              </a:lnSpc>
              <a:buNone/>
            </a:pPr>
            <a:r>
              <a:rPr lang="en-GB" dirty="0" smtClean="0"/>
              <a:t>Data </a:t>
            </a:r>
            <a:r>
              <a:rPr lang="en-GB" dirty="0" smtClean="0"/>
              <a:t>centre </a:t>
            </a:r>
            <a:r>
              <a:rPr lang="en-GB" dirty="0"/>
              <a:t>interconnectivity services are connectivity alternatives provided by </a:t>
            </a:r>
            <a:r>
              <a:rPr lang="en-GB" dirty="0" smtClean="0"/>
              <a:t>various technologies</a:t>
            </a:r>
            <a:r>
              <a:rPr lang="en-GB" dirty="0"/>
              <a:t>. These connectivity alternatives support the communication requirements </a:t>
            </a:r>
            <a:r>
              <a:rPr lang="en-GB" dirty="0" smtClean="0"/>
              <a:t>for site </a:t>
            </a:r>
            <a:r>
              <a:rPr lang="en-GB" dirty="0"/>
              <a:t>selection and SAN extension.</a:t>
            </a:r>
          </a:p>
        </p:txBody>
      </p:sp>
    </p:spTree>
    <p:extLst>
      <p:ext uri="{BB962C8B-B14F-4D97-AF65-F5344CB8AC3E}">
        <p14:creationId xmlns:p14="http://schemas.microsoft.com/office/powerpoint/2010/main" val="329667563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a:xfrm>
            <a:off x="549275" y="1600200"/>
            <a:ext cx="8042276" cy="4533899"/>
          </a:xfrm>
        </p:spPr>
        <p:txBody>
          <a:bodyPr>
            <a:normAutofit fontScale="77500" lnSpcReduction="20000"/>
          </a:bodyPr>
          <a:lstStyle/>
          <a:p>
            <a:pPr>
              <a:lnSpc>
                <a:spcPct val="120000"/>
              </a:lnSpc>
            </a:pPr>
            <a:r>
              <a:rPr lang="en-GB" dirty="0" smtClean="0"/>
              <a:t>Data </a:t>
            </a:r>
            <a:r>
              <a:rPr lang="en-GB" dirty="0" smtClean="0"/>
              <a:t>centres </a:t>
            </a:r>
            <a:r>
              <a:rPr lang="en-GB" dirty="0"/>
              <a:t>are strategic components of an enterprise that house the critical assets of </a:t>
            </a:r>
            <a:r>
              <a:rPr lang="en-GB" dirty="0" smtClean="0"/>
              <a:t>the business</a:t>
            </a:r>
            <a:r>
              <a:rPr lang="en-GB" dirty="0"/>
              <a:t>: applications, data, and the computing </a:t>
            </a:r>
            <a:r>
              <a:rPr lang="en-GB" dirty="0" smtClean="0"/>
              <a:t>infrastructure.</a:t>
            </a:r>
          </a:p>
          <a:p>
            <a:pPr>
              <a:lnSpc>
                <a:spcPct val="120000"/>
              </a:lnSpc>
            </a:pPr>
            <a:r>
              <a:rPr lang="en-GB" dirty="0" smtClean="0"/>
              <a:t>The </a:t>
            </a:r>
            <a:r>
              <a:rPr lang="en-GB" dirty="0"/>
              <a:t>Data </a:t>
            </a:r>
            <a:r>
              <a:rPr lang="en-GB" dirty="0" smtClean="0"/>
              <a:t>centre </a:t>
            </a:r>
            <a:r>
              <a:rPr lang="en-GB" dirty="0"/>
              <a:t>network </a:t>
            </a:r>
            <a:r>
              <a:rPr lang="en-GB" dirty="0" smtClean="0"/>
              <a:t>is vital </a:t>
            </a:r>
            <a:r>
              <a:rPr lang="en-GB" dirty="0"/>
              <a:t>to sustaining the normal operations of the business</a:t>
            </a:r>
            <a:r>
              <a:rPr lang="en-GB" dirty="0" smtClean="0"/>
              <a:t>.</a:t>
            </a:r>
          </a:p>
          <a:p>
            <a:pPr>
              <a:lnSpc>
                <a:spcPct val="120000"/>
              </a:lnSpc>
            </a:pPr>
            <a:r>
              <a:rPr lang="en-GB" dirty="0"/>
              <a:t>The criteria that guide the design of a Data </a:t>
            </a:r>
            <a:r>
              <a:rPr lang="en-GB" dirty="0" smtClean="0"/>
              <a:t>centre </a:t>
            </a:r>
            <a:r>
              <a:rPr lang="en-GB" dirty="0"/>
              <a:t>are availability, scalability, security</a:t>
            </a:r>
            <a:r>
              <a:rPr lang="en-GB" dirty="0" smtClean="0"/>
              <a:t>, performance</a:t>
            </a:r>
            <a:r>
              <a:rPr lang="en-GB" dirty="0"/>
              <a:t>, and manageability</a:t>
            </a:r>
            <a:r>
              <a:rPr lang="en-GB" dirty="0" smtClean="0"/>
              <a:t>.</a:t>
            </a:r>
          </a:p>
          <a:p>
            <a:pPr>
              <a:lnSpc>
                <a:spcPct val="120000"/>
              </a:lnSpc>
            </a:pPr>
            <a:r>
              <a:rPr lang="en-GB" dirty="0"/>
              <a:t>The distinct services likely offered by the Data </a:t>
            </a:r>
            <a:r>
              <a:rPr lang="en-GB" dirty="0" smtClean="0"/>
              <a:t>centre </a:t>
            </a:r>
            <a:r>
              <a:rPr lang="en-GB" dirty="0"/>
              <a:t>network include IP </a:t>
            </a:r>
            <a:r>
              <a:rPr lang="en-GB" dirty="0" smtClean="0"/>
              <a:t>infrastructure connectivity</a:t>
            </a:r>
            <a:r>
              <a:rPr lang="en-GB" dirty="0"/>
              <a:t>, SAN infrastructure connectivity, application optimizations, security, </a:t>
            </a:r>
            <a:r>
              <a:rPr lang="en-GB" dirty="0" smtClean="0"/>
              <a:t>and business </a:t>
            </a:r>
            <a:r>
              <a:rPr lang="en-GB" dirty="0"/>
              <a:t>continuance</a:t>
            </a:r>
            <a:r>
              <a:rPr lang="en-GB" dirty="0" smtClean="0"/>
              <a:t>.</a:t>
            </a:r>
          </a:p>
          <a:p>
            <a:pPr>
              <a:lnSpc>
                <a:spcPct val="120000"/>
              </a:lnSpc>
            </a:pPr>
            <a:r>
              <a:rPr lang="en-GB" dirty="0" smtClean="0"/>
              <a:t>Data Centre Architectures – </a:t>
            </a:r>
            <a:r>
              <a:rPr lang="en-GB" dirty="0" err="1" smtClean="0"/>
              <a:t>Clinet</a:t>
            </a:r>
            <a:r>
              <a:rPr lang="en-GB" dirty="0" smtClean="0"/>
              <a:t>-Serve, n-Tier, and Multitier</a:t>
            </a:r>
            <a:endParaRPr lang="en-GB" dirty="0"/>
          </a:p>
        </p:txBody>
      </p:sp>
    </p:spTree>
    <p:extLst>
      <p:ext uri="{BB962C8B-B14F-4D97-AF65-F5344CB8AC3E}">
        <p14:creationId xmlns:p14="http://schemas.microsoft.com/office/powerpoint/2010/main" val="209904909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Acknowledgment</a:t>
            </a:r>
          </a:p>
        </p:txBody>
      </p:sp>
      <p:sp>
        <p:nvSpPr>
          <p:cNvPr id="3" name="Content Placeholder 2"/>
          <p:cNvSpPr>
            <a:spLocks noGrp="1"/>
          </p:cNvSpPr>
          <p:nvPr>
            <p:ph idx="1"/>
          </p:nvPr>
        </p:nvSpPr>
        <p:spPr/>
        <p:txBody>
          <a:bodyPr/>
          <a:lstStyle/>
          <a:p>
            <a:pPr marL="0" indent="0">
              <a:buNone/>
            </a:pPr>
            <a:r>
              <a:rPr lang="en-GB" dirty="0" smtClean="0"/>
              <a:t>All materials of this lecture are from Data </a:t>
            </a:r>
            <a:r>
              <a:rPr lang="en-GB" dirty="0"/>
              <a:t>Centre </a:t>
            </a:r>
            <a:r>
              <a:rPr lang="en-GB" dirty="0" smtClean="0"/>
              <a:t>Fundamentals</a:t>
            </a:r>
            <a:r>
              <a:rPr lang="en-GB" dirty="0"/>
              <a:t> </a:t>
            </a:r>
            <a:r>
              <a:rPr lang="en-GB" dirty="0" smtClean="0"/>
              <a:t>by </a:t>
            </a:r>
            <a:r>
              <a:rPr lang="en-GB" dirty="0"/>
              <a:t>Mauricio </a:t>
            </a:r>
            <a:r>
              <a:rPr lang="en-GB" dirty="0" err="1"/>
              <a:t>Arregoces</a:t>
            </a:r>
            <a:r>
              <a:rPr lang="en-GB" dirty="0"/>
              <a:t> &amp; Maurizio </a:t>
            </a:r>
            <a:r>
              <a:rPr lang="en-GB" dirty="0" err="1"/>
              <a:t>Portolani</a:t>
            </a:r>
            <a:r>
              <a:rPr lang="en-GB" dirty="0"/>
              <a:t> </a:t>
            </a:r>
            <a:r>
              <a:rPr lang="en-GB" dirty="0" smtClean="0"/>
              <a:t>published </a:t>
            </a:r>
            <a:r>
              <a:rPr lang="en-GB" dirty="0"/>
              <a:t>Cisco press (2004).</a:t>
            </a:r>
          </a:p>
        </p:txBody>
      </p:sp>
    </p:spTree>
    <p:extLst>
      <p:ext uri="{BB962C8B-B14F-4D97-AF65-F5344CB8AC3E}">
        <p14:creationId xmlns:p14="http://schemas.microsoft.com/office/powerpoint/2010/main" val="174753967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4751</TotalTime>
  <Words>1861</Words>
  <Application>Microsoft Office PowerPoint</Application>
  <PresentationFormat>On-screen Show (4:3)</PresentationFormat>
  <Paragraphs>145</Paragraphs>
  <Slides>26</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ＭＳ Ｐゴシック</vt:lpstr>
      <vt:lpstr>Arial</vt:lpstr>
      <vt:lpstr>Calibri</vt:lpstr>
      <vt:lpstr>News Gothic MT</vt:lpstr>
      <vt:lpstr>Times New Roman</vt:lpstr>
      <vt:lpstr>Wingdings 2</vt:lpstr>
      <vt:lpstr>Breeze</vt:lpstr>
      <vt:lpstr>Data Centre Architecture</vt:lpstr>
      <vt:lpstr>Data Centres</vt:lpstr>
      <vt:lpstr>Data centres cont..</vt:lpstr>
      <vt:lpstr>Data Centre Goals</vt:lpstr>
      <vt:lpstr>Data Centre Design Criteria</vt:lpstr>
      <vt:lpstr>Data Centre Facilities</vt:lpstr>
      <vt:lpstr>Role of Data Centre</vt:lpstr>
      <vt:lpstr>In the Service Provider Environment</vt:lpstr>
      <vt:lpstr>Application Architecture Models</vt:lpstr>
      <vt:lpstr>The n-Tier Model</vt:lpstr>
      <vt:lpstr>The n-Tier Model</vt:lpstr>
      <vt:lpstr>Multitier Architecture</vt:lpstr>
      <vt:lpstr>Data Centre Architecture</vt:lpstr>
      <vt:lpstr>Data Centre Architecture</vt:lpstr>
      <vt:lpstr>Cont…</vt:lpstr>
      <vt:lpstr>Aggregation and Access Layers</vt:lpstr>
      <vt:lpstr>Access Layer Segments</vt:lpstr>
      <vt:lpstr>Storage and Transport Layers</vt:lpstr>
      <vt:lpstr>Data Centre Services</vt:lpstr>
      <vt:lpstr>IP Infrastructure Services</vt:lpstr>
      <vt:lpstr>Application Services</vt:lpstr>
      <vt:lpstr>Security Services</vt:lpstr>
      <vt:lpstr>Storage Services</vt:lpstr>
      <vt:lpstr>Business Continuance Infrastructure Services</vt:lpstr>
      <vt:lpstr>Summary</vt:lpstr>
      <vt:lpstr>Acknowledgment</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Radhakrishnan, Kapilan</cp:lastModifiedBy>
  <cp:revision>176</cp:revision>
  <dcterms:created xsi:type="dcterms:W3CDTF">2011-10-03T10:20:59Z</dcterms:created>
  <dcterms:modified xsi:type="dcterms:W3CDTF">2017-02-06T14:31:38Z</dcterms:modified>
</cp:coreProperties>
</file>