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92" r:id="rId1"/>
  </p:sldMasterIdLst>
  <p:sldIdLst>
    <p:sldId id="256" r:id="rId2"/>
    <p:sldId id="257" r:id="rId3"/>
    <p:sldId id="258" r:id="rId4"/>
    <p:sldId id="259" r:id="rId5"/>
    <p:sldId id="268" r:id="rId6"/>
    <p:sldId id="260" r:id="rId7"/>
    <p:sldId id="261" r:id="rId8"/>
    <p:sldId id="269" r:id="rId9"/>
    <p:sldId id="277" r:id="rId10"/>
    <p:sldId id="281" r:id="rId11"/>
    <p:sldId id="280" r:id="rId12"/>
    <p:sldId id="263" r:id="rId13"/>
    <p:sldId id="267" r:id="rId14"/>
    <p:sldId id="264" r:id="rId15"/>
    <p:sldId id="270"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 uri="{FD5EFAAD-0ECE-453E-9831-46B23BE46B34}">
      <p15:chartTrackingRefBased xmlns:p15="http://schemas.microsoft.com/office/powerpoint/2012/main" xmlns=""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5620"/>
    <p:restoredTop sz="94660"/>
  </p:normalViewPr>
  <p:slideViewPr>
    <p:cSldViewPr snapToGrid="0">
      <p:cViewPr>
        <p:scale>
          <a:sx n="1" d="2"/>
          <a:sy n="1" d="2"/>
        </p:scale>
        <p:origin x="-1476" y="-480"/>
      </p:cViewPr>
      <p:guideLst>
        <p:guide orient="horz" pos="2160"/>
        <p:guide pos="384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pPr/>
              <a:t>7/15/2021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pPr/>
              <a:t>‹#›</a:t>
            </a:fld>
            <a:endParaRPr lang="en-US" dirty="0"/>
          </a:p>
        </p:txBody>
      </p:sp>
    </p:spTree>
    <p:extLst>
      <p:ext uri="{BB962C8B-B14F-4D97-AF65-F5344CB8AC3E}">
        <p14:creationId xmlns:p14="http://schemas.microsoft.com/office/powerpoint/2010/main" xmlns="" val="149253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pPr/>
              <a:t>7/15/2021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pPr/>
              <a:t>‹#›</a:t>
            </a:fld>
            <a:endParaRPr lang="en-US" dirty="0"/>
          </a:p>
        </p:txBody>
      </p:sp>
    </p:spTree>
    <p:extLst>
      <p:ext uri="{BB962C8B-B14F-4D97-AF65-F5344CB8AC3E}">
        <p14:creationId xmlns:p14="http://schemas.microsoft.com/office/powerpoint/2010/main" xmlns="" val="36873425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pPr/>
              <a:t>7/15/2021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pPr/>
              <a:t>‹#›</a:t>
            </a:fld>
            <a:endParaRPr lang="en-US" dirty="0"/>
          </a:p>
        </p:txBody>
      </p:sp>
    </p:spTree>
    <p:extLst>
      <p:ext uri="{BB962C8B-B14F-4D97-AF65-F5344CB8AC3E}">
        <p14:creationId xmlns:p14="http://schemas.microsoft.com/office/powerpoint/2010/main" xmlns="" val="8246875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pPr/>
              <a:t>7/15/2021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pPr/>
              <a:t>‹#›</a:t>
            </a:fld>
            <a:endParaRPr lang="en-US" dirty="0"/>
          </a:p>
        </p:txBody>
      </p:sp>
    </p:spTree>
    <p:extLst>
      <p:ext uri="{BB962C8B-B14F-4D97-AF65-F5344CB8AC3E}">
        <p14:creationId xmlns:p14="http://schemas.microsoft.com/office/powerpoint/2010/main" xmlns="" val="13408226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pPr/>
              <a:t>7/15/2021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pPr/>
              <a:t>‹#›</a:t>
            </a:fld>
            <a:endParaRPr lang="en-US" dirty="0"/>
          </a:p>
        </p:txBody>
      </p:sp>
    </p:spTree>
    <p:extLst>
      <p:ext uri="{BB962C8B-B14F-4D97-AF65-F5344CB8AC3E}">
        <p14:creationId xmlns:p14="http://schemas.microsoft.com/office/powerpoint/2010/main" xmlns="" val="22743043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pPr/>
              <a:t>7/15/2021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pPr/>
              <a:t>‹#›</a:t>
            </a:fld>
            <a:endParaRPr lang="en-US" dirty="0"/>
          </a:p>
        </p:txBody>
      </p:sp>
    </p:spTree>
    <p:extLst>
      <p:ext uri="{BB962C8B-B14F-4D97-AF65-F5344CB8AC3E}">
        <p14:creationId xmlns:p14="http://schemas.microsoft.com/office/powerpoint/2010/main" xmlns="" val="115140277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pPr/>
              <a:t>7/15/2021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pPr/>
              <a:t>‹#›</a:t>
            </a:fld>
            <a:endParaRPr lang="en-US" dirty="0"/>
          </a:p>
        </p:txBody>
      </p:sp>
    </p:spTree>
    <p:extLst>
      <p:ext uri="{BB962C8B-B14F-4D97-AF65-F5344CB8AC3E}">
        <p14:creationId xmlns:p14="http://schemas.microsoft.com/office/powerpoint/2010/main" xmlns="" val="12259478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pPr/>
              <a:t>7/15/2021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pPr/>
              <a:t>‹#›</a:t>
            </a:fld>
            <a:endParaRPr lang="en-US" dirty="0"/>
          </a:p>
        </p:txBody>
      </p:sp>
    </p:spTree>
    <p:extLst>
      <p:ext uri="{BB962C8B-B14F-4D97-AF65-F5344CB8AC3E}">
        <p14:creationId xmlns:p14="http://schemas.microsoft.com/office/powerpoint/2010/main" xmlns="" val="35387210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pPr/>
              <a:t>7/15/2021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pPr/>
              <a:t>‹#›</a:t>
            </a:fld>
            <a:endParaRPr lang="en-US" dirty="0"/>
          </a:p>
        </p:txBody>
      </p:sp>
    </p:spTree>
    <p:extLst>
      <p:ext uri="{BB962C8B-B14F-4D97-AF65-F5344CB8AC3E}">
        <p14:creationId xmlns:p14="http://schemas.microsoft.com/office/powerpoint/2010/main" xmlns="" val="42531220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pPr/>
              <a:t>7/15/2021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pPr/>
              <a:t>‹#›</a:t>
            </a:fld>
            <a:endParaRPr lang="en-US" dirty="0"/>
          </a:p>
        </p:txBody>
      </p:sp>
    </p:spTree>
    <p:extLst>
      <p:ext uri="{BB962C8B-B14F-4D97-AF65-F5344CB8AC3E}">
        <p14:creationId xmlns:p14="http://schemas.microsoft.com/office/powerpoint/2010/main" xmlns="" val="4109062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pPr/>
              <a:t>7/15/2021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pPr/>
              <a:t>‹#›</a:t>
            </a:fld>
            <a:endParaRPr lang="en-US" dirty="0"/>
          </a:p>
        </p:txBody>
      </p:sp>
    </p:spTree>
    <p:extLst>
      <p:ext uri="{BB962C8B-B14F-4D97-AF65-F5344CB8AC3E}">
        <p14:creationId xmlns:p14="http://schemas.microsoft.com/office/powerpoint/2010/main" xmlns="" val="20709048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pPr/>
              <a:t>7/15/2021</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pPr/>
              <a:t>‹#›</a:t>
            </a:fld>
            <a:endParaRPr lang="en-US" dirty="0"/>
          </a:p>
        </p:txBody>
      </p:sp>
    </p:spTree>
    <p:extLst>
      <p:ext uri="{BB962C8B-B14F-4D97-AF65-F5344CB8AC3E}">
        <p14:creationId xmlns:p14="http://schemas.microsoft.com/office/powerpoint/2010/main" xmlns="" val="3274178625"/>
      </p:ext>
    </p:extLst>
  </p:cSld>
  <p:clrMap bg1="lt1" tx1="dk1" bg2="lt2" tx2="dk2" accent1="accent1" accent2="accent2" accent3="accent3" accent4="accent4" accent5="accent5" accent6="accent6" hlink="hlink" folHlink="folHlink"/>
  <p:sldLayoutIdLst>
    <p:sldLayoutId id="2147483793" r:id="rId1"/>
    <p:sldLayoutId id="2147483794" r:id="rId2"/>
    <p:sldLayoutId id="2147483795" r:id="rId3"/>
    <p:sldLayoutId id="2147483796" r:id="rId4"/>
    <p:sldLayoutId id="2147483797" r:id="rId5"/>
    <p:sldLayoutId id="2147483798" r:id="rId6"/>
    <p:sldLayoutId id="2147483799" r:id="rId7"/>
    <p:sldLayoutId id="2147483800" r:id="rId8"/>
    <p:sldLayoutId id="2147483801" r:id="rId9"/>
    <p:sldLayoutId id="2147483802" r:id="rId10"/>
    <p:sldLayoutId id="214748380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dx.doi.org/10.1080/03004430.2014.916076" TargetMode="External"/><Relationship Id="rId2" Type="http://schemas.openxmlformats.org/officeDocument/2006/relationships/hyperlink" Target="https://www.google.com/url?sa=i&amp;url=https://www.gov.scot/publications/national-risk-framework-support-assessment-children-young-people/pages/7/&amp;psig=AOvVaw3mDOh-66ztb6BQBVbe52Vw&amp;ust=1625260509202000&amp;source=images&amp;cd=vfe&amp;ved=0CAsQjhxqFwoTCLCBu7HlwvECFQAAAAAdAAAAABAn" TargetMode="External"/><Relationship Id="rId1" Type="http://schemas.openxmlformats.org/officeDocument/2006/relationships/slideLayout" Target="../slideLayouts/slideLayout2.xml"/><Relationship Id="rId4" Type="http://schemas.openxmlformats.org/officeDocument/2006/relationships/hyperlink" Target="http://www.cprtrust.org.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838200" y="365125"/>
            <a:ext cx="5558489" cy="1325563"/>
          </a:xfrm>
        </p:spPr>
        <p:txBody>
          <a:bodyPr vert="horz" lIns="91440" tIns="45720" rIns="91440" bIns="45720" rtlCol="0" anchor="ctr">
            <a:normAutofit/>
          </a:bodyPr>
          <a:lstStyle/>
          <a:p>
            <a:pPr algn="l"/>
            <a:r>
              <a:rPr lang="en-US" sz="3700" kern="1200">
                <a:solidFill>
                  <a:schemeClr val="tx1"/>
                </a:solidFill>
                <a:latin typeface="+mj-lt"/>
                <a:ea typeface="+mj-ea"/>
                <a:cs typeface="+mj-cs"/>
              </a:rPr>
              <a:t>Children, Young People and Families (BMHP5004_BIRM)</a:t>
            </a:r>
          </a:p>
        </p:txBody>
      </p:sp>
      <p:sp>
        <p:nvSpPr>
          <p:cNvPr id="3" name="Subtitle 2"/>
          <p:cNvSpPr>
            <a:spLocks noGrp="1"/>
          </p:cNvSpPr>
          <p:nvPr>
            <p:ph type="subTitle" idx="1"/>
          </p:nvPr>
        </p:nvSpPr>
        <p:spPr>
          <a:xfrm>
            <a:off x="838200" y="1825625"/>
            <a:ext cx="5558489" cy="4351338"/>
          </a:xfrm>
        </p:spPr>
        <p:txBody>
          <a:bodyPr vert="horz" lIns="91440" tIns="45720" rIns="91440" bIns="45720" rtlCol="0" anchor="t">
            <a:normAutofit/>
          </a:bodyPr>
          <a:lstStyle/>
          <a:p>
            <a:pPr algn="l"/>
            <a:r>
              <a:rPr lang="en-US"/>
              <a:t>Family B case study </a:t>
            </a:r>
          </a:p>
          <a:p>
            <a:pPr algn="l"/>
            <a:r>
              <a:rPr lang="en-US"/>
              <a:t>Group B Members</a:t>
            </a:r>
            <a:endParaRPr lang="en-US">
              <a:cs typeface="Calibri"/>
            </a:endParaRPr>
          </a:p>
          <a:p>
            <a:pPr indent="-228600" algn="l">
              <a:buFont typeface="Arial" panose="020B0604020202020204" pitchFamily="34" charset="0"/>
              <a:buChar char="•"/>
            </a:pPr>
            <a:r>
              <a:rPr lang="en-US"/>
              <a:t>Shaida Bi (1912979)</a:t>
            </a:r>
            <a:endParaRPr lang="en-US">
              <a:cs typeface="Calibri"/>
            </a:endParaRPr>
          </a:p>
          <a:p>
            <a:pPr indent="-228600" algn="l">
              <a:buFont typeface="Arial" panose="020B0604020202020204" pitchFamily="34" charset="0"/>
              <a:buChar char="•"/>
            </a:pPr>
            <a:r>
              <a:rPr lang="en-US"/>
              <a:t>Aqsa Butt(1914939)</a:t>
            </a:r>
            <a:endParaRPr lang="en-US">
              <a:cs typeface="Calibri"/>
            </a:endParaRPr>
          </a:p>
          <a:p>
            <a:pPr indent="-228600" algn="l">
              <a:buFont typeface="Arial" panose="020B0604020202020204" pitchFamily="34" charset="0"/>
              <a:buChar char="•"/>
            </a:pPr>
            <a:r>
              <a:rPr lang="en-GB"/>
              <a:t>Lusharnia</a:t>
            </a:r>
            <a:r>
              <a:rPr lang="en-US"/>
              <a:t> Gordon (1905474)</a:t>
            </a:r>
            <a:endParaRPr lang="en-US">
              <a:cs typeface="Calibri"/>
            </a:endParaRPr>
          </a:p>
          <a:p>
            <a:pPr indent="-228600" algn="l">
              <a:buFont typeface="Arial" panose="020B0604020202020204" pitchFamily="34" charset="0"/>
              <a:buChar char="•"/>
            </a:pPr>
            <a:r>
              <a:rPr lang="en-US"/>
              <a:t>Petea-</a:t>
            </a:r>
            <a:r>
              <a:rPr lang="en-US" err="1"/>
              <a:t>kaye</a:t>
            </a:r>
            <a:r>
              <a:rPr lang="en-US"/>
              <a:t> Davis (1911491)</a:t>
            </a:r>
            <a:endParaRPr lang="en-US">
              <a:cs typeface="Calibri"/>
            </a:endParaRPr>
          </a:p>
          <a:p>
            <a:pPr indent="-228600" algn="l">
              <a:buFont typeface="Arial" panose="020B0604020202020204" pitchFamily="34" charset="0"/>
              <a:buChar char="•"/>
            </a:pPr>
            <a:r>
              <a:rPr lang="en-US"/>
              <a:t>Gheorghe Adrian Cot (1913213)</a:t>
            </a:r>
            <a:endParaRPr lang="en-US">
              <a:cs typeface="Calibri"/>
            </a:endParaRPr>
          </a:p>
          <a:p>
            <a:pPr indent="-228600" algn="l">
              <a:buFont typeface="Arial" panose="020B0604020202020204" pitchFamily="34" charset="0"/>
              <a:buChar char="•"/>
            </a:pPr>
            <a:r>
              <a:rPr lang="en-US"/>
              <a:t>Ruksana Begum (1817354)</a:t>
            </a:r>
            <a:endParaRPr lang="en-US">
              <a:cs typeface="Calibri"/>
            </a:endParaRPr>
          </a:p>
          <a:p>
            <a:pPr indent="-228600" algn="l">
              <a:buFont typeface="Arial" panose="020B0604020202020204" pitchFamily="34" charset="0"/>
              <a:buChar char="•"/>
            </a:pPr>
            <a:r>
              <a:rPr lang="en-US"/>
              <a:t>Tutor: Dr </a:t>
            </a:r>
            <a:r>
              <a:rPr lang="en-US" err="1"/>
              <a:t>Crisford</a:t>
            </a:r>
            <a:r>
              <a:rPr lang="en-US"/>
              <a:t> Chogugudza</a:t>
            </a:r>
            <a:endParaRPr lang="en-US">
              <a:cs typeface="Calibri"/>
            </a:endParaRPr>
          </a:p>
          <a:p>
            <a:pPr indent="-228600" algn="l">
              <a:buFont typeface="Arial" panose="020B0604020202020204" pitchFamily="34" charset="0"/>
              <a:buChar char="•"/>
            </a:pPr>
            <a:endParaRPr lang="en-US"/>
          </a:p>
        </p:txBody>
      </p:sp>
    </p:spTree>
    <p:extLst>
      <p:ext uri="{BB962C8B-B14F-4D97-AF65-F5344CB8AC3E}">
        <p14:creationId xmlns:p14="http://schemas.microsoft.com/office/powerpoint/2010/main" xmlns=""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7">
            <a:extLst>
              <a:ext uri="{FF2B5EF4-FFF2-40B4-BE49-F238E27FC236}">
                <a16:creationId xmlns:a16="http://schemas.microsoft.com/office/drawing/2014/main" xmlns="" id="{907EF6B7-1338-4443-8C46-6A318D952DF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9">
            <a:extLst>
              <a:ext uri="{FF2B5EF4-FFF2-40B4-BE49-F238E27FC236}">
                <a16:creationId xmlns:a16="http://schemas.microsoft.com/office/drawing/2014/main" xmlns="" id="{DAAE4CDD-124C-4DCF-9584-B6033B545DD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F73D4928-1D3D-4864-AFB3-F6D160523336}"/>
              </a:ext>
            </a:extLst>
          </p:cNvPr>
          <p:cNvSpPr>
            <a:spLocks noGrp="1"/>
          </p:cNvSpPr>
          <p:nvPr>
            <p:ph type="title"/>
          </p:nvPr>
        </p:nvSpPr>
        <p:spPr>
          <a:xfrm>
            <a:off x="686834" y="1153572"/>
            <a:ext cx="3200400" cy="4461163"/>
          </a:xfrm>
        </p:spPr>
        <p:txBody>
          <a:bodyPr>
            <a:normAutofit/>
          </a:bodyPr>
          <a:lstStyle/>
          <a:p>
            <a:r>
              <a:rPr lang="en-GB" b="1" u="sng">
                <a:solidFill>
                  <a:srgbClr val="FFFFFF"/>
                </a:solidFill>
                <a:cs typeface="Calibri Light"/>
              </a:rPr>
              <a:t>Introduction</a:t>
            </a:r>
            <a:endParaRPr lang="en-GB" b="1" u="sng">
              <a:solidFill>
                <a:srgbClr val="FFFFFF"/>
              </a:solidFill>
            </a:endParaRPr>
          </a:p>
        </p:txBody>
      </p:sp>
      <p:sp>
        <p:nvSpPr>
          <p:cNvPr id="13" name="Arc 11">
            <a:extLst>
              <a:ext uri="{FF2B5EF4-FFF2-40B4-BE49-F238E27FC236}">
                <a16:creationId xmlns:a16="http://schemas.microsoft.com/office/drawing/2014/main" xmlns="" id="{081E4A58-353D-44AE-B2FC-2A74E2E400F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xmlns="" id="{9AF90A62-2B22-41E1-9757-DD0FF52ADAF7}"/>
              </a:ext>
            </a:extLst>
          </p:cNvPr>
          <p:cNvSpPr>
            <a:spLocks noGrp="1"/>
          </p:cNvSpPr>
          <p:nvPr>
            <p:ph idx="1"/>
          </p:nvPr>
        </p:nvSpPr>
        <p:spPr>
          <a:xfrm>
            <a:off x="4447308" y="591344"/>
            <a:ext cx="6906491" cy="5585619"/>
          </a:xfrm>
        </p:spPr>
        <p:txBody>
          <a:bodyPr vert="horz" lIns="91440" tIns="45720" rIns="91440" bIns="45720" rtlCol="0" anchor="ctr">
            <a:normAutofit lnSpcReduction="10000"/>
          </a:bodyPr>
          <a:lstStyle/>
          <a:p>
            <a:pPr marL="0" indent="0">
              <a:buNone/>
            </a:pPr>
            <a:r>
              <a:rPr lang="en-GB" sz="2600" dirty="0">
                <a:latin typeface="Arial" pitchFamily="34" charset="0"/>
                <a:cs typeface="Arial" pitchFamily="34" charset="0"/>
              </a:rPr>
              <a:t>Welcome to our presentation. We are group B and we will be discussing the case study of family B. we will talk through the issues of</a:t>
            </a:r>
            <a:endParaRPr lang="en-US" sz="2600" dirty="0">
              <a:latin typeface="Arial" pitchFamily="34" charset="0"/>
              <a:cs typeface="Arial" pitchFamily="34" charset="0"/>
            </a:endParaRPr>
          </a:p>
          <a:p>
            <a:r>
              <a:rPr lang="en-GB" sz="2600" dirty="0">
                <a:latin typeface="Arial" pitchFamily="34" charset="0"/>
                <a:cs typeface="Arial" pitchFamily="34" charset="0"/>
              </a:rPr>
              <a:t> vulnerable children young people and their families. </a:t>
            </a:r>
            <a:endParaRPr lang="en-US" sz="2600" dirty="0">
              <a:latin typeface="Arial" pitchFamily="34" charset="0"/>
              <a:cs typeface="Arial" pitchFamily="34" charset="0"/>
            </a:endParaRPr>
          </a:p>
          <a:p>
            <a:r>
              <a:rPr lang="en-GB" sz="2600" dirty="0">
                <a:latin typeface="Arial" pitchFamily="34" charset="0"/>
                <a:cs typeface="Arial" pitchFamily="34" charset="0"/>
              </a:rPr>
              <a:t>The areas discussed will be poverty, disability how the children can be looked after better and safeguarding. </a:t>
            </a:r>
            <a:endParaRPr lang="en-US" sz="2600" dirty="0">
              <a:latin typeface="Arial" pitchFamily="34" charset="0"/>
              <a:cs typeface="Arial" pitchFamily="34" charset="0"/>
            </a:endParaRPr>
          </a:p>
          <a:p>
            <a:r>
              <a:rPr lang="en-GB" sz="2600" dirty="0">
                <a:latin typeface="Arial" pitchFamily="34" charset="0"/>
                <a:cs typeface="Arial" pitchFamily="34" charset="0"/>
              </a:rPr>
              <a:t>We will also analyse the risk factors of the child in family B and the impact it had on the family. </a:t>
            </a:r>
            <a:endParaRPr lang="en-US" sz="2600" dirty="0">
              <a:latin typeface="Arial" pitchFamily="34" charset="0"/>
              <a:cs typeface="Arial" pitchFamily="34" charset="0"/>
            </a:endParaRPr>
          </a:p>
          <a:p>
            <a:r>
              <a:rPr lang="en-GB" sz="2600" dirty="0">
                <a:latin typeface="Arial" pitchFamily="34" charset="0"/>
                <a:cs typeface="Arial" pitchFamily="34" charset="0"/>
              </a:rPr>
              <a:t>We will be talking about the policy's that should be implemented to change or improve the outcome/issue.</a:t>
            </a:r>
            <a:endParaRPr lang="en-US" sz="2600" dirty="0">
              <a:latin typeface="Arial" pitchFamily="34" charset="0"/>
              <a:cs typeface="Arial" pitchFamily="34" charset="0"/>
            </a:endParaRPr>
          </a:p>
        </p:txBody>
      </p:sp>
    </p:spTree>
    <p:extLst>
      <p:ext uri="{BB962C8B-B14F-4D97-AF65-F5344CB8AC3E}">
        <p14:creationId xmlns:p14="http://schemas.microsoft.com/office/powerpoint/2010/main" xmlns="" val="17585490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7">
            <a:extLst>
              <a:ext uri="{FF2B5EF4-FFF2-40B4-BE49-F238E27FC236}">
                <a16:creationId xmlns:a16="http://schemas.microsoft.com/office/drawing/2014/main" xmlns="" id="{1BB867FF-FC45-48F7-8104-F89BE54909F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9">
            <a:extLst>
              <a:ext uri="{FF2B5EF4-FFF2-40B4-BE49-F238E27FC236}">
                <a16:creationId xmlns:a16="http://schemas.microsoft.com/office/drawing/2014/main" xmlns="" id="{8BB56887-D0D5-4F0C-9E19-7247EB83C8B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xmlns="" id="{4B676D41-3949-406A-A90C-5EBA7F3AB4EB}"/>
              </a:ext>
            </a:extLst>
          </p:cNvPr>
          <p:cNvSpPr>
            <a:spLocks noGrp="1"/>
          </p:cNvSpPr>
          <p:nvPr>
            <p:ph type="title"/>
          </p:nvPr>
        </p:nvSpPr>
        <p:spPr>
          <a:xfrm>
            <a:off x="838200" y="365125"/>
            <a:ext cx="10515600" cy="1325563"/>
          </a:xfrm>
        </p:spPr>
        <p:txBody>
          <a:bodyPr>
            <a:normAutofit/>
          </a:bodyPr>
          <a:lstStyle/>
          <a:p>
            <a:r>
              <a:rPr lang="en-GB" sz="3400" b="1">
                <a:latin typeface="Arial"/>
                <a:ea typeface="+mj-lt"/>
                <a:cs typeface="+mj-lt"/>
              </a:rPr>
              <a:t>Risk factors contributing to the vulnerability of child/young person/ family and their impact </a:t>
            </a:r>
            <a:endParaRPr lang="en-US" sz="3400">
              <a:latin typeface="Arial"/>
              <a:cs typeface="Arial"/>
            </a:endParaRPr>
          </a:p>
        </p:txBody>
      </p:sp>
      <p:sp>
        <p:nvSpPr>
          <p:cNvPr id="17" name="Arc 11">
            <a:extLst>
              <a:ext uri="{FF2B5EF4-FFF2-40B4-BE49-F238E27FC236}">
                <a16:creationId xmlns:a16="http://schemas.microsoft.com/office/drawing/2014/main" xmlns="" id="{081E4A58-353D-44AE-B2FC-2A74E2E400F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xmlns="" id="{7D2C2986-2087-4F7E-BA24-A6EDCF797FC1}"/>
              </a:ext>
            </a:extLst>
          </p:cNvPr>
          <p:cNvSpPr>
            <a:spLocks noGrp="1"/>
          </p:cNvSpPr>
          <p:nvPr>
            <p:ph idx="1"/>
          </p:nvPr>
        </p:nvSpPr>
        <p:spPr>
          <a:xfrm>
            <a:off x="838200" y="1825625"/>
            <a:ext cx="10515600" cy="4351338"/>
          </a:xfrm>
        </p:spPr>
        <p:txBody>
          <a:bodyPr vert="horz" lIns="91440" tIns="45720" rIns="91440" bIns="45720" rtlCol="0">
            <a:normAutofit/>
          </a:bodyPr>
          <a:lstStyle/>
          <a:p>
            <a:pPr>
              <a:buNone/>
            </a:pPr>
            <a:r>
              <a:rPr lang="en-GB" sz="2000" dirty="0">
                <a:ea typeface="+mn-lt"/>
                <a:cs typeface="+mn-lt"/>
              </a:rPr>
              <a:t>  </a:t>
            </a:r>
            <a:r>
              <a:rPr lang="en-GB" sz="2000" dirty="0">
                <a:latin typeface="Arial" pitchFamily="34" charset="0"/>
                <a:ea typeface="+mn-lt"/>
                <a:cs typeface="Arial" pitchFamily="34" charset="0"/>
              </a:rPr>
              <a:t> Evidence from studies on vulnerability young people, children and families show how to bring the needs to make sure children and young people have a great start in life and to have a better upbringing that prevent them harm and protect them from risk (Vic, health 2015).</a:t>
            </a:r>
            <a:endParaRPr lang="en-US" sz="2000" dirty="0">
              <a:latin typeface="Arial" pitchFamily="34" charset="0"/>
              <a:cs typeface="Arial" pitchFamily="34" charset="0"/>
            </a:endParaRPr>
          </a:p>
          <a:p>
            <a:pPr>
              <a:buNone/>
            </a:pPr>
            <a:r>
              <a:rPr lang="en-GB" sz="2000" dirty="0">
                <a:latin typeface="Arial" pitchFamily="34" charset="0"/>
                <a:ea typeface="+mn-lt"/>
                <a:cs typeface="Arial" pitchFamily="34" charset="0"/>
              </a:rPr>
              <a:t>    Risk factors contribute to the family B case studies, outcome for the family living in poor condition, lack of supports, dysfunctional family background, behaviours issues, children and young people risk.</a:t>
            </a:r>
            <a:endParaRPr lang="en-GB" sz="2000" dirty="0">
              <a:latin typeface="Arial" pitchFamily="34" charset="0"/>
              <a:cs typeface="Arial" pitchFamily="34" charset="0"/>
            </a:endParaRPr>
          </a:p>
          <a:p>
            <a:pPr>
              <a:buNone/>
            </a:pPr>
            <a:r>
              <a:rPr lang="en-GB" sz="2000" dirty="0">
                <a:latin typeface="Arial" pitchFamily="34" charset="0"/>
                <a:ea typeface="+mn-lt"/>
                <a:cs typeface="Arial" pitchFamily="34" charset="0"/>
              </a:rPr>
              <a:t>    Children who are vulnerable are increase the negative outcome of likelihood in their childhood till there adulthood. Disorder child development, families’ performance and society wealth. Risk factor consists of lack poor healthy diet, poor housing and not enough access to activities. Parental understanding of how child development and the needs of children’s, parental who have negative health behaviours' which lead to absences of supportive adult. And high crime in neighbourhoods (Joplin and Vincent 2016). </a:t>
            </a:r>
            <a:endParaRPr lang="en-GB" sz="2000" dirty="0">
              <a:latin typeface="Arial" pitchFamily="34" charset="0"/>
              <a:cs typeface="Arial" pitchFamily="34" charset="0"/>
            </a:endParaRPr>
          </a:p>
          <a:p>
            <a:pPr>
              <a:buNone/>
            </a:pPr>
            <a:endParaRPr lang="en-GB" sz="2000" dirty="0">
              <a:latin typeface="Arial"/>
              <a:cs typeface="Calibri" panose="020F0502020204030204"/>
            </a:endParaRPr>
          </a:p>
          <a:p>
            <a:pPr marL="0" indent="0">
              <a:buNone/>
            </a:pPr>
            <a:endParaRPr lang="en-GB" sz="2000" dirty="0">
              <a:cs typeface="Calibri" panose="020F0502020204030204"/>
            </a:endParaRPr>
          </a:p>
        </p:txBody>
      </p:sp>
    </p:spTree>
    <p:extLst>
      <p:ext uri="{BB962C8B-B14F-4D97-AF65-F5344CB8AC3E}">
        <p14:creationId xmlns:p14="http://schemas.microsoft.com/office/powerpoint/2010/main" xmlns="" val="35661729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8" name="Rectangle 94">
            <a:extLst>
              <a:ext uri="{FF2B5EF4-FFF2-40B4-BE49-F238E27FC236}">
                <a16:creationId xmlns:a16="http://schemas.microsoft.com/office/drawing/2014/main" xmlns="" id="{2EB492CD-616E-47F8-933B-5E2D952A059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0" name="Arc 96">
            <a:extLst>
              <a:ext uri="{FF2B5EF4-FFF2-40B4-BE49-F238E27FC236}">
                <a16:creationId xmlns:a16="http://schemas.microsoft.com/office/drawing/2014/main" xmlns="" id="{59383CF9-23B5-4335-9B21-1791C4CF1C7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xmlns="" id="{4B676D41-3949-406A-A90C-5EBA7F3AB4EB}"/>
              </a:ext>
            </a:extLst>
          </p:cNvPr>
          <p:cNvSpPr>
            <a:spLocks noGrp="1"/>
          </p:cNvSpPr>
          <p:nvPr>
            <p:ph type="title"/>
          </p:nvPr>
        </p:nvSpPr>
        <p:spPr>
          <a:xfrm>
            <a:off x="5933062" y="441393"/>
            <a:ext cx="5458838" cy="1325563"/>
          </a:xfrm>
        </p:spPr>
        <p:txBody>
          <a:bodyPr>
            <a:noAutofit/>
          </a:bodyPr>
          <a:lstStyle/>
          <a:p>
            <a:r>
              <a:rPr lang="en-GB" sz="1800" dirty="0">
                <a:latin typeface="Arial"/>
                <a:ea typeface="+mj-lt"/>
                <a:cs typeface="+mj-lt"/>
              </a:rPr>
              <a:t>Agencies working with the family  they require to collected information to weight and organise and to examine the assessment to move forwards and develop a care plan by to identify the protective factors and vulnerabilities risk. Below are some example</a:t>
            </a:r>
            <a:endParaRPr lang="en-US" sz="1800" dirty="0">
              <a:latin typeface="Arial"/>
            </a:endParaRPr>
          </a:p>
        </p:txBody>
      </p:sp>
      <p:sp>
        <p:nvSpPr>
          <p:cNvPr id="101" name="Freeform: Shape 98">
            <a:extLst>
              <a:ext uri="{FF2B5EF4-FFF2-40B4-BE49-F238E27FC236}">
                <a16:creationId xmlns:a16="http://schemas.microsoft.com/office/drawing/2014/main" xmlns="" id="{0007FE00-9498-4706-B255-6437B0252C0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4" descr="Diagram&#10;&#10;Description automatically generated">
            <a:extLst>
              <a:ext uri="{FF2B5EF4-FFF2-40B4-BE49-F238E27FC236}">
                <a16:creationId xmlns:a16="http://schemas.microsoft.com/office/drawing/2014/main" xmlns="" id="{C887EDE1-FCE2-4C47-9322-A1639D3815CF}"/>
              </a:ext>
            </a:extLst>
          </p:cNvPr>
          <p:cNvPicPr>
            <a:picLocks noChangeAspect="1"/>
          </p:cNvPicPr>
          <p:nvPr/>
        </p:nvPicPr>
        <p:blipFill rotWithShape="1">
          <a:blip r:embed="rId2"/>
          <a:srcRect t="786" r="-1" b="161"/>
          <a:stretch/>
        </p:blipFill>
        <p:spPr>
          <a:xfrm>
            <a:off x="341232" y="914400"/>
            <a:ext cx="5107068" cy="5048249"/>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16" name="Content Placeholder 7">
            <a:extLst>
              <a:ext uri="{FF2B5EF4-FFF2-40B4-BE49-F238E27FC236}">
                <a16:creationId xmlns:a16="http://schemas.microsoft.com/office/drawing/2014/main" xmlns="" id="{138C238A-EDA3-47B6-9D98-0AEE02634ADC}"/>
              </a:ext>
            </a:extLst>
          </p:cNvPr>
          <p:cNvSpPr>
            <a:spLocks noGrp="1"/>
          </p:cNvSpPr>
          <p:nvPr>
            <p:ph idx="1"/>
          </p:nvPr>
        </p:nvSpPr>
        <p:spPr>
          <a:xfrm>
            <a:off x="5894962" y="1984443"/>
            <a:ext cx="5458838" cy="4192520"/>
          </a:xfrm>
        </p:spPr>
        <p:txBody>
          <a:bodyPr vert="horz" lIns="91440" tIns="45720" rIns="91440" bIns="45720" rtlCol="0">
            <a:normAutofit/>
          </a:bodyPr>
          <a:lstStyle/>
          <a:p>
            <a:pPr>
              <a:buNone/>
            </a:pPr>
            <a:r>
              <a:rPr lang="en-US" sz="2400" dirty="0">
                <a:latin typeface="Arial"/>
                <a:ea typeface="+mn-lt"/>
                <a:cs typeface="+mn-lt"/>
              </a:rPr>
              <a:t>Future planning. </a:t>
            </a:r>
            <a:endParaRPr lang="en-US" sz="2400" dirty="0">
              <a:latin typeface="Arial"/>
              <a:cs typeface="Arial"/>
            </a:endParaRPr>
          </a:p>
          <a:p>
            <a:pPr>
              <a:buNone/>
            </a:pPr>
            <a:r>
              <a:rPr lang="en-US" sz="2400" dirty="0">
                <a:latin typeface="Arial"/>
                <a:ea typeface="+mn-lt"/>
                <a:cs typeface="+mn-lt"/>
              </a:rPr>
              <a:t>Framework managing and risk.</a:t>
            </a:r>
            <a:endParaRPr lang="en-US" sz="2400" dirty="0">
              <a:latin typeface="Arial"/>
              <a:cs typeface="Arial"/>
            </a:endParaRPr>
          </a:p>
          <a:p>
            <a:pPr>
              <a:buNone/>
            </a:pPr>
            <a:r>
              <a:rPr lang="en-US" sz="2400" dirty="0">
                <a:latin typeface="Arial"/>
                <a:ea typeface="+mn-lt"/>
                <a:cs typeface="+mn-lt"/>
              </a:rPr>
              <a:t>Child plan (need to be need and to be protect from future harm).</a:t>
            </a:r>
            <a:endParaRPr lang="en-US" sz="2400" dirty="0">
              <a:latin typeface="Arial"/>
              <a:cs typeface="Arial"/>
            </a:endParaRPr>
          </a:p>
          <a:p>
            <a:pPr>
              <a:buNone/>
            </a:pPr>
            <a:r>
              <a:rPr lang="en-US" sz="2400" dirty="0">
                <a:latin typeface="Arial"/>
                <a:ea typeface="+mn-lt"/>
                <a:cs typeface="+mn-lt"/>
              </a:rPr>
              <a:t>Using risk and resilience methods given a why they have arisen, the reason and history.</a:t>
            </a:r>
          </a:p>
          <a:p>
            <a:pPr>
              <a:buNone/>
            </a:pPr>
            <a:r>
              <a:rPr lang="en-US" sz="2400" dirty="0">
                <a:latin typeface="Arial"/>
                <a:ea typeface="+mn-lt"/>
                <a:cs typeface="+mn-lt"/>
              </a:rPr>
              <a:t>How to manage and solve the situation.</a:t>
            </a:r>
            <a:endParaRPr lang="en-US" sz="2400" dirty="0">
              <a:latin typeface="Arial"/>
              <a:cs typeface="Calibri" panose="020F0502020204030204"/>
            </a:endParaRPr>
          </a:p>
          <a:p>
            <a:pPr marL="0" indent="0">
              <a:buNone/>
            </a:pPr>
            <a:endParaRPr lang="en-US" dirty="0">
              <a:cs typeface="Calibri"/>
            </a:endParaRPr>
          </a:p>
        </p:txBody>
      </p:sp>
      <p:sp>
        <p:nvSpPr>
          <p:cNvPr id="90" name="TextBox 89">
            <a:extLst>
              <a:ext uri="{FF2B5EF4-FFF2-40B4-BE49-F238E27FC236}">
                <a16:creationId xmlns:a16="http://schemas.microsoft.com/office/drawing/2014/main" xmlns="" id="{5544B0C6-5B13-47AD-8624-8C1181DFFA47}"/>
              </a:ext>
            </a:extLst>
          </p:cNvPr>
          <p:cNvSpPr txBox="1"/>
          <p:nvPr/>
        </p:nvSpPr>
        <p:spPr>
          <a:xfrm>
            <a:off x="703182" y="5833828"/>
            <a:ext cx="4777381" cy="412874"/>
          </a:xfrm>
          <a:prstGeom prst="rect">
            <a:avLst/>
          </a:prstGeom>
          <a:solidFill>
            <a:srgbClr val="000000">
              <a:alpha val="50000"/>
            </a:srgbClr>
          </a:solid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gn="ctr">
              <a:spcAft>
                <a:spcPts val="600"/>
              </a:spcAft>
            </a:pPr>
            <a:r>
              <a:rPr lang="en-US" sz="1300" b="1">
                <a:solidFill>
                  <a:srgbClr val="FFFFFF"/>
                </a:solidFill>
              </a:rPr>
              <a:t>(Daniel, Wassell and Gilligan, 2020)</a:t>
            </a:r>
            <a:r>
              <a:rPr lang="en-US" sz="1300">
                <a:solidFill>
                  <a:srgbClr val="FFFFFF"/>
                </a:solidFill>
              </a:rPr>
              <a:t> </a:t>
            </a:r>
            <a:endParaRPr lang="en-GB" sz="1300">
              <a:solidFill>
                <a:srgbClr val="FFFFFF"/>
              </a:solidFill>
            </a:endParaRPr>
          </a:p>
        </p:txBody>
      </p:sp>
    </p:spTree>
    <p:extLst>
      <p:ext uri="{BB962C8B-B14F-4D97-AF65-F5344CB8AC3E}">
        <p14:creationId xmlns:p14="http://schemas.microsoft.com/office/powerpoint/2010/main" xmlns="" val="28585183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9">
            <a:extLst>
              <a:ext uri="{FF2B5EF4-FFF2-40B4-BE49-F238E27FC236}">
                <a16:creationId xmlns:a16="http://schemas.microsoft.com/office/drawing/2014/main" xmlns="" id="{A1F6BF70-C7D1-4AF9-8DB4-BEEB8A9C352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6D4C0DAA-CA90-42A2-A887-8181713C8BDD}"/>
              </a:ext>
            </a:extLst>
          </p:cNvPr>
          <p:cNvSpPr>
            <a:spLocks noGrp="1"/>
          </p:cNvSpPr>
          <p:nvPr>
            <p:ph type="title"/>
          </p:nvPr>
        </p:nvSpPr>
        <p:spPr>
          <a:xfrm>
            <a:off x="645065" y="1097280"/>
            <a:ext cx="3796306" cy="4666207"/>
          </a:xfrm>
        </p:spPr>
        <p:txBody>
          <a:bodyPr anchor="ctr">
            <a:normAutofit/>
          </a:bodyPr>
          <a:lstStyle/>
          <a:p>
            <a:r>
              <a:rPr lang="en-GB" sz="2300" b="1" dirty="0">
                <a:latin typeface="Arial"/>
                <a:ea typeface="+mj-lt"/>
                <a:cs typeface="+mj-lt"/>
              </a:rPr>
              <a:t>To understanding vulnerability, offer more information and how to extend in childhood based on different risk factors. The evidence that come together about the risk and impact of the young people and children and families work with the authority levels (Joplin and Vincent 2016).</a:t>
            </a:r>
            <a:endParaRPr lang="en-US" sz="2300" dirty="0">
              <a:latin typeface="Arial"/>
              <a:cs typeface="Arial"/>
            </a:endParaRPr>
          </a:p>
        </p:txBody>
      </p:sp>
      <p:grpSp>
        <p:nvGrpSpPr>
          <p:cNvPr id="18" name="Group 11">
            <a:extLst>
              <a:ext uri="{FF2B5EF4-FFF2-40B4-BE49-F238E27FC236}">
                <a16:creationId xmlns:a16="http://schemas.microsoft.com/office/drawing/2014/main" xmlns="" id="{0C66A8B6-1F6E-4FCC-93B9-B9986B6FD111}"/>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82576" y="5945955"/>
            <a:ext cx="12109423" cy="525780"/>
            <a:chOff x="82576" y="5945955"/>
            <a:chExt cx="12109423" cy="525780"/>
          </a:xfrm>
        </p:grpSpPr>
        <p:sp>
          <p:nvSpPr>
            <p:cNvPr id="19" name="Rectangle 12">
              <a:extLst>
                <a:ext uri="{FF2B5EF4-FFF2-40B4-BE49-F238E27FC236}">
                  <a16:creationId xmlns:a16="http://schemas.microsoft.com/office/drawing/2014/main" xmlns="" id="{CAF7C4FD-65AD-4BBE-886A-D2E923F94C6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rot="5400000">
              <a:off x="-103361" y="6131892"/>
              <a:ext cx="524256"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xmlns="" id="{1BA8278B-6DF7-481F-B1FA-FFE7D6C3C7B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rot="16200000" flipH="1">
              <a:off x="5998176" y="277912"/>
              <a:ext cx="524256" cy="1186339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0" name="Rectangle 15">
            <a:extLst>
              <a:ext uri="{FF2B5EF4-FFF2-40B4-BE49-F238E27FC236}">
                <a16:creationId xmlns:a16="http://schemas.microsoft.com/office/drawing/2014/main" xmlns="" id="{2C1BBA94-3F40-40AA-8BB9-E69E25E537C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Table 5">
            <a:extLst>
              <a:ext uri="{FF2B5EF4-FFF2-40B4-BE49-F238E27FC236}">
                <a16:creationId xmlns:a16="http://schemas.microsoft.com/office/drawing/2014/main" xmlns="" id="{A51672B4-8E0F-406F-BF09-530BB6050DA0}"/>
              </a:ext>
            </a:extLst>
          </p:cNvPr>
          <p:cNvGraphicFramePr>
            <a:graphicFrameLocks noGrp="1"/>
          </p:cNvGraphicFramePr>
          <p:nvPr>
            <p:ph idx="1"/>
            <p:extLst>
              <p:ext uri="{D42A27DB-BD31-4B8C-83A1-F6EECF244321}">
                <p14:modId xmlns:p14="http://schemas.microsoft.com/office/powerpoint/2010/main" xmlns="" val="2853779847"/>
              </p:ext>
            </p:extLst>
          </p:nvPr>
        </p:nvGraphicFramePr>
        <p:xfrm>
          <a:off x="5678022" y="1014153"/>
          <a:ext cx="5425212" cy="4979325"/>
        </p:xfrm>
        <a:graphic>
          <a:graphicData uri="http://schemas.openxmlformats.org/drawingml/2006/table">
            <a:tbl>
              <a:tblPr firstRow="1" bandRow="1">
                <a:tableStyleId>{5C22544A-7EE6-4342-B048-85BDC9FD1C3A}</a:tableStyleId>
              </a:tblPr>
              <a:tblGrid>
                <a:gridCol w="2771306">
                  <a:extLst>
                    <a:ext uri="{9D8B030D-6E8A-4147-A177-3AD203B41FA5}">
                      <a16:colId xmlns:a16="http://schemas.microsoft.com/office/drawing/2014/main" xmlns="" val="3437715616"/>
                    </a:ext>
                  </a:extLst>
                </a:gridCol>
                <a:gridCol w="2653906">
                  <a:extLst>
                    <a:ext uri="{9D8B030D-6E8A-4147-A177-3AD203B41FA5}">
                      <a16:colId xmlns:a16="http://schemas.microsoft.com/office/drawing/2014/main" xmlns="" val="4248462884"/>
                    </a:ext>
                  </a:extLst>
                </a:gridCol>
              </a:tblGrid>
              <a:tr h="557379">
                <a:tc>
                  <a:txBody>
                    <a:bodyPr/>
                    <a:lstStyle/>
                    <a:p>
                      <a:r>
                        <a:rPr lang="en-GB" sz="1500" dirty="0"/>
                        <a:t>Risk factors  for children and young people</a:t>
                      </a:r>
                    </a:p>
                  </a:txBody>
                  <a:tcPr marL="73174" marR="73174" marT="36587" marB="36587"/>
                </a:tc>
                <a:tc>
                  <a:txBody>
                    <a:bodyPr/>
                    <a:lstStyle/>
                    <a:p>
                      <a:endParaRPr lang="en-GB" sz="1500"/>
                    </a:p>
                  </a:txBody>
                  <a:tcPr marL="73174" marR="73174" marT="36587" marB="36587"/>
                </a:tc>
                <a:extLst>
                  <a:ext uri="{0D108BD9-81ED-4DB2-BD59-A6C34878D82A}">
                    <a16:rowId xmlns:a16="http://schemas.microsoft.com/office/drawing/2014/main" xmlns="" val="3655828920"/>
                  </a:ext>
                </a:extLst>
              </a:tr>
              <a:tr h="1513834">
                <a:tc>
                  <a:txBody>
                    <a:bodyPr/>
                    <a:lstStyle/>
                    <a:p>
                      <a:pPr marL="0" marR="0" lvl="0" indent="0" algn="l">
                        <a:lnSpc>
                          <a:spcPct val="90000"/>
                        </a:lnSpc>
                        <a:spcBef>
                          <a:spcPts val="1000"/>
                        </a:spcBef>
                        <a:spcAft>
                          <a:spcPts val="0"/>
                        </a:spcAft>
                        <a:buNone/>
                      </a:pPr>
                      <a:r>
                        <a:rPr lang="en-GB" sz="1500" b="0" i="0" u="none" strike="noStrike" noProof="0">
                          <a:latin typeface="Arial"/>
                        </a:rPr>
                        <a:t>Communication difficulties </a:t>
                      </a:r>
                      <a:endParaRPr lang="en-GB" sz="1500" b="0" i="0" u="none" strike="noStrike" noProof="0">
                        <a:latin typeface="Calibri"/>
                      </a:endParaRPr>
                    </a:p>
                    <a:p>
                      <a:pPr marL="0" marR="0" lvl="0" indent="0" algn="l">
                        <a:lnSpc>
                          <a:spcPct val="90000"/>
                        </a:lnSpc>
                        <a:spcBef>
                          <a:spcPts val="1000"/>
                        </a:spcBef>
                        <a:spcAft>
                          <a:spcPts val="0"/>
                        </a:spcAft>
                        <a:buNone/>
                      </a:pPr>
                      <a:r>
                        <a:rPr lang="en-GB" sz="1500" b="0" i="0" u="none" strike="noStrike" noProof="0">
                          <a:latin typeface="Arial"/>
                        </a:rPr>
                        <a:t>Academic failure </a:t>
                      </a:r>
                      <a:endParaRPr lang="en-GB" sz="1500" b="0" i="0" u="none" strike="noStrike" noProof="0">
                        <a:latin typeface="Calibri"/>
                      </a:endParaRPr>
                    </a:p>
                    <a:p>
                      <a:pPr marL="0" marR="0" lvl="0" indent="0" algn="l">
                        <a:lnSpc>
                          <a:spcPct val="90000"/>
                        </a:lnSpc>
                        <a:spcBef>
                          <a:spcPts val="1000"/>
                        </a:spcBef>
                        <a:spcAft>
                          <a:spcPts val="0"/>
                        </a:spcAft>
                        <a:buNone/>
                      </a:pPr>
                      <a:r>
                        <a:rPr lang="en-GB" sz="1500" b="0" i="0" u="none" strike="noStrike" noProof="0">
                          <a:latin typeface="Arial"/>
                        </a:rPr>
                        <a:t>Low-esteem </a:t>
                      </a:r>
                      <a:endParaRPr lang="en-GB" sz="1500"/>
                    </a:p>
                  </a:txBody>
                  <a:tcPr marL="73174" marR="73174" marT="36587" marB="36587"/>
                </a:tc>
                <a:tc>
                  <a:txBody>
                    <a:bodyPr/>
                    <a:lstStyle/>
                    <a:p>
                      <a:pPr marL="0" marR="0" lvl="0" indent="0" algn="l">
                        <a:lnSpc>
                          <a:spcPct val="90000"/>
                        </a:lnSpc>
                        <a:spcBef>
                          <a:spcPts val="1000"/>
                        </a:spcBef>
                        <a:spcAft>
                          <a:spcPts val="0"/>
                        </a:spcAft>
                        <a:buNone/>
                      </a:pPr>
                      <a:r>
                        <a:rPr lang="en-GB" sz="1500" b="1" i="0" u="none" strike="noStrike" noProof="0">
                          <a:latin typeface="Arial"/>
                        </a:rPr>
                        <a:t>Outcome </a:t>
                      </a:r>
                      <a:endParaRPr lang="en-US" sz="1500" b="0" i="0" u="none" strike="noStrike" noProof="0">
                        <a:latin typeface="Calibri"/>
                      </a:endParaRPr>
                    </a:p>
                    <a:p>
                      <a:pPr marL="0" marR="0" lvl="0" indent="0" algn="l">
                        <a:lnSpc>
                          <a:spcPct val="90000"/>
                        </a:lnSpc>
                        <a:spcBef>
                          <a:spcPts val="1000"/>
                        </a:spcBef>
                        <a:spcAft>
                          <a:spcPts val="0"/>
                        </a:spcAft>
                        <a:buNone/>
                      </a:pPr>
                      <a:r>
                        <a:rPr lang="en-GB" sz="1500" b="0" i="0" u="none" strike="noStrike" noProof="0">
                          <a:latin typeface="Arial"/>
                        </a:rPr>
                        <a:t>Good communication skills</a:t>
                      </a:r>
                      <a:endParaRPr lang="en-GB" sz="1500" b="0" i="0" u="none" strike="noStrike" noProof="0">
                        <a:latin typeface="Calibri"/>
                      </a:endParaRPr>
                    </a:p>
                    <a:p>
                      <a:pPr marL="0" marR="0" lvl="0" indent="0" algn="l">
                        <a:lnSpc>
                          <a:spcPct val="90000"/>
                        </a:lnSpc>
                        <a:spcBef>
                          <a:spcPts val="1000"/>
                        </a:spcBef>
                        <a:spcAft>
                          <a:spcPts val="0"/>
                        </a:spcAft>
                        <a:buNone/>
                      </a:pPr>
                      <a:r>
                        <a:rPr lang="en-GB" sz="1500" b="0" i="0" u="none" strike="noStrike" noProof="0">
                          <a:latin typeface="Arial"/>
                        </a:rPr>
                        <a:t>Positive attitudes </a:t>
                      </a:r>
                      <a:endParaRPr lang="en-GB" sz="1500" b="0" i="0" u="none" strike="noStrike" noProof="0">
                        <a:latin typeface="Calibri"/>
                      </a:endParaRPr>
                    </a:p>
                    <a:p>
                      <a:pPr marL="0" marR="0" lvl="0" indent="0" algn="l">
                        <a:lnSpc>
                          <a:spcPct val="90000"/>
                        </a:lnSpc>
                        <a:spcBef>
                          <a:spcPts val="1000"/>
                        </a:spcBef>
                        <a:spcAft>
                          <a:spcPts val="0"/>
                        </a:spcAft>
                        <a:buNone/>
                      </a:pPr>
                      <a:r>
                        <a:rPr lang="en-GB" sz="1500" b="0" i="0" u="none" strike="noStrike" noProof="0">
                          <a:latin typeface="Arial"/>
                        </a:rPr>
                        <a:t>Ability to reflect</a:t>
                      </a:r>
                      <a:endParaRPr lang="en-US" sz="1500" b="0" i="0" u="none" strike="noStrike" noProof="0">
                        <a:latin typeface="Calibri"/>
                      </a:endParaRPr>
                    </a:p>
                    <a:p>
                      <a:pPr lvl="0">
                        <a:buNone/>
                      </a:pPr>
                      <a:endParaRPr lang="en-GB" sz="1500"/>
                    </a:p>
                  </a:txBody>
                  <a:tcPr marL="73174" marR="73174" marT="36587" marB="36587"/>
                </a:tc>
                <a:extLst>
                  <a:ext uri="{0D108BD9-81ED-4DB2-BD59-A6C34878D82A}">
                    <a16:rowId xmlns:a16="http://schemas.microsoft.com/office/drawing/2014/main" xmlns="" val="3640235851"/>
                  </a:ext>
                </a:extLst>
              </a:tr>
              <a:tr h="1678225">
                <a:tc>
                  <a:txBody>
                    <a:bodyPr/>
                    <a:lstStyle/>
                    <a:p>
                      <a:r>
                        <a:rPr lang="en-GB" sz="1500" b="1" dirty="0">
                          <a:latin typeface="Arial"/>
                        </a:rPr>
                        <a:t>Family at risk factors</a:t>
                      </a:r>
                    </a:p>
                    <a:p>
                      <a:pPr lvl="0">
                        <a:buNone/>
                      </a:pPr>
                      <a:r>
                        <a:rPr lang="en-GB" sz="1500" b="0" dirty="0">
                          <a:latin typeface="Arial"/>
                        </a:rPr>
                        <a:t>Having a lot of conflict in the family</a:t>
                      </a:r>
                    </a:p>
                    <a:p>
                      <a:pPr lvl="0">
                        <a:buNone/>
                      </a:pPr>
                      <a:r>
                        <a:rPr lang="en-GB" sz="1500" b="0" dirty="0">
                          <a:latin typeface="Arial"/>
                        </a:rPr>
                        <a:t>Parental with substance abuses, violent toward each other, parent with criminal and alcoholism issues </a:t>
                      </a:r>
                    </a:p>
                  </a:txBody>
                  <a:tcPr marL="73174" marR="73174" marT="36587" marB="36587"/>
                </a:tc>
                <a:tc>
                  <a:txBody>
                    <a:bodyPr/>
                    <a:lstStyle/>
                    <a:p>
                      <a:r>
                        <a:rPr lang="en-GB" sz="1500" b="1">
                          <a:latin typeface="Arial"/>
                        </a:rPr>
                        <a:t>Outcome </a:t>
                      </a:r>
                    </a:p>
                    <a:p>
                      <a:pPr lvl="0">
                        <a:buNone/>
                      </a:pPr>
                      <a:r>
                        <a:rPr lang="en-GB" sz="1500" b="0">
                          <a:latin typeface="Arial"/>
                        </a:rPr>
                        <a:t>Stability </a:t>
                      </a:r>
                    </a:p>
                    <a:p>
                      <a:pPr lvl="0">
                        <a:buNone/>
                      </a:pPr>
                      <a:r>
                        <a:rPr lang="en-GB" sz="1500" b="0">
                          <a:latin typeface="Arial"/>
                        </a:rPr>
                        <a:t>Good affection toward</a:t>
                      </a:r>
                    </a:p>
                    <a:p>
                      <a:pPr lvl="0">
                        <a:buNone/>
                      </a:pPr>
                      <a:r>
                        <a:rPr lang="en-GB" sz="1500" b="0">
                          <a:latin typeface="Arial"/>
                        </a:rPr>
                        <a:t>Supportive in education</a:t>
                      </a:r>
                    </a:p>
                    <a:p>
                      <a:pPr lvl="0">
                        <a:buNone/>
                      </a:pPr>
                      <a:r>
                        <a:rPr lang="en-GB" sz="1500" b="0">
                          <a:latin typeface="Arial"/>
                        </a:rPr>
                        <a:t>Good family orientation </a:t>
                      </a:r>
                    </a:p>
                  </a:txBody>
                  <a:tcPr marL="73174" marR="73174" marT="36587" marB="36587"/>
                </a:tc>
                <a:extLst>
                  <a:ext uri="{0D108BD9-81ED-4DB2-BD59-A6C34878D82A}">
                    <a16:rowId xmlns:a16="http://schemas.microsoft.com/office/drawing/2014/main" xmlns="" val="1449511656"/>
                  </a:ext>
                </a:extLst>
              </a:tr>
              <a:tr h="1229887">
                <a:tc>
                  <a:txBody>
                    <a:bodyPr/>
                    <a:lstStyle/>
                    <a:p>
                      <a:r>
                        <a:rPr lang="en-GB" sz="1500" b="1">
                          <a:latin typeface="Arial"/>
                        </a:rPr>
                        <a:t>Risk factors at school</a:t>
                      </a:r>
                      <a:endParaRPr lang="en-US" sz="1500"/>
                    </a:p>
                    <a:p>
                      <a:pPr lvl="0">
                        <a:buNone/>
                      </a:pPr>
                      <a:r>
                        <a:rPr lang="en-GB" sz="1500" b="0">
                          <a:latin typeface="Arial"/>
                        </a:rPr>
                        <a:t>Been bully at school, having poor relationship with teacher and lack of positive friendship.</a:t>
                      </a:r>
                    </a:p>
                  </a:txBody>
                  <a:tcPr marL="73174" marR="73174" marT="36587" marB="36587"/>
                </a:tc>
                <a:tc>
                  <a:txBody>
                    <a:bodyPr/>
                    <a:lstStyle/>
                    <a:p>
                      <a:r>
                        <a:rPr lang="en-GB" sz="1500"/>
                        <a:t>Clear policy for children been bullying and their behaviours.</a:t>
                      </a:r>
                    </a:p>
                    <a:p>
                      <a:pPr lvl="0">
                        <a:buNone/>
                      </a:pPr>
                      <a:r>
                        <a:rPr lang="en-GB" sz="1500"/>
                        <a:t>Policy for children to raise problem and promoting good mental health.</a:t>
                      </a:r>
                    </a:p>
                  </a:txBody>
                  <a:tcPr marL="73174" marR="73174" marT="36587" marB="36587"/>
                </a:tc>
                <a:extLst>
                  <a:ext uri="{0D108BD9-81ED-4DB2-BD59-A6C34878D82A}">
                    <a16:rowId xmlns:a16="http://schemas.microsoft.com/office/drawing/2014/main" xmlns="" val="3126318228"/>
                  </a:ext>
                </a:extLst>
              </a:tr>
            </a:tbl>
          </a:graphicData>
        </a:graphic>
      </p:graphicFrame>
    </p:spTree>
    <p:extLst>
      <p:ext uri="{BB962C8B-B14F-4D97-AF65-F5344CB8AC3E}">
        <p14:creationId xmlns:p14="http://schemas.microsoft.com/office/powerpoint/2010/main" xmlns="" val="2615092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1">
            <a:extLst>
              <a:ext uri="{FF2B5EF4-FFF2-40B4-BE49-F238E27FC236}">
                <a16:creationId xmlns:a16="http://schemas.microsoft.com/office/drawing/2014/main" xmlns="" id="{F3060C83-F051-4F0E-ABAD-AA0DFC48B21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Freeform: Shape 13">
            <a:extLst>
              <a:ext uri="{FF2B5EF4-FFF2-40B4-BE49-F238E27FC236}">
                <a16:creationId xmlns:a16="http://schemas.microsoft.com/office/drawing/2014/main" xmlns="" id="{83C98ABE-055B-441F-B07E-44F97F083C3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15">
            <a:extLst>
              <a:ext uri="{FF2B5EF4-FFF2-40B4-BE49-F238E27FC236}">
                <a16:creationId xmlns:a16="http://schemas.microsoft.com/office/drawing/2014/main" xmlns="" id="{29FDB030-9B49-4CED-8CCD-4D99382388A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17">
            <a:extLst>
              <a:ext uri="{FF2B5EF4-FFF2-40B4-BE49-F238E27FC236}">
                <a16:creationId xmlns:a16="http://schemas.microsoft.com/office/drawing/2014/main" xmlns="" id="{3783CA14-24A1-485C-8B30-D6A5D87987A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Shape 19">
            <a:extLst>
              <a:ext uri="{FF2B5EF4-FFF2-40B4-BE49-F238E27FC236}">
                <a16:creationId xmlns:a16="http://schemas.microsoft.com/office/drawing/2014/main" xmlns="" id="{9A97C86A-04D6-40F7-AE84-31AB43E6A84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8" name="Isosceles Triangle 21">
            <a:extLst>
              <a:ext uri="{FF2B5EF4-FFF2-40B4-BE49-F238E27FC236}">
                <a16:creationId xmlns:a16="http://schemas.microsoft.com/office/drawing/2014/main" xmlns="" id="{FF9F2414-84E8-453E-B1F3-389FDE8192D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Isosceles Triangle 23">
            <a:extLst>
              <a:ext uri="{FF2B5EF4-FFF2-40B4-BE49-F238E27FC236}">
                <a16:creationId xmlns:a16="http://schemas.microsoft.com/office/drawing/2014/main" xmlns="" id="{3ECA69A1-7536-43AC-85EF-C7106179F5E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7" name="Table 7">
            <a:extLst>
              <a:ext uri="{FF2B5EF4-FFF2-40B4-BE49-F238E27FC236}">
                <a16:creationId xmlns:a16="http://schemas.microsoft.com/office/drawing/2014/main" xmlns="" id="{C353F27C-5F79-4B4C-9FFF-7C9CCDE73643}"/>
              </a:ext>
            </a:extLst>
          </p:cNvPr>
          <p:cNvGraphicFramePr>
            <a:graphicFrameLocks noGrp="1"/>
          </p:cNvGraphicFramePr>
          <p:nvPr>
            <p:ph idx="1"/>
            <p:extLst>
              <p:ext uri="{D42A27DB-BD31-4B8C-83A1-F6EECF244321}">
                <p14:modId xmlns:p14="http://schemas.microsoft.com/office/powerpoint/2010/main" xmlns="" val="1187519409"/>
              </p:ext>
            </p:extLst>
          </p:nvPr>
        </p:nvGraphicFramePr>
        <p:xfrm>
          <a:off x="643467" y="726949"/>
          <a:ext cx="10905067" cy="5461514"/>
        </p:xfrm>
        <a:graphic>
          <a:graphicData uri="http://schemas.openxmlformats.org/drawingml/2006/table">
            <a:tbl>
              <a:tblPr firstRow="1" bandRow="1">
                <a:solidFill>
                  <a:srgbClr val="F2F2F2">
                    <a:alpha val="45098"/>
                  </a:srgbClr>
                </a:solidFill>
                <a:tableStyleId>{5C22544A-7EE6-4342-B048-85BDC9FD1C3A}</a:tableStyleId>
              </a:tblPr>
              <a:tblGrid>
                <a:gridCol w="5416553">
                  <a:extLst>
                    <a:ext uri="{9D8B030D-6E8A-4147-A177-3AD203B41FA5}">
                      <a16:colId xmlns:a16="http://schemas.microsoft.com/office/drawing/2014/main" xmlns="" val="3713513028"/>
                    </a:ext>
                  </a:extLst>
                </a:gridCol>
                <a:gridCol w="5488514">
                  <a:extLst>
                    <a:ext uri="{9D8B030D-6E8A-4147-A177-3AD203B41FA5}">
                      <a16:colId xmlns:a16="http://schemas.microsoft.com/office/drawing/2014/main" xmlns="" val="1086801501"/>
                    </a:ext>
                  </a:extLst>
                </a:gridCol>
              </a:tblGrid>
              <a:tr h="1616468">
                <a:tc>
                  <a:txBody>
                    <a:bodyPr/>
                    <a:lstStyle/>
                    <a:p>
                      <a:r>
                        <a:rPr lang="en-GB" sz="1800" b="0" cap="none" spc="0" dirty="0">
                          <a:solidFill>
                            <a:schemeClr val="bg1"/>
                          </a:solidFill>
                          <a:latin typeface="Arial"/>
                        </a:rPr>
                        <a:t>Risk factors to Community </a:t>
                      </a:r>
                    </a:p>
                    <a:p>
                      <a:pPr lvl="0">
                        <a:buNone/>
                      </a:pPr>
                      <a:r>
                        <a:rPr lang="en-GB" sz="1800" b="0" cap="none" spc="0" dirty="0">
                          <a:solidFill>
                            <a:schemeClr val="bg1"/>
                          </a:solidFill>
                          <a:latin typeface="Arial"/>
                        </a:rPr>
                        <a:t>Been homeless</a:t>
                      </a:r>
                    </a:p>
                    <a:p>
                      <a:pPr lvl="0">
                        <a:buNone/>
                      </a:pPr>
                      <a:r>
                        <a:rPr lang="en-GB" sz="1800" b="0" cap="none" spc="0" dirty="0" err="1">
                          <a:solidFill>
                            <a:schemeClr val="bg1"/>
                          </a:solidFill>
                          <a:latin typeface="Arial"/>
                        </a:rPr>
                        <a:t>Disclination</a:t>
                      </a:r>
                      <a:r>
                        <a:rPr lang="en-GB" sz="1800" b="0" cap="none" spc="0" dirty="0">
                          <a:solidFill>
                            <a:schemeClr val="bg1"/>
                          </a:solidFill>
                          <a:latin typeface="Arial"/>
                        </a:rPr>
                        <a:t> </a:t>
                      </a:r>
                    </a:p>
                    <a:p>
                      <a:pPr lvl="0">
                        <a:buNone/>
                      </a:pPr>
                      <a:r>
                        <a:rPr lang="en-GB" sz="1800" b="0" cap="none" spc="0" dirty="0">
                          <a:solidFill>
                            <a:schemeClr val="bg1"/>
                          </a:solidFill>
                          <a:latin typeface="Arial"/>
                        </a:rPr>
                        <a:t>Lack of support and services</a:t>
                      </a:r>
                    </a:p>
                    <a:p>
                      <a:pPr lvl="0">
                        <a:buNone/>
                      </a:pPr>
                      <a:r>
                        <a:rPr lang="en-GB" sz="1800" b="0" cap="none" spc="0" dirty="0">
                          <a:solidFill>
                            <a:schemeClr val="bg1"/>
                          </a:solidFill>
                          <a:latin typeface="Arial"/>
                        </a:rPr>
                        <a:t>Socio-economic disadvantage </a:t>
                      </a:r>
                    </a:p>
                  </a:txBody>
                  <a:tcPr marL="138036" marR="138036" marT="118427" marB="69019" anchor="ctr">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chemeClr val="tx1"/>
                    </a:solidFill>
                  </a:tcPr>
                </a:tc>
                <a:tc>
                  <a:txBody>
                    <a:bodyPr/>
                    <a:lstStyle/>
                    <a:p>
                      <a:r>
                        <a:rPr lang="en-GB" sz="1800" b="0" cap="none" spc="0">
                          <a:solidFill>
                            <a:schemeClr val="bg1"/>
                          </a:solidFill>
                          <a:latin typeface="Arial"/>
                        </a:rPr>
                        <a:t>Outcome </a:t>
                      </a:r>
                    </a:p>
                    <a:p>
                      <a:pPr lvl="0">
                        <a:buNone/>
                      </a:pPr>
                      <a:r>
                        <a:rPr lang="en-GB" sz="1800" b="0" cap="none" spc="0">
                          <a:solidFill>
                            <a:schemeClr val="bg1"/>
                          </a:solidFill>
                          <a:latin typeface="Arial"/>
                        </a:rPr>
                        <a:t>Range of activities (sport and leisure centre)</a:t>
                      </a:r>
                    </a:p>
                    <a:p>
                      <a:pPr lvl="0">
                        <a:buNone/>
                      </a:pPr>
                      <a:r>
                        <a:rPr lang="en-GB" sz="1800" b="0" cap="none" spc="0">
                          <a:solidFill>
                            <a:schemeClr val="bg1"/>
                          </a:solidFill>
                          <a:latin typeface="Arial"/>
                        </a:rPr>
                        <a:t>Good housing within standard for living. </a:t>
                      </a:r>
                    </a:p>
                  </a:txBody>
                  <a:tcPr marL="138036" marR="138036" marT="118427" marB="69019" anchor="ctr">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chemeClr val="tx1"/>
                    </a:solidFill>
                  </a:tcPr>
                </a:tc>
                <a:extLst>
                  <a:ext uri="{0D108BD9-81ED-4DB2-BD59-A6C34878D82A}">
                    <a16:rowId xmlns:a16="http://schemas.microsoft.com/office/drawing/2014/main" xmlns="" val="319486435"/>
                  </a:ext>
                </a:extLst>
              </a:tr>
              <a:tr h="3787634">
                <a:tc>
                  <a:txBody>
                    <a:bodyPr/>
                    <a:lstStyle/>
                    <a:p>
                      <a:pPr lvl="0" algn="l">
                        <a:lnSpc>
                          <a:spcPct val="100000"/>
                        </a:lnSpc>
                        <a:spcBef>
                          <a:spcPts val="0"/>
                        </a:spcBef>
                        <a:spcAft>
                          <a:spcPts val="0"/>
                        </a:spcAft>
                      </a:pPr>
                      <a:r>
                        <a:rPr lang="en-GB" sz="1600" b="1" cap="none" spc="0" dirty="0">
                          <a:solidFill>
                            <a:schemeClr val="tx1"/>
                          </a:solidFill>
                        </a:rPr>
                        <a:t>Poverty</a:t>
                      </a:r>
                      <a:r>
                        <a:rPr lang="en-GB" sz="1600" cap="none" spc="0" dirty="0">
                          <a:solidFill>
                            <a:schemeClr val="tx1"/>
                          </a:solidFill>
                          <a:latin typeface="Arial"/>
                        </a:rPr>
                        <a:t> </a:t>
                      </a:r>
                      <a:r>
                        <a:rPr lang="en-GB" sz="1600" b="0" i="0" u="none" strike="noStrike" cap="none" spc="0" noProof="0" dirty="0">
                          <a:solidFill>
                            <a:schemeClr val="tx1"/>
                          </a:solidFill>
                          <a:latin typeface="Arial"/>
                        </a:rPr>
                        <a:t>Families been unable to provide the basic needs like food and heat Can lead to them to bullied for being different </a:t>
                      </a:r>
                      <a:endParaRPr lang="en-US" sz="1600" cap="none" spc="0" dirty="0">
                        <a:solidFill>
                          <a:schemeClr val="tx1"/>
                        </a:solidFill>
                        <a:latin typeface="Arial"/>
                      </a:endParaRPr>
                    </a:p>
                    <a:p>
                      <a:pPr lvl="0" algn="l">
                        <a:lnSpc>
                          <a:spcPct val="100000"/>
                        </a:lnSpc>
                        <a:spcBef>
                          <a:spcPts val="0"/>
                        </a:spcBef>
                        <a:spcAft>
                          <a:spcPts val="0"/>
                        </a:spcAft>
                        <a:buNone/>
                      </a:pPr>
                      <a:r>
                        <a:rPr lang="en-GB" sz="1600" b="0" i="0" u="none" strike="noStrike" cap="none" spc="0" noProof="0" dirty="0">
                          <a:solidFill>
                            <a:schemeClr val="tx1"/>
                          </a:solidFill>
                          <a:latin typeface="Arial"/>
                        </a:rPr>
                        <a:t>Exploited to criminally expose </a:t>
                      </a:r>
                      <a:endParaRPr lang="en-GB" sz="1600" cap="none" spc="0" dirty="0">
                        <a:solidFill>
                          <a:schemeClr val="tx1"/>
                        </a:solidFill>
                        <a:latin typeface="Arial"/>
                      </a:endParaRPr>
                    </a:p>
                    <a:p>
                      <a:pPr lvl="0" algn="l">
                        <a:lnSpc>
                          <a:spcPct val="100000"/>
                        </a:lnSpc>
                        <a:spcBef>
                          <a:spcPts val="0"/>
                        </a:spcBef>
                        <a:spcAft>
                          <a:spcPts val="0"/>
                        </a:spcAft>
                        <a:buNone/>
                      </a:pPr>
                      <a:r>
                        <a:rPr lang="en-GB" sz="1600" b="0" i="0" u="none" strike="noStrike" cap="none" spc="0" noProof="0" dirty="0">
                          <a:solidFill>
                            <a:schemeClr val="tx1"/>
                          </a:solidFill>
                          <a:latin typeface="Arial"/>
                        </a:rPr>
                        <a:t>have an impact on their education, poor housing or homeless.</a:t>
                      </a:r>
                      <a:endParaRPr lang="en-GB" sz="1600" cap="none" spc="0" dirty="0">
                        <a:solidFill>
                          <a:schemeClr val="tx1"/>
                        </a:solidFill>
                        <a:latin typeface="Arial"/>
                      </a:endParaRPr>
                    </a:p>
                    <a:p>
                      <a:pPr lvl="0" algn="l">
                        <a:lnSpc>
                          <a:spcPct val="100000"/>
                        </a:lnSpc>
                        <a:spcBef>
                          <a:spcPts val="0"/>
                        </a:spcBef>
                        <a:spcAft>
                          <a:spcPts val="0"/>
                        </a:spcAft>
                        <a:buNone/>
                      </a:pPr>
                      <a:r>
                        <a:rPr lang="en-GB" sz="1600" b="0" i="0" u="none" strike="noStrike" cap="none" spc="0" noProof="0" dirty="0">
                          <a:solidFill>
                            <a:schemeClr val="tx1"/>
                          </a:solidFill>
                          <a:latin typeface="Arial"/>
                        </a:rPr>
                        <a:t>The impact of poverty toward children affect their life chances dependent on low income household, lack of equal opportunities and leaving out in social activities. However some children grown in household low income can achieve their full potential, some will not. Poverty put strains on the life style for family and also excludes children from taking part in activities with their peers.</a:t>
                      </a:r>
                      <a:endParaRPr lang="en-GB" sz="1600" cap="none" spc="0" dirty="0">
                        <a:solidFill>
                          <a:schemeClr val="tx1"/>
                        </a:solidFill>
                        <a:latin typeface="Arial"/>
                      </a:endParaRPr>
                    </a:p>
                    <a:p>
                      <a:pPr lvl="0">
                        <a:buNone/>
                      </a:pPr>
                      <a:endParaRPr lang="en-GB" sz="1600" b="0" i="0" u="none" strike="noStrike" cap="none" spc="0" noProof="0" dirty="0">
                        <a:solidFill>
                          <a:schemeClr val="tx1"/>
                        </a:solidFill>
                        <a:latin typeface="Arial"/>
                      </a:endParaRPr>
                    </a:p>
                    <a:p>
                      <a:pPr lvl="0">
                        <a:buNone/>
                      </a:pPr>
                      <a:endParaRPr lang="en-GB" sz="1600" cap="none" spc="0" dirty="0">
                        <a:solidFill>
                          <a:schemeClr val="tx1"/>
                        </a:solidFill>
                      </a:endParaRPr>
                    </a:p>
                  </a:txBody>
                  <a:tcPr marL="138036" marR="138036" marT="118427" marB="69019">
                    <a:lnL w="12700" cmpd="sng">
                      <a:noFill/>
                      <a:prstDash val="solid"/>
                    </a:lnL>
                    <a:lnR w="12700" cmpd="sng">
                      <a:noFill/>
                      <a:prstDash val="solid"/>
                    </a:lnR>
                    <a:lnT w="12700" cmpd="sng">
                      <a:noFill/>
                      <a:prstDash val="solid"/>
                    </a:lnT>
                    <a:lnB w="12700" cmpd="sng">
                      <a:noFill/>
                      <a:prstDash val="solid"/>
                    </a:lnB>
                    <a:solidFill>
                      <a:srgbClr val="F2F2F2">
                        <a:alpha val="45098"/>
                      </a:srgbClr>
                    </a:solidFill>
                  </a:tcPr>
                </a:tc>
                <a:tc>
                  <a:txBody>
                    <a:bodyPr/>
                    <a:lstStyle/>
                    <a:p>
                      <a:r>
                        <a:rPr lang="en-GB" sz="1600" b="1" cap="none" spc="0">
                          <a:solidFill>
                            <a:schemeClr val="tx1"/>
                          </a:solidFill>
                        </a:rPr>
                        <a:t>Outcome </a:t>
                      </a:r>
                    </a:p>
                    <a:p>
                      <a:pPr lvl="0">
                        <a:buNone/>
                      </a:pPr>
                      <a:r>
                        <a:rPr lang="en-GB" sz="1600" b="0" i="0" u="none" strike="noStrike" cap="none" spc="0" noProof="0">
                          <a:solidFill>
                            <a:schemeClr val="tx1"/>
                          </a:solidFill>
                          <a:latin typeface="Arial"/>
                        </a:rPr>
                        <a:t>Protective factors support child to deal with stress, good emotional skills and social skills which help children to avoid adversity. In the family present are most surrounded in relationship with adult, teacher and role models ( Vic health 2015). </a:t>
                      </a:r>
                    </a:p>
                    <a:p>
                      <a:pPr lvl="0" algn="l">
                        <a:lnSpc>
                          <a:spcPct val="100000"/>
                        </a:lnSpc>
                        <a:spcBef>
                          <a:spcPts val="0"/>
                        </a:spcBef>
                        <a:spcAft>
                          <a:spcPts val="0"/>
                        </a:spcAft>
                        <a:buNone/>
                      </a:pPr>
                      <a:r>
                        <a:rPr lang="en-GB" sz="1600" b="0" i="0" u="none" strike="noStrike" cap="none" spc="0" noProof="0">
                          <a:solidFill>
                            <a:schemeClr val="tx1"/>
                          </a:solidFill>
                        </a:rPr>
                        <a:t>The family has been moving into temporary housing cause a disturbed in the their life, dealing with rent arrears can cause stress toward them households which normally cause bad behaviours. Family stress caused by the disruption that contributes to vulnerable children. </a:t>
                      </a:r>
                    </a:p>
                    <a:p>
                      <a:pPr lvl="0">
                        <a:buNone/>
                      </a:pPr>
                      <a:endParaRPr lang="en-GB" sz="1600" b="0" i="0" u="none" strike="noStrike" cap="none" spc="0" noProof="0">
                        <a:solidFill>
                          <a:schemeClr val="tx1"/>
                        </a:solidFill>
                        <a:latin typeface="Arial"/>
                      </a:endParaRPr>
                    </a:p>
                  </a:txBody>
                  <a:tcPr marL="138036" marR="138036" marT="118427" marB="69019">
                    <a:lnL w="12700" cmpd="sng">
                      <a:noFill/>
                      <a:prstDash val="solid"/>
                    </a:lnL>
                    <a:lnR w="12700" cmpd="sng">
                      <a:noFill/>
                      <a:prstDash val="solid"/>
                    </a:lnR>
                    <a:lnT w="12700" cmpd="sng">
                      <a:noFill/>
                      <a:prstDash val="solid"/>
                    </a:lnT>
                    <a:lnB w="12700" cmpd="sng">
                      <a:noFill/>
                      <a:prstDash val="solid"/>
                    </a:lnB>
                    <a:solidFill>
                      <a:srgbClr val="F2F2F2">
                        <a:alpha val="45098"/>
                      </a:srgbClr>
                    </a:solidFill>
                  </a:tcPr>
                </a:tc>
                <a:extLst>
                  <a:ext uri="{0D108BD9-81ED-4DB2-BD59-A6C34878D82A}">
                    <a16:rowId xmlns:a16="http://schemas.microsoft.com/office/drawing/2014/main" xmlns="" val="1694376976"/>
                  </a:ext>
                </a:extLst>
              </a:tr>
            </a:tbl>
          </a:graphicData>
        </a:graphic>
      </p:graphicFrame>
    </p:spTree>
    <p:extLst>
      <p:ext uri="{BB962C8B-B14F-4D97-AF65-F5344CB8AC3E}">
        <p14:creationId xmlns:p14="http://schemas.microsoft.com/office/powerpoint/2010/main" xmlns="" val="188236545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7">
            <a:extLst>
              <a:ext uri="{FF2B5EF4-FFF2-40B4-BE49-F238E27FC236}">
                <a16:creationId xmlns:a16="http://schemas.microsoft.com/office/drawing/2014/main" xmlns="" id="{2B566528-1B12-4246-9431-5C2D7D08116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xmlns="" id="{4B676D41-3949-406A-A90C-5EBA7F3AB4EB}"/>
              </a:ext>
            </a:extLst>
          </p:cNvPr>
          <p:cNvSpPr>
            <a:spLocks noGrp="1"/>
          </p:cNvSpPr>
          <p:nvPr>
            <p:ph type="title"/>
          </p:nvPr>
        </p:nvSpPr>
        <p:spPr>
          <a:xfrm>
            <a:off x="643467" y="321734"/>
            <a:ext cx="10905066" cy="1135737"/>
          </a:xfrm>
        </p:spPr>
        <p:txBody>
          <a:bodyPr>
            <a:normAutofit/>
          </a:bodyPr>
          <a:lstStyle/>
          <a:p>
            <a:r>
              <a:rPr lang="en-GB" sz="3600">
                <a:latin typeface="Arial"/>
                <a:cs typeface="Calibri Light"/>
              </a:rPr>
              <a:t>The risk and impact of vulnerable children/young people and family.</a:t>
            </a:r>
            <a:endParaRPr lang="en-GB" sz="3600">
              <a:cs typeface="Calibri Light"/>
            </a:endParaRPr>
          </a:p>
        </p:txBody>
      </p:sp>
      <p:sp>
        <p:nvSpPr>
          <p:cNvPr id="3" name="Content Placeholder 2">
            <a:extLst>
              <a:ext uri="{FF2B5EF4-FFF2-40B4-BE49-F238E27FC236}">
                <a16:creationId xmlns:a16="http://schemas.microsoft.com/office/drawing/2014/main" xmlns="" id="{7D2C2986-2087-4F7E-BA24-A6EDCF797FC1}"/>
              </a:ext>
            </a:extLst>
          </p:cNvPr>
          <p:cNvSpPr>
            <a:spLocks noGrp="1"/>
          </p:cNvSpPr>
          <p:nvPr>
            <p:ph idx="1"/>
          </p:nvPr>
        </p:nvSpPr>
        <p:spPr>
          <a:xfrm>
            <a:off x="643467" y="1782981"/>
            <a:ext cx="10905066" cy="4393982"/>
          </a:xfrm>
        </p:spPr>
        <p:txBody>
          <a:bodyPr vert="horz" lIns="91440" tIns="45720" rIns="91440" bIns="45720" rtlCol="0">
            <a:normAutofit/>
          </a:bodyPr>
          <a:lstStyle/>
          <a:p>
            <a:pPr marL="0" indent="0">
              <a:buNone/>
            </a:pPr>
            <a:r>
              <a:rPr lang="en-GB" sz="1700" b="1" dirty="0">
                <a:latin typeface="Arial"/>
                <a:ea typeface="+mn-lt"/>
                <a:cs typeface="+mn-lt"/>
              </a:rPr>
              <a:t>Adolescent mentoring</a:t>
            </a:r>
            <a:r>
              <a:rPr lang="en-GB" sz="1700" dirty="0">
                <a:latin typeface="Arial"/>
                <a:ea typeface="+mn-lt"/>
                <a:cs typeface="+mn-lt"/>
              </a:rPr>
              <a:t>: Vulnerable adolescents that exposed to behavioural problems and environmental risks are benefits from the opportunity to rebuild relationship with adult supportive and programme as youth Advocate programme ( </a:t>
            </a:r>
            <a:r>
              <a:rPr lang="en-GB" sz="1700" dirty="0" err="1">
                <a:latin typeface="Arial"/>
                <a:ea typeface="+mn-lt"/>
                <a:cs typeface="+mn-lt"/>
              </a:rPr>
              <a:t>Ellenbogen</a:t>
            </a:r>
            <a:r>
              <a:rPr lang="en-GB" sz="1700" dirty="0">
                <a:latin typeface="Arial"/>
                <a:ea typeface="+mn-lt"/>
                <a:cs typeface="+mn-lt"/>
              </a:rPr>
              <a:t>, Klein and </a:t>
            </a:r>
            <a:r>
              <a:rPr lang="en-GB" sz="1700" dirty="0" err="1">
                <a:latin typeface="Arial"/>
                <a:ea typeface="+mn-lt"/>
                <a:cs typeface="+mn-lt"/>
              </a:rPr>
              <a:t>Wekerle</a:t>
            </a:r>
            <a:r>
              <a:rPr lang="en-GB" sz="1700" dirty="0">
                <a:latin typeface="Arial"/>
                <a:ea typeface="+mn-lt"/>
                <a:cs typeface="+mn-lt"/>
              </a:rPr>
              <a:t> 2014).</a:t>
            </a:r>
          </a:p>
          <a:p>
            <a:pPr>
              <a:buNone/>
            </a:pPr>
            <a:r>
              <a:rPr lang="en-GB" sz="1700" dirty="0">
                <a:latin typeface="Arial"/>
                <a:cs typeface="Arial"/>
              </a:rPr>
              <a:t>The risk impact of not attended the program that was recommend to them lead Disturbing behaviours, lead to drugs, criminal activities and be discriminate to the community. </a:t>
            </a:r>
            <a:r>
              <a:rPr lang="en-GB" sz="1700" dirty="0">
                <a:latin typeface="Arial"/>
                <a:cs typeface="Calibri"/>
              </a:rPr>
              <a:t>The older child attend the session with the connexion could have a good impact on them to move on and be independent for </a:t>
            </a:r>
            <a:r>
              <a:rPr lang="en-GB" sz="1700" dirty="0" err="1">
                <a:latin typeface="Arial"/>
                <a:cs typeface="Calibri"/>
              </a:rPr>
              <a:t>themself</a:t>
            </a:r>
            <a:r>
              <a:rPr lang="en-GB" sz="1700" dirty="0">
                <a:latin typeface="Arial"/>
                <a:cs typeface="Calibri"/>
              </a:rPr>
              <a:t>. </a:t>
            </a:r>
            <a:endParaRPr lang="en-GB" sz="1700" dirty="0">
              <a:latin typeface="Arial"/>
              <a:ea typeface="+mn-lt"/>
              <a:cs typeface="+mn-lt"/>
            </a:endParaRPr>
          </a:p>
          <a:p>
            <a:pPr marL="0" indent="0">
              <a:buNone/>
            </a:pPr>
            <a:r>
              <a:rPr lang="en-GB" sz="1700" b="1" dirty="0">
                <a:latin typeface="Arial"/>
                <a:ea typeface="+mn-lt"/>
                <a:cs typeface="+mn-lt"/>
              </a:rPr>
              <a:t>Parenting support</a:t>
            </a:r>
            <a:r>
              <a:rPr lang="en-GB" sz="1700" dirty="0">
                <a:latin typeface="Arial"/>
                <a:ea typeface="+mn-lt"/>
                <a:cs typeface="+mn-lt"/>
              </a:rPr>
              <a:t>: vulnerable family are support with a range of service to reduces risk been vulnerable and to build a protective factors. The support they receive as home visit programmes to improve children environment and to enhance parenting skills. The parenting programme that mother was to attend but fail to attend a few time can lead to not getting the support she needed to help her work alongside and to understand the children need and how to approaches parenting  </a:t>
            </a:r>
            <a:endParaRPr lang="en-GB" sz="1700" dirty="0">
              <a:latin typeface="Arial"/>
              <a:cs typeface="Calibri"/>
            </a:endParaRPr>
          </a:p>
          <a:p>
            <a:pPr>
              <a:buNone/>
            </a:pPr>
            <a:r>
              <a:rPr lang="en-GB" sz="1700" dirty="0">
                <a:latin typeface="Arial"/>
                <a:ea typeface="+mn-lt"/>
                <a:cs typeface="+mn-lt"/>
              </a:rPr>
              <a:t>  </a:t>
            </a:r>
            <a:r>
              <a:rPr lang="en-GB" sz="1700" b="1" dirty="0">
                <a:latin typeface="Arial"/>
                <a:ea typeface="+mn-lt"/>
                <a:cs typeface="+mn-lt"/>
              </a:rPr>
              <a:t>Children protection</a:t>
            </a:r>
            <a:r>
              <a:rPr lang="en-GB" sz="1700" dirty="0">
                <a:latin typeface="Arial"/>
                <a:ea typeface="+mn-lt"/>
                <a:cs typeface="+mn-lt"/>
              </a:rPr>
              <a:t> services should available to the children and the family who are in need. The children legalization and policies including safeguarding children from mistreatment, looking out for children best interests and family. An overshadowing to work with vulnerable children and family and to carry widen access to services to reduce the risk to family and children.</a:t>
            </a:r>
            <a:endParaRPr lang="en-GB" sz="1700" dirty="0">
              <a:latin typeface="Arial"/>
              <a:cs typeface="Calibri"/>
            </a:endParaRPr>
          </a:p>
          <a:p>
            <a:pPr marL="0" indent="0">
              <a:buNone/>
            </a:pPr>
            <a:endParaRPr lang="en-GB" sz="1700" dirty="0">
              <a:latin typeface="Arial"/>
              <a:cs typeface="Calibri"/>
            </a:endParaRPr>
          </a:p>
        </p:txBody>
      </p:sp>
      <p:sp>
        <p:nvSpPr>
          <p:cNvPr id="11" name="Rectangle 9">
            <a:extLst>
              <a:ext uri="{FF2B5EF4-FFF2-40B4-BE49-F238E27FC236}">
                <a16:creationId xmlns:a16="http://schemas.microsoft.com/office/drawing/2014/main" xmlns="" id="{2E80C965-DB6D-4F81-9E9E-B027384D0BD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Isosceles Triangle 11">
            <a:extLst>
              <a:ext uri="{FF2B5EF4-FFF2-40B4-BE49-F238E27FC236}">
                <a16:creationId xmlns:a16="http://schemas.microsoft.com/office/drawing/2014/main" xmlns="" id="{A580F890-B085-4E95-96AA-55AEBEC5CE6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Isosceles Triangle 13">
            <a:extLst>
              <a:ext uri="{FF2B5EF4-FFF2-40B4-BE49-F238E27FC236}">
                <a16:creationId xmlns:a16="http://schemas.microsoft.com/office/drawing/2014/main" xmlns="" id="{D3F51FEB-38FB-4F6C-9F7B-2F2AFAB6546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Rectangle 15">
            <a:extLst>
              <a:ext uri="{FF2B5EF4-FFF2-40B4-BE49-F238E27FC236}">
                <a16:creationId xmlns:a16="http://schemas.microsoft.com/office/drawing/2014/main" xmlns="" id="{1E547BA6-BAE0-43BB-A7CA-60F69CE252F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xmlns="" val="29888663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xmlns="" id="{2B566528-1B12-4246-9431-5C2D7D08116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xmlns="" id="{EBF6608C-59F6-48C1-B780-889A78B53DF1}"/>
              </a:ext>
            </a:extLst>
          </p:cNvPr>
          <p:cNvSpPr>
            <a:spLocks noGrp="1"/>
          </p:cNvSpPr>
          <p:nvPr>
            <p:ph type="title"/>
          </p:nvPr>
        </p:nvSpPr>
        <p:spPr>
          <a:xfrm>
            <a:off x="643467" y="321734"/>
            <a:ext cx="10905066" cy="1135737"/>
          </a:xfrm>
        </p:spPr>
        <p:txBody>
          <a:bodyPr>
            <a:normAutofit/>
          </a:bodyPr>
          <a:lstStyle/>
          <a:p>
            <a:r>
              <a:rPr lang="en-GB" sz="3600" b="1">
                <a:cs typeface="Calibri Light"/>
              </a:rPr>
              <a:t>POLICIES AND PROFESSIONAL INTERVENTIONS TO HELP VULNERABLE CHILDREN</a:t>
            </a:r>
          </a:p>
        </p:txBody>
      </p:sp>
      <p:sp>
        <p:nvSpPr>
          <p:cNvPr id="3" name="Content Placeholder 2">
            <a:extLst>
              <a:ext uri="{FF2B5EF4-FFF2-40B4-BE49-F238E27FC236}">
                <a16:creationId xmlns:a16="http://schemas.microsoft.com/office/drawing/2014/main" xmlns="" id="{AB0DDDDD-3F47-403B-A668-147517F8CA5B}"/>
              </a:ext>
            </a:extLst>
          </p:cNvPr>
          <p:cNvSpPr>
            <a:spLocks noGrp="1"/>
          </p:cNvSpPr>
          <p:nvPr>
            <p:ph idx="1"/>
          </p:nvPr>
        </p:nvSpPr>
        <p:spPr>
          <a:xfrm>
            <a:off x="643467" y="1782981"/>
            <a:ext cx="10905066" cy="4393982"/>
          </a:xfrm>
        </p:spPr>
        <p:txBody>
          <a:bodyPr vert="horz" lIns="91440" tIns="45720" rIns="91440" bIns="45720" rtlCol="0">
            <a:normAutofit/>
          </a:bodyPr>
          <a:lstStyle/>
          <a:p>
            <a:r>
              <a:rPr lang="en-GB" sz="2000" dirty="0">
                <a:latin typeface="Arial" pitchFamily="34" charset="0"/>
                <a:cs typeface="Arial" pitchFamily="34" charset="0"/>
              </a:rPr>
              <a:t>Policies and professional interventions are in place to help vulnerable children and to safeguard them against any situations that are not safe for them. </a:t>
            </a:r>
          </a:p>
          <a:p>
            <a:r>
              <a:rPr lang="en-GB" sz="2000" dirty="0">
                <a:latin typeface="Arial" pitchFamily="34" charset="0"/>
                <a:cs typeface="Arial" pitchFamily="34" charset="0"/>
              </a:rPr>
              <a:t>CHILDRENS ACT 1989: assessment, planning, intervention and review.</a:t>
            </a:r>
          </a:p>
          <a:p>
            <a:r>
              <a:rPr lang="en-GB" sz="2000" dirty="0">
                <a:latin typeface="Arial" pitchFamily="34" charset="0"/>
                <a:cs typeface="Arial" pitchFamily="34" charset="0"/>
              </a:rPr>
              <a:t>CHILDRENS AND FAMILY ACT 2014: family mediation information, assessment meetings, care plans and child arrangements order.</a:t>
            </a:r>
          </a:p>
          <a:p>
            <a:endParaRPr lang="en-GB" sz="2000" b="1" dirty="0">
              <a:cs typeface="Calibri"/>
            </a:endParaRPr>
          </a:p>
          <a:p>
            <a:endParaRPr lang="en-GB" sz="2000" dirty="0">
              <a:cs typeface="Calibri"/>
            </a:endParaRPr>
          </a:p>
          <a:p>
            <a:endParaRPr lang="en-GB" sz="2000" dirty="0">
              <a:cs typeface="Calibri"/>
            </a:endParaRPr>
          </a:p>
        </p:txBody>
      </p:sp>
      <p:sp>
        <p:nvSpPr>
          <p:cNvPr id="6" name="Rectangle 9">
            <a:extLst>
              <a:ext uri="{FF2B5EF4-FFF2-40B4-BE49-F238E27FC236}">
                <a16:creationId xmlns:a16="http://schemas.microsoft.com/office/drawing/2014/main" xmlns="" id="{2E80C965-DB6D-4F81-9E9E-B027384D0BD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Isosceles Triangle 11">
            <a:extLst>
              <a:ext uri="{FF2B5EF4-FFF2-40B4-BE49-F238E27FC236}">
                <a16:creationId xmlns:a16="http://schemas.microsoft.com/office/drawing/2014/main" xmlns="" id="{A580F890-B085-4E95-96AA-55AEBEC5CE6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xmlns="" id="{D3F51FEB-38FB-4F6C-9F7B-2F2AFAB6546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xmlns="" id="{1E547BA6-BAE0-43BB-A7CA-60F69CE252F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xmlns="" val="237730933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 name="Rectangle 6">
            <a:extLst>
              <a:ext uri="{FF2B5EF4-FFF2-40B4-BE49-F238E27FC236}">
                <a16:creationId xmlns:a16="http://schemas.microsoft.com/office/drawing/2014/main" xmlns="" id="{BAD76F3E-3A97-486B-B402-44400A8B917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C79C5745-CB8F-42B7-80F2-E15C47808D67}"/>
              </a:ext>
            </a:extLst>
          </p:cNvPr>
          <p:cNvSpPr>
            <a:spLocks noGrp="1"/>
          </p:cNvSpPr>
          <p:nvPr>
            <p:ph type="title"/>
          </p:nvPr>
        </p:nvSpPr>
        <p:spPr>
          <a:xfrm>
            <a:off x="838199" y="1093788"/>
            <a:ext cx="10506455" cy="2967208"/>
          </a:xfrm>
        </p:spPr>
        <p:txBody>
          <a:bodyPr vert="horz" lIns="91440" tIns="45720" rIns="91440" bIns="45720" rtlCol="0" anchor="b">
            <a:normAutofit fontScale="90000"/>
          </a:bodyPr>
          <a:lstStyle/>
          <a:p>
            <a:pPr marL="457200" indent="-457200"/>
            <a:r>
              <a:rPr lang="en-US" sz="2200" b="1" kern="1200" dirty="0">
                <a:solidFill>
                  <a:schemeClr val="tx1"/>
                </a:solidFill>
                <a:latin typeface="Arial" pitchFamily="34" charset="0"/>
                <a:cs typeface="Arial" pitchFamily="34" charset="0"/>
              </a:rPr>
              <a:t>There are many professional interventions within the multi-disciplinary services that can help children and families to overcome any issues they may have from </a:t>
            </a:r>
            <a:r>
              <a:rPr lang="en-US" sz="2200" b="1" kern="1200" dirty="0" err="1">
                <a:solidFill>
                  <a:schemeClr val="tx1"/>
                </a:solidFill>
                <a:latin typeface="Arial" pitchFamily="34" charset="0"/>
                <a:cs typeface="Arial" pitchFamily="34" charset="0"/>
              </a:rPr>
              <a:t>rehousing</a:t>
            </a:r>
            <a:r>
              <a:rPr lang="en-US" sz="2200" b="1" kern="1200" dirty="0">
                <a:solidFill>
                  <a:schemeClr val="tx1"/>
                </a:solidFill>
                <a:latin typeface="Arial" pitchFamily="34" charset="0"/>
                <a:cs typeface="Arial" pitchFamily="34" charset="0"/>
              </a:rPr>
              <a:t> to parental</a:t>
            </a:r>
            <a:br>
              <a:rPr lang="en-US" sz="2200" b="1" kern="1200" dirty="0">
                <a:solidFill>
                  <a:schemeClr val="tx1"/>
                </a:solidFill>
                <a:latin typeface="Arial" pitchFamily="34" charset="0"/>
                <a:cs typeface="Arial" pitchFamily="34" charset="0"/>
              </a:rPr>
            </a:br>
            <a:r>
              <a:rPr lang="en-US" sz="2200" b="1" kern="1200" dirty="0">
                <a:solidFill>
                  <a:schemeClr val="tx1"/>
                </a:solidFill>
                <a:latin typeface="Arial" pitchFamily="34" charset="0"/>
                <a:cs typeface="Arial" pitchFamily="34" charset="0"/>
              </a:rPr>
              <a:t>classes. </a:t>
            </a:r>
            <a:br>
              <a:rPr lang="en-US" sz="2200" b="1" kern="1200" dirty="0">
                <a:solidFill>
                  <a:schemeClr val="tx1"/>
                </a:solidFill>
                <a:latin typeface="Arial" pitchFamily="34" charset="0"/>
                <a:cs typeface="Arial" pitchFamily="34" charset="0"/>
              </a:rPr>
            </a:br>
            <a:r>
              <a:rPr lang="en-US" sz="2200" b="1" kern="1200" dirty="0">
                <a:solidFill>
                  <a:schemeClr val="tx1"/>
                </a:solidFill>
                <a:latin typeface="Arial" pitchFamily="34" charset="0"/>
                <a:cs typeface="Arial" pitchFamily="34" charset="0"/>
              </a:rPr>
              <a:t>Some of which are:</a:t>
            </a:r>
            <a:br>
              <a:rPr lang="en-US" sz="2200" b="1" kern="1200" dirty="0">
                <a:solidFill>
                  <a:schemeClr val="tx1"/>
                </a:solidFill>
                <a:latin typeface="Arial" pitchFamily="34" charset="0"/>
                <a:cs typeface="Arial" pitchFamily="34" charset="0"/>
              </a:rPr>
            </a:br>
            <a:r>
              <a:rPr lang="en-US" sz="2200" b="1" kern="1200" dirty="0">
                <a:solidFill>
                  <a:schemeClr val="tx1"/>
                </a:solidFill>
                <a:latin typeface="Arial" pitchFamily="34" charset="0"/>
                <a:cs typeface="Arial" pitchFamily="34" charset="0"/>
              </a:rPr>
              <a:t>Social workers</a:t>
            </a:r>
            <a:br>
              <a:rPr lang="en-US" sz="2200" b="1" kern="1200" dirty="0">
                <a:solidFill>
                  <a:schemeClr val="tx1"/>
                </a:solidFill>
                <a:latin typeface="Arial" pitchFamily="34" charset="0"/>
                <a:cs typeface="Arial" pitchFamily="34" charset="0"/>
              </a:rPr>
            </a:br>
            <a:r>
              <a:rPr lang="en-US" sz="2200" b="1" kern="1200" dirty="0">
                <a:solidFill>
                  <a:schemeClr val="tx1"/>
                </a:solidFill>
                <a:latin typeface="Arial" pitchFamily="34" charset="0"/>
                <a:cs typeface="Arial" pitchFamily="34" charset="0"/>
              </a:rPr>
              <a:t>Anti-social behavior team</a:t>
            </a:r>
            <a:br>
              <a:rPr lang="en-US" sz="2200" b="1" kern="1200" dirty="0">
                <a:solidFill>
                  <a:schemeClr val="tx1"/>
                </a:solidFill>
                <a:latin typeface="Arial" pitchFamily="34" charset="0"/>
                <a:cs typeface="Arial" pitchFamily="34" charset="0"/>
              </a:rPr>
            </a:br>
            <a:r>
              <a:rPr lang="en-US" sz="2200" b="1" kern="1200" dirty="0">
                <a:solidFill>
                  <a:schemeClr val="tx1"/>
                </a:solidFill>
                <a:latin typeface="Arial" pitchFamily="34" charset="0"/>
                <a:cs typeface="Arial" pitchFamily="34" charset="0"/>
              </a:rPr>
              <a:t>Homeless persons unit</a:t>
            </a:r>
            <a:br>
              <a:rPr lang="en-US" sz="2200" b="1" kern="1200" dirty="0">
                <a:solidFill>
                  <a:schemeClr val="tx1"/>
                </a:solidFill>
                <a:latin typeface="Arial" pitchFamily="34" charset="0"/>
                <a:cs typeface="Arial" pitchFamily="34" charset="0"/>
              </a:rPr>
            </a:br>
            <a:r>
              <a:rPr lang="en-US" sz="2200" b="1" kern="1200" dirty="0" err="1">
                <a:solidFill>
                  <a:schemeClr val="tx1"/>
                </a:solidFill>
                <a:latin typeface="Arial" pitchFamily="34" charset="0"/>
                <a:cs typeface="Arial" pitchFamily="34" charset="0"/>
              </a:rPr>
              <a:t>Connextions</a:t>
            </a:r>
            <a:r>
              <a:rPr lang="en-US" sz="2200" b="1" kern="1200" dirty="0">
                <a:solidFill>
                  <a:schemeClr val="tx1"/>
                </a:solidFill>
                <a:latin typeface="Arial" pitchFamily="34" charset="0"/>
                <a:cs typeface="Arial" pitchFamily="34" charset="0"/>
              </a:rPr>
              <a:t> </a:t>
            </a:r>
            <a:br>
              <a:rPr lang="en-US" sz="2200" b="1" kern="1200" dirty="0">
                <a:solidFill>
                  <a:schemeClr val="tx1"/>
                </a:solidFill>
                <a:latin typeface="Arial" pitchFamily="34" charset="0"/>
                <a:cs typeface="Arial" pitchFamily="34" charset="0"/>
              </a:rPr>
            </a:br>
            <a:r>
              <a:rPr lang="en-US" sz="2200" b="1" kern="1200" dirty="0">
                <a:solidFill>
                  <a:schemeClr val="tx1"/>
                </a:solidFill>
                <a:latin typeface="Arial" pitchFamily="34" charset="0"/>
                <a:cs typeface="Arial" pitchFamily="34" charset="0"/>
              </a:rPr>
              <a:t>Parenting support group</a:t>
            </a:r>
            <a:br>
              <a:rPr lang="en-US" sz="2200" b="1" kern="1200" dirty="0">
                <a:solidFill>
                  <a:schemeClr val="tx1"/>
                </a:solidFill>
                <a:latin typeface="Arial" pitchFamily="34" charset="0"/>
                <a:cs typeface="Arial" pitchFamily="34" charset="0"/>
              </a:rPr>
            </a:br>
            <a:r>
              <a:rPr lang="en-US" sz="2200" b="1" kern="1200" dirty="0">
                <a:solidFill>
                  <a:schemeClr val="tx1"/>
                </a:solidFill>
                <a:latin typeface="Arial" pitchFamily="34" charset="0"/>
                <a:cs typeface="Arial" pitchFamily="34" charset="0"/>
              </a:rPr>
              <a:t>Neighborhood services</a:t>
            </a:r>
            <a:br>
              <a:rPr lang="en-US" sz="2200" b="1" kern="1200" dirty="0">
                <a:solidFill>
                  <a:schemeClr val="tx1"/>
                </a:solidFill>
                <a:latin typeface="Arial" pitchFamily="34" charset="0"/>
                <a:cs typeface="Arial" pitchFamily="34" charset="0"/>
              </a:rPr>
            </a:br>
            <a:r>
              <a:rPr lang="en-US" sz="2200" b="1" kern="1200" dirty="0">
                <a:solidFill>
                  <a:schemeClr val="tx1"/>
                </a:solidFill>
                <a:latin typeface="Arial" pitchFamily="34" charset="0"/>
                <a:cs typeface="Arial" pitchFamily="34" charset="0"/>
              </a:rPr>
              <a:t>CAMHS (child and adolescents mental health services).</a:t>
            </a:r>
            <a:r>
              <a:rPr lang="en-US" sz="2000" b="1" kern="1200" dirty="0">
                <a:solidFill>
                  <a:schemeClr val="tx1"/>
                </a:solidFill>
                <a:latin typeface="+mj-lt"/>
                <a:ea typeface="+mj-ea"/>
                <a:cs typeface="+mj-cs"/>
              </a:rPr>
              <a:t/>
            </a:r>
            <a:br>
              <a:rPr lang="en-US" sz="2000" b="1" kern="1200" dirty="0">
                <a:solidFill>
                  <a:schemeClr val="tx1"/>
                </a:solidFill>
                <a:latin typeface="+mj-lt"/>
                <a:ea typeface="+mj-ea"/>
                <a:cs typeface="+mj-cs"/>
              </a:rPr>
            </a:br>
            <a:r>
              <a:rPr lang="en-US" sz="2000" b="1" kern="1200" dirty="0">
                <a:solidFill>
                  <a:schemeClr val="tx1"/>
                </a:solidFill>
                <a:latin typeface="+mj-lt"/>
                <a:ea typeface="+mj-ea"/>
                <a:cs typeface="+mj-cs"/>
              </a:rPr>
              <a:t> </a:t>
            </a:r>
            <a:br>
              <a:rPr lang="en-US" sz="2000" b="1" kern="1200" dirty="0">
                <a:solidFill>
                  <a:schemeClr val="tx1"/>
                </a:solidFill>
                <a:latin typeface="+mj-lt"/>
                <a:ea typeface="+mj-ea"/>
                <a:cs typeface="+mj-cs"/>
              </a:rPr>
            </a:br>
            <a:endParaRPr lang="en-US" sz="2000" b="1" kern="1200" dirty="0">
              <a:solidFill>
                <a:schemeClr val="tx1"/>
              </a:solidFill>
              <a:latin typeface="+mj-lt"/>
              <a:ea typeface="+mj-ea"/>
              <a:cs typeface="+mj-cs"/>
            </a:endParaRPr>
          </a:p>
        </p:txBody>
      </p:sp>
      <p:sp>
        <p:nvSpPr>
          <p:cNvPr id="5" name="Rectangle 8">
            <a:extLst>
              <a:ext uri="{FF2B5EF4-FFF2-40B4-BE49-F238E27FC236}">
                <a16:creationId xmlns:a16="http://schemas.microsoft.com/office/drawing/2014/main" xmlns="" id="{391F6B52-91F4-4AEB-B6DB-29FEBCF28C8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841248" y="4331166"/>
            <a:ext cx="10506456"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1" name="Rectangle 10">
            <a:extLst>
              <a:ext uri="{FF2B5EF4-FFF2-40B4-BE49-F238E27FC236}">
                <a16:creationId xmlns:a16="http://schemas.microsoft.com/office/drawing/2014/main" xmlns="" id="{2CD6F061-7C53-44F4-9794-953DB70A451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5400000">
            <a:off x="9346882" y="2348839"/>
            <a:ext cx="54864" cy="3946779"/>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xmlns="" val="224232164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E21C8896-89FE-4B7E-BD97-50D77513D682}"/>
              </a:ext>
            </a:extLst>
          </p:cNvPr>
          <p:cNvSpPr>
            <a:spLocks noGrp="1"/>
          </p:cNvSpPr>
          <p:nvPr>
            <p:ph type="ctrTitle"/>
          </p:nvPr>
        </p:nvSpPr>
        <p:spPr>
          <a:xfrm>
            <a:off x="838200" y="963507"/>
            <a:ext cx="3494362" cy="4930986"/>
          </a:xfrm>
        </p:spPr>
        <p:txBody>
          <a:bodyPr vert="horz" lIns="91440" tIns="45720" rIns="91440" bIns="45720" rtlCol="0" anchor="ctr">
            <a:normAutofit fontScale="90000"/>
          </a:bodyPr>
          <a:lstStyle/>
          <a:p>
            <a:pPr algn="r"/>
            <a:r>
              <a:rPr lang="en-US" sz="2200" i="1" kern="1200" dirty="0">
                <a:solidFill>
                  <a:schemeClr val="accent1"/>
                </a:solidFill>
                <a:latin typeface="Arial" pitchFamily="34" charset="0"/>
                <a:cs typeface="Arial" pitchFamily="34" charset="0"/>
              </a:rPr>
              <a:t>The newly formed child welfare teams will work together with children and families to implement the fundamental principles of the Children Act of 2004. This approach was validated by respondents to the, Every Child Matters consultation paper, who emphasized the significance of incorporating the whole spectrum of people and organizations that contribute to improving the lives of children (</a:t>
            </a:r>
            <a:r>
              <a:rPr lang="en-GB" sz="2200" i="1" dirty="0">
                <a:solidFill>
                  <a:schemeClr val="accent1"/>
                </a:solidFill>
                <a:latin typeface="Arial" pitchFamily="34" charset="0"/>
                <a:cs typeface="Arial" pitchFamily="34" charset="0"/>
              </a:rPr>
              <a:t>GOV</a:t>
            </a:r>
            <a:r>
              <a:rPr lang="en-US" sz="2200" i="1" kern="1200" dirty="0">
                <a:solidFill>
                  <a:schemeClr val="accent1"/>
                </a:solidFill>
                <a:latin typeface="Arial" pitchFamily="34" charset="0"/>
                <a:cs typeface="Arial" pitchFamily="34" charset="0"/>
              </a:rPr>
              <a:t>, 2004</a:t>
            </a:r>
            <a:r>
              <a:rPr lang="en-US" sz="2100" i="1" kern="1200" dirty="0">
                <a:solidFill>
                  <a:schemeClr val="accent1"/>
                </a:solidFill>
                <a:latin typeface="+mj-lt"/>
                <a:ea typeface="+mj-ea"/>
                <a:cs typeface="+mj-cs"/>
              </a:rPr>
              <a:t>).</a:t>
            </a:r>
            <a:r>
              <a:rPr lang="en-US" sz="2100" kern="1200" dirty="0">
                <a:solidFill>
                  <a:schemeClr val="accent1"/>
                </a:solidFill>
                <a:latin typeface="+mj-lt"/>
                <a:ea typeface="+mj-ea"/>
                <a:cs typeface="+mj-cs"/>
              </a:rPr>
              <a:t/>
            </a:r>
            <a:br>
              <a:rPr lang="en-US" sz="2100" kern="1200" dirty="0">
                <a:solidFill>
                  <a:schemeClr val="accent1"/>
                </a:solidFill>
                <a:latin typeface="+mj-lt"/>
                <a:ea typeface="+mj-ea"/>
                <a:cs typeface="+mj-cs"/>
              </a:rPr>
            </a:br>
            <a:endParaRPr lang="en-US" sz="2100" kern="1200" dirty="0">
              <a:solidFill>
                <a:schemeClr val="accent1"/>
              </a:solidFill>
              <a:latin typeface="+mj-lt"/>
              <a:ea typeface="+mj-ea"/>
              <a:cs typeface="+mj-cs"/>
            </a:endParaRPr>
          </a:p>
        </p:txBody>
      </p:sp>
      <p:sp>
        <p:nvSpPr>
          <p:cNvPr id="3" name="Subtitle 2">
            <a:extLst>
              <a:ext uri="{FF2B5EF4-FFF2-40B4-BE49-F238E27FC236}">
                <a16:creationId xmlns:a16="http://schemas.microsoft.com/office/drawing/2014/main" xmlns="" id="{C92CE559-6B01-41BF-85E5-C16563DC5903}"/>
              </a:ext>
            </a:extLst>
          </p:cNvPr>
          <p:cNvSpPr>
            <a:spLocks noGrp="1"/>
          </p:cNvSpPr>
          <p:nvPr>
            <p:ph type="subTitle" idx="1"/>
          </p:nvPr>
        </p:nvSpPr>
        <p:spPr>
          <a:xfrm>
            <a:off x="5201143" y="2276686"/>
            <a:ext cx="6250940" cy="2304627"/>
          </a:xfrm>
        </p:spPr>
        <p:txBody>
          <a:bodyPr vert="horz" lIns="91440" tIns="45720" rIns="91440" bIns="45720" rtlCol="0" anchor="b">
            <a:noAutofit/>
          </a:bodyPr>
          <a:lstStyle/>
          <a:p>
            <a:pPr marL="342900" indent="-228600" algn="l">
              <a:buFont typeface="Arial" panose="020B0604020202020204" pitchFamily="34" charset="0"/>
              <a:buChar char="•"/>
            </a:pPr>
            <a:r>
              <a:rPr lang="en-US" sz="2000" dirty="0">
                <a:latin typeface="Arial" panose="020B0604020202020204" pitchFamily="34" charset="0"/>
                <a:cs typeface="Arial" panose="020B0604020202020204" pitchFamily="34" charset="0"/>
              </a:rPr>
              <a:t>It is stated (Frost and Lloyd,2006) that implementing the Children Act to enable integrated functioning is a challenging process that needs strong leadership and management.</a:t>
            </a:r>
          </a:p>
          <a:p>
            <a:pPr marL="342900" indent="-228600" algn="l">
              <a:buFont typeface="Arial" panose="020B0604020202020204" pitchFamily="34" charset="0"/>
              <a:buChar char="•"/>
            </a:pPr>
            <a:endParaRPr lang="en-US" sz="2000" dirty="0">
              <a:latin typeface="Arial" panose="020B0604020202020204" pitchFamily="34" charset="0"/>
              <a:cs typeface="Arial" panose="020B0604020202020204" pitchFamily="34" charset="0"/>
            </a:endParaRPr>
          </a:p>
          <a:p>
            <a:pPr marL="342900" indent="-228600" algn="l">
              <a:buFont typeface="Arial" panose="020B0604020202020204" pitchFamily="34" charset="0"/>
              <a:buChar char="•"/>
            </a:pPr>
            <a:r>
              <a:rPr lang="en-US" sz="2000" dirty="0">
                <a:latin typeface="Arial" panose="020B0604020202020204" pitchFamily="34" charset="0"/>
                <a:cs typeface="Arial" panose="020B0604020202020204" pitchFamily="34" charset="0"/>
              </a:rPr>
              <a:t>All professionals, working within or outside of organizations, require clear communication systems. The risk of collaborative working is that these channels of communication may get compromised.</a:t>
            </a:r>
          </a:p>
        </p:txBody>
      </p:sp>
      <p:sp>
        <p:nvSpPr>
          <p:cNvPr id="4" name="TextBox 3">
            <a:extLst>
              <a:ext uri="{FF2B5EF4-FFF2-40B4-BE49-F238E27FC236}">
                <a16:creationId xmlns:a16="http://schemas.microsoft.com/office/drawing/2014/main" xmlns="" id="{7BD5C7B5-0B2C-4117-AD14-79A4D1B4FBD3}"/>
              </a:ext>
            </a:extLst>
          </p:cNvPr>
          <p:cNvSpPr txBox="1"/>
          <p:nvPr/>
        </p:nvSpPr>
        <p:spPr>
          <a:xfrm>
            <a:off x="523407" y="252252"/>
            <a:ext cx="11797258" cy="730382"/>
          </a:xfrm>
          <a:prstGeom prst="rect">
            <a:avLst/>
          </a:prstGeom>
        </p:spPr>
        <p:txBody>
          <a:bodyPr vert="horz" lIns="91440" tIns="45720" rIns="91440" bIns="45720" rtlCol="0">
            <a:normAutofit/>
          </a:bodyPr>
          <a:lstStyle/>
          <a:p>
            <a:pPr>
              <a:lnSpc>
                <a:spcPct val="90000"/>
              </a:lnSpc>
              <a:spcAft>
                <a:spcPts val="600"/>
              </a:spcAft>
            </a:pPr>
            <a:r>
              <a:rPr lang="en-US" sz="2000" u="sng" dirty="0">
                <a:latin typeface="Arial" panose="020B0604020202020204" pitchFamily="34" charset="0"/>
                <a:cs typeface="Arial" panose="020B0604020202020204" pitchFamily="34" charset="0"/>
              </a:rPr>
              <a:t>Critique Policy Response – Multi-Disciplinary Nature of Health Services - Children &amp; Families </a:t>
            </a:r>
          </a:p>
        </p:txBody>
      </p:sp>
    </p:spTree>
    <p:extLst>
      <p:ext uri="{BB962C8B-B14F-4D97-AF65-F5344CB8AC3E}">
        <p14:creationId xmlns:p14="http://schemas.microsoft.com/office/powerpoint/2010/main" xmlns="" val="256719897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xmlns="" id="{2B566528-1B12-4246-9431-5C2D7D08116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xmlns="" id="{4B676D41-3949-406A-A90C-5EBA7F3AB4EB}"/>
              </a:ext>
            </a:extLst>
          </p:cNvPr>
          <p:cNvSpPr>
            <a:spLocks noGrp="1"/>
          </p:cNvSpPr>
          <p:nvPr>
            <p:ph type="title"/>
          </p:nvPr>
        </p:nvSpPr>
        <p:spPr>
          <a:xfrm>
            <a:off x="643467" y="321734"/>
            <a:ext cx="10905066" cy="1135737"/>
          </a:xfrm>
        </p:spPr>
        <p:txBody>
          <a:bodyPr>
            <a:normAutofit/>
          </a:bodyPr>
          <a:lstStyle/>
          <a:p>
            <a:r>
              <a:rPr lang="en-GB" sz="3600" dirty="0">
                <a:cs typeface="Calibri Light"/>
              </a:rPr>
              <a:t>Policies </a:t>
            </a:r>
            <a:endParaRPr lang="en-GB" sz="3600" dirty="0"/>
          </a:p>
        </p:txBody>
      </p:sp>
      <p:sp>
        <p:nvSpPr>
          <p:cNvPr id="3" name="Content Placeholder 2">
            <a:extLst>
              <a:ext uri="{FF2B5EF4-FFF2-40B4-BE49-F238E27FC236}">
                <a16:creationId xmlns:a16="http://schemas.microsoft.com/office/drawing/2014/main" xmlns="" id="{7D2C2986-2087-4F7E-BA24-A6EDCF797FC1}"/>
              </a:ext>
            </a:extLst>
          </p:cNvPr>
          <p:cNvSpPr>
            <a:spLocks noGrp="1"/>
          </p:cNvSpPr>
          <p:nvPr>
            <p:ph idx="1"/>
          </p:nvPr>
        </p:nvSpPr>
        <p:spPr>
          <a:xfrm>
            <a:off x="643467" y="1782981"/>
            <a:ext cx="10905066" cy="4393982"/>
          </a:xfrm>
        </p:spPr>
        <p:txBody>
          <a:bodyPr vert="horz" lIns="91440" tIns="45720" rIns="91440" bIns="45720" rtlCol="0">
            <a:normAutofit/>
          </a:bodyPr>
          <a:lstStyle/>
          <a:p>
            <a:r>
              <a:rPr lang="en-GB" sz="2000" dirty="0">
                <a:latin typeface="Arial" pitchFamily="34" charset="0"/>
                <a:ea typeface="+mn-lt"/>
                <a:cs typeface="Arial" pitchFamily="34" charset="0"/>
              </a:rPr>
              <a:t>The Children Act 1989 specifies that multiple people can have parental responsibility, but only one person can make choices for the kid (Parliament, 1989). </a:t>
            </a:r>
          </a:p>
          <a:p>
            <a:r>
              <a:rPr lang="en-GB" sz="2000" dirty="0">
                <a:latin typeface="Arial" pitchFamily="34" charset="0"/>
                <a:ea typeface="+mn-lt"/>
                <a:cs typeface="Arial" pitchFamily="34" charset="0"/>
              </a:rPr>
              <a:t>Section 17 of the Act imposes a broad responsibility on all municipal authorities to 'protect and enhance the development of children that are in need in their jurisdiction.' A 'kid in need' is essentially a child that needs extensive assistance from the municipal authorities in order to reach their full capability. </a:t>
            </a:r>
          </a:p>
          <a:p>
            <a:r>
              <a:rPr lang="en-GB" sz="2000" dirty="0">
                <a:latin typeface="Arial" pitchFamily="34" charset="0"/>
                <a:ea typeface="+mn-lt"/>
                <a:cs typeface="Arial" pitchFamily="34" charset="0"/>
              </a:rPr>
              <a:t>The Children Act 2004 reaffirmed that all individuals and institutions who deal with kids have an obligation to assist protect and enhance the wellbeing of children. The standards outlined inside this act enable anybody dealing with youngsters in an educational as well as non-educational environment to understand how a kid must be cared for in the legal sense.</a:t>
            </a:r>
          </a:p>
          <a:p>
            <a:r>
              <a:rPr lang="en-GB" sz="2000" dirty="0">
                <a:latin typeface="Arial" pitchFamily="34" charset="0"/>
                <a:ea typeface="+mn-lt"/>
                <a:cs typeface="Arial" pitchFamily="34" charset="0"/>
              </a:rPr>
              <a:t>Training is required for those who deal with kids or provide services impacting children's safety and welfare.  Education must include how to recognize and address the needs of all vulnerable children as soon as possible (Working Together to Safeguard Children, 2015).</a:t>
            </a:r>
          </a:p>
          <a:p>
            <a:endParaRPr lang="en-GB" sz="2000" dirty="0">
              <a:cs typeface="Calibri"/>
            </a:endParaRPr>
          </a:p>
        </p:txBody>
      </p:sp>
      <p:sp>
        <p:nvSpPr>
          <p:cNvPr id="10" name="Rectangle 9">
            <a:extLst>
              <a:ext uri="{FF2B5EF4-FFF2-40B4-BE49-F238E27FC236}">
                <a16:creationId xmlns:a16="http://schemas.microsoft.com/office/drawing/2014/main" xmlns="" id="{2E80C965-DB6D-4F81-9E9E-B027384D0BD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Isosceles Triangle 11">
            <a:extLst>
              <a:ext uri="{FF2B5EF4-FFF2-40B4-BE49-F238E27FC236}">
                <a16:creationId xmlns:a16="http://schemas.microsoft.com/office/drawing/2014/main" xmlns="" id="{A580F890-B085-4E95-96AA-55AEBEC5CE6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xmlns="" id="{D3F51FEB-38FB-4F6C-9F7B-2F2AFAB6546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xmlns="" id="{1E547BA6-BAE0-43BB-A7CA-60F69CE252F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xmlns="" val="24591812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xmlns="" id="{2B566528-1B12-4246-9431-5C2D7D08116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xmlns="" id="{4B676D41-3949-406A-A90C-5EBA7F3AB4EB}"/>
              </a:ext>
            </a:extLst>
          </p:cNvPr>
          <p:cNvSpPr>
            <a:spLocks noGrp="1"/>
          </p:cNvSpPr>
          <p:nvPr>
            <p:ph type="title"/>
          </p:nvPr>
        </p:nvSpPr>
        <p:spPr>
          <a:xfrm>
            <a:off x="643467" y="321734"/>
            <a:ext cx="10905066" cy="1135737"/>
          </a:xfrm>
        </p:spPr>
        <p:txBody>
          <a:bodyPr>
            <a:normAutofit/>
          </a:bodyPr>
          <a:lstStyle/>
          <a:p>
            <a:r>
              <a:rPr lang="en-GB" sz="3600" dirty="0">
                <a:latin typeface="Arial" pitchFamily="34" charset="0"/>
                <a:ea typeface="+mj-lt"/>
                <a:cs typeface="Arial" pitchFamily="34" charset="0"/>
              </a:rPr>
              <a:t>Assessment of services</a:t>
            </a:r>
            <a:r>
              <a:rPr lang="en-GB" sz="3600" dirty="0">
                <a:ea typeface="+mj-lt"/>
                <a:cs typeface="+mj-lt"/>
              </a:rPr>
              <a:t> </a:t>
            </a:r>
            <a:endParaRPr lang="en-US" sz="3600" dirty="0"/>
          </a:p>
        </p:txBody>
      </p:sp>
      <p:sp>
        <p:nvSpPr>
          <p:cNvPr id="3" name="Content Placeholder 2">
            <a:extLst>
              <a:ext uri="{FF2B5EF4-FFF2-40B4-BE49-F238E27FC236}">
                <a16:creationId xmlns:a16="http://schemas.microsoft.com/office/drawing/2014/main" xmlns="" id="{7D2C2986-2087-4F7E-BA24-A6EDCF797FC1}"/>
              </a:ext>
            </a:extLst>
          </p:cNvPr>
          <p:cNvSpPr>
            <a:spLocks noGrp="1"/>
          </p:cNvSpPr>
          <p:nvPr>
            <p:ph idx="1"/>
          </p:nvPr>
        </p:nvSpPr>
        <p:spPr>
          <a:xfrm>
            <a:off x="643467" y="1782981"/>
            <a:ext cx="10905066" cy="4393982"/>
          </a:xfrm>
        </p:spPr>
        <p:txBody>
          <a:bodyPr vert="horz" lIns="91440" tIns="45720" rIns="91440" bIns="45720" rtlCol="0">
            <a:normAutofit/>
          </a:bodyPr>
          <a:lstStyle/>
          <a:p>
            <a:r>
              <a:rPr lang="en-GB" sz="2000" dirty="0">
                <a:latin typeface="Arial" pitchFamily="34" charset="0"/>
                <a:ea typeface="+mn-lt"/>
                <a:cs typeface="Arial" pitchFamily="34" charset="0"/>
              </a:rPr>
              <a:t>Inter - agency collaboration is required to satisfy the children's different needs and vulnerabilities. This will assist children and families in becoming more self-sufficient. </a:t>
            </a:r>
          </a:p>
          <a:p>
            <a:r>
              <a:rPr lang="en-GB" sz="2000" dirty="0">
                <a:latin typeface="Arial" pitchFamily="34" charset="0"/>
                <a:ea typeface="+mn-lt"/>
                <a:cs typeface="Arial" pitchFamily="34" charset="0"/>
              </a:rPr>
              <a:t>Some drawbacks of the services included:</a:t>
            </a:r>
          </a:p>
          <a:p>
            <a:pPr marL="0" indent="0"/>
            <a:r>
              <a:rPr lang="en-GB" sz="2000" dirty="0" smtClean="0">
                <a:latin typeface="Arial" pitchFamily="34" charset="0"/>
                <a:ea typeface="+mn-lt"/>
                <a:cs typeface="Arial" pitchFamily="34" charset="0"/>
              </a:rPr>
              <a:t>a </a:t>
            </a:r>
            <a:r>
              <a:rPr lang="en-GB" sz="2000" dirty="0">
                <a:latin typeface="Arial" pitchFamily="34" charset="0"/>
                <a:ea typeface="+mn-lt"/>
                <a:cs typeface="Arial" pitchFamily="34" charset="0"/>
              </a:rPr>
              <a:t>lack of cooperation and conflict among agencies</a:t>
            </a:r>
          </a:p>
          <a:p>
            <a:pPr marL="0" indent="0"/>
            <a:r>
              <a:rPr lang="en-GB" sz="2000" dirty="0" smtClean="0">
                <a:latin typeface="Arial" pitchFamily="34" charset="0"/>
                <a:ea typeface="+mn-lt"/>
                <a:cs typeface="Arial" pitchFamily="34" charset="0"/>
              </a:rPr>
              <a:t>lack </a:t>
            </a:r>
            <a:r>
              <a:rPr lang="en-GB" sz="2000" dirty="0">
                <a:latin typeface="Arial" pitchFamily="34" charset="0"/>
                <a:ea typeface="+mn-lt"/>
                <a:cs typeface="Arial" pitchFamily="34" charset="0"/>
              </a:rPr>
              <a:t>of communication</a:t>
            </a:r>
          </a:p>
          <a:p>
            <a:pPr marL="0" indent="0"/>
            <a:r>
              <a:rPr lang="en-GB" sz="2000" dirty="0" smtClean="0">
                <a:latin typeface="Arial" pitchFamily="34" charset="0"/>
                <a:ea typeface="+mn-lt"/>
                <a:cs typeface="Arial" pitchFamily="34" charset="0"/>
              </a:rPr>
              <a:t>it </a:t>
            </a:r>
            <a:r>
              <a:rPr lang="en-GB" sz="2000" dirty="0">
                <a:latin typeface="Arial" pitchFamily="34" charset="0"/>
                <a:ea typeface="+mn-lt"/>
                <a:cs typeface="Arial" pitchFamily="34" charset="0"/>
              </a:rPr>
              <a:t>was difficult to evaluate the policies</a:t>
            </a:r>
          </a:p>
          <a:p>
            <a:pPr marL="0" indent="0"/>
            <a:r>
              <a:rPr lang="en-GB" sz="2000" dirty="0" smtClean="0">
                <a:latin typeface="Arial" pitchFamily="34" charset="0"/>
                <a:ea typeface="+mn-lt"/>
                <a:cs typeface="Arial" pitchFamily="34" charset="0"/>
              </a:rPr>
              <a:t>no </a:t>
            </a:r>
            <a:r>
              <a:rPr lang="en-GB" sz="2000" dirty="0">
                <a:latin typeface="Arial" pitchFamily="34" charset="0"/>
                <a:ea typeface="+mn-lt"/>
                <a:cs typeface="Arial" pitchFamily="34" charset="0"/>
              </a:rPr>
              <a:t>marketing in place to assist and familiarize all agency employees with the program</a:t>
            </a:r>
          </a:p>
          <a:p>
            <a:pPr marL="0" indent="0"/>
            <a:r>
              <a:rPr lang="en-GB" sz="2000" dirty="0" smtClean="0">
                <a:latin typeface="Arial" pitchFamily="34" charset="0"/>
                <a:ea typeface="+mn-lt"/>
                <a:cs typeface="Arial" pitchFamily="34" charset="0"/>
              </a:rPr>
              <a:t>a </a:t>
            </a:r>
            <a:r>
              <a:rPr lang="en-GB" sz="2000" dirty="0">
                <a:latin typeface="Arial" pitchFamily="34" charset="0"/>
                <a:ea typeface="+mn-lt"/>
                <a:cs typeface="Arial" pitchFamily="34" charset="0"/>
              </a:rPr>
              <a:t>lot of paperwork and some financial obstacles</a:t>
            </a:r>
          </a:p>
          <a:p>
            <a:pPr marL="0" indent="0"/>
            <a:r>
              <a:rPr lang="en-GB" sz="2000" dirty="0" smtClean="0">
                <a:latin typeface="Arial" pitchFamily="34" charset="0"/>
                <a:ea typeface="+mn-lt"/>
                <a:cs typeface="Arial" pitchFamily="34" charset="0"/>
              </a:rPr>
              <a:t> </a:t>
            </a:r>
            <a:r>
              <a:rPr lang="en-GB" sz="2000" dirty="0">
                <a:latin typeface="Arial" pitchFamily="34" charset="0"/>
                <a:ea typeface="+mn-lt"/>
                <a:cs typeface="Arial" pitchFamily="34" charset="0"/>
              </a:rPr>
              <a:t>achievement of a goal over a specific time span</a:t>
            </a:r>
          </a:p>
          <a:p>
            <a:pPr marL="0" indent="0"/>
            <a:r>
              <a:rPr lang="en-GB" sz="2000" dirty="0" smtClean="0">
                <a:latin typeface="Arial" pitchFamily="34" charset="0"/>
                <a:ea typeface="+mn-lt"/>
                <a:cs typeface="Arial" pitchFamily="34" charset="0"/>
              </a:rPr>
              <a:t>program </a:t>
            </a:r>
            <a:r>
              <a:rPr lang="en-GB" sz="2000" dirty="0">
                <a:latin typeface="Arial" pitchFamily="34" charset="0"/>
                <a:ea typeface="+mn-lt"/>
                <a:cs typeface="Arial" pitchFamily="34" charset="0"/>
              </a:rPr>
              <a:t>and process evaluation not in place. </a:t>
            </a:r>
          </a:p>
          <a:p>
            <a:pPr>
              <a:buNone/>
            </a:pPr>
            <a:endParaRPr lang="en-GB" sz="2000" dirty="0">
              <a:cs typeface="Calibri" panose="020F0502020204030204"/>
            </a:endParaRPr>
          </a:p>
        </p:txBody>
      </p:sp>
      <p:sp>
        <p:nvSpPr>
          <p:cNvPr id="9" name="Rectangle 9">
            <a:extLst>
              <a:ext uri="{FF2B5EF4-FFF2-40B4-BE49-F238E27FC236}">
                <a16:creationId xmlns:a16="http://schemas.microsoft.com/office/drawing/2014/main" xmlns="" id="{2E80C965-DB6D-4F81-9E9E-B027384D0BD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Isosceles Triangle 11">
            <a:extLst>
              <a:ext uri="{FF2B5EF4-FFF2-40B4-BE49-F238E27FC236}">
                <a16:creationId xmlns:a16="http://schemas.microsoft.com/office/drawing/2014/main" xmlns="" id="{A580F890-B085-4E95-96AA-55AEBEC5CE6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xmlns="" id="{D3F51FEB-38FB-4F6C-9F7B-2F2AFAB6546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xmlns="" id="{1E547BA6-BAE0-43BB-A7CA-60F69CE252F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xmlns="" val="251466747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xmlns="" id="{2B566528-1B12-4246-9431-5C2D7D08116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xmlns="" id="{587EE8B5-D389-45BD-8392-97A714685BEC}"/>
              </a:ext>
            </a:extLst>
          </p:cNvPr>
          <p:cNvSpPr>
            <a:spLocks noGrp="1"/>
          </p:cNvSpPr>
          <p:nvPr>
            <p:ph type="title"/>
          </p:nvPr>
        </p:nvSpPr>
        <p:spPr>
          <a:xfrm>
            <a:off x="643467" y="321734"/>
            <a:ext cx="10905066" cy="1135737"/>
          </a:xfrm>
        </p:spPr>
        <p:txBody>
          <a:bodyPr>
            <a:normAutofit/>
          </a:bodyPr>
          <a:lstStyle/>
          <a:p>
            <a:r>
              <a:rPr lang="en-GB" sz="3600">
                <a:cs typeface="Calibri Light"/>
              </a:rPr>
              <a:t>Better outcomes</a:t>
            </a:r>
          </a:p>
        </p:txBody>
      </p:sp>
      <p:sp>
        <p:nvSpPr>
          <p:cNvPr id="3" name="Content Placeholder 2">
            <a:extLst>
              <a:ext uri="{FF2B5EF4-FFF2-40B4-BE49-F238E27FC236}">
                <a16:creationId xmlns:a16="http://schemas.microsoft.com/office/drawing/2014/main" xmlns="" id="{A1EB3F7D-BF81-4570-BDA8-53BB27D5AC24}"/>
              </a:ext>
            </a:extLst>
          </p:cNvPr>
          <p:cNvSpPr>
            <a:spLocks noGrp="1"/>
          </p:cNvSpPr>
          <p:nvPr>
            <p:ph idx="1"/>
          </p:nvPr>
        </p:nvSpPr>
        <p:spPr>
          <a:xfrm>
            <a:off x="643467" y="1782981"/>
            <a:ext cx="10905066" cy="4393982"/>
          </a:xfrm>
        </p:spPr>
        <p:txBody>
          <a:bodyPr vert="horz" lIns="91440" tIns="45720" rIns="91440" bIns="45720" rtlCol="0">
            <a:normAutofit/>
          </a:bodyPr>
          <a:lstStyle/>
          <a:p>
            <a:r>
              <a:rPr lang="en-GB" sz="2000" dirty="0">
                <a:latin typeface="Arial" pitchFamily="34" charset="0"/>
                <a:ea typeface="+mn-lt"/>
                <a:cs typeface="Arial" pitchFamily="34" charset="0"/>
              </a:rPr>
              <a:t>a more extensive intervention time </a:t>
            </a:r>
            <a:endParaRPr lang="en-GB" sz="2000" dirty="0">
              <a:latin typeface="Arial" pitchFamily="34" charset="0"/>
              <a:cs typeface="Arial" pitchFamily="34" charset="0"/>
            </a:endParaRPr>
          </a:p>
          <a:p>
            <a:r>
              <a:rPr lang="en-GB" sz="2000" dirty="0">
                <a:latin typeface="Arial" pitchFamily="34" charset="0"/>
                <a:ea typeface="+mn-lt"/>
                <a:cs typeface="Arial" pitchFamily="34" charset="0"/>
              </a:rPr>
              <a:t>Key personnel must be tenacious</a:t>
            </a:r>
            <a:endParaRPr lang="en-GB" sz="2000" dirty="0">
              <a:latin typeface="Arial" pitchFamily="34" charset="0"/>
              <a:cs typeface="Arial" pitchFamily="34" charset="0"/>
            </a:endParaRPr>
          </a:p>
          <a:p>
            <a:r>
              <a:rPr lang="en-GB" sz="2000" dirty="0">
                <a:latin typeface="Arial" pitchFamily="34" charset="0"/>
                <a:ea typeface="+mn-lt"/>
                <a:cs typeface="Arial" pitchFamily="34" charset="0"/>
              </a:rPr>
              <a:t>to share information and assist one another so that the family's needs are met as efficiently as possible </a:t>
            </a:r>
            <a:endParaRPr lang="en-GB" sz="2000" dirty="0">
              <a:latin typeface="Arial" pitchFamily="34" charset="0"/>
              <a:cs typeface="Arial" pitchFamily="34" charset="0"/>
            </a:endParaRPr>
          </a:p>
          <a:p>
            <a:r>
              <a:rPr lang="en-GB" sz="2000" dirty="0">
                <a:latin typeface="Arial" pitchFamily="34" charset="0"/>
                <a:ea typeface="+mn-lt"/>
                <a:cs typeface="Arial" pitchFamily="34" charset="0"/>
              </a:rPr>
              <a:t>decrease intergenerational reliance on services </a:t>
            </a:r>
            <a:endParaRPr lang="en-GB" sz="2000" dirty="0">
              <a:latin typeface="Arial" pitchFamily="34" charset="0"/>
              <a:cs typeface="Arial" pitchFamily="34" charset="0"/>
            </a:endParaRPr>
          </a:p>
          <a:p>
            <a:r>
              <a:rPr lang="en-GB" sz="2000" dirty="0">
                <a:latin typeface="Arial" pitchFamily="34" charset="0"/>
                <a:ea typeface="+mn-lt"/>
                <a:cs typeface="Arial" pitchFamily="34" charset="0"/>
              </a:rPr>
              <a:t>adults are weaning themselves of government assistance</a:t>
            </a:r>
            <a:endParaRPr lang="en-GB" sz="2000" dirty="0">
              <a:latin typeface="Arial" pitchFamily="34" charset="0"/>
              <a:cs typeface="Arial" pitchFamily="34" charset="0"/>
            </a:endParaRPr>
          </a:p>
          <a:p>
            <a:r>
              <a:rPr lang="en-GB" sz="2000" dirty="0">
                <a:latin typeface="Arial" pitchFamily="34" charset="0"/>
                <a:ea typeface="+mn-lt"/>
                <a:cs typeface="Arial" pitchFamily="34" charset="0"/>
              </a:rPr>
              <a:t>engagement in educational activities </a:t>
            </a:r>
            <a:endParaRPr lang="en-GB" sz="2000" dirty="0">
              <a:latin typeface="Arial" pitchFamily="34" charset="0"/>
              <a:cs typeface="Arial" pitchFamily="34" charset="0"/>
            </a:endParaRPr>
          </a:p>
          <a:p>
            <a:r>
              <a:rPr lang="en-GB" sz="2000" dirty="0">
                <a:latin typeface="Arial" pitchFamily="34" charset="0"/>
                <a:ea typeface="+mn-lt"/>
                <a:cs typeface="Arial" pitchFamily="34" charset="0"/>
              </a:rPr>
              <a:t>observed improvement in psychological well-being and enhanced family function</a:t>
            </a:r>
            <a:r>
              <a:rPr lang="en-GB" sz="2000" dirty="0">
                <a:ea typeface="+mn-lt"/>
                <a:cs typeface="+mn-lt"/>
              </a:rPr>
              <a:t> </a:t>
            </a:r>
            <a:endParaRPr lang="en-GB" sz="2000" dirty="0"/>
          </a:p>
        </p:txBody>
      </p:sp>
      <p:sp>
        <p:nvSpPr>
          <p:cNvPr id="9" name="Rectangle 9">
            <a:extLst>
              <a:ext uri="{FF2B5EF4-FFF2-40B4-BE49-F238E27FC236}">
                <a16:creationId xmlns:a16="http://schemas.microsoft.com/office/drawing/2014/main" xmlns="" id="{2E80C965-DB6D-4F81-9E9E-B027384D0BD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Isosceles Triangle 11">
            <a:extLst>
              <a:ext uri="{FF2B5EF4-FFF2-40B4-BE49-F238E27FC236}">
                <a16:creationId xmlns:a16="http://schemas.microsoft.com/office/drawing/2014/main" xmlns="" id="{A580F890-B085-4E95-96AA-55AEBEC5CE6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xmlns="" id="{D3F51FEB-38FB-4F6C-9F7B-2F2AFAB6546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xmlns="" id="{1E547BA6-BAE0-43BB-A7CA-60F69CE252F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xmlns="" val="7443514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xmlns="" id="{2B566528-1B12-4246-9431-5C2D7D08116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xmlns="" id="{4B676D41-3949-406A-A90C-5EBA7F3AB4EB}"/>
              </a:ext>
            </a:extLst>
          </p:cNvPr>
          <p:cNvSpPr>
            <a:spLocks noGrp="1"/>
          </p:cNvSpPr>
          <p:nvPr>
            <p:ph type="title"/>
          </p:nvPr>
        </p:nvSpPr>
        <p:spPr>
          <a:xfrm>
            <a:off x="643467" y="321735"/>
            <a:ext cx="10905066" cy="1011766"/>
          </a:xfrm>
        </p:spPr>
        <p:txBody>
          <a:bodyPr>
            <a:normAutofit/>
          </a:bodyPr>
          <a:lstStyle/>
          <a:p>
            <a:r>
              <a:rPr lang="en-GB" sz="2800" dirty="0">
                <a:latin typeface="Arial" pitchFamily="34" charset="0"/>
                <a:cs typeface="Arial" pitchFamily="34" charset="0"/>
              </a:rPr>
              <a:t>Conclusion</a:t>
            </a:r>
          </a:p>
        </p:txBody>
      </p:sp>
      <p:sp>
        <p:nvSpPr>
          <p:cNvPr id="3" name="Content Placeholder 2">
            <a:extLst>
              <a:ext uri="{FF2B5EF4-FFF2-40B4-BE49-F238E27FC236}">
                <a16:creationId xmlns:a16="http://schemas.microsoft.com/office/drawing/2014/main" xmlns="" id="{7D2C2986-2087-4F7E-BA24-A6EDCF797FC1}"/>
              </a:ext>
            </a:extLst>
          </p:cNvPr>
          <p:cNvSpPr>
            <a:spLocks noGrp="1"/>
          </p:cNvSpPr>
          <p:nvPr>
            <p:ph idx="1"/>
          </p:nvPr>
        </p:nvSpPr>
        <p:spPr>
          <a:xfrm>
            <a:off x="643467" y="1638300"/>
            <a:ext cx="10905066" cy="4538663"/>
          </a:xfrm>
        </p:spPr>
        <p:txBody>
          <a:bodyPr vert="horz" lIns="91440" tIns="45720" rIns="91440" bIns="45720" rtlCol="0">
            <a:normAutofit lnSpcReduction="10000"/>
          </a:bodyPr>
          <a:lstStyle/>
          <a:p>
            <a:pPr>
              <a:buFont typeface="Arial"/>
              <a:buChar char="•"/>
            </a:pPr>
            <a:r>
              <a:rPr lang="en-US" sz="1600" dirty="0">
                <a:latin typeface="Arial" pitchFamily="34" charset="0"/>
                <a:ea typeface="+mn-lt"/>
                <a:cs typeface="Arial" pitchFamily="34" charset="0"/>
              </a:rPr>
              <a:t>Major risk factors that were making the children, adolescent and adults living together as a family, vulnerable to social exclusion (behavioral issues, involvement in crime, getting bullied, exclusion of children from school and homelessness) identified were: temporary housing, low income, poor parenting skills and increasing family conflicts.  </a:t>
            </a:r>
          </a:p>
          <a:p>
            <a:pPr>
              <a:buFont typeface="Arial"/>
              <a:buChar char="•"/>
            </a:pPr>
            <a:r>
              <a:rPr lang="en-US" sz="1600" dirty="0">
                <a:latin typeface="Arial" pitchFamily="34" charset="0"/>
                <a:ea typeface="+mn-lt"/>
                <a:cs typeface="Arial" pitchFamily="34" charset="0"/>
              </a:rPr>
              <a:t>Useful professional interventions followed by multi-disciplinary services that were in accordance to the current policies and Acts, played an important role in improving the outcome of the members of family B.</a:t>
            </a:r>
          </a:p>
          <a:p>
            <a:pPr>
              <a:buFont typeface="Arial"/>
              <a:buChar char="•"/>
            </a:pPr>
            <a:r>
              <a:rPr lang="en-GB" sz="1600" dirty="0">
                <a:latin typeface="Arial" pitchFamily="34" charset="0"/>
                <a:cs typeface="Arial" pitchFamily="34" charset="0"/>
              </a:rPr>
              <a:t>The existence of the policies have enabled many multi-disciplinary services to abide by the laws and rules in order to manage similar cases that could occur even today.</a:t>
            </a:r>
            <a:r>
              <a:rPr lang="en-GB" sz="1600" b="1" dirty="0">
                <a:latin typeface="Arial" pitchFamily="34" charset="0"/>
                <a:cs typeface="Arial" pitchFamily="34" charset="0"/>
              </a:rPr>
              <a:t> The Children Act 1989 &amp; 2004</a:t>
            </a:r>
            <a:r>
              <a:rPr lang="en-GB" sz="1600" dirty="0">
                <a:latin typeface="Arial" pitchFamily="34" charset="0"/>
                <a:cs typeface="Arial" pitchFamily="34" charset="0"/>
              </a:rPr>
              <a:t>, </a:t>
            </a:r>
            <a:r>
              <a:rPr lang="en-US" sz="1600" b="1" dirty="0">
                <a:latin typeface="Arial" pitchFamily="34" charset="0"/>
                <a:ea typeface="+mn-lt"/>
                <a:cs typeface="Arial" pitchFamily="34" charset="0"/>
              </a:rPr>
              <a:t>Children &amp; Family Act, 2014, &amp; The Children &amp; Social Work Act, 2017</a:t>
            </a:r>
            <a:r>
              <a:rPr lang="en-US" sz="1600" dirty="0">
                <a:latin typeface="Arial" pitchFamily="34" charset="0"/>
                <a:ea typeface="+mn-lt"/>
                <a:cs typeface="Arial" pitchFamily="34" charset="0"/>
              </a:rPr>
              <a:t> implements ways, which:</a:t>
            </a:r>
          </a:p>
          <a:p>
            <a:pPr>
              <a:buFont typeface="Wingdings,Sans-Serif"/>
              <a:buChar char="Ø"/>
            </a:pPr>
            <a:r>
              <a:rPr lang="en-US" sz="1600" dirty="0">
                <a:latin typeface="Arial" pitchFamily="34" charset="0"/>
                <a:ea typeface="+mn-lt"/>
                <a:cs typeface="Arial" pitchFamily="34" charset="0"/>
              </a:rPr>
              <a:t>Allows the children in care to stay with their foster parents until they are 21</a:t>
            </a:r>
          </a:p>
          <a:p>
            <a:pPr>
              <a:buFont typeface="Wingdings,Sans-Serif"/>
              <a:buChar char="Ø"/>
            </a:pPr>
            <a:r>
              <a:rPr lang="en-US" sz="1600" dirty="0">
                <a:latin typeface="Arial" pitchFamily="34" charset="0"/>
                <a:ea typeface="+mn-lt"/>
                <a:cs typeface="Arial" pitchFamily="34" charset="0"/>
              </a:rPr>
              <a:t>Improve support of children in care and care leavers  </a:t>
            </a:r>
          </a:p>
          <a:p>
            <a:pPr>
              <a:buFont typeface="Wingdings,Sans-Serif"/>
              <a:buChar char="Ø"/>
            </a:pPr>
            <a:r>
              <a:rPr lang="en-US" sz="1600" dirty="0">
                <a:latin typeface="Arial" pitchFamily="34" charset="0"/>
                <a:ea typeface="+mn-lt"/>
                <a:cs typeface="Arial" pitchFamily="34" charset="0"/>
              </a:rPr>
              <a:t>Provide safe environment in which children could effectively participate</a:t>
            </a:r>
          </a:p>
          <a:p>
            <a:pPr>
              <a:buFont typeface="Wingdings,Sans-Serif"/>
              <a:buChar char="Ø"/>
            </a:pPr>
            <a:r>
              <a:rPr lang="en-US" sz="1600" dirty="0">
                <a:latin typeface="Arial" pitchFamily="34" charset="0"/>
                <a:ea typeface="+mn-lt"/>
                <a:cs typeface="Arial" pitchFamily="34" charset="0"/>
              </a:rPr>
              <a:t>Case management initiatives taken by involving lead professionals were; directly communicating to resolve conflicts, undertaking accommodation issues, retaining position of a child previously expelled from school, provision of coordinate service delivery, allowing the family to choose best suitable interventions, and offering parenting classes.</a:t>
            </a:r>
          </a:p>
          <a:p>
            <a:pPr>
              <a:buFont typeface="Wingdings,Sans-Serif"/>
              <a:buChar char="Ø"/>
            </a:pPr>
            <a:r>
              <a:rPr lang="en-US" sz="1600" dirty="0">
                <a:latin typeface="Arial" pitchFamily="34" charset="0"/>
                <a:ea typeface="+mn-lt"/>
                <a:cs typeface="Arial" pitchFamily="34" charset="0"/>
              </a:rPr>
              <a:t>Apart from the shortcomings and limited interventional period the core team took steps to brought some important changes for the family in order for them to live independently and making a positive contribution in the society</a:t>
            </a:r>
            <a:r>
              <a:rPr lang="en-US" sz="1400" dirty="0">
                <a:ea typeface="+mn-lt"/>
                <a:cs typeface="+mn-lt"/>
              </a:rPr>
              <a:t>.</a:t>
            </a:r>
            <a:endParaRPr lang="en-GB" sz="1400" dirty="0"/>
          </a:p>
        </p:txBody>
      </p:sp>
      <p:sp>
        <p:nvSpPr>
          <p:cNvPr id="10" name="Rectangle 9">
            <a:extLst>
              <a:ext uri="{FF2B5EF4-FFF2-40B4-BE49-F238E27FC236}">
                <a16:creationId xmlns:a16="http://schemas.microsoft.com/office/drawing/2014/main" xmlns="" id="{2E80C965-DB6D-4F81-9E9E-B027384D0BD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Isosceles Triangle 11">
            <a:extLst>
              <a:ext uri="{FF2B5EF4-FFF2-40B4-BE49-F238E27FC236}">
                <a16:creationId xmlns:a16="http://schemas.microsoft.com/office/drawing/2014/main" xmlns="" id="{A580F890-B085-4E95-96AA-55AEBEC5CE6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xmlns="" id="{D3F51FEB-38FB-4F6C-9F7B-2F2AFAB6546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xmlns="" id="{1E547BA6-BAE0-43BB-A7CA-60F69CE252F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xmlns="" val="217875141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9AF0B1A-C410-44D1-BEAF-77B7BFE20BFC}"/>
              </a:ext>
            </a:extLst>
          </p:cNvPr>
          <p:cNvSpPr>
            <a:spLocks noGrp="1"/>
          </p:cNvSpPr>
          <p:nvPr>
            <p:ph type="title"/>
          </p:nvPr>
        </p:nvSpPr>
        <p:spPr>
          <a:xfrm>
            <a:off x="838200" y="365125"/>
            <a:ext cx="10515600" cy="635451"/>
          </a:xfrm>
        </p:spPr>
        <p:txBody>
          <a:bodyPr>
            <a:normAutofit/>
          </a:bodyPr>
          <a:lstStyle/>
          <a:p>
            <a:r>
              <a:rPr lang="en-GB" sz="2000" b="1" u="sng">
                <a:latin typeface="Arial"/>
                <a:cs typeface="Calibri Light"/>
              </a:rPr>
              <a:t>References </a:t>
            </a:r>
            <a:endParaRPr lang="en-GB" sz="2000" b="1" u="sng">
              <a:latin typeface="Arial"/>
            </a:endParaRPr>
          </a:p>
        </p:txBody>
      </p:sp>
      <p:sp>
        <p:nvSpPr>
          <p:cNvPr id="3" name="Content Placeholder 2">
            <a:extLst>
              <a:ext uri="{FF2B5EF4-FFF2-40B4-BE49-F238E27FC236}">
                <a16:creationId xmlns:a16="http://schemas.microsoft.com/office/drawing/2014/main" xmlns="" id="{DE332DDF-B000-48F0-962A-B8A8EBE631BB}"/>
              </a:ext>
            </a:extLst>
          </p:cNvPr>
          <p:cNvSpPr>
            <a:spLocks noGrp="1"/>
          </p:cNvSpPr>
          <p:nvPr>
            <p:ph idx="1"/>
          </p:nvPr>
        </p:nvSpPr>
        <p:spPr>
          <a:xfrm>
            <a:off x="850106" y="1198413"/>
            <a:ext cx="10515600" cy="5397650"/>
          </a:xfrm>
        </p:spPr>
        <p:txBody>
          <a:bodyPr vert="horz" lIns="91440" tIns="45720" rIns="91440" bIns="45720" rtlCol="0" anchor="t">
            <a:noAutofit/>
          </a:bodyPr>
          <a:lstStyle/>
          <a:p>
            <a:r>
              <a:rPr lang="en-GB" sz="1400" dirty="0">
                <a:latin typeface="Arial"/>
                <a:ea typeface="+mn-lt"/>
                <a:cs typeface="Arial"/>
              </a:rPr>
              <a:t>Daniel, Wassell and Gilligan, (2010) Resilience-Vulnerability Matrix </a:t>
            </a:r>
            <a:r>
              <a:rPr lang="en-GB" sz="1400" u="sng" dirty="0">
                <a:latin typeface="Arial"/>
                <a:ea typeface="+mn-lt"/>
                <a:cs typeface="Arial"/>
                <a:hlinkClick r:id="rId2"/>
              </a:rPr>
              <a:t>https://www.google.com/url?sa=i&amp;url=https%3A%2F%2Fwww.gov.scot%2Fpublications%2Fnational-risk-framework-support-assessment-children-young-people%2Fpages%2F7%2F&amp;psig=AOvVaw3mDOh-66ztb6BQBVbe52Vw&amp;ust=1625260509202000&amp;source=images&amp;cd=vfe&amp;ved=0CAsQjhxqFwoTCLCBu7HlwvECFQAAAAAdAAAAABAn</a:t>
            </a:r>
            <a:r>
              <a:rPr lang="en-GB" sz="1400" b="1" dirty="0">
                <a:latin typeface="Arial"/>
                <a:ea typeface="+mn-lt"/>
                <a:cs typeface="Arial"/>
              </a:rPr>
              <a:t> </a:t>
            </a:r>
            <a:r>
              <a:rPr lang="en-GB" sz="1400" dirty="0">
                <a:latin typeface="Arial"/>
                <a:ea typeface="+mn-lt"/>
                <a:cs typeface="Arial"/>
              </a:rPr>
              <a:t>access on 26/06/21 </a:t>
            </a:r>
            <a:endParaRPr lang="en-GB" sz="1400" dirty="0">
              <a:latin typeface="Arial"/>
              <a:cs typeface="Arial"/>
            </a:endParaRPr>
          </a:p>
          <a:p>
            <a:r>
              <a:rPr lang="en-GB" sz="1400" dirty="0">
                <a:latin typeface="Arial"/>
                <a:cs typeface="Arial"/>
              </a:rPr>
              <a:t>Ellenbogen, S., B. Klein and C. Wekerle (2014), “Early childhood education as a resilience intervention for maltreated children”, </a:t>
            </a:r>
            <a:r>
              <a:rPr lang="en-GB" sz="1400" i="1" dirty="0">
                <a:latin typeface="Arial"/>
                <a:cs typeface="Arial"/>
              </a:rPr>
              <a:t>Early Child Development and Care</a:t>
            </a:r>
            <a:r>
              <a:rPr lang="en-GB" sz="1400" dirty="0">
                <a:latin typeface="Arial"/>
                <a:cs typeface="Arial"/>
              </a:rPr>
              <a:t>, Vol. 184/9-10, pp. 1364-1377, </a:t>
            </a:r>
            <a:r>
              <a:rPr lang="en-GB" sz="1400" dirty="0">
                <a:latin typeface="Arial"/>
                <a:cs typeface="Arial"/>
                <a:hlinkClick r:id="rId3"/>
              </a:rPr>
              <a:t>http://dx.doi.org/10.1080/03004430.2014.916076</a:t>
            </a:r>
            <a:r>
              <a:rPr lang="en-GB" sz="1400" dirty="0">
                <a:latin typeface="Arial"/>
                <a:cs typeface="Arial"/>
              </a:rPr>
              <a:t>. accessed on 24.06.21</a:t>
            </a:r>
          </a:p>
          <a:p>
            <a:r>
              <a:rPr lang="en-GB" sz="1400" b="0" i="0" dirty="0">
                <a:effectLst/>
                <a:latin typeface="Arial"/>
                <a:cs typeface="Arial"/>
              </a:rPr>
              <a:t>Frost, N. and Lloyd, A., 2006. Implementing Multi‐Disciplinary Teamwork in the New Child Welfare Policy Environment. </a:t>
            </a:r>
            <a:r>
              <a:rPr lang="en-GB" sz="1400" b="0" i="1" dirty="0">
                <a:effectLst/>
                <a:latin typeface="Arial"/>
                <a:cs typeface="Arial"/>
              </a:rPr>
              <a:t>Journal of Integrated Care</a:t>
            </a:r>
            <a:r>
              <a:rPr lang="en-GB" sz="1400" b="0" i="0" dirty="0">
                <a:effectLst/>
                <a:latin typeface="Arial"/>
                <a:cs typeface="Arial"/>
              </a:rPr>
              <a:t>, 14(2), pp.11-17.</a:t>
            </a:r>
          </a:p>
          <a:p>
            <a:r>
              <a:rPr lang="en-GB" sz="1400" b="0" i="0" dirty="0">
                <a:effectLst/>
                <a:latin typeface="Arial"/>
                <a:cs typeface="Arial"/>
              </a:rPr>
              <a:t>GOV, 2021. </a:t>
            </a:r>
            <a:r>
              <a:rPr lang="en-GB" sz="1400" b="0" i="1" dirty="0">
                <a:effectLst/>
                <a:latin typeface="Arial"/>
                <a:cs typeface="Arial"/>
              </a:rPr>
              <a:t>Every child matters</a:t>
            </a:r>
            <a:r>
              <a:rPr lang="en-GB" sz="1400" b="0" i="0" dirty="0">
                <a:effectLst/>
                <a:latin typeface="Arial"/>
                <a:cs typeface="Arial"/>
              </a:rPr>
              <a:t>. [online] GOV.UK. Available at: &lt;https://www.gov.uk/government/publications/every-child-matters&gt; [Accessed 28 June 2021].</a:t>
            </a:r>
            <a:endParaRPr lang="en-GB" sz="1400" dirty="0">
              <a:latin typeface="Arial"/>
              <a:ea typeface="+mn-lt"/>
              <a:cs typeface="Arial"/>
            </a:endParaRPr>
          </a:p>
          <a:p>
            <a:r>
              <a:rPr lang="en-GB" sz="1400" dirty="0">
                <a:latin typeface="Arial"/>
                <a:cs typeface="Arial"/>
              </a:rPr>
              <a:t>Jopling, M. and S. Vincent (2016), </a:t>
            </a:r>
            <a:r>
              <a:rPr lang="en-GB" sz="1400" i="1" dirty="0">
                <a:latin typeface="Arial"/>
                <a:cs typeface="Arial"/>
              </a:rPr>
              <a:t>Vulnerable Children: Needs and Provision in the Primary Phase, CPRT Research Survey 6 (new series)</a:t>
            </a:r>
            <a:r>
              <a:rPr lang="en-GB" sz="1400" dirty="0">
                <a:latin typeface="Arial"/>
                <a:cs typeface="Arial"/>
              </a:rPr>
              <a:t>, Cambridge Primary Review Trust, Cambridge, http://</a:t>
            </a:r>
            <a:r>
              <a:rPr lang="en-GB" sz="1400" dirty="0">
                <a:latin typeface="Arial"/>
                <a:cs typeface="Arial"/>
                <a:hlinkClick r:id="rId4"/>
              </a:rPr>
              <a:t>www.cprtrust.org.uk</a:t>
            </a:r>
            <a:r>
              <a:rPr lang="en-GB" sz="1400" dirty="0">
                <a:latin typeface="Arial"/>
                <a:cs typeface="Arial"/>
              </a:rPr>
              <a:t> accessed on 25.06.21.</a:t>
            </a:r>
            <a:endParaRPr lang="en-GB" sz="1400" dirty="0">
              <a:latin typeface="Arial"/>
              <a:ea typeface="+mn-lt"/>
              <a:cs typeface="Arial"/>
            </a:endParaRPr>
          </a:p>
          <a:p>
            <a:r>
              <a:rPr lang="en-GB" sz="1400" dirty="0">
                <a:latin typeface="Arial"/>
                <a:ea typeface="+mn-lt"/>
                <a:cs typeface="Arial"/>
              </a:rPr>
              <a:t>legislation.go.uk, (2021). The Children Act 1989. </a:t>
            </a:r>
            <a:endParaRPr lang="en-GB" sz="1400" dirty="0">
              <a:latin typeface="Arial"/>
              <a:cs typeface="Arial"/>
            </a:endParaRPr>
          </a:p>
          <a:p>
            <a:r>
              <a:rPr lang="en-GB" sz="1400" dirty="0">
                <a:latin typeface="Arial"/>
                <a:ea typeface="+mn-lt"/>
                <a:cs typeface="Arial"/>
              </a:rPr>
              <a:t>Parliament (1989). The Children Act 1989. </a:t>
            </a:r>
            <a:endParaRPr lang="en-GB" sz="1400" dirty="0">
              <a:latin typeface="Arial"/>
              <a:cs typeface="Arial"/>
            </a:endParaRPr>
          </a:p>
          <a:p>
            <a:r>
              <a:rPr lang="en-GB" sz="1400" dirty="0">
                <a:latin typeface="Arial"/>
                <a:ea typeface="+mn-lt"/>
                <a:cs typeface="Arial"/>
              </a:rPr>
              <a:t>VicHealth (2015), </a:t>
            </a:r>
            <a:r>
              <a:rPr lang="en-GB" sz="1400" i="1" dirty="0">
                <a:latin typeface="Arial"/>
                <a:ea typeface="+mn-lt"/>
                <a:cs typeface="Arial"/>
              </a:rPr>
              <a:t>Current theories relating to resilience and young people: a literature review</a:t>
            </a:r>
            <a:r>
              <a:rPr lang="en-GB" sz="1400" dirty="0">
                <a:latin typeface="Arial"/>
                <a:ea typeface="+mn-lt"/>
                <a:cs typeface="Arial"/>
              </a:rPr>
              <a:t>, Victorian Health Promotion Foundation, Melbourne. Accessed on 23.06.21 </a:t>
            </a:r>
            <a:endParaRPr lang="en-US" sz="1400" dirty="0">
              <a:latin typeface="Arial"/>
              <a:ea typeface="+mn-lt"/>
              <a:cs typeface="Arial"/>
            </a:endParaRPr>
          </a:p>
          <a:p>
            <a:r>
              <a:rPr lang="en-GB" sz="1400" dirty="0">
                <a:latin typeface="Arial"/>
                <a:ea typeface="+mn-lt"/>
                <a:cs typeface="+mn-lt"/>
              </a:rPr>
              <a:t>Working Together to Safeguard Children (2015), Chapter 1, Section 4.</a:t>
            </a:r>
            <a:endParaRPr lang="en-GB" sz="1400" dirty="0">
              <a:latin typeface="Arial"/>
              <a:cs typeface="Arial"/>
            </a:endParaRPr>
          </a:p>
          <a:p>
            <a:pPr marL="0" indent="0">
              <a:buNone/>
            </a:pPr>
            <a:endParaRPr lang="en-GB" sz="1600" dirty="0">
              <a:latin typeface="Calibri" panose="020F0502020204030204"/>
              <a:cs typeface="Calibri"/>
            </a:endParaRPr>
          </a:p>
          <a:p>
            <a:endParaRPr lang="en-GB" sz="1500" dirty="0">
              <a:latin typeface="Arial" panose="020B0604020202020204" pitchFamily="34" charset="0"/>
              <a:cs typeface="Arial" panose="020B0604020202020204" pitchFamily="34" charset="0"/>
            </a:endParaRPr>
          </a:p>
          <a:p>
            <a:pPr marL="0" indent="0">
              <a:buNone/>
            </a:pPr>
            <a:endParaRPr lang="en-GB" dirty="0">
              <a:cs typeface="Calibri"/>
            </a:endParaRPr>
          </a:p>
        </p:txBody>
      </p:sp>
    </p:spTree>
    <p:extLst>
      <p:ext uri="{BB962C8B-B14F-4D97-AF65-F5344CB8AC3E}">
        <p14:creationId xmlns:p14="http://schemas.microsoft.com/office/powerpoint/2010/main" xmlns="" val="2775256411"/>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3</TotalTime>
  <Words>498</Words>
  <Application>Microsoft Office PowerPoint</Application>
  <PresentationFormat>Custom</PresentationFormat>
  <Paragraphs>122</Paragraphs>
  <Slides>15</Slides>
  <Notes>0</Notes>
  <HiddenSlides>0</HiddenSlides>
  <MMClips>0</MMClip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Office Theme</vt:lpstr>
      <vt:lpstr>Children, Young People and Families (BMHP5004_BIRM)</vt:lpstr>
      <vt:lpstr>Introduction</vt:lpstr>
      <vt:lpstr>Risk factors contributing to the vulnerability of child/young person/ family and their impact </vt:lpstr>
      <vt:lpstr>Agencies working with the family  they require to collected information to weight and organise and to examine the assessment to move forwards and develop a care plan by to identify the protective factors and vulnerabilities risk. Below are some example</vt:lpstr>
      <vt:lpstr>To understanding vulnerability, offer more information and how to extend in childhood based on different risk factors. The evidence that come together about the risk and impact of the young people and children and families work with the authority levels (Joplin and Vincent 2016).</vt:lpstr>
      <vt:lpstr>Slide 6</vt:lpstr>
      <vt:lpstr>The risk and impact of vulnerable children/young people and family.</vt:lpstr>
      <vt:lpstr>POLICIES AND PROFESSIONAL INTERVENTIONS TO HELP VULNERABLE CHILDREN</vt:lpstr>
      <vt:lpstr>There are many professional interventions within the multi-disciplinary services that can help children and families to overcome any issues they may have from rehousing to parental classes.  Some of which are: Social workers Anti-social behavior team Homeless persons unit Connextions  Parenting support group Neighborhood services CAMHS (child and adolescents mental health services).   </vt:lpstr>
      <vt:lpstr>The newly formed child welfare teams will work together with children and families to implement the fundamental principles of the Children Act of 2004. This approach was validated by respondents to the, Every Child Matters consultation paper, who emphasized the significance of incorporating the whole spectrum of people and organizations that contribute to improving the lives of children (GOV, 2004). </vt:lpstr>
      <vt:lpstr>Policies </vt:lpstr>
      <vt:lpstr>Assessment of services </vt:lpstr>
      <vt:lpstr>Better outcomes</vt:lpstr>
      <vt:lpstr>Conclusion</vt:lpstr>
      <vt:lpstr>References </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USER</dc:creator>
  <cp:lastModifiedBy>Windows User</cp:lastModifiedBy>
  <cp:revision>34</cp:revision>
  <dcterms:created xsi:type="dcterms:W3CDTF">2021-06-15T09:07:48Z</dcterms:created>
  <dcterms:modified xsi:type="dcterms:W3CDTF">2021-07-15T19:09:42Z</dcterms:modified>
</cp:coreProperties>
</file>