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15"/>
  </p:handoutMasterIdLst>
  <p:sldIdLst>
    <p:sldId id="256" r:id="rId3"/>
    <p:sldId id="266" r:id="rId5"/>
    <p:sldId id="282" r:id="rId6"/>
    <p:sldId id="284" r:id="rId7"/>
    <p:sldId id="286" r:id="rId8"/>
    <p:sldId id="292" r:id="rId9"/>
    <p:sldId id="293" r:id="rId10"/>
    <p:sldId id="288" r:id="rId11"/>
    <p:sldId id="290" r:id="rId12"/>
    <p:sldId id="298" r:id="rId13"/>
    <p:sldId id="297" r:id="rId14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76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160"/>
        <p:guide pos="37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handoutMaster" Target="handoutMasters/handoutMaster1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A040201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A040201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16.jpeg"/><Relationship Id="rId7" Type="http://schemas.openxmlformats.org/officeDocument/2006/relationships/image" Target="../media/image15.jpeg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7.jpeg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14705" y="1727200"/>
            <a:ext cx="10365105" cy="2186940"/>
          </a:xfrm>
        </p:spPr>
        <p:txBody>
          <a:bodyPr>
            <a:normAutofit fontScale="90000"/>
          </a:bodyPr>
          <a:lstStyle/>
          <a:p>
            <a:r>
              <a:rPr lang="en-US" altLang="zh-CN" kern="0">
                <a:solidFill>
                  <a:schemeClr val="tx1"/>
                </a:solidFill>
                <a:latin typeface="Times New Roman Regular" panose="02020703060505090304" charset="0"/>
                <a:ea typeface="微软雅黑" panose="020B0703020204020201" charset="-122"/>
                <a:cs typeface="Times New Roman Regular" panose="02020703060505090304" charset="0"/>
                <a:sym typeface="+mn-ea"/>
              </a:rPr>
              <a:t>Exploring the ways of retelling traditional Chinese mythology from the perspective of nihilism </a:t>
            </a:r>
            <a:endParaRPr lang="en-US" altLang="zh-CN" kern="0" dirty="0">
              <a:solidFill>
                <a:schemeClr val="tx1"/>
              </a:solidFill>
              <a:effectLst/>
              <a:latin typeface="Times New Roman Regular" panose="02020703060505090304" charset="0"/>
              <a:ea typeface="微软雅黑" panose="020B0703020204020201" charset="-122"/>
              <a:cs typeface="Times New Roman Regular" panose="02020703060505090304" charset="0"/>
              <a:sym typeface="+mn-ea"/>
            </a:endParaRP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1524000" y="4633278"/>
            <a:ext cx="9144000" cy="1655762"/>
          </a:xfrm>
        </p:spPr>
        <p:txBody>
          <a:bodyPr/>
          <a:lstStyle/>
          <a:p>
            <a:r>
              <a:rPr lang="en-US" altLang="zh-CN" i="1" dirty="0">
                <a:solidFill>
                  <a:schemeClr val="tx1"/>
                </a:solidFill>
                <a:latin typeface="Times New Roman Italic" panose="02020703060505090304" charset="0"/>
                <a:cs typeface="Times New Roman Italic" panose="02020703060505090304" charset="0"/>
              </a:rPr>
              <a:t>presentation of ADAD7014</a:t>
            </a:r>
            <a:endParaRPr lang="en-US" altLang="zh-CN" i="1" dirty="0">
              <a:solidFill>
                <a:schemeClr val="tx1"/>
              </a:solidFill>
              <a:latin typeface="Times New Roman Italic" panose="02020703060505090304" charset="0"/>
              <a:cs typeface="Times New Roman Italic" panose="02020703060505090304" charset="0"/>
            </a:endParaRPr>
          </a:p>
          <a:p>
            <a:r>
              <a:rPr lang="en-US" altLang="zh-CN" i="1" dirty="0">
                <a:solidFill>
                  <a:schemeClr val="tx1"/>
                </a:solidFill>
                <a:latin typeface="Times New Roman Italic" panose="02020703060505090304" charset="0"/>
                <a:cs typeface="Times New Roman Italic" panose="02020703060505090304" charset="0"/>
              </a:rPr>
              <a:t>Yuye Su(2405588)</a:t>
            </a:r>
            <a:endParaRPr lang="en-US" altLang="zh-CN" i="1" dirty="0">
              <a:solidFill>
                <a:schemeClr val="tx1"/>
              </a:solidFill>
              <a:latin typeface="Times New Roman Italic" panose="02020703060505090304" charset="0"/>
              <a:cs typeface="Times New Roman Italic" panose="02020703060505090304" charset="0"/>
            </a:endParaRPr>
          </a:p>
          <a:p>
            <a:r>
              <a:rPr lang="en-US" altLang="zh-CN" i="1" dirty="0">
                <a:solidFill>
                  <a:schemeClr val="tx1"/>
                </a:solidFill>
                <a:latin typeface="Times New Roman Italic" panose="02020703060505090304" charset="0"/>
                <a:cs typeface="Times New Roman Italic" panose="02020703060505090304" charset="0"/>
              </a:rPr>
              <a:t>12/2024</a:t>
            </a:r>
            <a:endParaRPr lang="en-US" altLang="zh-CN" i="1" dirty="0">
              <a:solidFill>
                <a:schemeClr val="tx1"/>
              </a:solidFill>
              <a:latin typeface="Times New Roman Italic" panose="02020703060505090304" charset="0"/>
              <a:cs typeface="Times New Roman Italic" panose="0202070306050509030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584325"/>
            <a:ext cx="10669270" cy="2255520"/>
          </a:xfrm>
        </p:spPr>
        <p:txBody>
          <a:bodyPr>
            <a:normAutofit fontScale="90000" lnSpcReduction="20000"/>
          </a:bodyPr>
          <a:p>
            <a:pPr marL="0" indent="0">
              <a:buNone/>
            </a:pPr>
            <a:r>
              <a:rPr lang="en-US" altLang="zh-CN" sz="3200" kern="0">
                <a:solidFill>
                  <a:schemeClr val="bg1"/>
                </a:solidFill>
                <a:highlight>
                  <a:srgbClr val="808080"/>
                </a:highlight>
                <a:latin typeface="Times New Roman Regular" panose="02020703060505090304" charset="0"/>
                <a:ea typeface="微软雅黑" panose="020B0703020204020201" charset="-122"/>
                <a:cs typeface="Times New Roman Regular" panose="02020703060505090304" charset="0"/>
                <a:sym typeface="+mn-ea"/>
              </a:rPr>
              <a:t>1. Reasons for choosing this topic </a:t>
            </a:r>
            <a:endParaRPr lang="en-US" altLang="zh-CN" sz="3200" kern="0">
              <a:solidFill>
                <a:schemeClr val="bg1"/>
              </a:solidFill>
              <a:highlight>
                <a:srgbClr val="808080"/>
              </a:highlight>
              <a:latin typeface="Times New Roman Regular" panose="02020703060505090304" charset="0"/>
              <a:ea typeface="微软雅黑" panose="020B0703020204020201" charset="-122"/>
              <a:cs typeface="Times New Roman Regular" panose="02020703060505090304" charset="0"/>
              <a:sym typeface="+mn-ea"/>
            </a:endParaRPr>
          </a:p>
          <a:p>
            <a:pPr marL="0" indent="0">
              <a:buNone/>
            </a:pPr>
            <a:endParaRPr lang="en-US" altLang="zh-CN" sz="3200" kern="0">
              <a:solidFill>
                <a:srgbClr val="4D4D4D"/>
              </a:solidFill>
              <a:latin typeface="Times New Roman Regular" panose="02020703060505090304" charset="0"/>
              <a:ea typeface="微软雅黑" panose="020B0703020204020201" charset="-122"/>
              <a:cs typeface="Times New Roman Regular" panose="0202070306050509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3200" kern="0">
                <a:solidFill>
                  <a:schemeClr val="bg1"/>
                </a:solidFill>
                <a:highlight>
                  <a:srgbClr val="808080"/>
                </a:highlight>
                <a:latin typeface="Times New Roman Regular" panose="02020703060505090304" charset="0"/>
                <a:ea typeface="微软雅黑" panose="020B0703020204020201" charset="-122"/>
                <a:cs typeface="Times New Roman Regular" panose="02020703060505090304" charset="0"/>
                <a:sym typeface="+mn-ea"/>
              </a:rPr>
              <a:t>2. Initial research ideas</a:t>
            </a:r>
            <a:endParaRPr lang="en-US" altLang="zh-CN" sz="3200" kern="0">
              <a:solidFill>
                <a:schemeClr val="bg1"/>
              </a:solidFill>
              <a:highlight>
                <a:srgbClr val="808080"/>
              </a:highlight>
              <a:latin typeface="Times New Roman Regular" panose="02020703060505090304" charset="0"/>
              <a:ea typeface="微软雅黑" panose="020B0703020204020201" charset="-122"/>
              <a:cs typeface="Times New Roman Regular" panose="02020703060505090304" charset="0"/>
              <a:sym typeface="+mn-ea"/>
            </a:endParaRPr>
          </a:p>
          <a:p>
            <a:pPr marL="0" indent="0">
              <a:buNone/>
            </a:pPr>
            <a:endParaRPr lang="en-US" altLang="zh-CN" sz="3200" kern="0">
              <a:solidFill>
                <a:srgbClr val="4D4D4D"/>
              </a:solidFill>
              <a:latin typeface="Times New Roman Regular" panose="02020703060505090304" charset="0"/>
              <a:ea typeface="微软雅黑" panose="020B0703020204020201" charset="-122"/>
              <a:cs typeface="Times New Roman Regular" panose="0202070306050509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3200" kern="0">
                <a:solidFill>
                  <a:schemeClr val="bg1"/>
                </a:solidFill>
                <a:highlight>
                  <a:srgbClr val="808080"/>
                </a:highlight>
                <a:latin typeface="Times New Roman Regular" panose="02020703060505090304" charset="0"/>
                <a:ea typeface="微软雅黑" panose="020B0703020204020201" charset="-122"/>
                <a:cs typeface="Times New Roman Regular" panose="02020703060505090304" charset="0"/>
                <a:sym typeface="+mn-ea"/>
              </a:rPr>
              <a:t>3. As a contemporary practitioner/researcher</a:t>
            </a:r>
            <a:endParaRPr lang="en-US" altLang="zh-CN" sz="3200" kern="0">
              <a:solidFill>
                <a:schemeClr val="bg1"/>
              </a:solidFill>
              <a:highlight>
                <a:srgbClr val="808080"/>
              </a:highlight>
              <a:latin typeface="Times New Roman Regular" panose="02020703060505090304" charset="0"/>
              <a:ea typeface="微软雅黑" panose="020B0703020204020201" charset="-122"/>
              <a:cs typeface="Times New Roman Regular" panose="02020703060505090304" charset="0"/>
            </a:endParaRPr>
          </a:p>
          <a:p>
            <a:pPr marL="0" indent="0">
              <a:buNone/>
            </a:pPr>
            <a:endParaRPr lang="en-US" altLang="zh-CN" sz="3200" b="1" kern="0">
              <a:solidFill>
                <a:srgbClr val="4D4D4D"/>
              </a:solidFill>
              <a:latin typeface="+mj-lt"/>
              <a:ea typeface="微软雅黑" panose="020B0703020204020201" charset="-122"/>
              <a:sym typeface="+mn-ea"/>
            </a:endParaRPr>
          </a:p>
          <a:p>
            <a:pPr marL="0" indent="0">
              <a:buNone/>
            </a:pPr>
            <a:endParaRPr lang="zh-CN" altLang="en-US" sz="3200"/>
          </a:p>
        </p:txBody>
      </p:sp>
      <p:sp>
        <p:nvSpPr>
          <p:cNvPr id="6" name="Title 5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48335" y="258445"/>
            <a:ext cx="10515600" cy="1325563"/>
          </a:xfrm>
        </p:spPr>
        <p:txBody>
          <a:bodyPr/>
          <a:p>
            <a:r>
              <a:rPr lang="en-US" altLang="zh-CN" sz="4800" b="1" i="1" kern="0">
                <a:solidFill>
                  <a:schemeClr val="tx1"/>
                </a:solidFill>
                <a:effectLst/>
                <a:latin typeface="Times New Roman Bold Italic" panose="02020703060505090304" charset="0"/>
                <a:ea typeface="微软雅黑" panose="020B0703020204020201" charset="-122"/>
                <a:cs typeface="Times New Roman Bold Italic" panose="02020703060505090304" charset="0"/>
                <a:sym typeface="+mn-ea"/>
              </a:rPr>
              <a:t>Contents</a:t>
            </a:r>
            <a:endParaRPr lang="en-US" altLang="zh-CN" sz="4800" b="1" i="1" kern="0">
              <a:solidFill>
                <a:schemeClr val="tx1"/>
              </a:solidFill>
              <a:effectLst/>
              <a:latin typeface="Times New Roman Bold Italic" panose="02020703060505090304" charset="0"/>
              <a:ea typeface="微软雅黑" panose="020B0703020204020201" charset="-122"/>
              <a:cs typeface="Times New Roman Bold Italic" panose="02020703060505090304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1189355" y="3896360"/>
            <a:ext cx="10514965" cy="28568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285750" indent="-285750">
              <a:buFont typeface="Arial" panose="020B0A04020102020204" pitchFamily="34" charset="0"/>
              <a:buChar char="•"/>
            </a:pPr>
            <a:r>
              <a:rPr lang="en-US" altLang="zh-CN" sz="28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Theoretical thinking innovation</a:t>
            </a:r>
            <a:endParaRPr lang="en-US" altLang="zh-CN" sz="28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  <a:p>
            <a:pPr marL="285750" indent="-285750">
              <a:buFont typeface="Arial" panose="020B0A04020102020204" pitchFamily="34" charset="0"/>
              <a:buChar char="•"/>
            </a:pPr>
            <a:endParaRPr lang="en-US" altLang="zh-CN" sz="2800" b="1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pPr marL="285750" indent="-285750">
              <a:buFont typeface="Arial" panose="020B0A04020102020204" pitchFamily="34" charset="0"/>
              <a:buChar char="•"/>
            </a:pPr>
            <a:r>
              <a:rPr lang="en-US" altLang="zh-CN" sz="28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Connecting to contemporary issue</a:t>
            </a:r>
            <a:endParaRPr lang="en-US" altLang="zh-CN" sz="28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  <a:p>
            <a:pPr marL="285750" indent="-285750">
              <a:buFont typeface="Arial" panose="020B0A04020102020204" pitchFamily="34" charset="0"/>
              <a:buChar char="•"/>
            </a:pPr>
            <a:endParaRPr lang="en-US" altLang="zh-CN" sz="2800" b="1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pPr marL="285750" indent="-285750">
              <a:buFont typeface="Arial" panose="020B0A04020102020204" pitchFamily="34" charset="0"/>
              <a:buChar char="•"/>
            </a:pPr>
            <a:r>
              <a:rPr lang="en-US" altLang="zh-CN" sz="28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The Creation Method of trandisciplinary Learning</a:t>
            </a:r>
            <a:endParaRPr lang="en-US" altLang="zh-CN" sz="28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  <a:p>
            <a:pPr marL="285750" indent="-285750">
              <a:buFont typeface="Arial" panose="020B0A04020102020204" pitchFamily="34" charset="0"/>
              <a:buChar char="•"/>
            </a:pPr>
            <a:endParaRPr lang="en-US" altLang="zh-CN" sz="28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  <a:p>
            <a:pPr marL="285750" indent="-285750">
              <a:buFont typeface="Arial" panose="020B0A04020102020204" pitchFamily="34" charset="0"/>
              <a:buChar char="•"/>
            </a:pPr>
            <a:endParaRPr lang="en-US" altLang="zh-CN" sz="28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pPr marL="285750" indent="-285750">
              <a:buFont typeface="Arial" panose="020B0A04020102020204" pitchFamily="34" charset="0"/>
              <a:buChar char="•"/>
            </a:pPr>
            <a:endParaRPr lang="en-US" altLang="zh-CN" sz="28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Regular" panose="02020703060505090304" charset="0"/>
                <a:ea typeface="微软雅黑" panose="020B0703020204020201" charset="-122"/>
                <a:cs typeface="Times New Roman Regular" panose="02020703060505090304" charset="0"/>
                <a:sym typeface="+mn-ea"/>
              </a:rPr>
              <a:t>1.</a:t>
            </a: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 </a:t>
            </a:r>
            <a:r>
              <a:rPr lang="en-US" altLang="zh-CN" sz="4000" kern="0">
                <a:solidFill>
                  <a:schemeClr val="bg2"/>
                </a:solidFill>
                <a:highlight>
                  <a:srgbClr val="808080"/>
                </a:highlight>
                <a:latin typeface="Times New Roman" panose="02020703060505090304" charset="0"/>
                <a:ea typeface="微软雅黑" panose="020B0703020204020201" charset="-122"/>
                <a:cs typeface="Times New Roman" panose="02020703060505090304" charset="0"/>
                <a:sym typeface="+mn-ea"/>
              </a:rPr>
              <a:t>Reasons for choosing this topic</a:t>
            </a:r>
            <a:endParaRPr lang="en-US" altLang="zh-CN" sz="4000" kern="0">
              <a:solidFill>
                <a:schemeClr val="bg2"/>
              </a:solidFill>
              <a:highlight>
                <a:srgbClr val="808080"/>
              </a:highlight>
              <a:latin typeface="Times New Roman" panose="02020703060505090304" charset="0"/>
              <a:ea typeface="微软雅黑" panose="020B0703020204020201" charset="-122"/>
              <a:cs typeface="Times New Roman" panose="02020703060505090304" charset="0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412875"/>
            <a:ext cx="10515600" cy="1636395"/>
          </a:xfrm>
        </p:spPr>
        <p:txBody>
          <a:bodyPr/>
          <a:p>
            <a:pPr marL="0" indent="0">
              <a:buNone/>
            </a:pPr>
            <a:r>
              <a:rPr lang="zh-CN" altLang="en-US">
                <a:cs typeface="+mn-lt"/>
              </a:rPr>
              <a:t>Personal experience</a:t>
            </a:r>
            <a:endParaRPr lang="zh-CN" altLang="en-US">
              <a:cs typeface="+mn-lt"/>
            </a:endParaRPr>
          </a:p>
          <a:p>
            <a:endParaRPr lang="zh-CN" altLang="en-US" sz="3200"/>
          </a:p>
          <a:p>
            <a:endParaRPr lang="zh-CN" altLang="en-US" sz="3200"/>
          </a:p>
          <a:p>
            <a:endParaRPr lang="zh-CN" altLang="en-US" sz="3200"/>
          </a:p>
        </p:txBody>
      </p:sp>
      <p:sp>
        <p:nvSpPr>
          <p:cNvPr id="4" name="Title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774700" y="285813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0" indent="0">
              <a:buNone/>
            </a:pP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Regular" panose="02020703060505090304" charset="0"/>
                <a:ea typeface="微软雅黑" panose="020B0703020204020201" charset="-122"/>
                <a:cs typeface="Times New Roman Regular" panose="02020703060505090304" charset="0"/>
                <a:sym typeface="+mn-ea"/>
              </a:rPr>
              <a:t>2. </a:t>
            </a:r>
            <a:r>
              <a:rPr lang="en-US" altLang="zh-CN" sz="4000" kern="0">
                <a:solidFill>
                  <a:schemeClr val="bg2"/>
                </a:solidFill>
                <a:highlight>
                  <a:srgbClr val="808080"/>
                </a:highlight>
                <a:latin typeface="Times New Roman" panose="02020703060505090304" charset="0"/>
                <a:ea typeface="微软雅黑" panose="020B0703020204020201" charset="-122"/>
                <a:cs typeface="Times New Roman" panose="02020703060505090304" charset="0"/>
                <a:sym typeface="+mn-ea"/>
              </a:rPr>
              <a:t>Initial research ideas</a:t>
            </a:r>
            <a:endParaRPr lang="en-US" altLang="zh-CN" sz="4000" kern="0">
              <a:solidFill>
                <a:schemeClr val="bg2"/>
              </a:solidFill>
              <a:highlight>
                <a:srgbClr val="808080"/>
              </a:highlight>
              <a:latin typeface="Times New Roman" panose="02020703060505090304" charset="0"/>
              <a:ea typeface="微软雅黑" panose="020B0703020204020201" charset="-122"/>
              <a:cs typeface="Times New Roman" panose="02020703060505090304" charset="0"/>
              <a:sym typeface="+mn-ea"/>
            </a:endParaRPr>
          </a:p>
        </p:txBody>
      </p:sp>
      <p:sp>
        <p:nvSpPr>
          <p:cNvPr id="7" name="Text Box 6"/>
          <p:cNvSpPr txBox="1"/>
          <p:nvPr/>
        </p:nvSpPr>
        <p:spPr>
          <a:xfrm>
            <a:off x="774700" y="4043680"/>
            <a:ext cx="11045825" cy="22053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>
              <a:buFont typeface="Arial" panose="020B0A04020102020204" pitchFamily="34" charset="0"/>
              <a:buNone/>
            </a:pPr>
            <a:r>
              <a:rPr lang="en-US" sz="2800"/>
              <a:t>In this course, I changed the previous order of creation, which was to study theory and th</a:t>
            </a:r>
            <a:r>
              <a:rPr lang="en-US" sz="2800">
                <a:solidFill>
                  <a:schemeClr val="tx1"/>
                </a:solidFill>
              </a:rPr>
              <a:t>en seek artistic techniques to express the theories I have learned. I hope to promote my exploration and learning of theory through the practice of creation based on my own perspective and interests. Based on this attitude, I have the following work progress</a:t>
            </a:r>
            <a:r>
              <a:rPr lang="en-US" sz="2800"/>
              <a:t>.</a:t>
            </a:r>
            <a:endParaRPr lang="en-US" sz="2800"/>
          </a:p>
        </p:txBody>
      </p:sp>
      <p:sp>
        <p:nvSpPr>
          <p:cNvPr id="8" name="Text Box 7"/>
          <p:cNvSpPr txBox="1"/>
          <p:nvPr/>
        </p:nvSpPr>
        <p:spPr>
          <a:xfrm>
            <a:off x="6563360" y="367538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en-US"/>
          </a:p>
        </p:txBody>
      </p:sp>
      <p:pic>
        <p:nvPicPr>
          <p:cNvPr id="9" name="Picture 8" descr="WeChatccc1cca3533180095ed76228d772fa5f"/>
          <p:cNvPicPr>
            <a:picLocks noChangeAspect="1"/>
          </p:cNvPicPr>
          <p:nvPr/>
        </p:nvPicPr>
        <p:blipFill>
          <a:blip r:embed="rId2"/>
          <a:srcRect l="13810" t="10690" r="13381" b="15106"/>
          <a:stretch>
            <a:fillRect/>
          </a:stretch>
        </p:blipFill>
        <p:spPr>
          <a:xfrm>
            <a:off x="8105140" y="1113790"/>
            <a:ext cx="3566795" cy="256159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Picture 9" descr="36731733718799_.pic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36735" y="1306195"/>
            <a:ext cx="2448560" cy="242951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905" y="1508125"/>
            <a:ext cx="9208135" cy="5240020"/>
          </a:xfrm>
        </p:spPr>
        <p:txBody>
          <a:bodyPr>
            <a:normAutofit fontScale="90000" lnSpcReduction="10000"/>
          </a:bodyPr>
          <a:p>
            <a:r>
              <a:rPr lang="en-US" altLang="zh-CN" sz="40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Theoretical thinking innovation</a:t>
            </a:r>
            <a:endParaRPr lang="en-US" altLang="zh-CN" sz="40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  <a:p>
            <a:endParaRPr lang="en-US" altLang="zh-CN" sz="3200" b="1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</a:rPr>
              <a:t>You must be ready to burn yourself in your own flame. How could you rise anew if you have not first become ashes?</a:t>
            </a:r>
            <a:endParaRPr lang="en-US" altLang="zh-CN" sz="32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</a:rPr>
              <a:t>                                          </a:t>
            </a:r>
            <a:r>
              <a:rPr lang="zh-CN" altLang="en-US" sz="3200">
                <a:solidFill>
                  <a:schemeClr val="tx1"/>
                </a:solidFill>
              </a:rPr>
              <a:t>——Friedrich Wilhelm Nietzsche</a:t>
            </a:r>
            <a:endParaRPr lang="zh-CN" altLang="en-US" sz="3200">
              <a:solidFill>
                <a:schemeClr val="tx1"/>
              </a:solidFill>
            </a:endParaRPr>
          </a:p>
          <a:p>
            <a:endParaRPr lang="zh-CN" altLang="en-US" sz="32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altLang="zh-CN" sz="32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</a:rPr>
              <a:t>I believe God is no longer the only authoritative God we once thought of, but rather a narrative subject that can be used to describe free will. It can help us explore ourselves and transcend ourselves.</a:t>
            </a:r>
            <a:endParaRPr lang="en-US" altLang="zh-CN" sz="3200">
              <a:solidFill>
                <a:schemeClr val="tx1"/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647700" y="353060"/>
            <a:ext cx="11905615" cy="132588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3. </a:t>
            </a: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As a contemporary practitioner/researcher</a:t>
            </a:r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WeChat395b0158ef04bf873e7baaabb7de349d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76945" y="1508125"/>
            <a:ext cx="3411220" cy="326517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905" y="1508125"/>
            <a:ext cx="9257030" cy="4760595"/>
          </a:xfrm>
        </p:spPr>
        <p:txBody>
          <a:bodyPr>
            <a:normAutofit/>
          </a:bodyPr>
          <a:p>
            <a:r>
              <a:rPr lang="en-US" altLang="zh-CN" sz="35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Connecting to contemporary issue</a:t>
            </a:r>
            <a:endParaRPr lang="en-US" altLang="zh-CN" sz="35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r>
              <a:rPr lang="en-US" altLang="zh-CN" kern="0">
                <a:solidFill>
                  <a:schemeClr val="tx1"/>
                </a:solidFill>
                <a:ea typeface="微软雅黑" panose="020B0703020204020201" charset="-122"/>
                <a:cs typeface="+mn-lt"/>
                <a:sym typeface="+mn-ea"/>
              </a:rPr>
              <a:t>Background of globalization development</a:t>
            </a: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r>
              <a:rPr lang="en-US" altLang="zh-CN" kern="0">
                <a:solidFill>
                  <a:schemeClr val="tx1"/>
                </a:solidFill>
                <a:ea typeface="微软雅黑" panose="020B0703020204020201" charset="-122"/>
                <a:cs typeface="+mn-lt"/>
                <a:sym typeface="+mn-ea"/>
              </a:rPr>
              <a:t>The inheritance of traditional culture in the context of globalization, as well as cultural identity and sense of belonging.</a:t>
            </a: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>
              <a:buFont typeface="Wingdings" panose="05000000000000000000" charset="0"/>
              <a:buChar char=""/>
            </a:pPr>
            <a:r>
              <a:rPr lang="en-US" altLang="zh-CN" kern="0">
                <a:solidFill>
                  <a:schemeClr val="tx1"/>
                </a:solidFill>
                <a:ea typeface="微软雅黑" panose="020B0703020204020201" charset="-122"/>
                <a:cs typeface="+mn-lt"/>
                <a:sym typeface="+mn-ea"/>
              </a:rPr>
              <a:t>Kato Monday's Theory of Hybrid Culture</a:t>
            </a: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</p:txBody>
      </p:sp>
      <p:sp>
        <p:nvSpPr>
          <p:cNvPr id="4" name="Title 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647700" y="353060"/>
            <a:ext cx="11905615" cy="132588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3. </a:t>
            </a: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As a contemporary practitioner/researcher</a:t>
            </a:r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905" y="1392555"/>
            <a:ext cx="11261725" cy="883285"/>
          </a:xfrm>
        </p:spPr>
        <p:txBody>
          <a:bodyPr>
            <a:normAutofit/>
          </a:bodyPr>
          <a:p>
            <a:r>
              <a:rPr lang="en-US" altLang="zh-CN" sz="32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The Creation Method of trandisciplinary Learning</a:t>
            </a:r>
            <a:endParaRPr lang="en-US" altLang="zh-CN" sz="32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</p:txBody>
      </p:sp>
      <p:sp>
        <p:nvSpPr>
          <p:cNvPr id="4" name="Title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647700" y="353060"/>
            <a:ext cx="11905615" cy="132588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3. </a:t>
            </a: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As a contemporary practitioner/researcher</a:t>
            </a:r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</p:txBody>
      </p:sp>
      <p:pic>
        <p:nvPicPr>
          <p:cNvPr id="8" name="Picture 7" descr="WeChatcd76c7fa8588ed2fadd93e0863b48c06"/>
          <p:cNvPicPr>
            <a:picLocks noChangeAspect="1"/>
          </p:cNvPicPr>
          <p:nvPr/>
        </p:nvPicPr>
        <p:blipFill>
          <a:blip r:embed="rId2"/>
          <a:srcRect l="9905" t="4502" r="7945" b="1899"/>
          <a:stretch>
            <a:fillRect/>
          </a:stretch>
        </p:blipFill>
        <p:spPr>
          <a:xfrm>
            <a:off x="1035050" y="2462530"/>
            <a:ext cx="6040755" cy="388175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905" y="1392555"/>
            <a:ext cx="11261725" cy="883285"/>
          </a:xfrm>
        </p:spPr>
        <p:txBody>
          <a:bodyPr>
            <a:normAutofit/>
          </a:bodyPr>
          <a:p>
            <a:r>
              <a:rPr lang="en-US" altLang="zh-CN" sz="32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The Creation Method of trandisciplinary Learning</a:t>
            </a:r>
            <a:endParaRPr lang="en-US" altLang="zh-CN" sz="32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</p:txBody>
      </p:sp>
      <p:sp>
        <p:nvSpPr>
          <p:cNvPr id="4" name="Title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647700" y="353060"/>
            <a:ext cx="11905615" cy="132588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3. </a:t>
            </a: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As a contemporary practitioner/researcher</a:t>
            </a:r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</p:txBody>
      </p:sp>
      <p:pic>
        <p:nvPicPr>
          <p:cNvPr id="5" name="Picture 4" descr="36741733720543_.pi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" y="2275840"/>
            <a:ext cx="1724660" cy="2470785"/>
          </a:xfrm>
          <a:prstGeom prst="rect">
            <a:avLst/>
          </a:prstGeom>
        </p:spPr>
      </p:pic>
      <p:pic>
        <p:nvPicPr>
          <p:cNvPr id="6" name="Picture 5" descr="36751733720544_.pic"/>
          <p:cNvPicPr>
            <a:picLocks noChangeAspect="1"/>
          </p:cNvPicPr>
          <p:nvPr/>
        </p:nvPicPr>
        <p:blipFill>
          <a:blip r:embed="rId3"/>
          <a:srcRect l="5197" r="5555"/>
          <a:stretch>
            <a:fillRect/>
          </a:stretch>
        </p:blipFill>
        <p:spPr>
          <a:xfrm>
            <a:off x="2285365" y="2275840"/>
            <a:ext cx="1868805" cy="2999740"/>
          </a:xfrm>
          <a:prstGeom prst="rect">
            <a:avLst/>
          </a:prstGeom>
        </p:spPr>
      </p:pic>
      <p:pic>
        <p:nvPicPr>
          <p:cNvPr id="7" name="Picture 6" descr="36771733720547_.pic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850" y="2275840"/>
            <a:ext cx="2251710" cy="3899535"/>
          </a:xfrm>
          <a:prstGeom prst="rect">
            <a:avLst/>
          </a:prstGeom>
        </p:spPr>
      </p:pic>
      <p:pic>
        <p:nvPicPr>
          <p:cNvPr id="8" name="Picture 7" descr="36781733720548_.pic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9240" y="2275840"/>
            <a:ext cx="2306320" cy="3900170"/>
          </a:xfrm>
          <a:prstGeom prst="rect">
            <a:avLst/>
          </a:prstGeom>
        </p:spPr>
      </p:pic>
      <p:pic>
        <p:nvPicPr>
          <p:cNvPr id="9" name="Picture 8" descr="36791733720549_.pic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64345" y="2262505"/>
            <a:ext cx="2407285" cy="4335780"/>
          </a:xfrm>
          <a:prstGeom prst="rect">
            <a:avLst/>
          </a:prstGeom>
        </p:spPr>
      </p:pic>
      <p:sp>
        <p:nvSpPr>
          <p:cNvPr id="10" name="Text Box 9"/>
          <p:cNvSpPr txBox="1"/>
          <p:nvPr/>
        </p:nvSpPr>
        <p:spPr>
          <a:xfrm>
            <a:off x="509905" y="5939155"/>
            <a:ext cx="28740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/>
              <a:t>draft and adjustment process(Not yet completed)</a:t>
            </a:r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905" y="1392555"/>
            <a:ext cx="11261725" cy="883285"/>
          </a:xfrm>
        </p:spPr>
        <p:txBody>
          <a:bodyPr>
            <a:normAutofit/>
          </a:bodyPr>
          <a:p>
            <a:r>
              <a:rPr lang="en-US" altLang="zh-CN" sz="32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The Creation Method of trandisciplinary Learning</a:t>
            </a:r>
            <a:endParaRPr lang="en-US" altLang="zh-CN" sz="32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</p:txBody>
      </p:sp>
      <p:sp>
        <p:nvSpPr>
          <p:cNvPr id="4" name="Title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647700" y="353060"/>
            <a:ext cx="11905615" cy="132588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3. </a:t>
            </a: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As a contemporary practitioner/researcher</a:t>
            </a:r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647700" y="2275840"/>
            <a:ext cx="4064000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indent="-457200">
              <a:buFont typeface="Wingdings" panose="05000000000000000000" charset="0"/>
              <a:buChar char=""/>
            </a:pPr>
            <a:r>
              <a:rPr lang="en-US" sz="2800"/>
              <a:t>Metaphysics/the occult</a:t>
            </a:r>
            <a:endParaRPr lang="en-US" sz="2800"/>
          </a:p>
          <a:p>
            <a:pPr marL="457200" indent="-457200">
              <a:buFont typeface="Wingdings" panose="05000000000000000000" charset="0"/>
              <a:buChar char=""/>
            </a:pPr>
            <a:endParaRPr lang="en-US" sz="2800"/>
          </a:p>
          <a:p>
            <a:pPr marL="457200" indent="-457200">
              <a:buFont typeface="Wingdings" panose="05000000000000000000" charset="0"/>
              <a:buChar char=""/>
            </a:pPr>
            <a:r>
              <a:rPr lang="en-US" sz="2800"/>
              <a:t>The system of life and death views in traditional Chinese mythology</a:t>
            </a:r>
            <a:endParaRPr lang="en-US" sz="2800"/>
          </a:p>
          <a:p>
            <a:pPr marL="457200" indent="-457200">
              <a:buFont typeface="Wingdings" panose="05000000000000000000" charset="0"/>
              <a:buChar char=""/>
            </a:pPr>
            <a:endParaRPr lang="en-US" sz="2800"/>
          </a:p>
          <a:p>
            <a:pPr marL="457200" indent="-457200">
              <a:buFont typeface="Wingdings" panose="05000000000000000000" charset="0"/>
              <a:buChar char=""/>
            </a:pPr>
            <a:r>
              <a:rPr lang="en-US" sz="2800"/>
              <a:t>symbology/Psychology</a:t>
            </a:r>
            <a:endParaRPr lang="en-US" sz="2800"/>
          </a:p>
          <a:p>
            <a:pPr marL="457200" indent="-457200">
              <a:buFont typeface="Wingdings" panose="05000000000000000000" charset="0"/>
              <a:buChar char=""/>
            </a:pPr>
            <a:endParaRPr lang="en-US" sz="2800"/>
          </a:p>
          <a:p>
            <a:pPr marL="457200" indent="-457200">
              <a:buFont typeface="Wingdings" panose="05000000000000000000" charset="0"/>
              <a:buChar char=""/>
            </a:pPr>
            <a:r>
              <a:rPr lang="zh-CN" altLang="en-US" sz="2800"/>
              <a:t>…</a:t>
            </a:r>
            <a:endParaRPr lang="zh-CN" altLang="en-US" sz="2800"/>
          </a:p>
        </p:txBody>
      </p:sp>
      <p:pic>
        <p:nvPicPr>
          <p:cNvPr id="9" name="Picture 8" descr="/private/var/folders/vn/b8hcwx91363269tbqgg19r780000gn/T/com.kingsoft.wpsoffice.mac/picturecompress_20241209053429/output_1.jpgoutput_1"/>
          <p:cNvPicPr>
            <a:picLocks noChangeAspect="1"/>
          </p:cNvPicPr>
          <p:nvPr/>
        </p:nvPicPr>
        <p:blipFill>
          <a:blip r:embed="rId2"/>
          <a:srcRect l="15204" t="23245" r="15080" b="27583"/>
          <a:stretch>
            <a:fillRect/>
          </a:stretch>
        </p:blipFill>
        <p:spPr>
          <a:xfrm>
            <a:off x="5409565" y="2275840"/>
            <a:ext cx="4955540" cy="2621280"/>
          </a:xfrm>
          <a:prstGeom prst="rect">
            <a:avLst/>
          </a:prstGeom>
        </p:spPr>
      </p:pic>
      <p:pic>
        <p:nvPicPr>
          <p:cNvPr id="11" name="Picture 10" descr="WeChat6a89857e5fe52cd758432c4719e2a4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5165" y="2275840"/>
            <a:ext cx="691515" cy="668020"/>
          </a:xfrm>
          <a:prstGeom prst="rect">
            <a:avLst/>
          </a:prstGeom>
        </p:spPr>
      </p:pic>
      <p:pic>
        <p:nvPicPr>
          <p:cNvPr id="12" name="Picture 11" descr="WeChat9d39837c9cdbc9b527f5cc63051d2b5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1760" y="3296285"/>
            <a:ext cx="402590" cy="433705"/>
          </a:xfrm>
          <a:prstGeom prst="rect">
            <a:avLst/>
          </a:prstGeom>
        </p:spPr>
      </p:pic>
      <p:pic>
        <p:nvPicPr>
          <p:cNvPr id="13" name="Picture 12" descr="WeChat493f53b12f6890a1fd809d66e1ecc7e7"/>
          <p:cNvPicPr>
            <a:picLocks noChangeAspect="1"/>
          </p:cNvPicPr>
          <p:nvPr/>
        </p:nvPicPr>
        <p:blipFill>
          <a:blip r:embed="rId5"/>
          <a:srcRect l="4252" t="523" r="10091" b="4603"/>
          <a:stretch>
            <a:fillRect/>
          </a:stretch>
        </p:blipFill>
        <p:spPr>
          <a:xfrm>
            <a:off x="8804910" y="3429000"/>
            <a:ext cx="501650" cy="300990"/>
          </a:xfrm>
          <a:prstGeom prst="rect">
            <a:avLst/>
          </a:prstGeom>
        </p:spPr>
      </p:pic>
      <p:pic>
        <p:nvPicPr>
          <p:cNvPr id="14" name="Picture 13" descr="WeChat3bb6b3e665d0ceb9ed9b6f6c25f8e0e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1760" y="3980180"/>
            <a:ext cx="645795" cy="579120"/>
          </a:xfrm>
          <a:prstGeom prst="rect">
            <a:avLst/>
          </a:prstGeom>
        </p:spPr>
      </p:pic>
      <p:pic>
        <p:nvPicPr>
          <p:cNvPr id="15" name="Picture 14" descr="WeChatb27c070fa2f570feceb50bb8654a84b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1380" y="3980180"/>
            <a:ext cx="671195" cy="671195"/>
          </a:xfrm>
          <a:prstGeom prst="rect">
            <a:avLst/>
          </a:prstGeom>
        </p:spPr>
      </p:pic>
      <p:pic>
        <p:nvPicPr>
          <p:cNvPr id="16" name="Picture 15" descr="WeChatad795aec0c15f83044a687cf43d89ea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75165" y="3820160"/>
            <a:ext cx="1464310" cy="108458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905" y="1392555"/>
            <a:ext cx="11261725" cy="883285"/>
          </a:xfrm>
        </p:spPr>
        <p:txBody>
          <a:bodyPr>
            <a:normAutofit/>
          </a:bodyPr>
          <a:p>
            <a:r>
              <a:rPr lang="en-US" altLang="zh-CN" sz="3200" b="1" u="sng" kern="0">
                <a:solidFill>
                  <a:schemeClr val="tx1"/>
                </a:solidFill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The Creation Method of trandisciplinary Learning</a:t>
            </a:r>
            <a:endParaRPr lang="en-US" altLang="zh-CN" sz="3200" b="1" u="sng" kern="0">
              <a:solidFill>
                <a:schemeClr val="tx1"/>
              </a:solidFill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  <a:p>
            <a:pPr marL="0" indent="0">
              <a:buNone/>
            </a:pPr>
            <a:endParaRPr lang="en-US" altLang="zh-CN" kern="0">
              <a:solidFill>
                <a:schemeClr val="tx1"/>
              </a:solidFill>
              <a:ea typeface="微软雅黑" panose="020B0703020204020201" charset="-122"/>
              <a:cs typeface="+mn-lt"/>
              <a:sym typeface="+mn-ea"/>
            </a:endParaRPr>
          </a:p>
        </p:txBody>
      </p:sp>
      <p:sp>
        <p:nvSpPr>
          <p:cNvPr id="4" name="Title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647700" y="353060"/>
            <a:ext cx="11905615" cy="132588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3. </a:t>
            </a:r>
            <a:r>
              <a:rPr lang="en-US" altLang="zh-CN" sz="4000" b="1" kern="0">
                <a:solidFill>
                  <a:schemeClr val="bg2"/>
                </a:solidFill>
                <a:highlight>
                  <a:srgbClr val="808080"/>
                </a:highlight>
                <a:latin typeface="Times New Roman Bold" panose="02020703060505090304" charset="0"/>
                <a:ea typeface="微软雅黑" panose="020B0703020204020201" charset="-122"/>
                <a:cs typeface="Times New Roman Bold" panose="02020703060505090304" charset="0"/>
                <a:sym typeface="+mn-ea"/>
              </a:rPr>
              <a:t>As a contemporary practitioner/researcher</a:t>
            </a:r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</a:endParaRPr>
          </a:p>
          <a:p>
            <a:endParaRPr lang="en-US" altLang="zh-CN" sz="4000" b="1" kern="0">
              <a:solidFill>
                <a:schemeClr val="bg2"/>
              </a:solidFill>
              <a:highlight>
                <a:srgbClr val="808080"/>
              </a:highlight>
              <a:latin typeface="Times New Roman Bold" panose="02020703060505090304" charset="0"/>
              <a:ea typeface="微软雅黑" panose="020B0703020204020201" charset="-122"/>
              <a:cs typeface="Times New Roman Bold" panose="02020703060505090304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647700" y="2275840"/>
            <a:ext cx="70929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indent="-457200">
              <a:buFont typeface="Wingdings" panose="05000000000000000000" charset="0"/>
              <a:buChar char=""/>
            </a:pPr>
            <a:r>
              <a:rPr lang="en-US" altLang="zh-CN" sz="2800"/>
              <a:t>Svalbard Global Seed Vault</a:t>
            </a:r>
            <a:endParaRPr lang="en-US" altLang="zh-CN" sz="2800"/>
          </a:p>
        </p:txBody>
      </p:sp>
      <p:pic>
        <p:nvPicPr>
          <p:cNvPr id="6" name="Picture 5" descr="WeChata2aa740358601876407bf42b82aef91a"/>
          <p:cNvPicPr>
            <a:picLocks noChangeAspect="1"/>
          </p:cNvPicPr>
          <p:nvPr/>
        </p:nvPicPr>
        <p:blipFill>
          <a:blip r:embed="rId2"/>
          <a:srcRect l="33668" t="24722"/>
          <a:stretch>
            <a:fillRect/>
          </a:stretch>
        </p:blipFill>
        <p:spPr>
          <a:xfrm>
            <a:off x="5735955" y="2275840"/>
            <a:ext cx="6035675" cy="415099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conclusion</a:t>
            </a:r>
            <a:r>
              <a:rPr lang="zh-CN" altLang="en-US"/>
              <a:t>…</a:t>
            </a:r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2945" y="1159510"/>
            <a:ext cx="3166110" cy="4538345"/>
          </a:xfrm>
        </p:spPr>
        <p:txBody>
          <a:bodyPr/>
          <a:p>
            <a:r>
              <a:rPr lang="en-US" sz="5400" b="1" i="1">
                <a:latin typeface="Times New Roman Bold Italic" panose="02020703060505090304" charset="0"/>
                <a:cs typeface="Times New Roman Bold Italic" panose="02020703060505090304" charset="0"/>
              </a:rPr>
              <a:t>thank you</a:t>
            </a:r>
            <a:endParaRPr lang="en-US" sz="5400" b="1" i="1">
              <a:latin typeface="Times New Roman Bold Italic" panose="02020703060505090304" charset="0"/>
              <a:cs typeface="Times New Roman Bold Italic" panose="0202070306050509030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宋体"/>
        <a:cs typeface=""/>
      </a:majorFont>
      <a:minorFont>
        <a:latin typeface="Calibri"/>
        <a:ea typeface="宋体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2101</Words>
  <Application>WPS Presentation</Application>
  <PresentationFormat>宽屏</PresentationFormat>
  <Paragraphs>103</Paragraphs>
  <Slides>11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6" baseType="lpstr">
      <vt:lpstr>Arial</vt:lpstr>
      <vt:lpstr>宋体</vt:lpstr>
      <vt:lpstr>Wingdings</vt:lpstr>
      <vt:lpstr>Times New Roman Regular</vt:lpstr>
      <vt:lpstr>微软雅黑</vt:lpstr>
      <vt:lpstr>Times New Roman Italic</vt:lpstr>
      <vt:lpstr>Times New Roman Bold Italic</vt:lpstr>
      <vt:lpstr>Times New Roman Bold</vt:lpstr>
      <vt:lpstr>Times New Roman</vt:lpstr>
      <vt:lpstr>Wingdings</vt:lpstr>
      <vt:lpstr>宋体</vt:lpstr>
      <vt:lpstr>Arial Unicode MS</vt:lpstr>
      <vt:lpstr>汉仪书宋二KW</vt:lpstr>
      <vt:lpstr>Calibri</vt:lpstr>
      <vt:lpstr>WPS</vt:lpstr>
      <vt:lpstr>Exploring the ways of retelling traditional Chinese mythology from the perspective of nihilism </vt:lpstr>
      <vt:lpstr>Contents</vt:lpstr>
      <vt:lpstr>1. Reasons for choosing this topic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椰Y(^_^)Y</cp:lastModifiedBy>
  <cp:revision>19</cp:revision>
  <dcterms:created xsi:type="dcterms:W3CDTF">2024-12-09T06:48:53Z</dcterms:created>
  <dcterms:modified xsi:type="dcterms:W3CDTF">2024-12-09T06:48:53Z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1033-6.7.1.8828</vt:lpwstr>
  </property>
  <property fmtid="{D5CDD505-2E9C-101B-9397-08002B2CF9AE}" pid="3" name="ICV">
    <vt:lpwstr>DEA275A41ADF8D382F1C566724AED71A_41</vt:lpwstr>
  </property>
</Properties>
</file>