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0"/>
  </p:notesMasterIdLst>
  <p:sldIdLst>
    <p:sldId id="256" r:id="rId2"/>
    <p:sldId id="258" r:id="rId3"/>
    <p:sldId id="294" r:id="rId4"/>
    <p:sldId id="295" r:id="rId5"/>
    <p:sldId id="282" r:id="rId6"/>
    <p:sldId id="285" r:id="rId7"/>
    <p:sldId id="296" r:id="rId8"/>
    <p:sldId id="259" r:id="rId9"/>
    <p:sldId id="286" r:id="rId10"/>
    <p:sldId id="297" r:id="rId11"/>
    <p:sldId id="287" r:id="rId12"/>
    <p:sldId id="284" r:id="rId13"/>
    <p:sldId id="288" r:id="rId14"/>
    <p:sldId id="289" r:id="rId15"/>
    <p:sldId id="260" r:id="rId16"/>
    <p:sldId id="261" r:id="rId17"/>
    <p:sldId id="262" r:id="rId18"/>
    <p:sldId id="264" r:id="rId19"/>
    <p:sldId id="263" r:id="rId20"/>
    <p:sldId id="293" r:id="rId21"/>
    <p:sldId id="265" r:id="rId22"/>
    <p:sldId id="266" r:id="rId23"/>
    <p:sldId id="278" r:id="rId24"/>
    <p:sldId id="283" r:id="rId25"/>
    <p:sldId id="290" r:id="rId26"/>
    <p:sldId id="267" r:id="rId27"/>
    <p:sldId id="268" r:id="rId28"/>
    <p:sldId id="269" r:id="rId29"/>
    <p:sldId id="292" r:id="rId30"/>
    <p:sldId id="298" r:id="rId31"/>
    <p:sldId id="270" r:id="rId32"/>
    <p:sldId id="271" r:id="rId33"/>
    <p:sldId id="272" r:id="rId34"/>
    <p:sldId id="273" r:id="rId35"/>
    <p:sldId id="274" r:id="rId36"/>
    <p:sldId id="275" r:id="rId37"/>
    <p:sldId id="291" r:id="rId38"/>
    <p:sldId id="280" r:id="rId3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Constantia" pitchFamily="18" charset="0"/>
              </a:defRPr>
            </a:lvl1pPr>
          </a:lstStyle>
          <a:p>
            <a:pPr>
              <a:defRPr/>
            </a:pPr>
            <a:endParaRPr lang="en-GB"/>
          </a:p>
        </p:txBody>
      </p:sp>
      <p:sp>
        <p:nvSpPr>
          <p:cNvPr id="3686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Constantia" pitchFamily="18" charset="0"/>
              </a:defRPr>
            </a:lvl1pPr>
          </a:lstStyle>
          <a:p>
            <a:pPr>
              <a:defRPr/>
            </a:pPr>
            <a:fld id="{8BC542F1-FB0E-45C2-89FF-B37563406649}" type="datetimeFigureOut">
              <a:rPr lang="en-GB"/>
              <a:pPr>
                <a:defRPr/>
              </a:pPr>
              <a:t>28/03/2017</a:t>
            </a:fld>
            <a:endParaRPr lang="en-GB"/>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686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687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Constantia" pitchFamily="18" charset="0"/>
              </a:defRPr>
            </a:lvl1pPr>
          </a:lstStyle>
          <a:p>
            <a:pPr>
              <a:defRPr/>
            </a:pPr>
            <a:endParaRPr lang="en-GB"/>
          </a:p>
        </p:txBody>
      </p:sp>
      <p:sp>
        <p:nvSpPr>
          <p:cNvPr id="3687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Constantia" pitchFamily="18" charset="0"/>
              </a:defRPr>
            </a:lvl1pPr>
          </a:lstStyle>
          <a:p>
            <a:pPr>
              <a:defRPr/>
            </a:pPr>
            <a:fld id="{77128A3D-5E3C-4D06-BE76-D963F334F5A3}"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Rot="1" noChangeAspect="1" noChangeArrowheads="1" noTextEdit="1"/>
          </p:cNvSpPr>
          <p:nvPr>
            <p:ph type="sldImg"/>
          </p:nvPr>
        </p:nvSpPr>
        <p:spPr>
          <a:ln/>
        </p:spPr>
      </p:sp>
      <p:sp>
        <p:nvSpPr>
          <p:cNvPr id="15362"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Rot="1" noChangeAspect="1" noChangeArrowheads="1" noTextEdit="1"/>
          </p:cNvSpPr>
          <p:nvPr>
            <p:ph type="sldImg"/>
          </p:nvPr>
        </p:nvSpPr>
        <p:spPr>
          <a:ln/>
        </p:spPr>
      </p:sp>
      <p:sp>
        <p:nvSpPr>
          <p:cNvPr id="19458"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3</a:t>
            </a:fld>
            <a:endParaRPr lang="en-GB"/>
          </a:p>
        </p:txBody>
      </p:sp>
    </p:spTree>
    <p:extLst>
      <p:ext uri="{BB962C8B-B14F-4D97-AF65-F5344CB8AC3E}">
        <p14:creationId xmlns:p14="http://schemas.microsoft.com/office/powerpoint/2010/main" val="33030569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4</a:t>
            </a:fld>
            <a:endParaRPr lang="en-GB"/>
          </a:p>
        </p:txBody>
      </p:sp>
    </p:spTree>
    <p:extLst>
      <p:ext uri="{BB962C8B-B14F-4D97-AF65-F5344CB8AC3E}">
        <p14:creationId xmlns:p14="http://schemas.microsoft.com/office/powerpoint/2010/main" val="201977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6</a:t>
            </a:fld>
            <a:endParaRPr lang="en-GB"/>
          </a:p>
        </p:txBody>
      </p:sp>
    </p:spTree>
    <p:extLst>
      <p:ext uri="{BB962C8B-B14F-4D97-AF65-F5344CB8AC3E}">
        <p14:creationId xmlns:p14="http://schemas.microsoft.com/office/powerpoint/2010/main" val="3721892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7</a:t>
            </a:fld>
            <a:endParaRPr lang="en-GB"/>
          </a:p>
        </p:txBody>
      </p:sp>
    </p:spTree>
    <p:extLst>
      <p:ext uri="{BB962C8B-B14F-4D97-AF65-F5344CB8AC3E}">
        <p14:creationId xmlns:p14="http://schemas.microsoft.com/office/powerpoint/2010/main" val="145107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Rot="1" noChangeAspect="1" noChangeArrowheads="1" noTextEdit="1"/>
          </p:cNvSpPr>
          <p:nvPr>
            <p:ph type="sldImg"/>
          </p:nvPr>
        </p:nvSpPr>
        <p:spPr>
          <a:ln/>
        </p:spPr>
      </p:sp>
      <p:sp>
        <p:nvSpPr>
          <p:cNvPr id="21506"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9</a:t>
            </a:fld>
            <a:endParaRPr lang="en-GB"/>
          </a:p>
        </p:txBody>
      </p:sp>
    </p:spTree>
    <p:extLst>
      <p:ext uri="{BB962C8B-B14F-4D97-AF65-F5344CB8AC3E}">
        <p14:creationId xmlns:p14="http://schemas.microsoft.com/office/powerpoint/2010/main" val="3096995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10</a:t>
            </a:fld>
            <a:endParaRPr lang="en-GB"/>
          </a:p>
        </p:txBody>
      </p:sp>
    </p:spTree>
    <p:extLst>
      <p:ext uri="{BB962C8B-B14F-4D97-AF65-F5344CB8AC3E}">
        <p14:creationId xmlns:p14="http://schemas.microsoft.com/office/powerpoint/2010/main" val="3767012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11</a:t>
            </a:fld>
            <a:endParaRPr lang="en-GB"/>
          </a:p>
        </p:txBody>
      </p:sp>
    </p:spTree>
    <p:extLst>
      <p:ext uri="{BB962C8B-B14F-4D97-AF65-F5344CB8AC3E}">
        <p14:creationId xmlns:p14="http://schemas.microsoft.com/office/powerpoint/2010/main" val="170695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13</a:t>
            </a:fld>
            <a:endParaRPr lang="en-GB"/>
          </a:p>
        </p:txBody>
      </p:sp>
    </p:spTree>
    <p:extLst>
      <p:ext uri="{BB962C8B-B14F-4D97-AF65-F5344CB8AC3E}">
        <p14:creationId xmlns:p14="http://schemas.microsoft.com/office/powerpoint/2010/main" val="24555210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14</a:t>
            </a:fld>
            <a:endParaRPr lang="en-GB"/>
          </a:p>
        </p:txBody>
      </p:sp>
    </p:spTree>
    <p:extLst>
      <p:ext uri="{BB962C8B-B14F-4D97-AF65-F5344CB8AC3E}">
        <p14:creationId xmlns:p14="http://schemas.microsoft.com/office/powerpoint/2010/main" val="620645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Rot="1" noChangeAspect="1" noChangeArrowheads="1" noTextEdit="1"/>
          </p:cNvSpPr>
          <p:nvPr>
            <p:ph type="sldImg"/>
          </p:nvPr>
        </p:nvSpPr>
        <p:spPr>
          <a:ln/>
        </p:spPr>
      </p:sp>
      <p:sp>
        <p:nvSpPr>
          <p:cNvPr id="23554"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Rot="1" noChangeAspect="1" noChangeArrowheads="1" noTextEdit="1"/>
          </p:cNvSpPr>
          <p:nvPr>
            <p:ph type="sldImg"/>
          </p:nvPr>
        </p:nvSpPr>
        <p:spPr>
          <a:ln/>
        </p:spPr>
      </p:sp>
      <p:sp>
        <p:nvSpPr>
          <p:cNvPr id="25602"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Rot="1" noChangeAspect="1" noChangeArrowheads="1" noTextEdit="1"/>
          </p:cNvSpPr>
          <p:nvPr>
            <p:ph type="sldImg"/>
          </p:nvPr>
        </p:nvSpPr>
        <p:spPr>
          <a:ln/>
        </p:spPr>
      </p:sp>
      <p:sp>
        <p:nvSpPr>
          <p:cNvPr id="27650"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Rot="1" noChangeAspect="1" noChangeArrowheads="1" noTextEdit="1"/>
          </p:cNvSpPr>
          <p:nvPr>
            <p:ph type="sldImg"/>
          </p:nvPr>
        </p:nvSpPr>
        <p:spPr>
          <a:ln/>
        </p:spPr>
      </p:sp>
      <p:sp>
        <p:nvSpPr>
          <p:cNvPr id="29698"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Rot="1" noChangeAspect="1" noChangeArrowheads="1" noTextEdit="1"/>
          </p:cNvSpPr>
          <p:nvPr>
            <p:ph type="sldImg"/>
          </p:nvPr>
        </p:nvSpPr>
        <p:spPr>
          <a:ln/>
        </p:spPr>
      </p:sp>
      <p:sp>
        <p:nvSpPr>
          <p:cNvPr id="31746"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20</a:t>
            </a:fld>
            <a:endParaRPr lang="en-GB"/>
          </a:p>
        </p:txBody>
      </p:sp>
    </p:spTree>
    <p:extLst>
      <p:ext uri="{BB962C8B-B14F-4D97-AF65-F5344CB8AC3E}">
        <p14:creationId xmlns:p14="http://schemas.microsoft.com/office/powerpoint/2010/main" val="1616320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Rot="1" noChangeAspect="1" noChangeArrowheads="1" noTextEdit="1"/>
          </p:cNvSpPr>
          <p:nvPr>
            <p:ph type="sldImg"/>
          </p:nvPr>
        </p:nvSpPr>
        <p:spPr>
          <a:ln/>
        </p:spPr>
      </p:sp>
      <p:sp>
        <p:nvSpPr>
          <p:cNvPr id="33794"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Rot="1" noChangeAspect="1" noChangeArrowheads="1" noTextEdit="1"/>
          </p:cNvSpPr>
          <p:nvPr>
            <p:ph type="sldImg"/>
          </p:nvPr>
        </p:nvSpPr>
        <p:spPr>
          <a:ln/>
        </p:spPr>
      </p:sp>
      <p:sp>
        <p:nvSpPr>
          <p:cNvPr id="35842"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p:spPr>
        <p:txBody>
          <a:bodyPr/>
          <a:lstStyle/>
          <a:p>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25</a:t>
            </a:fld>
            <a:endParaRPr lang="en-GB"/>
          </a:p>
        </p:txBody>
      </p:sp>
    </p:spTree>
    <p:extLst>
      <p:ext uri="{BB962C8B-B14F-4D97-AF65-F5344CB8AC3E}">
        <p14:creationId xmlns:p14="http://schemas.microsoft.com/office/powerpoint/2010/main" val="19908081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ChangeArrowheads="1" noTextEdit="1"/>
          </p:cNvSpPr>
          <p:nvPr>
            <p:ph type="sldImg"/>
          </p:nvPr>
        </p:nvSpPr>
        <p:spPr>
          <a:ln/>
        </p:spPr>
      </p:sp>
      <p:sp>
        <p:nvSpPr>
          <p:cNvPr id="38914"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p:cNvSpPr>
            <a:spLocks noGrp="1" noRot="1" noChangeAspect="1" noChangeArrowheads="1" noTextEdit="1"/>
          </p:cNvSpPr>
          <p:nvPr>
            <p:ph type="sldImg"/>
          </p:nvPr>
        </p:nvSpPr>
        <p:spPr>
          <a:ln/>
        </p:spPr>
      </p:sp>
      <p:sp>
        <p:nvSpPr>
          <p:cNvPr id="40962"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Rot="1" noChangeAspect="1" noChangeArrowheads="1" noTextEdit="1"/>
          </p:cNvSpPr>
          <p:nvPr>
            <p:ph type="sldImg"/>
          </p:nvPr>
        </p:nvSpPr>
        <p:spPr>
          <a:ln/>
        </p:spPr>
      </p:sp>
      <p:sp>
        <p:nvSpPr>
          <p:cNvPr id="43010"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29</a:t>
            </a:fld>
            <a:endParaRPr lang="en-GB"/>
          </a:p>
        </p:txBody>
      </p:sp>
    </p:spTree>
    <p:extLst>
      <p:ext uri="{BB962C8B-B14F-4D97-AF65-F5344CB8AC3E}">
        <p14:creationId xmlns:p14="http://schemas.microsoft.com/office/powerpoint/2010/main" val="1694819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30</a:t>
            </a:fld>
            <a:endParaRPr lang="en-GB"/>
          </a:p>
        </p:txBody>
      </p:sp>
    </p:spTree>
    <p:extLst>
      <p:ext uri="{BB962C8B-B14F-4D97-AF65-F5344CB8AC3E}">
        <p14:creationId xmlns:p14="http://schemas.microsoft.com/office/powerpoint/2010/main" val="34886934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Rot="1" noChangeAspect="1" noChangeArrowheads="1" noTextEdit="1"/>
          </p:cNvSpPr>
          <p:nvPr>
            <p:ph type="sldImg"/>
          </p:nvPr>
        </p:nvSpPr>
        <p:spPr>
          <a:ln/>
        </p:spPr>
      </p:sp>
      <p:sp>
        <p:nvSpPr>
          <p:cNvPr id="45058"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a:ln/>
        </p:spPr>
      </p:sp>
      <p:sp>
        <p:nvSpPr>
          <p:cNvPr id="47106"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p:cNvSpPr>
            <a:spLocks noGrp="1" noRot="1" noChangeAspect="1" noChangeArrowheads="1" noTextEdit="1"/>
          </p:cNvSpPr>
          <p:nvPr>
            <p:ph type="sldImg"/>
          </p:nvPr>
        </p:nvSpPr>
        <p:spPr>
          <a:ln/>
        </p:spPr>
      </p:sp>
      <p:sp>
        <p:nvSpPr>
          <p:cNvPr id="49154"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Rot="1" noChangeAspect="1" noChangeArrowheads="1" noTextEdit="1"/>
          </p:cNvSpPr>
          <p:nvPr>
            <p:ph type="sldImg"/>
          </p:nvPr>
        </p:nvSpPr>
        <p:spPr>
          <a:ln/>
        </p:spPr>
      </p:sp>
      <p:sp>
        <p:nvSpPr>
          <p:cNvPr id="51202"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p:cNvSpPr>
            <a:spLocks noGrp="1" noRot="1" noChangeAspect="1" noChangeArrowheads="1" noTextEdit="1"/>
          </p:cNvSpPr>
          <p:nvPr>
            <p:ph type="sldImg"/>
          </p:nvPr>
        </p:nvSpPr>
        <p:spPr>
          <a:ln/>
        </p:spPr>
      </p:sp>
      <p:sp>
        <p:nvSpPr>
          <p:cNvPr id="53250"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Grp="1" noRot="1" noChangeAspect="1" noChangeArrowheads="1" noTextEdit="1"/>
          </p:cNvSpPr>
          <p:nvPr>
            <p:ph type="sldImg"/>
          </p:nvPr>
        </p:nvSpPr>
        <p:spPr>
          <a:ln/>
        </p:spPr>
      </p:sp>
      <p:sp>
        <p:nvSpPr>
          <p:cNvPr id="55298"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77128A3D-5E3C-4D06-BE76-D963F334F5A3}" type="slidenum">
              <a:rPr lang="en-GB"/>
              <a:pPr>
                <a:defRPr/>
              </a:pPr>
              <a:t>37</a:t>
            </a:fld>
            <a:endParaRPr lang="en-GB"/>
          </a:p>
        </p:txBody>
      </p:sp>
    </p:spTree>
    <p:extLst>
      <p:ext uri="{BB962C8B-B14F-4D97-AF65-F5344CB8AC3E}">
        <p14:creationId xmlns:p14="http://schemas.microsoft.com/office/powerpoint/2010/main" val="16585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9"/>
          <p:cNvSpPr>
            <a:spLocks noGrp="1"/>
          </p:cNvSpPr>
          <p:nvPr>
            <p:ph type="dt" sz="half" idx="10"/>
          </p:nvPr>
        </p:nvSpPr>
        <p:spPr/>
        <p:txBody>
          <a:bodyPr/>
          <a:lstStyle>
            <a:lvl1pPr>
              <a:defRPr/>
            </a:lvl1pPr>
          </a:lstStyle>
          <a:p>
            <a:pPr>
              <a:defRPr/>
            </a:pPr>
            <a:fld id="{F8B7652E-6FF3-4FE8-81EA-413FC51E07A4}" type="datetimeFigureOut">
              <a:rPr lang="en-US"/>
              <a:pPr>
                <a:defRPr/>
              </a:pPr>
              <a:t>3/28/2017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202ED96E-BB18-4744-9E70-6208A7CD9F26}"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8287DDC7-BADA-4A79-8DEB-E479B98B2BC6}" type="datetimeFigureOut">
              <a:rPr lang="en-US"/>
              <a:pPr>
                <a:defRPr/>
              </a:pPr>
              <a:t>3/28/2017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370257D0-6A9B-4CA2-8EB9-063F15A5313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9"/>
          <p:cNvSpPr>
            <a:spLocks noGrp="1"/>
          </p:cNvSpPr>
          <p:nvPr>
            <p:ph type="dt" sz="half" idx="10"/>
          </p:nvPr>
        </p:nvSpPr>
        <p:spPr/>
        <p:txBody>
          <a:bodyPr/>
          <a:lstStyle>
            <a:lvl1pPr>
              <a:defRPr/>
            </a:lvl1pPr>
          </a:lstStyle>
          <a:p>
            <a:pPr>
              <a:defRPr/>
            </a:pPr>
            <a:fld id="{F8CCC8B8-DA64-4C36-B062-6C328F1C797D}" type="datetimeFigureOut">
              <a:rPr lang="en-US"/>
              <a:pPr>
                <a:defRPr/>
              </a:pPr>
              <a:t>3/28/2017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F19B868B-11D0-49EA-A61C-A9D459360A9B}"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fld id="{98F6118D-C5C3-40C2-9C92-C8121CA94A37}" type="datetimeFigureOut">
              <a:rPr lang="en-US"/>
              <a:pPr>
                <a:defRPr/>
              </a:pPr>
              <a:t>3/28/2017</a:t>
            </a:fld>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A51F4FA2-80FE-4816-9295-87FFE4D4AE94}"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fld id="{A4850C37-5DA4-4F3C-9570-32C4823179CA}" type="datetimeFigureOut">
              <a:rPr lang="en-US"/>
              <a:pPr>
                <a:defRPr/>
              </a:pPr>
              <a:t>3/28/2017</a:t>
            </a:fld>
            <a:endParaRPr lang="en-US"/>
          </a:p>
        </p:txBody>
      </p:sp>
      <p:sp>
        <p:nvSpPr>
          <p:cNvPr id="8" name="Footer Placeholder 21"/>
          <p:cNvSpPr>
            <a:spLocks noGrp="1"/>
          </p:cNvSpPr>
          <p:nvPr>
            <p:ph type="ftr" sz="quarter" idx="11"/>
          </p:nvPr>
        </p:nvSpPr>
        <p:spPr/>
        <p:txBody>
          <a:bodyPr/>
          <a:lstStyle>
            <a:lvl1pPr>
              <a:defRPr/>
            </a:lvl1pPr>
          </a:lstStyle>
          <a:p>
            <a:pPr>
              <a:defRPr/>
            </a:pPr>
            <a:endParaRPr lang="en-US"/>
          </a:p>
        </p:txBody>
      </p:sp>
      <p:sp>
        <p:nvSpPr>
          <p:cNvPr id="9" name="Slide Number Placeholder 17"/>
          <p:cNvSpPr>
            <a:spLocks noGrp="1"/>
          </p:cNvSpPr>
          <p:nvPr>
            <p:ph type="sldNum" sz="quarter" idx="12"/>
          </p:nvPr>
        </p:nvSpPr>
        <p:spPr/>
        <p:txBody>
          <a:bodyPr/>
          <a:lstStyle>
            <a:lvl1pPr>
              <a:defRPr/>
            </a:lvl1pPr>
          </a:lstStyle>
          <a:p>
            <a:pPr>
              <a:defRPr/>
            </a:pPr>
            <a:fld id="{50D343C2-A840-483C-AE39-4A5EA3850BCC}"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fld id="{73A4C227-FE31-45B3-9E84-4F7C8B5EF77D}" type="datetimeFigureOut">
              <a:rPr lang="en-US"/>
              <a:pPr>
                <a:defRPr/>
              </a:pPr>
              <a:t>3/28/2017</a:t>
            </a:fld>
            <a:endParaRPr lang="en-US"/>
          </a:p>
        </p:txBody>
      </p:sp>
      <p:sp>
        <p:nvSpPr>
          <p:cNvPr id="4" name="Footer Placeholder 21"/>
          <p:cNvSpPr>
            <a:spLocks noGrp="1"/>
          </p:cNvSpPr>
          <p:nvPr>
            <p:ph type="ftr" sz="quarter" idx="11"/>
          </p:nvPr>
        </p:nvSpPr>
        <p:spPr/>
        <p:txBody>
          <a:bodyPr/>
          <a:lstStyle>
            <a:lvl1pPr>
              <a:defRPr/>
            </a:lvl1pPr>
          </a:lstStyle>
          <a:p>
            <a:pPr>
              <a:defRPr/>
            </a:pPr>
            <a:endParaRPr lang="en-US"/>
          </a:p>
        </p:txBody>
      </p:sp>
      <p:sp>
        <p:nvSpPr>
          <p:cNvPr id="5" name="Slide Number Placeholder 17"/>
          <p:cNvSpPr>
            <a:spLocks noGrp="1"/>
          </p:cNvSpPr>
          <p:nvPr>
            <p:ph type="sldNum" sz="quarter" idx="12"/>
          </p:nvPr>
        </p:nvSpPr>
        <p:spPr/>
        <p:txBody>
          <a:bodyPr/>
          <a:lstStyle>
            <a:lvl1pPr>
              <a:defRPr/>
            </a:lvl1pPr>
          </a:lstStyle>
          <a:p>
            <a:pPr>
              <a:defRPr/>
            </a:pPr>
            <a:fld id="{D0F8FBFC-CB45-46E4-8526-5A4C1B8DDB8C}"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920BCE06-555E-40CF-A110-E0F9AE961110}" type="datetimeFigureOut">
              <a:rPr lang="en-US"/>
              <a:pPr>
                <a:defRPr/>
              </a:pPr>
              <a:t>3/28/2017</a:t>
            </a:fld>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357AB8AB-01B4-42FB-BC0B-0BCCA23E7D12}"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fld id="{7BD8101D-235A-4B8F-A713-4625D455D610}" type="datetimeFigureOut">
              <a:rPr lang="en-US"/>
              <a:pPr>
                <a:defRPr/>
              </a:pPr>
              <a:t>3/28/2017</a:t>
            </a:fld>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2C2F3036-F88B-4B98-B7E7-630466E986D6}"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8"/>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ight Triangle 11"/>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8"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p>
        </p:txBody>
      </p:sp>
      <p:sp>
        <p:nvSpPr>
          <p:cNvPr id="9" name="Date Placeholder 4"/>
          <p:cNvSpPr>
            <a:spLocks noGrp="1"/>
          </p:cNvSpPr>
          <p:nvPr>
            <p:ph type="dt" sz="half" idx="10"/>
          </p:nvPr>
        </p:nvSpPr>
        <p:spPr/>
        <p:txBody>
          <a:bodyPr/>
          <a:lstStyle>
            <a:lvl1pPr>
              <a:defRPr/>
            </a:lvl1pPr>
          </a:lstStyle>
          <a:p>
            <a:pPr>
              <a:defRPr/>
            </a:pPr>
            <a:fld id="{D782768B-C460-4F73-B1E1-3EF9655E2FBA}" type="datetimeFigureOut">
              <a:rPr lang="en-US"/>
              <a:pPr>
                <a:defRPr/>
              </a:pPr>
              <a:t>3/28/2017</a:t>
            </a:fld>
            <a:endParaRPr lang="en-US"/>
          </a:p>
        </p:txBody>
      </p:sp>
      <p:sp>
        <p:nvSpPr>
          <p:cNvPr id="10" name="Footer Placeholder 5"/>
          <p:cNvSpPr>
            <a:spLocks noGrp="1"/>
          </p:cNvSpPr>
          <p:nvPr>
            <p:ph type="ftr" sz="quarter" idx="11"/>
          </p:nvPr>
        </p:nvSpPr>
        <p:spPr/>
        <p:txBody>
          <a:bodyPr/>
          <a:lstStyle>
            <a:lvl1pPr>
              <a:defRPr/>
            </a:lvl1pPr>
          </a:lstStyle>
          <a:p>
            <a:pPr>
              <a:defRPr/>
            </a:pPr>
            <a:endParaRPr lang="en-US"/>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9E2BBDA6-170C-4929-A5E2-22B4A4E76AA4}"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D90F257D-D9A2-4EA8-8583-A6A71DAC13F5}" type="datetimeFigureOut">
              <a:rPr lang="en-US"/>
              <a:pPr>
                <a:defRPr/>
              </a:pPr>
              <a:t>3/28/2017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DB45889B-F755-4846-BFE0-58B7B1F25B91}"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935019E8-7548-4C10-A326-54AA18B42596}" type="datetimeFigureOut">
              <a:rPr lang="en-US"/>
              <a:pPr>
                <a:defRPr/>
              </a:pPr>
              <a:t>3/28/2017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9A3B374D-A668-489E-969F-669F83E49FFD}"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028" name="Title Placeholder 8"/>
          <p:cNvSpPr>
            <a:spLocks noGrp="1"/>
          </p:cNvSpPr>
          <p:nvPr>
            <p:ph type="title"/>
          </p:nvPr>
        </p:nvSpPr>
        <p:spPr bwMode="auto">
          <a:xfrm>
            <a:off x="457200" y="704850"/>
            <a:ext cx="8229600" cy="1143000"/>
          </a:xfrm>
          <a:prstGeom prst="rect">
            <a:avLst/>
          </a:prstGeom>
          <a:noFill/>
          <a:ln w="9525">
            <a:noFill/>
            <a:miter lim="800000"/>
            <a:headEnd/>
            <a:tailEnd/>
          </a:ln>
        </p:spPr>
        <p:txBody>
          <a:bodyPr vert="horz" wrap="square" lIns="0" tIns="45720" rIns="0" bIns="0" numCol="1" anchor="b" anchorCtr="0" compatLnSpc="1">
            <a:prstTxWarp prst="textNoShape">
              <a:avLst/>
            </a:prstTxWarp>
          </a:bodyPr>
          <a:lstStyle/>
          <a:p>
            <a:pPr lvl="0"/>
            <a:r>
              <a:rPr lang="en-US"/>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defRPr>
            </a:lvl1pPr>
          </a:lstStyle>
          <a:p>
            <a:pPr>
              <a:defRPr/>
            </a:pPr>
            <a:fld id="{C477B4BC-4904-4057-8708-5DA28EB702BF}" type="datetimeFigureOut">
              <a:rPr lang="en-US"/>
              <a:pPr>
                <a:defRPr/>
              </a:pPr>
              <a:t>3/28/2017</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defRPr>
            </a:lvl1pPr>
          </a:lstStyle>
          <a:p>
            <a:pPr>
              <a:defRPr/>
            </a:pPr>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fontAlgn="auto" latinLnBrk="0" hangingPunct="1">
              <a:spcBef>
                <a:spcPts val="0"/>
              </a:spcBef>
              <a:spcAft>
                <a:spcPts val="0"/>
              </a:spcAft>
              <a:defRPr kumimoji="0" sz="1200">
                <a:solidFill>
                  <a:schemeClr val="tx2">
                    <a:shade val="90000"/>
                  </a:schemeClr>
                </a:solidFill>
                <a:latin typeface="+mn-lt"/>
              </a:defRPr>
            </a:lvl1pPr>
          </a:lstStyle>
          <a:p>
            <a:pPr>
              <a:defRPr/>
            </a:pPr>
            <a:fld id="{174F7A35-3962-4D0A-8235-C228FB2277C4}" type="slidenum">
              <a:rPr lang="en-US"/>
              <a:pPr>
                <a:defRPr/>
              </a:pPr>
              <a:t>‹#›</a:t>
            </a:fld>
            <a:endParaRPr lang="en-US"/>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grpSp>
    </p:spTree>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84" r:id="rId9"/>
    <p:sldLayoutId id="2147483675" r:id="rId10"/>
    <p:sldLayoutId id="2147483674"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hrw.org/en/news/2006/09/05/us-number-mentally-ill-prisons-quadruple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womeninprison.org.uk/research/key-facts.php"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www.theatlantic.com/politics/archive/2015/06/americas-largest-mental-hospital-is-a-jail/395012/"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scotusblog.com/case-files/cases/fisher-v-university-of-texas-at-austin-2/"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independent.co.uk/voices/commentators/criminals-are-not-victims-of-society-5371175.html"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apa.org/action/science/forensic/index.aspx"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eaLnBrk="1" fontAlgn="auto" hangingPunct="1">
              <a:spcAft>
                <a:spcPts val="0"/>
              </a:spcAft>
              <a:defRPr/>
            </a:pPr>
            <a:r>
              <a:rPr lang="en-GB"/>
              <a:t>Readings in Criminology and Forensic Psychology</a:t>
            </a:r>
            <a:endParaRPr lang="en-US"/>
          </a:p>
        </p:txBody>
      </p:sp>
      <p:sp>
        <p:nvSpPr>
          <p:cNvPr id="14338" name="Subtitle 2"/>
          <p:cNvSpPr>
            <a:spLocks noGrp="1"/>
          </p:cNvSpPr>
          <p:nvPr>
            <p:ph type="subTitle" idx="1"/>
          </p:nvPr>
        </p:nvSpPr>
        <p:spPr>
          <a:xfrm>
            <a:off x="533400" y="3228975"/>
            <a:ext cx="7854950" cy="1752600"/>
          </a:xfrm>
        </p:spPr>
        <p:txBody>
          <a:bodyPr/>
          <a:lstStyle/>
          <a:p>
            <a:pPr marR="0" eaLnBrk="1" hangingPunct="1"/>
            <a:r>
              <a:rPr lang="en-GB"/>
              <a:t>Professor Melanie Williams</a:t>
            </a:r>
          </a:p>
          <a:p>
            <a:pPr marR="0" eaLnBrk="1" hangingPunct="1"/>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b="1"/>
              <a:t>the insoluble mystery that is human nature, or human ‘being’:</a:t>
            </a:r>
            <a:endParaRPr lang="en-US"/>
          </a:p>
        </p:txBody>
      </p:sp>
      <p:sp>
        <p:nvSpPr>
          <p:cNvPr id="18434" name="Content Placeholder 2"/>
          <p:cNvSpPr>
            <a:spLocks noGrp="1"/>
          </p:cNvSpPr>
          <p:nvPr>
            <p:ph idx="1"/>
          </p:nvPr>
        </p:nvSpPr>
        <p:spPr/>
        <p:txBody>
          <a:bodyPr/>
          <a:lstStyle/>
          <a:p>
            <a:pPr eaLnBrk="1" hangingPunct="1"/>
            <a:r>
              <a:rPr lang="en-GB"/>
              <a:t>What do we mean by human nature ?  </a:t>
            </a:r>
          </a:p>
          <a:p>
            <a:pPr eaLnBrk="1" hangingPunct="1"/>
            <a:endParaRPr lang="en-GB"/>
          </a:p>
          <a:p>
            <a:pPr eaLnBrk="1" hangingPunct="1"/>
            <a:r>
              <a:rPr lang="en-GB"/>
              <a:t>What can we reasonably expect of person?</a:t>
            </a:r>
          </a:p>
          <a:p>
            <a:pPr eaLnBrk="1" hangingPunct="1"/>
            <a:endParaRPr lang="en-GB"/>
          </a:p>
          <a:p>
            <a:pPr eaLnBrk="1" hangingPunct="1"/>
            <a:r>
              <a:rPr lang="en-GB"/>
              <a:t> What is the relationship between nature and nurture?</a:t>
            </a:r>
          </a:p>
          <a:p>
            <a:pPr eaLnBrk="1" hangingPunct="1"/>
            <a:r>
              <a:rPr lang="en-GB"/>
              <a:t> </a:t>
            </a:r>
          </a:p>
          <a:p>
            <a:pPr eaLnBrk="1" hangingPunct="1"/>
            <a:r>
              <a:rPr lang="en-GB"/>
              <a:t>What is the relationship between ‘mad’ and ‘bad’?</a:t>
            </a: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a:t>Psychopathy - mental disorder or heartless being?</a:t>
            </a:r>
          </a:p>
          <a:p>
            <a:endParaRPr lang="en-US"/>
          </a:p>
          <a:p>
            <a:endParaRPr lang="en-US"/>
          </a:p>
        </p:txBody>
      </p:sp>
      <p:pic>
        <p:nvPicPr>
          <p:cNvPr id="4" name="Picture 3" descr="Image result for psychopath"/>
          <p:cNvPicPr>
            <a:picLocks noChangeAspect="1"/>
          </p:cNvPicPr>
          <p:nvPr/>
        </p:nvPicPr>
        <p:blipFill>
          <a:blip r:embed="rId3"/>
          <a:stretch>
            <a:fillRect/>
          </a:stretch>
        </p:blipFill>
        <p:spPr>
          <a:xfrm>
            <a:off x="3338513" y="2505075"/>
            <a:ext cx="4531255" cy="3200400"/>
          </a:xfrm>
          <a:prstGeom prst="rect">
            <a:avLst/>
          </a:prstGeom>
        </p:spPr>
      </p:pic>
    </p:spTree>
    <p:extLst>
      <p:ext uri="{BB962C8B-B14F-4D97-AF65-F5344CB8AC3E}">
        <p14:creationId xmlns:p14="http://schemas.microsoft.com/office/powerpoint/2010/main" val="4272401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a:t>Neuroscience</a:t>
            </a:r>
          </a:p>
          <a:p>
            <a:endParaRPr lang="en-US"/>
          </a:p>
          <a:p>
            <a:r>
              <a:rPr lang="en-US"/>
              <a:t>Criminal Responsibility and the Neuroscience of Intent - </a:t>
            </a:r>
          </a:p>
          <a:p>
            <a:r>
              <a:rPr lang="en-US"/>
              <a:t>http://clbb.mgh.harvard.edu/criminal-responsibility/</a:t>
            </a:r>
          </a:p>
        </p:txBody>
      </p:sp>
    </p:spTree>
    <p:extLst>
      <p:ext uri="{BB962C8B-B14F-4D97-AF65-F5344CB8AC3E}">
        <p14:creationId xmlns:p14="http://schemas.microsoft.com/office/powerpoint/2010/main" val="3818710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a:t>Purpose of criminal justice system?</a:t>
            </a:r>
          </a:p>
          <a:p>
            <a:endParaRPr lang="en-GB"/>
          </a:p>
          <a:p>
            <a:r>
              <a:rPr lang="en-GB"/>
              <a:t>- deterrence?</a:t>
            </a:r>
          </a:p>
          <a:p>
            <a:r>
              <a:rPr lang="en-GB"/>
              <a:t>- retributive ?</a:t>
            </a:r>
          </a:p>
          <a:p>
            <a:r>
              <a:rPr lang="en-GB"/>
              <a:t>- restorative ?</a:t>
            </a:r>
          </a:p>
          <a:p>
            <a:r>
              <a:rPr lang="en-GB"/>
              <a:t>- educative?</a:t>
            </a:r>
          </a:p>
          <a:p>
            <a:r>
              <a:rPr lang="en-GB"/>
              <a:t> - therapeutic?</a:t>
            </a:r>
          </a:p>
          <a:p>
            <a:r>
              <a:rPr lang="en-GB"/>
              <a:t>- containment ?</a:t>
            </a: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523927"/>
            <a:ext cx="8229600" cy="5800673"/>
          </a:xfrm>
        </p:spPr>
        <p:txBody>
          <a:bodyPr/>
          <a:lstStyle/>
          <a:p>
            <a:pPr lvl="0" algn="l" rtl="0">
              <a:buChar char="•"/>
            </a:pPr>
            <a:endParaRPr lang="en-GB" sz="1400" b="0" i="0" u="none" strike="noStrike">
              <a:solidFill>
                <a:srgbClr val="FFFFFF"/>
              </a:solidFill>
              <a:latin typeface="Century Gothic"/>
              <a:ea typeface="Arial"/>
              <a:cs typeface="Arial"/>
            </a:endParaRPr>
          </a:p>
          <a:p>
            <a:pPr lvl="0" algn="l" rtl="0">
              <a:buChar char="•"/>
            </a:pPr>
            <a:endParaRPr lang="en-GB" sz="1400" b="0" i="0" u="none" strike="noStrike">
              <a:solidFill>
                <a:srgbClr val="FFFFFF"/>
              </a:solidFill>
              <a:latin typeface="Century Gothic"/>
              <a:ea typeface="Arial"/>
              <a:cs typeface="Arial"/>
            </a:endParaRPr>
          </a:p>
          <a:p>
            <a:pPr lvl="0" algn="l" rtl="0">
              <a:buChar char="•"/>
            </a:pPr>
            <a:endParaRPr lang="en-GB" sz="1400" b="0" i="0" u="none" strike="noStrike">
              <a:solidFill>
                <a:srgbClr val="FFFFFF"/>
              </a:solidFill>
              <a:latin typeface="Century Gothic"/>
              <a:ea typeface="Arial"/>
              <a:cs typeface="Arial"/>
            </a:endParaRPr>
          </a:p>
          <a:p>
            <a:pPr lvl="0" algn="l" rtl="0">
              <a:buChar char="•"/>
            </a:pPr>
            <a:r>
              <a:rPr lang="en-GB" sz="1400" b="0" i="0" u="none" strike="noStrike">
                <a:solidFill>
                  <a:srgbClr val="000000"/>
                </a:solidFill>
                <a:latin typeface="Century Gothic"/>
                <a:ea typeface="Arial"/>
                <a:cs typeface="Arial"/>
              </a:rPr>
              <a:t>Justice is a concept of moral rightness based on ethics, rationality, law, natural law, religion, fairness, or equity, along with the punishment of the breach of said ethics</a:t>
            </a:r>
            <a:r>
              <a:rPr lang="en-US" sz="1400" b="0" i="0">
                <a:latin typeface="Century Gothic"/>
                <a:ea typeface="Arial"/>
                <a:cs typeface="Arial"/>
              </a:rPr>
              <a:t>​</a:t>
            </a:r>
          </a:p>
          <a:p>
            <a:pPr lvl="0" algn="l" rtl="0">
              <a:buChar char="•"/>
            </a:pPr>
            <a:r>
              <a:rPr lang="en-GB" sz="1400" b="0" i="0" u="none" strike="noStrike">
                <a:solidFill>
                  <a:srgbClr val="000000"/>
                </a:solidFill>
                <a:latin typeface="Century Gothic"/>
                <a:ea typeface="Arial"/>
                <a:cs typeface="Arial"/>
              </a:rPr>
              <a:t>Utilitarianism is a form of consequentialism, where punishment is forward-looking. Justified by the ability to achieve future social benefits resulting in crime reduction, the moral worth of an action is determined by its outcome.</a:t>
            </a:r>
            <a:r>
              <a:rPr lang="en-US" sz="1400" b="0" i="0">
                <a:latin typeface="Century Gothic"/>
                <a:ea typeface="Arial"/>
                <a:cs typeface="Arial"/>
              </a:rPr>
              <a:t>​</a:t>
            </a:r>
          </a:p>
          <a:p>
            <a:pPr lvl="0" algn="l" rtl="0">
              <a:buChar char="•"/>
            </a:pPr>
            <a:endParaRPr lang="en-US" sz="1400" b="0" i="0">
              <a:latin typeface="Arial"/>
              <a:ea typeface="Arial"/>
              <a:cs typeface="Arial"/>
            </a:endParaRPr>
          </a:p>
          <a:p>
            <a:pPr lvl="0" algn="l" rtl="0">
              <a:buChar char="•"/>
            </a:pPr>
            <a:r>
              <a:rPr lang="en-GB" sz="1400" b="0" i="0" u="none" strike="noStrike">
                <a:solidFill>
                  <a:srgbClr val="000000"/>
                </a:solidFill>
                <a:latin typeface="Century Gothic"/>
                <a:ea typeface="Arial"/>
                <a:cs typeface="Arial"/>
              </a:rPr>
              <a:t>Retributive justice regulates proportionate response to crime proven by lawful evidence, so that punishment is justly imposed and considered as morally correct and fully deserved. The law of retaliation (</a:t>
            </a:r>
            <a:r>
              <a:rPr lang="en-GB" sz="1400" b="0" i="0" u="none" strike="noStrike" err="1">
                <a:solidFill>
                  <a:srgbClr val="000000"/>
                </a:solidFill>
                <a:latin typeface="Century Gothic"/>
                <a:ea typeface="Arial"/>
                <a:cs typeface="Arial"/>
              </a:rPr>
              <a:t>lex</a:t>
            </a:r>
            <a:r>
              <a:rPr lang="en-GB" sz="1400" b="0" i="0" u="none" strike="noStrike">
                <a:solidFill>
                  <a:srgbClr val="000000"/>
                </a:solidFill>
                <a:latin typeface="Century Gothic"/>
                <a:ea typeface="Arial"/>
                <a:cs typeface="Arial"/>
              </a:rPr>
              <a:t> </a:t>
            </a:r>
            <a:r>
              <a:rPr lang="en-GB" sz="1400" b="0" i="0" u="none" strike="noStrike" err="1">
                <a:solidFill>
                  <a:srgbClr val="000000"/>
                </a:solidFill>
                <a:latin typeface="Century Gothic"/>
                <a:ea typeface="Arial"/>
                <a:cs typeface="Arial"/>
              </a:rPr>
              <a:t>talionis</a:t>
            </a:r>
            <a:r>
              <a:rPr lang="en-GB" sz="1400" b="0" i="0" u="none" strike="noStrike">
                <a:solidFill>
                  <a:srgbClr val="000000"/>
                </a:solidFill>
                <a:latin typeface="Century Gothic"/>
                <a:ea typeface="Arial"/>
                <a:cs typeface="Arial"/>
              </a:rPr>
              <a:t>) is a military theory of retributive justice, which says that reciprocity should be equal to the wrong suffered; "life for life, wound for wound, stripe for stripe."</a:t>
            </a:r>
            <a:r>
              <a:rPr lang="en-US" sz="1400" b="0" i="0">
                <a:latin typeface="Century Gothic"/>
                <a:ea typeface="Arial"/>
                <a:cs typeface="Arial"/>
              </a:rPr>
              <a:t>​</a:t>
            </a:r>
          </a:p>
          <a:p>
            <a:pPr lvl="0" algn="l" rtl="0">
              <a:buChar char="•"/>
            </a:pPr>
            <a:endParaRPr lang="en-US" sz="1400" b="0" i="0">
              <a:latin typeface="Arial"/>
              <a:ea typeface="Arial"/>
              <a:cs typeface="Arial"/>
            </a:endParaRPr>
          </a:p>
          <a:p>
            <a:pPr lvl="0" algn="l" rtl="0">
              <a:buChar char="•"/>
            </a:pPr>
            <a:r>
              <a:rPr lang="en-GB" sz="1400" b="0" i="0" u="none" strike="noStrike">
                <a:solidFill>
                  <a:srgbClr val="000000"/>
                </a:solidFill>
                <a:latin typeface="Century Gothic"/>
                <a:ea typeface="Arial"/>
                <a:cs typeface="Arial"/>
              </a:rPr>
              <a:t>Restorative justice is concerned not so much with retribution and punishment as with (a) making the victim whole and (b) reintegrating the offender into society. This approach frequently brings an offender and a victim together, so that the offender can better understand the effect his/her offense had on the victim.</a:t>
            </a:r>
            <a:r>
              <a:rPr lang="en-US" sz="1400" b="0" i="0">
                <a:latin typeface="Century Gothic"/>
                <a:ea typeface="Arial"/>
                <a:cs typeface="Arial"/>
              </a:rPr>
              <a:t>​</a:t>
            </a:r>
          </a:p>
          <a:p>
            <a:pPr lvl="0" algn="l" rtl="0">
              <a:buChar char="•"/>
            </a:pPr>
            <a:endParaRPr lang="en-US" sz="1400" b="0" i="0">
              <a:latin typeface="Arial"/>
              <a:ea typeface="Arial"/>
              <a:cs typeface="Arial"/>
            </a:endParaRPr>
          </a:p>
          <a:p>
            <a:pPr lvl="0" algn="l" rtl="0">
              <a:buChar char="•"/>
            </a:pPr>
            <a:r>
              <a:rPr lang="en-GB" sz="1400" b="0" i="0" u="none" strike="noStrike" err="1">
                <a:solidFill>
                  <a:srgbClr val="000000"/>
                </a:solidFill>
                <a:latin typeface="Century Gothic"/>
                <a:ea typeface="Arial"/>
                <a:cs typeface="Arial"/>
              </a:rPr>
              <a:t>Nb</a:t>
            </a:r>
            <a:r>
              <a:rPr lang="en-GB" sz="1400" b="0" i="0" u="none" strike="noStrike">
                <a:solidFill>
                  <a:srgbClr val="000000"/>
                </a:solidFill>
                <a:latin typeface="Century Gothic"/>
                <a:ea typeface="Arial"/>
                <a:cs typeface="Arial"/>
              </a:rPr>
              <a:t> relevance of distributive justice ? Distributive justice is directed at the proper allocation of things — wealth, power, reward, respect — among different people.</a:t>
            </a:r>
            <a:r>
              <a:rPr lang="en-US" sz="1400" b="0" i="0">
                <a:latin typeface="Century Gothic"/>
                <a:ea typeface="Arial"/>
                <a:cs typeface="Arial"/>
              </a:rPr>
              <a:t>​</a:t>
            </a:r>
          </a:p>
          <a:p>
            <a:pPr lvl="0" algn="l" rtl="0">
              <a:buChar char="•"/>
            </a:pPr>
            <a:endParaRPr lang="en-GB" sz="1400" b="0" i="0">
              <a:solidFill>
                <a:srgbClr val="FFFFFF"/>
              </a:solidFill>
              <a:latin typeface="Century Gothic"/>
              <a:ea typeface="Arial"/>
              <a:cs typeface="Arial"/>
            </a:endParaRPr>
          </a:p>
        </p:txBody>
      </p:sp>
    </p:spTree>
    <p:extLst>
      <p:ext uri="{BB962C8B-B14F-4D97-AF65-F5344CB8AC3E}">
        <p14:creationId xmlns:p14="http://schemas.microsoft.com/office/powerpoint/2010/main" val="1610620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948896"/>
            <a:ext cx="8229600" cy="5375704"/>
          </a:xfrm>
        </p:spPr>
        <p:txBody>
          <a:bodyPr/>
          <a:lstStyle/>
          <a:p>
            <a:r>
              <a:rPr lang="en-US"/>
              <a:t>Restorative Justice - https://www.restorativejustice.org.uk/resources/alexs-story</a:t>
            </a:r>
          </a:p>
          <a:p>
            <a:r>
              <a:rPr lang="en-US"/>
              <a:t> Alex's story</a:t>
            </a:r>
          </a:p>
        </p:txBody>
      </p:sp>
      <p:pic>
        <p:nvPicPr>
          <p:cNvPr id="4" name="Picture 3" descr="Alex"/>
          <p:cNvPicPr>
            <a:picLocks noChangeAspect="1"/>
          </p:cNvPicPr>
          <p:nvPr/>
        </p:nvPicPr>
        <p:blipFill>
          <a:blip r:embed="rId3"/>
          <a:stretch>
            <a:fillRect/>
          </a:stretch>
        </p:blipFill>
        <p:spPr>
          <a:xfrm>
            <a:off x="3200400" y="2778125"/>
            <a:ext cx="5013909" cy="2952750"/>
          </a:xfrm>
          <a:prstGeom prst="rect">
            <a:avLst/>
          </a:prstGeom>
        </p:spPr>
      </p:pic>
    </p:spTree>
    <p:extLst>
      <p:ext uri="{BB962C8B-B14F-4D97-AF65-F5344CB8AC3E}">
        <p14:creationId xmlns:p14="http://schemas.microsoft.com/office/powerpoint/2010/main" val="3302969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63" y="357188"/>
            <a:ext cx="8229600" cy="1143000"/>
          </a:xfrm>
        </p:spPr>
        <p:txBody>
          <a:bodyPr>
            <a:normAutofit fontScale="90000"/>
          </a:bodyPr>
          <a:lstStyle/>
          <a:p>
            <a:pPr eaLnBrk="1" fontAlgn="auto" hangingPunct="1">
              <a:spcAft>
                <a:spcPts val="0"/>
              </a:spcAft>
              <a:defRPr/>
            </a:pPr>
            <a:r>
              <a:rPr lang="en-GB" sz="2200"/>
              <a:t>Human Rights Watch at </a:t>
            </a:r>
            <a:r>
              <a:rPr lang="en-GB" sz="2200" u="sng">
                <a:hlinkClick r:id="rId3"/>
              </a:rPr>
              <a:t>http://www.hrw.org/en/news/2006/09/05/us-number-mentally-ill-prisons-quadrupled</a:t>
            </a:r>
            <a:r>
              <a:rPr lang="en-GB"/>
              <a:t> : </a:t>
            </a:r>
            <a:br>
              <a:rPr lang="en-US"/>
            </a:br>
            <a:endParaRPr lang="en-US"/>
          </a:p>
        </p:txBody>
      </p:sp>
      <p:sp>
        <p:nvSpPr>
          <p:cNvPr id="20482" name="Content Placeholder 2"/>
          <p:cNvSpPr>
            <a:spLocks noGrp="1"/>
          </p:cNvSpPr>
          <p:nvPr>
            <p:ph idx="1"/>
          </p:nvPr>
        </p:nvSpPr>
        <p:spPr/>
        <p:txBody>
          <a:bodyPr/>
          <a:lstStyle/>
          <a:p>
            <a:pPr eaLnBrk="1" hangingPunct="1"/>
            <a:r>
              <a:rPr lang="en-GB"/>
              <a:t>“</a:t>
            </a:r>
            <a:r>
              <a:rPr lang="en-US"/>
              <a:t>The rate of reported mental health disorders in the state prison population is five times greater (56.2 percent) than in the general adult population (11 percent). Women prisoners have an even higher rate of mental health problems than men: almost three quarters (73 percent) of all women in state prison have mental health problems, compared to 55 percent of men”. </a:t>
            </a:r>
          </a:p>
          <a:p>
            <a:pPr eaLnBrk="1" hangingPunct="1"/>
            <a:r>
              <a:rPr lang="en-US"/>
              <a:t>See also http://howardleague.org/news/suicidesinprison2016/</a:t>
            </a:r>
          </a:p>
          <a:p>
            <a:pPr eaLnBrk="1" hangingPunct="1"/>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500780"/>
          </a:xfrm>
        </p:spPr>
        <p:txBody>
          <a:bodyPr/>
          <a:lstStyle/>
          <a:p>
            <a:endParaRPr lang="en-US"/>
          </a:p>
        </p:txBody>
      </p:sp>
      <p:sp>
        <p:nvSpPr>
          <p:cNvPr id="3" name="Content Placeholder 2"/>
          <p:cNvSpPr>
            <a:spLocks noGrp="1"/>
          </p:cNvSpPr>
          <p:nvPr>
            <p:ph idx="1"/>
          </p:nvPr>
        </p:nvSpPr>
        <p:spPr>
          <a:xfrm>
            <a:off x="457200" y="1063302"/>
            <a:ext cx="8229600" cy="5261298"/>
          </a:xfrm>
        </p:spPr>
        <p:txBody>
          <a:bodyPr/>
          <a:lstStyle/>
          <a:p>
            <a:r>
              <a:rPr lang="en-US" sz="2000">
                <a:solidFill>
                  <a:srgbClr val="0563C1"/>
                </a:solidFill>
                <a:latin typeface="Calibri"/>
                <a:hlinkClick r:id="rId3"/>
              </a:rPr>
              <a:t>http://www.womeninprison.org.uk/research/key-facts.php</a:t>
            </a:r>
          </a:p>
          <a:p>
            <a:r>
              <a:rPr lang="en-US" sz="2000">
                <a:latin typeface="Calibri"/>
              </a:rPr>
              <a:t>81% of women are serving a prison sentence for a non-violent crime.</a:t>
            </a:r>
          </a:p>
          <a:p>
            <a:r>
              <a:rPr lang="en-US" sz="2000">
                <a:latin typeface="Calibri"/>
              </a:rPr>
              <a:t>Women serve shorter prison sentences than men and for less serious offences. 26% of all women in prison and 28% of women serving sentences of under 12 months had no previous convictions, compared to 12% of men.</a:t>
            </a:r>
          </a:p>
          <a:p>
            <a:r>
              <a:rPr lang="en-US" sz="2000">
                <a:latin typeface="Calibri"/>
              </a:rPr>
              <a:t>Women account for a disproportionate amount of self-harm in prison; despite making up only 5% of the population, women account for 28% of self-harm incidents.</a:t>
            </a:r>
          </a:p>
          <a:p>
            <a:r>
              <a:rPr lang="en-US" sz="2000">
                <a:latin typeface="Calibri"/>
              </a:rPr>
              <a:t>Women in custody are five times more likely to have a mental health concern than women in the general population.</a:t>
            </a:r>
          </a:p>
          <a:p>
            <a:r>
              <a:rPr lang="en-US" sz="2000">
                <a:latin typeface="Calibri"/>
              </a:rPr>
              <a:t>Women prisoners are subject to higher rates of disciplinary proceedings than men. According to the Ministry of Justice, “women may be less able (due for example to mental health issues) to conform to prison rules.”</a:t>
            </a:r>
          </a:p>
          <a:p>
            <a:endParaRPr lang="en-US">
              <a:latin typeface="Calibri"/>
            </a:endParaRPr>
          </a:p>
        </p:txBody>
      </p:sp>
    </p:spTree>
    <p:extLst>
      <p:ext uri="{BB962C8B-B14F-4D97-AF65-F5344CB8AC3E}">
        <p14:creationId xmlns:p14="http://schemas.microsoft.com/office/powerpoint/2010/main" val="2915561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600">
                <a:solidFill>
                  <a:schemeClr val="tx1"/>
                </a:solidFill>
              </a:rPr>
              <a:t>http://www.independent.co.uk/news/uk/home-news/female-suicide-rate-inadequate-mental-health-support-womens-prisons-prison-and-probation-ombudsman-a7653111.html</a:t>
            </a:r>
          </a:p>
        </p:txBody>
      </p:sp>
      <p:sp>
        <p:nvSpPr>
          <p:cNvPr id="3" name="Content Placeholder 2"/>
          <p:cNvSpPr>
            <a:spLocks noGrp="1"/>
          </p:cNvSpPr>
          <p:nvPr>
            <p:ph idx="1"/>
          </p:nvPr>
        </p:nvSpPr>
        <p:spPr/>
        <p:txBody>
          <a:bodyPr/>
          <a:lstStyle/>
          <a:p>
            <a:r>
              <a:rPr lang="en-US" sz="3600"/>
              <a:t>Twofold rise in female prisoner suicides linked to 'inadequate' mental health support in prisons, report finds</a:t>
            </a:r>
          </a:p>
          <a:p>
            <a:endParaRPr lang="en-US" sz="3600"/>
          </a:p>
        </p:txBody>
      </p:sp>
      <p:pic>
        <p:nvPicPr>
          <p:cNvPr id="4" name="Picture 3"/>
          <p:cNvPicPr>
            <a:picLocks noChangeAspect="1"/>
          </p:cNvPicPr>
          <p:nvPr/>
        </p:nvPicPr>
        <p:blipFill>
          <a:blip r:embed="rId3"/>
          <a:stretch>
            <a:fillRect/>
          </a:stretch>
        </p:blipFill>
        <p:spPr>
          <a:xfrm>
            <a:off x="358775" y="3709219"/>
            <a:ext cx="3849529" cy="2897956"/>
          </a:xfrm>
          <a:prstGeom prst="rect">
            <a:avLst/>
          </a:prstGeom>
        </p:spPr>
      </p:pic>
    </p:spTree>
    <p:extLst>
      <p:ext uri="{BB962C8B-B14F-4D97-AF65-F5344CB8AC3E}">
        <p14:creationId xmlns:p14="http://schemas.microsoft.com/office/powerpoint/2010/main" val="776789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513103"/>
            <a:ext cx="8229600" cy="5811497"/>
          </a:xfrm>
        </p:spPr>
        <p:txBody>
          <a:bodyPr/>
          <a:lstStyle/>
          <a:p>
            <a:endParaRPr lang="en-US">
              <a:latin typeface="Calibri"/>
              <a:ea typeface="Calibri"/>
              <a:cs typeface="Calibri"/>
            </a:endParaRPr>
          </a:p>
          <a:p>
            <a:endParaRPr lang="en-US">
              <a:latin typeface="Calibri"/>
              <a:ea typeface="Calibri"/>
              <a:cs typeface="Calibri"/>
            </a:endParaRPr>
          </a:p>
          <a:p>
            <a:r>
              <a:rPr lang="en-US">
                <a:latin typeface="Calibri"/>
                <a:ea typeface="Calibri"/>
                <a:cs typeface="Calibri"/>
              </a:rPr>
              <a:t>https://www.theguardian.com/society/2016/dec/24/vulnerable-uk-women-prison-mental-health</a:t>
            </a:r>
          </a:p>
          <a:p>
            <a:r>
              <a:rPr lang="en-US">
                <a:latin typeface="Calibri"/>
                <a:ea typeface="Calibri"/>
                <a:cs typeface="Calibri"/>
              </a:rPr>
              <a:t>Charities working with women released from prison say that some are breaching their parole conditions or committing further crimes so that they will be returned to jail – because their lives on the outside are so bleak.</a:t>
            </a:r>
          </a:p>
          <a:p>
            <a:r>
              <a:rPr lang="en-US">
                <a:latin typeface="Calibri"/>
                <a:ea typeface="Calibri"/>
                <a:cs typeface="Calibri"/>
              </a:rPr>
              <a:t>Many of the women seek a return to prison because they have nowhere to live, fear an abusive partner or have unmet mental health needs</a:t>
            </a:r>
            <a:endParaRPr lang="en-US"/>
          </a:p>
        </p:txBody>
      </p:sp>
    </p:spTree>
    <p:extLst>
      <p:ext uri="{BB962C8B-B14F-4D97-AF65-F5344CB8AC3E}">
        <p14:creationId xmlns:p14="http://schemas.microsoft.com/office/powerpoint/2010/main" val="1734690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a:hlinkClick r:id="rId2"/>
              </a:rPr>
              <a:t>http://www.theatlantic.com/politics/archive/2015/06/americas-largest-mental-hospital-is-a-jail/395012/</a:t>
            </a:r>
            <a:r>
              <a:rPr lang="en-GB" sz="2400"/>
              <a:t> - Cook County Jail, where majority arrested for ‘crimes of survival’</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85963" y="1935163"/>
            <a:ext cx="7572074" cy="4389437"/>
          </a:xfrm>
        </p:spPr>
      </p:pic>
    </p:spTree>
    <p:extLst>
      <p:ext uri="{BB962C8B-B14F-4D97-AF65-F5344CB8AC3E}">
        <p14:creationId xmlns:p14="http://schemas.microsoft.com/office/powerpoint/2010/main" val="3543739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673658"/>
            <a:ext cx="8229600" cy="5650942"/>
          </a:xfrm>
        </p:spPr>
        <p:txBody>
          <a:bodyPr/>
          <a:lstStyle/>
          <a:p>
            <a:r>
              <a:rPr lang="en-US">
                <a:latin typeface="Calibri"/>
              </a:rPr>
              <a:t>% of U.S. incarcerated population National incarceration rate (per 100,000 of all ages) 2010</a:t>
            </a:r>
          </a:p>
          <a:p>
            <a:r>
              <a:rPr lang="en-US" sz="2000">
                <a:latin typeface="Calibri"/>
              </a:rPr>
              <a:t>White (non-Hispanic)</a:t>
            </a:r>
          </a:p>
          <a:p>
            <a:r>
              <a:rPr lang="en-US" sz="2000">
                <a:latin typeface="Calibri"/>
              </a:rPr>
              <a:t>64 % of US pop</a:t>
            </a:r>
          </a:p>
          <a:p>
            <a:r>
              <a:rPr lang="en-US" sz="2000">
                <a:latin typeface="Calibri"/>
              </a:rPr>
              <a:t>39 % of prison pop</a:t>
            </a:r>
          </a:p>
          <a:p>
            <a:r>
              <a:rPr lang="en-US" sz="2000">
                <a:latin typeface="Calibri"/>
              </a:rPr>
              <a:t>Hispanic</a:t>
            </a:r>
          </a:p>
          <a:p>
            <a:r>
              <a:rPr lang="en-US" sz="2000">
                <a:latin typeface="Calibri"/>
              </a:rPr>
              <a:t>16 % of US pop</a:t>
            </a:r>
          </a:p>
          <a:p>
            <a:r>
              <a:rPr lang="en-US" sz="2000">
                <a:latin typeface="Calibri"/>
              </a:rPr>
              <a:t>19 % of prison pop</a:t>
            </a:r>
          </a:p>
          <a:p>
            <a:r>
              <a:rPr lang="en-US" sz="2000">
                <a:latin typeface="Calibri"/>
              </a:rPr>
              <a:t>Black</a:t>
            </a:r>
          </a:p>
          <a:p>
            <a:r>
              <a:rPr lang="en-US" sz="2000">
                <a:latin typeface="Calibri"/>
              </a:rPr>
              <a:t>13 % of US pop</a:t>
            </a:r>
          </a:p>
          <a:p>
            <a:r>
              <a:rPr lang="en-US" sz="2000">
                <a:latin typeface="Calibri"/>
              </a:rPr>
              <a:t>40 % of prison pop</a:t>
            </a:r>
          </a:p>
          <a:p>
            <a:r>
              <a:rPr lang="en-US" sz="2000">
                <a:latin typeface="Calibri"/>
              </a:rPr>
              <a:t>Breaking Down Mass Incarceration in the 2010 Census: State-by-State Incarceration Rates by Race/Ethnicity. Briefing by Leah </a:t>
            </a:r>
            <a:r>
              <a:rPr lang="en-US" sz="2000" err="1">
                <a:latin typeface="Calibri"/>
              </a:rPr>
              <a:t>Sakala</a:t>
            </a:r>
            <a:r>
              <a:rPr lang="en-US" sz="2000">
                <a:latin typeface="Calibri"/>
              </a:rPr>
              <a:t>. May 28, 2014. Prison Policy Initiative. Figures calculated with US Census 2010 SF-1 table P42 and the PCT20 table series</a:t>
            </a:r>
          </a:p>
          <a:p>
            <a:endParaRPr lang="en-US"/>
          </a:p>
        </p:txBody>
      </p:sp>
    </p:spTree>
    <p:extLst>
      <p:ext uri="{BB962C8B-B14F-4D97-AF65-F5344CB8AC3E}">
        <p14:creationId xmlns:p14="http://schemas.microsoft.com/office/powerpoint/2010/main" val="503003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719531"/>
            <a:ext cx="8229600" cy="5605069"/>
          </a:xfrm>
        </p:spPr>
        <p:txBody>
          <a:bodyPr/>
          <a:lstStyle/>
          <a:p>
            <a:r>
              <a:rPr lang="en-US">
                <a:solidFill>
                  <a:srgbClr val="0563C1"/>
                </a:solidFill>
                <a:latin typeface="Calibri"/>
                <a:ea typeface="Calibri"/>
                <a:cs typeface="Calibri"/>
                <a:hlinkClick r:id="rId3"/>
              </a:rPr>
              <a:t>http://www.scotusblog.com/case-files/cases/fisher-v-university-of-texas-at-austin-2/</a:t>
            </a:r>
          </a:p>
          <a:p>
            <a:r>
              <a:rPr lang="en-US">
                <a:latin typeface="Calibri"/>
                <a:ea typeface="Calibri"/>
                <a:cs typeface="Calibri"/>
              </a:rPr>
              <a:t>Fisher v. University of Texas at Austin [2016 opinion] </a:t>
            </a:r>
          </a:p>
          <a:p>
            <a:r>
              <a:rPr lang="en-US">
                <a:latin typeface="Calibri"/>
                <a:ea typeface="Calibri"/>
                <a:cs typeface="Calibri"/>
              </a:rPr>
              <a:t>Holding: The race-conscious admissions program in use by the University of Texas at Austin when Abigail Fisher applied to the school in 2008 is lawful under the Equal Protection Clause.</a:t>
            </a:r>
          </a:p>
          <a:p>
            <a:r>
              <a:rPr lang="en-US">
                <a:latin typeface="Calibri"/>
                <a:ea typeface="Calibri"/>
                <a:cs typeface="Calibri"/>
              </a:rPr>
              <a:t>Judgment: Affirmed, 4-3, in an opinion by Justice Kennedy on June 23, 2016. Justice Thomas filed a dissenting opinion. Justice Alito filed a dissenting opinion, in which Chief Justice Roberts and Justice Thomas joined. Justice Kagan took no part in the consideration or decision of the case.</a:t>
            </a:r>
            <a:endParaRPr lang="en-US"/>
          </a:p>
        </p:txBody>
      </p:sp>
    </p:spTree>
    <p:extLst>
      <p:ext uri="{BB962C8B-B14F-4D97-AF65-F5344CB8AC3E}">
        <p14:creationId xmlns:p14="http://schemas.microsoft.com/office/powerpoint/2010/main" val="1031579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pPr eaLnBrk="1" hangingPunct="1"/>
            <a:r>
              <a:rPr lang="en-GB" b="1"/>
              <a:t>EXPERT DISCIPLINES</a:t>
            </a:r>
            <a:endParaRPr lang="en-US"/>
          </a:p>
        </p:txBody>
      </p:sp>
      <p:sp>
        <p:nvSpPr>
          <p:cNvPr id="22530" name="Content Placeholder 2"/>
          <p:cNvSpPr>
            <a:spLocks noGrp="1"/>
          </p:cNvSpPr>
          <p:nvPr>
            <p:ph idx="1"/>
          </p:nvPr>
        </p:nvSpPr>
        <p:spPr/>
        <p:txBody>
          <a:bodyPr/>
          <a:lstStyle/>
          <a:p>
            <a:pPr eaLnBrk="1" hangingPunct="1"/>
            <a:r>
              <a:rPr lang="en-GB" b="1"/>
              <a:t>- There are many courses available around the world  providing degrees and qualifications in ‘Criminology’ and in ‘Forensic Psychology’ –</a:t>
            </a:r>
          </a:p>
          <a:p>
            <a:pPr eaLnBrk="1" hangingPunct="1"/>
            <a:r>
              <a:rPr lang="en-GB" b="1"/>
              <a:t>‘expert’ – evidence, fact, opinion?</a:t>
            </a:r>
          </a:p>
          <a:p>
            <a:pPr eaLnBrk="1" hangingPunct="1"/>
            <a:r>
              <a:rPr lang="en-GB" b="1"/>
              <a:t>- consider for example 'borderline personality disorder', 'sex addiction' - see</a:t>
            </a:r>
          </a:p>
          <a:p>
            <a:pPr eaLnBrk="1" hangingPunct="1"/>
            <a:r>
              <a:rPr lang="en-GB" b="1"/>
              <a:t>'Forensic misuse of sex addiction' :</a:t>
            </a:r>
          </a:p>
          <a:p>
            <a:pPr eaLnBrk="1" hangingPunct="1"/>
            <a:r>
              <a:rPr lang="en-GB"/>
              <a:t>https://www.psychologytoday.com/blog/women-who-stray/201601/forensic-misuse-sex-addiction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b="1"/>
              <a:t>FORENSIC -</a:t>
            </a:r>
            <a:endParaRPr lang="en-US"/>
          </a:p>
        </p:txBody>
      </p:sp>
      <p:sp>
        <p:nvSpPr>
          <p:cNvPr id="24578" name="Content Placeholder 2"/>
          <p:cNvSpPr>
            <a:spLocks noGrp="1"/>
          </p:cNvSpPr>
          <p:nvPr>
            <p:ph idx="1"/>
          </p:nvPr>
        </p:nvSpPr>
        <p:spPr/>
        <p:txBody>
          <a:bodyPr/>
          <a:lstStyle/>
          <a:p>
            <a:pPr eaLnBrk="1" hangingPunct="1"/>
            <a:r>
              <a:rPr lang="en-GB" b="1"/>
              <a:t>All these disciplines lay claim to the word ‘forensic’ -   According to the Merriam-Webster dictionary, the word forensic derives from the Latin word </a:t>
            </a:r>
            <a:r>
              <a:rPr lang="en-GB" b="1" err="1"/>
              <a:t>forensis</a:t>
            </a:r>
            <a:r>
              <a:rPr lang="en-GB" b="1"/>
              <a:t>, meaning ‘public’, or 'open court' from </a:t>
            </a:r>
            <a:r>
              <a:rPr lang="en-GB" b="1" i="1"/>
              <a:t>forum.</a:t>
            </a:r>
            <a:endParaRPr lang="en-US"/>
          </a:p>
          <a:p>
            <a:pPr eaLnBrk="1" hangingPunct="1"/>
            <a:endParaRPr lang="en-GB" b="1" i="1"/>
          </a:p>
        </p:txBody>
      </p:sp>
      <p:pic>
        <p:nvPicPr>
          <p:cNvPr id="2" name="Picture 1" descr="Image result for brain magnifying glass"/>
          <p:cNvPicPr>
            <a:picLocks noChangeAspect="1"/>
          </p:cNvPicPr>
          <p:nvPr/>
        </p:nvPicPr>
        <p:blipFill>
          <a:blip r:embed="rId3"/>
          <a:stretch>
            <a:fillRect/>
          </a:stretch>
        </p:blipFill>
        <p:spPr>
          <a:xfrm>
            <a:off x="3827827" y="3527425"/>
            <a:ext cx="3914411" cy="288535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pPr eaLnBrk="1" hangingPunct="1"/>
            <a:endParaRPr lang="en-GB"/>
          </a:p>
        </p:txBody>
      </p:sp>
      <p:sp>
        <p:nvSpPr>
          <p:cNvPr id="26626" name="Content Placeholder 2"/>
          <p:cNvSpPr>
            <a:spLocks noGrp="1"/>
          </p:cNvSpPr>
          <p:nvPr>
            <p:ph idx="1"/>
          </p:nvPr>
        </p:nvSpPr>
        <p:spPr>
          <a:xfrm>
            <a:off x="457200" y="260802"/>
            <a:ext cx="8229600" cy="6063798"/>
          </a:xfrm>
        </p:spPr>
        <p:txBody>
          <a:bodyPr/>
          <a:lstStyle/>
          <a:p>
            <a:pPr eaLnBrk="1" hangingPunct="1"/>
            <a:r>
              <a:rPr lang="en-GB" b="1"/>
              <a:t>One - the public examination of  a point of discussion, especially in a public forum or court of law.  The second meaning of the word forensic relates, specifically, to the production and application of scientific knowledge in relation to legal questions</a:t>
            </a:r>
            <a:endParaRPr lang="en-US" b="1"/>
          </a:p>
          <a:p>
            <a:pPr eaLnBrk="1" hangingPunct="1"/>
            <a:r>
              <a:rPr lang="en-GB"/>
              <a:t>'Forensic criminologists are sociologists who build expertise in a range of categories to study crime.  They may approach a crime in a variety of ways to </a:t>
            </a:r>
            <a:r>
              <a:rPr lang="en-GB" err="1"/>
              <a:t>analyze</a:t>
            </a:r>
            <a:r>
              <a:rPr lang="en-GB"/>
              <a:t> it, including studying the physical evidence and using criminal event analysis and event reconstruction to consider a case. They profile criminals and victims, incorporating </a:t>
            </a:r>
            <a:r>
              <a:rPr lang="en-GB" err="1"/>
              <a:t>behavior</a:t>
            </a:r>
            <a:r>
              <a:rPr lang="en-GB"/>
              <a:t> as it overlaps with physical evidence' </a:t>
            </a:r>
            <a:r>
              <a:rPr lang="en-GB" sz="1600"/>
              <a:t>- http://woman.thenest.com/forensic-criminologist-19131.html</a:t>
            </a:r>
          </a:p>
          <a:p>
            <a:pPr eaLnBrk="1" hangingPunct="1"/>
            <a:endParaRPr lang="en-GB" b="1"/>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lstStyle/>
          <a:p>
            <a:pPr eaLnBrk="1" hangingPunct="1"/>
            <a:r>
              <a:rPr lang="en-GB"/>
              <a:t>Mental Health Act 2007</a:t>
            </a:r>
            <a:endParaRPr lang="en-US"/>
          </a:p>
        </p:txBody>
      </p:sp>
      <p:sp>
        <p:nvSpPr>
          <p:cNvPr id="28674" name="Content Placeholder 2"/>
          <p:cNvSpPr>
            <a:spLocks noGrp="1"/>
          </p:cNvSpPr>
          <p:nvPr>
            <p:ph idx="1"/>
          </p:nvPr>
        </p:nvSpPr>
        <p:spPr/>
        <p:txBody>
          <a:bodyPr/>
          <a:lstStyle/>
          <a:p>
            <a:pPr eaLnBrk="1" hangingPunct="1"/>
            <a:r>
              <a:rPr lang="en-US" b="1"/>
              <a:t>definition of mental disorder: it changes the way the 1983 Act defines mental disorder, so that a single definition applies throughout the Act, and abolishes references to categories of disorder.</a:t>
            </a:r>
            <a:endParaRPr lang="en-US"/>
          </a:p>
          <a:p>
            <a:pPr eaLnBrk="1" hangingPunct="1"/>
            <a:r>
              <a:rPr lang="en-US" b="1"/>
              <a:t>See 'The Human Rights Act and Mental Health Law – Has it Helped?' Brenda Hale - </a:t>
            </a:r>
          </a:p>
          <a:p>
            <a:pPr eaLnBrk="1" hangingPunct="1"/>
            <a:r>
              <a:rPr lang="en-US"/>
              <a:t>http://journals.northumbria.ac.uk/index.php/IJMHMCL/article/viewFile/196/191</a:t>
            </a:r>
          </a:p>
          <a:p>
            <a:pPr eaLnBrk="1" hangingPunct="1"/>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a:t>Mental Health Act 2007</a:t>
            </a:r>
            <a:endParaRPr lang="en-US"/>
          </a:p>
        </p:txBody>
      </p:sp>
      <p:sp>
        <p:nvSpPr>
          <p:cNvPr id="30722" name="Content Placeholder 2"/>
          <p:cNvSpPr>
            <a:spLocks noGrp="1"/>
          </p:cNvSpPr>
          <p:nvPr>
            <p:ph idx="1"/>
          </p:nvPr>
        </p:nvSpPr>
        <p:spPr/>
        <p:txBody>
          <a:bodyPr/>
          <a:lstStyle/>
          <a:p>
            <a:pPr eaLnBrk="1" hangingPunct="1"/>
            <a:r>
              <a:rPr lang="en-US" b="1"/>
              <a:t>criteria for detention:  introduces a new appropriate medical treatment test which applies to all the longer-term powers of detention. As a result, it is not be possible for patients to be compulsorily detained, or their detention continued, unless appropriate medical treatment and all other circumstances of the case is available to that patient. These criteria abolished the treatability test.</a:t>
            </a:r>
            <a:endParaRPr lang="en-US"/>
          </a:p>
          <a:p>
            <a:pPr eaLnBrk="1" hangingPunct="1"/>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93453"/>
          </a:xfrm>
        </p:spPr>
        <p:txBody>
          <a:bodyPr/>
          <a:lstStyle/>
          <a:p>
            <a:endParaRPr lang="en-US"/>
          </a:p>
        </p:txBody>
      </p:sp>
      <p:sp>
        <p:nvSpPr>
          <p:cNvPr id="3" name="Content Placeholder 2"/>
          <p:cNvSpPr>
            <a:spLocks noGrp="1"/>
          </p:cNvSpPr>
          <p:nvPr>
            <p:ph idx="1"/>
          </p:nvPr>
        </p:nvSpPr>
        <p:spPr>
          <a:xfrm>
            <a:off x="457200" y="880087"/>
            <a:ext cx="8229600" cy="5444513"/>
          </a:xfrm>
        </p:spPr>
        <p:txBody>
          <a:bodyPr/>
          <a:lstStyle/>
          <a:p>
            <a:r>
              <a:rPr lang="en-US"/>
              <a:t>https://www.justice.gov.uk/downloads/offenders/mentally-disordered-offenders/guidance-for-the-courts-mha.pdf</a:t>
            </a:r>
          </a:p>
          <a:p>
            <a:r>
              <a:rPr lang="en-US"/>
              <a:t>The primary function of the changes to the 1983 Act is to improve the ability of mental health professionals to provide treatment for mental disorder at the time people need it, rather than after a person’s disorder has led to serious self harm or offences against others. The changes do not alter the intention that where, nonetheless, mentally disordered people do offend and come before the courts, they should have the same right to assessment and treatment by specialist health services as people who have not offended</a:t>
            </a:r>
          </a:p>
        </p:txBody>
      </p:sp>
    </p:spTree>
    <p:extLst>
      <p:ext uri="{BB962C8B-B14F-4D97-AF65-F5344CB8AC3E}">
        <p14:creationId xmlns:p14="http://schemas.microsoft.com/office/powerpoint/2010/main" val="40085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sz="2000" err="1"/>
              <a:t>Curr</a:t>
            </a:r>
            <a:r>
              <a:rPr lang="en-US" sz="2000"/>
              <a:t> </a:t>
            </a:r>
            <a:r>
              <a:rPr lang="en-US" sz="2000" err="1"/>
              <a:t>Opin</a:t>
            </a:r>
            <a:r>
              <a:rPr lang="en-US" sz="2000"/>
              <a:t> Psychiatry. 2009;22(5):501-506. © 2009 Lippincott Williams &amp; Wilkins:</a:t>
            </a:r>
            <a:br>
              <a:rPr lang="en-US"/>
            </a:br>
            <a:r>
              <a:rPr lang="en-US" sz="2200" b="1"/>
              <a:t>Assessment and Management of Dangerous and Severe Personality Disorders: Recent Legal Developments</a:t>
            </a:r>
            <a:endParaRPr lang="en-US" sz="2200"/>
          </a:p>
        </p:txBody>
      </p:sp>
      <p:sp>
        <p:nvSpPr>
          <p:cNvPr id="3" name="Content Placeholder 2"/>
          <p:cNvSpPr>
            <a:spLocks noGrp="1"/>
          </p:cNvSpPr>
          <p:nvPr>
            <p:ph idx="1"/>
          </p:nvPr>
        </p:nvSpPr>
        <p:spPr/>
        <p:txBody>
          <a:bodyPr>
            <a:normAutofit fontScale="70000" lnSpcReduction="20000"/>
          </a:bodyPr>
          <a:lstStyle/>
          <a:p>
            <a:pPr marL="274320" indent="-274320" eaLnBrk="1" fontAlgn="auto" hangingPunct="1">
              <a:spcAft>
                <a:spcPts val="0"/>
              </a:spcAft>
              <a:buClr>
                <a:schemeClr val="accent3"/>
              </a:buClr>
              <a:buFont typeface="Wingdings 2"/>
              <a:buChar char=""/>
              <a:defRPr/>
            </a:pPr>
            <a:r>
              <a:rPr lang="en-US"/>
              <a:t>Recent developments in mental health legislation have paralleled those in the criminal justice system in that they have extended provisions for compulsory measures. In the UK, for example, the latest reform of the Mental Health Act 1983, which came into effect in November 2008, adopted a broader definition of mental disorder as well as the 'treatability test' for personality disorders. This test specified that individuals with personality disorders could be detained in hospital only if the treatment was likely to alleviate the condition or prevent deterioration. </a:t>
            </a:r>
            <a:r>
              <a:rPr lang="en-US" b="1" u="sng"/>
              <a:t>Under the new Act, it is only necessary that medical treatment is 'available', regardless of whether it has any benefit to the specific patient</a:t>
            </a:r>
            <a:r>
              <a:rPr lang="en-US"/>
              <a:t>. A further significant change in the amended Act is the introduction of compulsory community treatment.</a:t>
            </a:r>
          </a:p>
          <a:p>
            <a:pPr marL="274320" indent="-274320" eaLnBrk="1" fontAlgn="auto" hangingPunct="1">
              <a:spcAft>
                <a:spcPts val="0"/>
              </a:spcAft>
              <a:buClr>
                <a:schemeClr val="accent3"/>
              </a:buClr>
              <a:buFont typeface="Wingdings 2"/>
              <a:buChar char=""/>
              <a:defRPr/>
            </a:pPr>
            <a:r>
              <a:rPr lang="en-US"/>
              <a:t>Significantly, psychiatrists are frequently involved not only in assessments under mental health legislation but also in evaluations of relevant criteria in schemes for public protection. It is, therefore, crucial that they have detailed knowledge and skills with regard to relevant assessment instruments and are able to determine which treatments may be effective in reducing risk.</a:t>
            </a:r>
          </a:p>
          <a:p>
            <a:pPr marL="274320" indent="-274320" eaLnBrk="1" fontAlgn="auto" hangingPunct="1">
              <a:spcAft>
                <a:spcPts val="0"/>
              </a:spcAft>
              <a:buClr>
                <a:schemeClr val="accent3"/>
              </a:buClr>
              <a:buFont typeface="Wingdings 2"/>
              <a:buChar char=""/>
              <a:defRPr/>
            </a:pP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p:cNvSpPr>
            <a:spLocks noGrp="1"/>
          </p:cNvSpPr>
          <p:nvPr>
            <p:ph type="title"/>
          </p:nvPr>
        </p:nvSpPr>
        <p:spPr/>
        <p:txBody>
          <a:bodyPr/>
          <a:lstStyle/>
          <a:p>
            <a:pPr eaLnBrk="1" hangingPunct="1"/>
            <a:r>
              <a:rPr lang="en-GB"/>
              <a:t>[Mental Capacity Act 2005]</a:t>
            </a:r>
            <a:endParaRPr lang="en-US"/>
          </a:p>
        </p:txBody>
      </p:sp>
      <p:sp>
        <p:nvSpPr>
          <p:cNvPr id="34818" name="Content Placeholder 2"/>
          <p:cNvSpPr>
            <a:spLocks noGrp="1"/>
          </p:cNvSpPr>
          <p:nvPr>
            <p:ph idx="1"/>
          </p:nvPr>
        </p:nvSpPr>
        <p:spPr/>
        <p:txBody>
          <a:bodyPr/>
          <a:lstStyle/>
          <a:p>
            <a:pPr eaLnBrk="1" hangingPunct="1"/>
            <a:r>
              <a:rPr lang="en-GB"/>
              <a:t>Another statute relevant to mental status is the Mental Capacity Act.  NOTE THAT this is more about providing support to individual citizens in the practical arrangements for their lives in the event of incapacity </a:t>
            </a:r>
          </a:p>
          <a:p>
            <a:pPr eaLnBrk="1" hangingPunct="1"/>
            <a:r>
              <a:rPr lang="en-GB"/>
              <a:t>Psychiatry/psychology/medicine key to many issues – fitness to stand trial, diminished responsibility, provocation, mental status overall</a:t>
            </a: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p:txBody>
          <a:bodyPr/>
          <a:lstStyle/>
          <a:p>
            <a:pPr eaLnBrk="1" hangingPunct="1"/>
            <a:endParaRPr lang="en-GB"/>
          </a:p>
        </p:txBody>
      </p:sp>
      <p:sp>
        <p:nvSpPr>
          <p:cNvPr id="36866" name="Content Placeholder 2"/>
          <p:cNvSpPr>
            <a:spLocks noGrp="1"/>
          </p:cNvSpPr>
          <p:nvPr>
            <p:ph idx="1"/>
          </p:nvPr>
        </p:nvSpPr>
        <p:spPr>
          <a:xfrm>
            <a:off x="457200" y="352548"/>
            <a:ext cx="8229600" cy="5972052"/>
          </a:xfrm>
        </p:spPr>
        <p:txBody>
          <a:bodyPr/>
          <a:lstStyle/>
          <a:p>
            <a:pPr eaLnBrk="1" hangingPunct="1"/>
            <a:r>
              <a:rPr lang="en-GB" sz="2400"/>
              <a:t>Note that the </a:t>
            </a:r>
            <a:r>
              <a:rPr lang="en-GB" sz="2400" err="1"/>
              <a:t>M’Naghten</a:t>
            </a:r>
            <a:r>
              <a:rPr lang="en-GB" sz="2400"/>
              <a:t> rule still has influence: </a:t>
            </a:r>
            <a:r>
              <a:rPr lang="en-US" sz="2400"/>
              <a:t>In </a:t>
            </a:r>
            <a:r>
              <a:rPr lang="en-US" sz="2400" err="1"/>
              <a:t>M’Naghten</a:t>
            </a:r>
            <a:r>
              <a:rPr lang="en-US" sz="2400"/>
              <a:t> [1843] where </a:t>
            </a:r>
            <a:r>
              <a:rPr lang="en-US" sz="2400" err="1"/>
              <a:t>M’Naghten</a:t>
            </a:r>
            <a:r>
              <a:rPr lang="en-US" sz="2400"/>
              <a:t> killed believing he had been ‘told’ to kill the Home Secretary, the House of Lords decided that in all future cases, the defendant must </a:t>
            </a:r>
            <a:r>
              <a:rPr lang="en-US" sz="2400" err="1"/>
              <a:t>labour</a:t>
            </a:r>
            <a:r>
              <a:rPr lang="en-US" sz="2400"/>
              <a:t>  under a defect of reason from a disease of the mind so as not to know the nature and quality of his act, or, if he did, that what he was doing was wrong in order to plead the </a:t>
            </a:r>
            <a:r>
              <a:rPr lang="en-US" sz="2400" err="1"/>
              <a:t>defence</a:t>
            </a:r>
            <a:r>
              <a:rPr lang="en-US" sz="2400"/>
              <a:t> of insanity. </a:t>
            </a:r>
          </a:p>
          <a:p>
            <a:pPr eaLnBrk="1" hangingPunct="1"/>
            <a:r>
              <a:rPr lang="en-US" sz="2400"/>
              <a:t>The evidence of three </a:t>
            </a:r>
            <a:r>
              <a:rPr lang="en-US" sz="2400" err="1"/>
              <a:t>defence</a:t>
            </a:r>
            <a:r>
              <a:rPr lang="en-US" sz="2400"/>
              <a:t> doctors was that </a:t>
            </a:r>
            <a:r>
              <a:rPr lang="en-US" sz="2400" err="1"/>
              <a:t>M’Naghten</a:t>
            </a:r>
            <a:r>
              <a:rPr lang="en-US" sz="2400"/>
              <a:t> was insane and did not have control of his actions. One of these, </a:t>
            </a:r>
            <a:r>
              <a:rPr lang="en-US" sz="2400" err="1"/>
              <a:t>Dr</a:t>
            </a:r>
            <a:r>
              <a:rPr lang="en-US" sz="2400"/>
              <a:t> Edward Monroe, testified:</a:t>
            </a:r>
          </a:p>
          <a:p>
            <a:pPr eaLnBrk="1" hangingPunct="1"/>
            <a:r>
              <a:rPr lang="en-US" sz="2400" i="1"/>
              <a:t>“I believe I am able to discriminate between a case where a man is </a:t>
            </a:r>
            <a:r>
              <a:rPr lang="en-US" sz="2400" i="1" err="1"/>
              <a:t>labouring</a:t>
            </a:r>
            <a:r>
              <a:rPr lang="en-US" sz="2400" i="1"/>
              <a:t> under delusion, and where a man feigns delusion. I am quite satisfied that the prisoner entertained the delusions he was giving utterance to. I have not the slightest shadow of a doubt on the subject.”</a:t>
            </a:r>
          </a:p>
          <a:p>
            <a:pPr eaLnBrk="1" hangingPunct="1"/>
            <a:endParaRPr lang="en-US" sz="2400"/>
          </a:p>
          <a:p>
            <a:pPr eaLnBrk="1" hangingPunct="1"/>
            <a:endParaRPr lang="en-US" sz="2400"/>
          </a:p>
          <a:p>
            <a:pPr eaLnBrk="1" hangingPunct="1"/>
            <a:endParaRPr lang="en-US" sz="2400"/>
          </a:p>
          <a:p>
            <a:pPr eaLnBrk="1" hangingPunct="1"/>
            <a:endParaRPr lang="en-US" sz="24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627784" y="2204864"/>
            <a:ext cx="3384376" cy="3672408"/>
          </a:xfrm>
          <a:prstGeom prst="rect">
            <a:avLst/>
          </a:prstGeom>
        </p:spPr>
      </p:pic>
    </p:spTree>
    <p:extLst>
      <p:ext uri="{BB962C8B-B14F-4D97-AF65-F5344CB8AC3E}">
        <p14:creationId xmlns:p14="http://schemas.microsoft.com/office/powerpoint/2010/main" val="3492579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i="1"/>
          </a:p>
          <a:p>
            <a:endParaRPr lang="en-US" i="1"/>
          </a:p>
          <a:p>
            <a:endParaRPr lang="en-US" i="1"/>
          </a:p>
          <a:p>
            <a:endParaRPr lang="en-US" i="1"/>
          </a:p>
          <a:p>
            <a:r>
              <a:rPr lang="en-US" i="1"/>
              <a:t>The defendant knew his actions were legally wrong but did not believe them to be morally wrong: because he knew they were legally wrong he was not entitled under the </a:t>
            </a:r>
            <a:r>
              <a:rPr lang="en-US" i="1" err="1"/>
              <a:t>M'Naghten</a:t>
            </a:r>
            <a:r>
              <a:rPr lang="en-US" i="1"/>
              <a:t> Rules to ask the jury to enter a verdict of not guilty by reason of insanity.</a:t>
            </a:r>
            <a:endParaRPr lang="en-US"/>
          </a:p>
        </p:txBody>
      </p:sp>
      <p:sp>
        <p:nvSpPr>
          <p:cNvPr id="4" name="TextBox 3"/>
          <p:cNvSpPr txBox="1"/>
          <p:nvPr/>
        </p:nvSpPr>
        <p:spPr>
          <a:xfrm>
            <a:off x="930275" y="952500"/>
            <a:ext cx="7605713" cy="2308324"/>
          </a:xfrm>
          <a:prstGeom prst="rect">
            <a:avLst/>
          </a:prstGeom>
        </p:spPr>
        <p:txBody>
          <a:bodyPr rtlCol="0">
            <a:spAutoFit/>
          </a:bodyPr>
          <a:lstStyle/>
          <a:p>
            <a:r>
              <a:rPr lang="en-US" sz="2400">
                <a:latin typeface="Constantia"/>
              </a:rPr>
              <a:t>In </a:t>
            </a:r>
            <a:r>
              <a:rPr lang="en-US" sz="2400" i="1">
                <a:latin typeface="Constantia"/>
              </a:rPr>
              <a:t>R v Johnson (Dean) </a:t>
            </a:r>
            <a:r>
              <a:rPr lang="en-US" sz="2400">
                <a:latin typeface="Constantia"/>
              </a:rPr>
              <a:t>[2007] EWCA </a:t>
            </a:r>
            <a:r>
              <a:rPr lang="en-US" sz="2400" err="1">
                <a:latin typeface="Constantia"/>
              </a:rPr>
              <a:t>Crim</a:t>
            </a:r>
            <a:r>
              <a:rPr lang="en-US" sz="2400">
                <a:latin typeface="Constantia"/>
              </a:rPr>
              <a:t> 1978], a generally undisturbed area of the </a:t>
            </a:r>
            <a:r>
              <a:rPr lang="en-US" sz="2400" i="1" err="1">
                <a:latin typeface="Constantia"/>
              </a:rPr>
              <a:t>M’Naghten</a:t>
            </a:r>
            <a:r>
              <a:rPr lang="en-US" sz="2400" i="1">
                <a:latin typeface="Constantia"/>
              </a:rPr>
              <a:t> </a:t>
            </a:r>
            <a:r>
              <a:rPr lang="en-US" sz="2400">
                <a:latin typeface="Constantia"/>
              </a:rPr>
              <a:t>rules came under close scrutiny. The case presented the following question: is the assailant required to know that his act was legally wrong or merely morally wrong in order to succeed in his </a:t>
            </a:r>
            <a:r>
              <a:rPr lang="en-US" sz="2400" err="1">
                <a:latin typeface="Constantia"/>
              </a:rPr>
              <a:t>defence</a:t>
            </a:r>
            <a:r>
              <a:rPr lang="en-US" sz="2400">
                <a:latin typeface="Constantia"/>
              </a:rPr>
              <a:t>?</a:t>
            </a:r>
            <a:r>
              <a:rPr lang="en-US">
                <a:latin typeface="Constantia"/>
              </a:rPr>
              <a:t> ​</a:t>
            </a:r>
            <a:endParaRPr lang="en-US"/>
          </a:p>
        </p:txBody>
      </p:sp>
    </p:spTree>
    <p:extLst>
      <p:ext uri="{BB962C8B-B14F-4D97-AF65-F5344CB8AC3E}">
        <p14:creationId xmlns:p14="http://schemas.microsoft.com/office/powerpoint/2010/main" val="20013816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p:txBody>
          <a:bodyPr/>
          <a:lstStyle/>
          <a:p>
            <a:pPr eaLnBrk="1" hangingPunct="1"/>
            <a:r>
              <a:rPr lang="en-GB"/>
              <a:t>Scepticism/enquiry</a:t>
            </a:r>
          </a:p>
        </p:txBody>
      </p:sp>
      <p:sp>
        <p:nvSpPr>
          <p:cNvPr id="37890" name="Content Placeholder 2"/>
          <p:cNvSpPr>
            <a:spLocks noGrp="1"/>
          </p:cNvSpPr>
          <p:nvPr>
            <p:ph idx="1"/>
          </p:nvPr>
        </p:nvSpPr>
        <p:spPr/>
        <p:txBody>
          <a:bodyPr/>
          <a:lstStyle/>
          <a:p>
            <a:pPr eaLnBrk="1" hangingPunct="1"/>
            <a:r>
              <a:rPr lang="en-GB"/>
              <a:t>Key is to foster healthy scepticism towards all forms of information -</a:t>
            </a:r>
            <a:r>
              <a:rPr lang="en-GB" sz="2800"/>
              <a:t> assessments relating to human nature, states of mind and human personality -</a:t>
            </a:r>
            <a:endParaRPr lang="en-US" sz="2800"/>
          </a:p>
          <a:p>
            <a:pPr eaLnBrk="1" hangingPunct="1"/>
            <a:r>
              <a:rPr lang="en-GB" sz="2800"/>
              <a:t>The law is dependent upon such assessments – of the ‘reasonable man’ or the ‘ordinary person’, of the ‘robustness’ to be expected of ordinary citizens, of the extent to which they may be provoked, and by what and by whom. </a:t>
            </a:r>
          </a:p>
          <a:p>
            <a:pPr eaLnBrk="1" hangingPunct="1"/>
            <a:r>
              <a:rPr lang="en-GB" sz="2800"/>
              <a:t>debateable, both in </a:t>
            </a:r>
            <a:r>
              <a:rPr lang="en-GB" sz="2800" i="1"/>
              <a:t>philosophical</a:t>
            </a:r>
            <a:r>
              <a:rPr lang="en-GB" sz="2800"/>
              <a:t> and in </a:t>
            </a:r>
            <a:r>
              <a:rPr lang="en-GB" sz="2800" i="1"/>
              <a:t>psychological</a:t>
            </a:r>
            <a:r>
              <a:rPr lang="en-GB" sz="2800"/>
              <a:t> terms.</a:t>
            </a:r>
            <a:endParaRPr lang="en-US" sz="28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p:txBody>
          <a:bodyPr/>
          <a:lstStyle/>
          <a:p>
            <a:pPr eaLnBrk="1" hangingPunct="1"/>
            <a:r>
              <a:rPr lang="en-GB"/>
              <a:t>Criminology</a:t>
            </a:r>
            <a:endParaRPr lang="en-US"/>
          </a:p>
        </p:txBody>
      </p:sp>
      <p:sp>
        <p:nvSpPr>
          <p:cNvPr id="39938" name="Content Placeholder 2"/>
          <p:cNvSpPr>
            <a:spLocks noGrp="1"/>
          </p:cNvSpPr>
          <p:nvPr>
            <p:ph idx="1"/>
          </p:nvPr>
        </p:nvSpPr>
        <p:spPr/>
        <p:txBody>
          <a:bodyPr/>
          <a:lstStyle/>
          <a:p>
            <a:pPr eaLnBrk="1" hangingPunct="1"/>
            <a:r>
              <a:rPr lang="en-GB"/>
              <a:t>Blackwell Encyclopedia of Sociology: </a:t>
            </a:r>
            <a:r>
              <a:rPr lang="en-US"/>
              <a:t>“ the study of crime and related phenomena. A common starting point in defining criminology is to cite Edwin Sutherland's (1883–1950) tripartite definition of it as an examination of the process of creating laws, violation of laws, and reacting to those violations. While this is a relatively broad definition, it is not all encompassing”.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pPr eaLnBrk="1" hangingPunct="1"/>
            <a:endParaRPr lang="en-GB"/>
          </a:p>
        </p:txBody>
      </p:sp>
      <p:sp>
        <p:nvSpPr>
          <p:cNvPr id="41986" name="Content Placeholder 2"/>
          <p:cNvSpPr>
            <a:spLocks noGrp="1"/>
          </p:cNvSpPr>
          <p:nvPr>
            <p:ph idx="1"/>
          </p:nvPr>
        </p:nvSpPr>
        <p:spPr>
          <a:xfrm>
            <a:off x="457200" y="1063578"/>
            <a:ext cx="8229600" cy="5261022"/>
          </a:xfrm>
        </p:spPr>
        <p:txBody>
          <a:bodyPr/>
          <a:lstStyle/>
          <a:p>
            <a:pPr eaLnBrk="1" hangingPunct="1"/>
            <a:r>
              <a:rPr lang="en-US" b="1"/>
              <a:t>…”At the heart of divisiveness regarding the parameters of criminology lies ideological conflict”.</a:t>
            </a:r>
          </a:p>
          <a:p>
            <a:pPr eaLnBrk="1" hangingPunct="1"/>
            <a:endParaRPr lang="en-US"/>
          </a:p>
          <a:p>
            <a:pPr eaLnBrk="1" hangingPunct="1"/>
            <a:r>
              <a:rPr lang="en-US"/>
              <a:t>- 'Criminals are not victims of society' - William Hague 2000, </a:t>
            </a:r>
            <a:r>
              <a:rPr lang="en-US">
                <a:hlinkClick r:id="rId3"/>
              </a:rPr>
              <a:t>http://www.independent.co.uk/voices/commentators/criminals-are-not-victims-of-society-5371175.html</a:t>
            </a:r>
          </a:p>
          <a:p>
            <a:pPr eaLnBrk="1" hangingPunct="1"/>
            <a:r>
              <a:rPr lang="en-US"/>
              <a:t>Jo Cox: Man jailed for 'terrorist' murder of MP - </a:t>
            </a:r>
          </a:p>
          <a:p>
            <a:pPr eaLnBrk="1" hangingPunct="1"/>
            <a:r>
              <a:rPr lang="en-US"/>
              <a:t>http://www.bbc.co.uk/news/uk-38079594</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54963"/>
            <a:ext cx="8229600" cy="6269637"/>
          </a:xfrm>
        </p:spPr>
        <p:txBody>
          <a:bodyPr/>
          <a:lstStyle/>
          <a:p>
            <a:pPr marL="0" indent="0">
              <a:buNone/>
            </a:pPr>
            <a:endParaRPr lang="en-US"/>
          </a:p>
          <a:p>
            <a:r>
              <a:rPr lang="en-US"/>
              <a:t>White Collar Crime</a:t>
            </a:r>
          </a:p>
          <a:p>
            <a:r>
              <a:rPr lang="en-US"/>
              <a:t>http://www.tandfonline.com/doi/abs/10.1080/10511250802137200?src=recsys&amp;journalCode=rcje20</a:t>
            </a:r>
          </a:p>
          <a:p>
            <a:r>
              <a:rPr lang="en-US"/>
              <a:t>Populist and Patrician. These perspectives differ in definitional approach to the concept, explicit recognition of the criminality of offenses committed by respectable citizens, how much attention is paid to the victims and costs of white‐collar crime, the analytic centrality of criminalization, and the variables and dynamics that purportedly explain variation in offending.</a:t>
            </a:r>
          </a:p>
          <a:p>
            <a:r>
              <a:rPr lang="en-US"/>
              <a:t>https://www.bloomberg.com/news/articles/2015-10-21/has-it-become-impossible-to-prosecute-white-collar-crime-</a:t>
            </a:r>
          </a:p>
        </p:txBody>
      </p:sp>
    </p:spTree>
    <p:extLst>
      <p:ext uri="{BB962C8B-B14F-4D97-AF65-F5344CB8AC3E}">
        <p14:creationId xmlns:p14="http://schemas.microsoft.com/office/powerpoint/2010/main" val="25707889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a:t>https://www.fraudswatch.com/white-collar-crime-lying-cheating-and-stealing</a:t>
            </a:r>
            <a:r>
              <a:rPr lang="en-US"/>
              <a:t>/</a:t>
            </a:r>
          </a:p>
        </p:txBody>
      </p:sp>
      <p:pic>
        <p:nvPicPr>
          <p:cNvPr id="4" name="Content Placeholder 3" descr="Image result for white collar crime"/>
          <p:cNvPicPr>
            <a:picLocks noGrp="1" noChangeAspect="1"/>
          </p:cNvPicPr>
          <p:nvPr>
            <p:ph idx="1"/>
          </p:nvPr>
        </p:nvPicPr>
        <p:blipFill>
          <a:blip r:embed="rId3"/>
          <a:stretch>
            <a:fillRect/>
          </a:stretch>
        </p:blipFill>
        <p:spPr>
          <a:xfrm>
            <a:off x="1499394" y="1935163"/>
            <a:ext cx="6145211" cy="4389437"/>
          </a:xfrm>
        </p:spPr>
      </p:pic>
    </p:spTree>
    <p:extLst>
      <p:ext uri="{BB962C8B-B14F-4D97-AF65-F5344CB8AC3E}">
        <p14:creationId xmlns:p14="http://schemas.microsoft.com/office/powerpoint/2010/main" val="3996169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pPr eaLnBrk="1" hangingPunct="1"/>
            <a:endParaRPr lang="en-GB"/>
          </a:p>
        </p:txBody>
      </p:sp>
      <p:sp>
        <p:nvSpPr>
          <p:cNvPr id="44034" name="Content Placeholder 2"/>
          <p:cNvSpPr>
            <a:spLocks noGrp="1"/>
          </p:cNvSpPr>
          <p:nvPr>
            <p:ph idx="1"/>
          </p:nvPr>
        </p:nvSpPr>
        <p:spPr/>
        <p:txBody>
          <a:bodyPr/>
          <a:lstStyle/>
          <a:p>
            <a:pPr eaLnBrk="1" hangingPunct="1"/>
            <a:r>
              <a:rPr lang="en-US"/>
              <a:t>Criminological studies can therefore provide essential insights into our management of criminal </a:t>
            </a:r>
            <a:r>
              <a:rPr lang="en-US" err="1"/>
              <a:t>behaviour</a:t>
            </a:r>
            <a:r>
              <a:rPr lang="en-US"/>
              <a:t>, its causes and impact.  The demonstration of </a:t>
            </a:r>
            <a:r>
              <a:rPr lang="en-US" i="1"/>
              <a:t>trends</a:t>
            </a:r>
            <a:r>
              <a:rPr lang="en-US"/>
              <a:t>, through statistical studies and empirical surveys, can be extremely useful.  The danger is where these are converted into </a:t>
            </a:r>
            <a:r>
              <a:rPr lang="en-US" i="1"/>
              <a:t>facts… </a:t>
            </a: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pPr eaLnBrk="1" hangingPunct="1"/>
            <a:r>
              <a:rPr lang="en-GB" sz="4000"/>
              <a:t>Fields of influence</a:t>
            </a:r>
            <a:endParaRPr lang="en-US" sz="4000"/>
          </a:p>
        </p:txBody>
      </p:sp>
      <p:sp>
        <p:nvSpPr>
          <p:cNvPr id="46082" name="Content Placeholder 2"/>
          <p:cNvSpPr>
            <a:spLocks noGrp="1"/>
          </p:cNvSpPr>
          <p:nvPr>
            <p:ph idx="1"/>
          </p:nvPr>
        </p:nvSpPr>
        <p:spPr>
          <a:xfrm>
            <a:off x="200025" y="1539434"/>
            <a:ext cx="8229600" cy="4870891"/>
          </a:xfrm>
        </p:spPr>
        <p:txBody>
          <a:bodyPr/>
          <a:lstStyle/>
          <a:p>
            <a:pPr eaLnBrk="1" hangingPunct="1"/>
            <a:r>
              <a:rPr lang="en-US"/>
              <a:t>Awareness of realms of psychiatry, psychology and in particular the ‘forensic’ arms of these [not forgetting ‘psychoanalysis’!]</a:t>
            </a:r>
          </a:p>
          <a:p>
            <a:pPr eaLnBrk="1" hangingPunct="1"/>
            <a:r>
              <a:rPr lang="en-US">
                <a:hlinkClick r:id="rId3"/>
              </a:rPr>
              <a:t>https://apa.org/action/science/forensic/index.aspx</a:t>
            </a:r>
            <a:r>
              <a:rPr lang="en-US"/>
              <a:t> </a:t>
            </a:r>
          </a:p>
          <a:p>
            <a:pPr eaLnBrk="1" hangingPunct="1"/>
            <a:r>
              <a:rPr lang="en-US"/>
              <a:t>'Within the criminal system, forensic psychologists might work on child abuse cases or determine a defendant’s sanity. They can give an informed opinion of whether a suspect knew right from wrong at the time of a crime and even whether a minor is being truthful in recounting an unlawful act. Some forensic psychologists work in the area of threat assessment, an emerging science predicting who may be at risk for committing a violent act</a:t>
            </a:r>
          </a:p>
          <a:p>
            <a:pPr eaLnBrk="1" hangingPunct="1"/>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p:txBody>
          <a:bodyPr/>
          <a:lstStyle/>
          <a:p>
            <a:pPr eaLnBrk="1" hangingPunct="1"/>
            <a:endParaRPr lang="en-GB"/>
          </a:p>
        </p:txBody>
      </p:sp>
      <p:sp>
        <p:nvSpPr>
          <p:cNvPr id="48130" name="Content Placeholder 2"/>
          <p:cNvSpPr>
            <a:spLocks noGrp="1"/>
          </p:cNvSpPr>
          <p:nvPr>
            <p:ph idx="1"/>
          </p:nvPr>
        </p:nvSpPr>
        <p:spPr/>
        <p:txBody>
          <a:bodyPr/>
          <a:lstStyle/>
          <a:p>
            <a:pPr eaLnBrk="1" hangingPunct="1"/>
            <a:r>
              <a:rPr lang="en-US"/>
              <a:t>Britannica -  ‘psychology’ is the scientific discipline that studies mental processes and </a:t>
            </a:r>
            <a:r>
              <a:rPr lang="en-US" err="1"/>
              <a:t>behaviour</a:t>
            </a:r>
            <a:r>
              <a:rPr lang="en-US"/>
              <a:t> in humans and other animals</a:t>
            </a:r>
          </a:p>
          <a:p>
            <a:pPr eaLnBrk="1" hangingPunct="1"/>
            <a:r>
              <a:rPr lang="en-US"/>
              <a:t>Psychiatry, [according to Britannica] is the science and practice of diagnosing, treating, and preventing </a:t>
            </a:r>
            <a:r>
              <a:rPr lang="en-US" u="sng"/>
              <a:t>mental disorders</a:t>
            </a:r>
            <a:r>
              <a:rPr lang="en-US"/>
              <a:t>.</a:t>
            </a:r>
          </a:p>
          <a:p>
            <a:pPr eaLnBrk="1" hangingPunct="1"/>
            <a:r>
              <a:rPr lang="en-US"/>
              <a:t>- alternative definition – psychology study of conditions of 'normal' mind</a:t>
            </a:r>
          </a:p>
          <a:p>
            <a:pPr eaLnBrk="1" hangingPunct="1"/>
            <a:r>
              <a:rPr lang="en-US"/>
              <a:t>Psychiatry – conditions of 'abnormal' mind</a:t>
            </a:r>
          </a:p>
          <a:p>
            <a:pPr eaLnBrk="1" hangingPunct="1"/>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pPr eaLnBrk="1" hangingPunct="1"/>
            <a:endParaRPr lang="en-GB"/>
          </a:p>
        </p:txBody>
      </p:sp>
      <p:sp>
        <p:nvSpPr>
          <p:cNvPr id="50178" name="Content Placeholder 2"/>
          <p:cNvSpPr>
            <a:spLocks noGrp="1"/>
          </p:cNvSpPr>
          <p:nvPr>
            <p:ph idx="1"/>
          </p:nvPr>
        </p:nvSpPr>
        <p:spPr/>
        <p:txBody>
          <a:bodyPr/>
          <a:lstStyle/>
          <a:p>
            <a:pPr eaLnBrk="1" hangingPunct="1"/>
            <a:r>
              <a:rPr lang="en-US"/>
              <a:t>Note that psychoanalysis still holds a very dubious status in relation to the orthodoxies of psychiatry.  Note too however that psychiatry claims a nosological system identifying psychiatric illnesses [the DSM-IV in the USA and the ICD-10 produced by the WHO], yet, certainly at the borders – with ‘borderline personality disorders’ for example, these systems become somewhat fluid.</a:t>
            </a:r>
          </a:p>
          <a:p>
            <a:pPr eaLnBrk="1" hangingPunct="1"/>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pPr eaLnBrk="1" hangingPunct="1"/>
            <a:r>
              <a:rPr lang="en-GB"/>
              <a:t>Books on Forensic </a:t>
            </a:r>
            <a:r>
              <a:rPr lang="en-GB" b="1" i="1"/>
              <a:t>Psychiatry:</a:t>
            </a:r>
            <a:endParaRPr lang="en-US"/>
          </a:p>
        </p:txBody>
      </p:sp>
      <p:sp>
        <p:nvSpPr>
          <p:cNvPr id="3" name="Content Placeholder 2"/>
          <p:cNvSpPr>
            <a:spLocks noGrp="1"/>
          </p:cNvSpPr>
          <p:nvPr>
            <p:ph idx="1"/>
          </p:nvPr>
        </p:nvSpPr>
        <p:spPr/>
        <p:txBody>
          <a:bodyPr>
            <a:normAutofit lnSpcReduction="10000"/>
          </a:bodyPr>
          <a:lstStyle/>
          <a:p>
            <a:pPr marL="274320" indent="-274320" eaLnBrk="1" fontAlgn="auto" hangingPunct="1">
              <a:spcAft>
                <a:spcPts val="0"/>
              </a:spcAft>
              <a:buClr>
                <a:schemeClr val="accent3"/>
              </a:buClr>
              <a:buFont typeface="Wingdings 2"/>
              <a:buChar char=""/>
              <a:defRPr/>
            </a:pPr>
            <a:r>
              <a:rPr lang="en-GB"/>
              <a:t>tend to include chapters looking at the law and the mentally abnormal offender, offences against property and forensic psychiatry, offences against the person and forensic psychiatry; mental illness and forensic psychiatry – the functional psychoses and neuroses; mental illness and forensic psychiatry – organic brain syndromes; psychopathic disorder and forensic psychiatry; learning disability and forensic psychiatry; sexual offenders; women and juveniles; dangerousness, risk assessment and risk management [These taken from Faulk’s Basic  Forensic Psychiatry, 3</a:t>
            </a:r>
            <a:r>
              <a:rPr lang="en-GB" baseline="30000"/>
              <a:t>rd</a:t>
            </a:r>
            <a:r>
              <a:rPr lang="en-GB"/>
              <a:t> </a:t>
            </a:r>
            <a:r>
              <a:rPr lang="en-GB" err="1"/>
              <a:t>edn</a:t>
            </a:r>
            <a:r>
              <a:rPr lang="en-GB"/>
              <a:t>]. </a:t>
            </a:r>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pPr eaLnBrk="1" hangingPunct="1"/>
            <a:r>
              <a:rPr lang="en-GB"/>
              <a:t>Books on Forensic </a:t>
            </a:r>
            <a:r>
              <a:rPr lang="en-GB" i="1"/>
              <a:t>Psychology:|</a:t>
            </a:r>
            <a:endParaRPr lang="en-US"/>
          </a:p>
        </p:txBody>
      </p:sp>
      <p:sp>
        <p:nvSpPr>
          <p:cNvPr id="54274" name="Content Placeholder 2"/>
          <p:cNvSpPr>
            <a:spLocks noGrp="1"/>
          </p:cNvSpPr>
          <p:nvPr>
            <p:ph idx="1"/>
          </p:nvPr>
        </p:nvSpPr>
        <p:spPr/>
        <p:txBody>
          <a:bodyPr/>
          <a:lstStyle/>
          <a:p>
            <a:pPr eaLnBrk="1" hangingPunct="1"/>
            <a:r>
              <a:rPr lang="en-GB"/>
              <a:t>will list for example – the anatomy of crime; crime and its causes;  investigating crime;  identifying perpetrators; interviewing vulnerable witnesses; interviewing suspects; ‘white collar’ crime, detecting deception; [from Forensic Psychology ed. by  Davies, </a:t>
            </a:r>
            <a:r>
              <a:rPr lang="en-GB" err="1"/>
              <a:t>Hollin</a:t>
            </a:r>
            <a:r>
              <a:rPr lang="en-GB"/>
              <a:t> and Bull]  However, Howitt’s book on Forensic Psychology includes a chapter on mental illness and crime as well as chapters on FBI-style offender profiling;  lies, lie detecting and credibility</a:t>
            </a:r>
            <a:endParaRPr lang="en-US"/>
          </a:p>
          <a:p>
            <a:pPr eaLnBrk="1" hangingPunct="1"/>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b="1"/>
              <a:t>READINGS IN CRIMINOLOGY AND FORENSIC PSYCHOLOGY  </a:t>
            </a:r>
            <a:r>
              <a:rPr lang="en-US"/>
              <a:t> </a:t>
            </a:r>
          </a:p>
          <a:p>
            <a:r>
              <a:rPr lang="en-GB" b="1"/>
              <a:t>Main text </a:t>
            </a:r>
            <a:r>
              <a:rPr lang="en-GB" u="sng"/>
              <a:t>Adler, Joanna and </a:t>
            </a:r>
            <a:r>
              <a:rPr lang="en-GB" u="sng" err="1"/>
              <a:t>Gray</a:t>
            </a:r>
            <a:r>
              <a:rPr lang="en-GB" u="sng"/>
              <a:t>, Jacqueline</a:t>
            </a:r>
            <a:r>
              <a:rPr lang="en-GB"/>
              <a:t> (</a:t>
            </a:r>
            <a:r>
              <a:rPr lang="en-GB" err="1"/>
              <a:t>eds</a:t>
            </a:r>
            <a:r>
              <a:rPr lang="en-GB"/>
              <a:t>) </a:t>
            </a:r>
            <a:r>
              <a:rPr lang="en-GB" i="1"/>
              <a:t>Forensic Psychology: Concepts, debates and practices</a:t>
            </a:r>
            <a:r>
              <a:rPr lang="en-GB"/>
              <a:t> (</a:t>
            </a:r>
            <a:r>
              <a:rPr lang="en-GB" err="1"/>
              <a:t>Cullompton</a:t>
            </a:r>
            <a:r>
              <a:rPr lang="en-GB"/>
              <a:t>: </a:t>
            </a:r>
            <a:r>
              <a:rPr lang="en-GB" err="1"/>
              <a:t>Willan</a:t>
            </a:r>
            <a:r>
              <a:rPr lang="en-GB"/>
              <a:t>, 2010).</a:t>
            </a:r>
            <a:r>
              <a:rPr lang="en-US"/>
              <a:t> </a:t>
            </a:r>
          </a:p>
          <a:p>
            <a:r>
              <a:rPr lang="en-GB" b="1"/>
              <a:t>Secondary/recommended text:</a:t>
            </a:r>
            <a:r>
              <a:rPr lang="en-US"/>
              <a:t> </a:t>
            </a:r>
            <a:r>
              <a:rPr lang="en-GB" u="sng"/>
              <a:t>Burke, Roger Hopkins</a:t>
            </a:r>
            <a:r>
              <a:rPr lang="en-GB"/>
              <a:t> </a:t>
            </a:r>
            <a:r>
              <a:rPr lang="en-GB" i="1"/>
              <a:t>An Introduction to Criminological Theory, </a:t>
            </a:r>
            <a:r>
              <a:rPr lang="en-GB"/>
              <a:t>3rd edition (</a:t>
            </a:r>
            <a:r>
              <a:rPr lang="en-GB" err="1"/>
              <a:t>Cullompton</a:t>
            </a:r>
            <a:r>
              <a:rPr lang="en-GB"/>
              <a:t>: </a:t>
            </a:r>
            <a:r>
              <a:rPr lang="en-GB" err="1"/>
              <a:t>Willan</a:t>
            </a:r>
            <a:r>
              <a:rPr lang="en-GB"/>
              <a:t>, 2005)</a:t>
            </a:r>
          </a:p>
          <a:p>
            <a:endParaRPr lang="en-US"/>
          </a:p>
        </p:txBody>
      </p:sp>
    </p:spTree>
    <p:extLst>
      <p:ext uri="{BB962C8B-B14F-4D97-AF65-F5344CB8AC3E}">
        <p14:creationId xmlns:p14="http://schemas.microsoft.com/office/powerpoint/2010/main" val="40090524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169863"/>
            <a:ext cx="8229600" cy="6452910"/>
          </a:xfrm>
        </p:spPr>
        <p:txBody>
          <a:bodyPr/>
          <a:lstStyle/>
          <a:p>
            <a:pPr marL="0" indent="0">
              <a:buNone/>
            </a:pPr>
            <a:r>
              <a:rPr lang="en-GB" sz="2000" b="1"/>
              <a:t>Articles: - Read and make notes on any TWO for next seminar:</a:t>
            </a:r>
            <a:endParaRPr lang="en-GB" sz="2800" b="1"/>
          </a:p>
          <a:p>
            <a:pPr marL="0" indent="0">
              <a:buNone/>
            </a:pPr>
            <a:r>
              <a:rPr lang="en-GB" sz="2000" b="1">
                <a:latin typeface="Calibri"/>
              </a:rPr>
              <a:t>Williams, M.L. 'A Normal Man...Hardly Exists' Current Legal Problems 2009 Vol 62[1]202-241</a:t>
            </a:r>
          </a:p>
          <a:p>
            <a:pPr marL="0" indent="0">
              <a:buNone/>
            </a:pPr>
            <a:r>
              <a:rPr lang="en-GB" sz="2000" b="1">
                <a:latin typeface="Calibri"/>
              </a:rPr>
              <a:t>"Nothing" Works: Sentencing "Reform" in Canada and the United States</a:t>
            </a:r>
          </a:p>
          <a:p>
            <a:pPr marL="0" indent="0">
              <a:buNone/>
            </a:pPr>
            <a:r>
              <a:rPr lang="en-GB" sz="2000" b="1" err="1">
                <a:latin typeface="Calibri"/>
              </a:rPr>
              <a:t>Tonry</a:t>
            </a:r>
            <a:r>
              <a:rPr lang="en-GB" sz="2000" b="1">
                <a:latin typeface="Calibri"/>
              </a:rPr>
              <a:t>, Michael, Canadian Journal of Criminology and Criminal Justice, Oct 2013, Vol.55(4), p.465</a:t>
            </a:r>
          </a:p>
          <a:p>
            <a:pPr marL="0" indent="0">
              <a:buNone/>
            </a:pPr>
            <a:r>
              <a:rPr lang="en-GB" sz="2000" b="1">
                <a:latin typeface="Calibri"/>
              </a:rPr>
              <a:t>WELFARE NOT WARFARE. THE CONTINUING STRUGGLE FOR A GENDER-RESPONSIVE CRIMINAL JUSTICE , Karen Evans</a:t>
            </a:r>
          </a:p>
          <a:p>
            <a:pPr marL="0" indent="0">
              <a:buNone/>
            </a:pPr>
            <a:r>
              <a:rPr lang="en-GB" sz="2000" b="1">
                <a:latin typeface="Calibri"/>
              </a:rPr>
              <a:t> - http://amsterdamlawforum.org/article/view/211</a:t>
            </a:r>
          </a:p>
          <a:p>
            <a:pPr marL="0" indent="0">
              <a:buNone/>
            </a:pPr>
            <a:r>
              <a:rPr lang="en-GB" sz="2000" b="1">
                <a:latin typeface="Calibri"/>
              </a:rPr>
              <a:t>Criminal Justice Through “</a:t>
            </a:r>
            <a:r>
              <a:rPr lang="en-GB" sz="2000" b="1" err="1">
                <a:latin typeface="Calibri"/>
              </a:rPr>
              <a:t>Colorblind</a:t>
            </a:r>
            <a:r>
              <a:rPr lang="en-GB" sz="2000" b="1">
                <a:latin typeface="Calibri"/>
              </a:rPr>
              <a:t>” Lenses: A Call to Examine the Mutual Constitution of Race and Criminal Justice – van Cleve and Mayes - Law and Social Enquiry 40[2] 2015</a:t>
            </a:r>
            <a:br>
              <a:rPr lang="en-GB" sz="2000">
                <a:latin typeface="Calibri"/>
              </a:rPr>
            </a:br>
            <a:r>
              <a:rPr lang="en-GB" sz="2000" b="1">
                <a:latin typeface="Calibri"/>
              </a:rPr>
              <a:t>Gender and Racial/Ethnic Differences  in  Criminal Justice Decision Making in  Intimate Partner  Violence Case; </a:t>
            </a:r>
            <a:r>
              <a:rPr lang="en-GB" sz="2000" b="1" err="1">
                <a:latin typeface="Calibri"/>
              </a:rPr>
              <a:t>Shernock</a:t>
            </a:r>
            <a:r>
              <a:rPr lang="en-GB" sz="2000" b="1">
                <a:latin typeface="Calibri"/>
              </a:rPr>
              <a:t> and Russell; Partner Abuse, Vol 3,[4] 2012</a:t>
            </a:r>
          </a:p>
          <a:p>
            <a:pPr marL="0" indent="0">
              <a:buNone/>
            </a:pPr>
            <a:r>
              <a:rPr lang="en-GB" sz="2000">
                <a:latin typeface="Calibri"/>
              </a:rPr>
              <a:t>[background </a:t>
            </a:r>
            <a:r>
              <a:rPr lang="en-GB" sz="2000" err="1">
                <a:latin typeface="Calibri"/>
              </a:rPr>
              <a:t>uk</a:t>
            </a:r>
            <a:r>
              <a:rPr lang="en-GB" sz="2000">
                <a:latin typeface="Calibri"/>
              </a:rPr>
              <a:t> study] -Criminal Justice v Racial Justice – </a:t>
            </a:r>
            <a:r>
              <a:rPr lang="en-GB" sz="2000" err="1">
                <a:latin typeface="Calibri"/>
              </a:rPr>
              <a:t>Runnymead</a:t>
            </a:r>
            <a:r>
              <a:rPr lang="en-GB" sz="2000">
                <a:latin typeface="Calibri"/>
              </a:rPr>
              <a:t> Trust http://www.runnymedetrust.org/uploads/publications/pdfs/CriminalJusticeVRacialJustice-2012.pdf</a:t>
            </a:r>
          </a:p>
          <a:p>
            <a:pPr marL="0" indent="0">
              <a:buNone/>
            </a:pPr>
            <a:endParaRPr lang="en-GB" sz="2800"/>
          </a:p>
          <a:p>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38</Slides>
  <Notes>34</Notes>
  <HiddenSlides>0</HiddenSlide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Flow</vt:lpstr>
      <vt:lpstr>Readings in Criminology and Forensic Psychology</vt:lpstr>
      <vt:lpstr>the insoluble mystery that is human nature, or human ‘being’:</vt:lpstr>
      <vt:lpstr>PowerPoint Presentation</vt:lpstr>
      <vt:lpstr>PowerPoint Presentation</vt:lpstr>
      <vt:lpstr>PowerPoint Presentation</vt:lpstr>
      <vt:lpstr>PowerPoint Presentation</vt:lpstr>
      <vt:lpstr>PowerPoint Presentation</vt:lpstr>
      <vt:lpstr>Human Rights Watch at http://www.hrw.org/en/news/2006/09/05/us-number-mentally-ill-prisons-quadrupled :  </vt:lpstr>
      <vt:lpstr>PowerPoint Presentation</vt:lpstr>
      <vt:lpstr>http://www.independent.co.uk/news/uk/home-news/female-suicide-rate-inadequate-mental-health-support-womens-prisons-prison-and-probation-ombudsman-a7653111.html</vt:lpstr>
      <vt:lpstr>PowerPoint Presentation</vt:lpstr>
      <vt:lpstr>http://www.theatlantic.com/politics/archive/2015/06/americas-largest-mental-hospital-is-a-jail/395012/ - Cook County Jail, where majority arrested for ‘crimes of survival’</vt:lpstr>
      <vt:lpstr>PowerPoint Presentation</vt:lpstr>
      <vt:lpstr>PowerPoint Presentation</vt:lpstr>
      <vt:lpstr>EXPERT DISCIPLINES</vt:lpstr>
      <vt:lpstr>FORENSIC -</vt:lpstr>
      <vt:lpstr>PowerPoint Presentation</vt:lpstr>
      <vt:lpstr>Mental Health Act 2007</vt:lpstr>
      <vt:lpstr>Mental Health Act 2007</vt:lpstr>
      <vt:lpstr>PowerPoint Presentation</vt:lpstr>
      <vt:lpstr>Curr Opin Psychiatry. 2009;22(5):501-506. © 2009 Lippincott Williams &amp; Wilkins: Assessment and Management of Dangerous and Severe Personality Disorders: Recent Legal Developments</vt:lpstr>
      <vt:lpstr>[Mental Capacity Act 2005]</vt:lpstr>
      <vt:lpstr>PowerPoint Presentation</vt:lpstr>
      <vt:lpstr>PowerPoint Presentation</vt:lpstr>
      <vt:lpstr>PowerPoint Presentation</vt:lpstr>
      <vt:lpstr>Scepticism/enquiry</vt:lpstr>
      <vt:lpstr>Criminology</vt:lpstr>
      <vt:lpstr>PowerPoint Presentation</vt:lpstr>
      <vt:lpstr>PowerPoint Presentation</vt:lpstr>
      <vt:lpstr>https://www.fraudswatch.com/white-collar-crime-lying-cheating-and-stealing/</vt:lpstr>
      <vt:lpstr>PowerPoint Presentation</vt:lpstr>
      <vt:lpstr>Fields of influence</vt:lpstr>
      <vt:lpstr>PowerPoint Presentation</vt:lpstr>
      <vt:lpstr>PowerPoint Presentation</vt:lpstr>
      <vt:lpstr>Books on Forensic Psychiatry:</vt:lpstr>
      <vt:lpstr>Books on Forensic Psychology:|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Readings in Criminology and Forensic Psychology</dc:title>
  <cp:revision>1</cp:revision>
  <dcterms:modified xsi:type="dcterms:W3CDTF">2017-03-28T16:19:39Z</dcterms:modified>
</cp:coreProperties>
</file>