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7" r:id="rId3"/>
    <p:sldId id="268" r:id="rId4"/>
    <p:sldId id="257" r:id="rId5"/>
    <p:sldId id="270" r:id="rId6"/>
    <p:sldId id="266" r:id="rId7"/>
    <p:sldId id="265" r:id="rId8"/>
    <p:sldId id="263" r:id="rId9"/>
    <p:sldId id="262" r:id="rId10"/>
    <p:sldId id="264" r:id="rId11"/>
    <p:sldId id="258" r:id="rId12"/>
    <p:sldId id="261" r:id="rId13"/>
    <p:sldId id="260" r:id="rId14"/>
    <p:sldId id="271" r:id="rId15"/>
    <p:sldId id="269" r:id="rId16"/>
  </p:sldIdLst>
  <p:sldSz cx="9144000" cy="6858000" type="screen4x3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E5665-18CD-B54A-966C-1AD6086790BB}" type="datetimeFigureOut">
              <a:rPr lang="en-US" smtClean="0"/>
              <a:t>11/11/2019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BA390-AB7E-2B44-8951-AE30C02E0F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525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E5665-18CD-B54A-966C-1AD6086790BB}" type="datetimeFigureOut">
              <a:rPr lang="en-US" smtClean="0"/>
              <a:t>11/11/2019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BA390-AB7E-2B44-8951-AE30C02E0F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051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E5665-18CD-B54A-966C-1AD6086790BB}" type="datetimeFigureOut">
              <a:rPr lang="en-US" smtClean="0"/>
              <a:t>11/11/2019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BA390-AB7E-2B44-8951-AE30C02E0F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0598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E5665-18CD-B54A-966C-1AD6086790BB}" type="datetimeFigureOut">
              <a:rPr lang="en-US" smtClean="0"/>
              <a:t>11/11/2019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BA390-AB7E-2B44-8951-AE30C02E0F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8338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E5665-18CD-B54A-966C-1AD6086790BB}" type="datetimeFigureOut">
              <a:rPr lang="en-US" smtClean="0"/>
              <a:t>11/11/2019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BA390-AB7E-2B44-8951-AE30C02E0F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576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E5665-18CD-B54A-966C-1AD6086790BB}" type="datetimeFigureOut">
              <a:rPr lang="en-US" smtClean="0"/>
              <a:t>11/11/2019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BA390-AB7E-2B44-8951-AE30C02E0F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634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E5665-18CD-B54A-966C-1AD6086790BB}" type="datetimeFigureOut">
              <a:rPr lang="en-US" smtClean="0"/>
              <a:t>11/11/2019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BA390-AB7E-2B44-8951-AE30C02E0F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057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E5665-18CD-B54A-966C-1AD6086790BB}" type="datetimeFigureOut">
              <a:rPr lang="en-US" smtClean="0"/>
              <a:t>11/11/2019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BA390-AB7E-2B44-8951-AE30C02E0F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79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E5665-18CD-B54A-966C-1AD6086790BB}" type="datetimeFigureOut">
              <a:rPr lang="en-US" smtClean="0"/>
              <a:t>11/11/2019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BA390-AB7E-2B44-8951-AE30C02E0F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9822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E5665-18CD-B54A-966C-1AD6086790BB}" type="datetimeFigureOut">
              <a:rPr lang="en-US" smtClean="0"/>
              <a:t>11/11/2019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BA390-AB7E-2B44-8951-AE30C02E0F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808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E5665-18CD-B54A-966C-1AD6086790BB}" type="datetimeFigureOut">
              <a:rPr lang="en-US" smtClean="0"/>
              <a:t>11/11/2019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BA390-AB7E-2B44-8951-AE30C02E0F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3E5665-18CD-B54A-966C-1AD6086790BB}" type="datetimeFigureOut">
              <a:rPr lang="en-US" smtClean="0"/>
              <a:t>11/11/2019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4BA390-AB7E-2B44-8951-AE30C02E0F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936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0JuT43kaoU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abitsforwellbeing.com/the-magic-of-flow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atisticssolutions.com/positive-and-negative-affect-schedule-panas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rfah4LW8cu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weconomics.org" TargetMode="External"/><Relationship Id="rId7" Type="http://schemas.openxmlformats.org/officeDocument/2006/relationships/hyperlink" Target="http://www.thewildnetwork.com" TargetMode="External"/><Relationship Id="rId2" Type="http://schemas.openxmlformats.org/officeDocument/2006/relationships/hyperlink" Target="http://www.who.i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aturalresources.wales" TargetMode="External"/><Relationship Id="rId5" Type="http://schemas.openxmlformats.org/officeDocument/2006/relationships/hyperlink" Target="http://www.venturemor.co.uk" TargetMode="External"/><Relationship Id="rId4" Type="http://schemas.openxmlformats.org/officeDocument/2006/relationships/hyperlink" Target="http://www.outdoor-learning.or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spb.org.uk/fun-and-learning/for-teachers/" TargetMode="External"/><Relationship Id="rId3" Type="http://schemas.openxmlformats.org/officeDocument/2006/relationships/hyperlink" Target="https://www.walescouncilforoutdoorlearning.org/" TargetMode="External"/><Relationship Id="rId7" Type="http://schemas.openxmlformats.org/officeDocument/2006/relationships/hyperlink" Target="https://www.nationaltrust.org.uk/features/50-things-to-do-before-youre-11--activity-list" TargetMode="External"/><Relationship Id="rId2" Type="http://schemas.openxmlformats.org/officeDocument/2006/relationships/hyperlink" Target="https://www.englishoutdoorcouncil.org/wp-content/uploads/2049-High-quality-outdoor-learning-web-versio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t.global.ssl.fastly.net/documents/read-our-natural-childhood-report.pdf" TargetMode="External"/><Relationship Id="rId11" Type="http://schemas.openxmlformats.org/officeDocument/2006/relationships/hyperlink" Target="https://www.rspb.org.uk/globalassets/downloads/documents/positions/education/every-child-outdoors---wales.pdf" TargetMode="External"/><Relationship Id="rId5" Type="http://schemas.openxmlformats.org/officeDocument/2006/relationships/hyperlink" Target="https://www.outdoorlearningwales.org/home" TargetMode="External"/><Relationship Id="rId10" Type="http://schemas.openxmlformats.org/officeDocument/2006/relationships/hyperlink" Target="http://ww2.rspb.org.uk/Images/everychildoutdoors_tcm9-259689.pdf" TargetMode="External"/><Relationship Id="rId4" Type="http://schemas.openxmlformats.org/officeDocument/2006/relationships/hyperlink" Target="https://www.walescouncilforoutdoorlearning.org/high-quality-outdoor-learning/" TargetMode="External"/><Relationship Id="rId9" Type="http://schemas.openxmlformats.org/officeDocument/2006/relationships/hyperlink" Target="http://ww2.rspb.org.uk/Images/connecting-with-nature_tcm9-354603.pdf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nferenceboard.ca/temp/4be5e8bb-7f09-4b1d-883d-a4b207f30778/9787_CommunityWellbeing-RPT.pdf" TargetMode="External"/><Relationship Id="rId2" Type="http://schemas.openxmlformats.org/officeDocument/2006/relationships/hyperlink" Target="https://www.cdc.gov/hrqol/wellbeing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27235"/>
            <a:ext cx="7772400" cy="1470025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Wellbeing and the Great Outdoors!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54142" y="6177883"/>
            <a:ext cx="4189857" cy="55851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D. Leonard 2018</a:t>
            </a:r>
          </a:p>
        </p:txBody>
      </p:sp>
    </p:spTree>
    <p:extLst>
      <p:ext uri="{BB962C8B-B14F-4D97-AF65-F5344CB8AC3E}">
        <p14:creationId xmlns:p14="http://schemas.microsoft.com/office/powerpoint/2010/main" val="28834330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Domains of Community Wellbeing (Big Picture)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Social</a:t>
            </a:r>
          </a:p>
          <a:p>
            <a:pPr lvl="1"/>
            <a:r>
              <a:rPr lang="en-US" dirty="0"/>
              <a:t>Connectedness, mutual respect, understanding</a:t>
            </a:r>
          </a:p>
          <a:p>
            <a:r>
              <a:rPr lang="en-US" dirty="0"/>
              <a:t>Economic</a:t>
            </a:r>
          </a:p>
          <a:p>
            <a:pPr lvl="1"/>
            <a:r>
              <a:rPr lang="en-US" dirty="0"/>
              <a:t>Local opportunities, collaboration, investment</a:t>
            </a:r>
          </a:p>
          <a:p>
            <a:r>
              <a:rPr lang="en-US" dirty="0"/>
              <a:t>Political</a:t>
            </a:r>
          </a:p>
          <a:p>
            <a:pPr lvl="1"/>
            <a:r>
              <a:rPr lang="en-US" dirty="0"/>
              <a:t>Empowering individuals, consultation</a:t>
            </a:r>
          </a:p>
          <a:p>
            <a:r>
              <a:rPr lang="en-US" dirty="0"/>
              <a:t>Environment</a:t>
            </a:r>
          </a:p>
          <a:p>
            <a:pPr lvl="1"/>
            <a:r>
              <a:rPr lang="en-US" dirty="0"/>
              <a:t>Enables/inhibits all others, physical spaces, relationships between people and place</a:t>
            </a:r>
          </a:p>
          <a:p>
            <a:r>
              <a:rPr lang="en-US" dirty="0"/>
              <a:t>Cultural</a:t>
            </a:r>
          </a:p>
          <a:p>
            <a:pPr lvl="1"/>
            <a:r>
              <a:rPr lang="en-US" dirty="0"/>
              <a:t>Creativity, belonging, playful, self expression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 algn="r">
              <a:buNone/>
            </a:pPr>
            <a:r>
              <a:rPr lang="en-US" dirty="0"/>
              <a:t>(Conference Board of Canada, 2018)</a:t>
            </a:r>
          </a:p>
        </p:txBody>
      </p:sp>
    </p:spTree>
    <p:extLst>
      <p:ext uri="{BB962C8B-B14F-4D97-AF65-F5344CB8AC3E}">
        <p14:creationId xmlns:p14="http://schemas.microsoft.com/office/powerpoint/2010/main" val="29429345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Wales Focus: Wellbeing of Future Generations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550785"/>
          </a:xfrm>
        </p:spPr>
        <p:txBody>
          <a:bodyPr/>
          <a:lstStyle/>
          <a:p>
            <a:r>
              <a:rPr lang="en-US" dirty="0"/>
              <a:t>Act of Parliament (2015) – World Leading</a:t>
            </a:r>
          </a:p>
          <a:p>
            <a:r>
              <a:rPr lang="en-US" dirty="0"/>
              <a:t>Applies to all public bodies in Wales</a:t>
            </a:r>
          </a:p>
          <a:p>
            <a:r>
              <a:rPr lang="en-US" dirty="0"/>
              <a:t>Accountability – Provision of evidence</a:t>
            </a:r>
          </a:p>
          <a:p>
            <a:r>
              <a:rPr lang="en-US" dirty="0"/>
              <a:t>7 Wellbeing Goals</a:t>
            </a:r>
          </a:p>
          <a:p>
            <a:pPr lvl="1"/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9938" y="3330723"/>
            <a:ext cx="3454817" cy="3483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494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8876"/>
          </a:xfrm>
        </p:spPr>
        <p:txBody>
          <a:bodyPr>
            <a:normAutofit fontScale="90000"/>
          </a:bodyPr>
          <a:lstStyle/>
          <a:p>
            <a:r>
              <a:rPr lang="en-US" dirty="0"/>
              <a:t>Individual Wellbeing (Small Picture)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3514"/>
            <a:ext cx="8229600" cy="5122649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sz="3600" b="1" dirty="0"/>
              <a:t>Definition: </a:t>
            </a:r>
          </a:p>
          <a:p>
            <a:pPr marL="0" indent="0">
              <a:buNone/>
            </a:pPr>
            <a:endParaRPr lang="en-US" sz="3600" b="1" dirty="0"/>
          </a:p>
          <a:p>
            <a:r>
              <a:rPr lang="en-US" sz="2900" dirty="0"/>
              <a:t>well-being consists of three interrelated components: life satisfaction, pleasant affect, and unpleasant affect. Affect refers to pleasant and unpleasant moods and emotions, whereas life satisfaction refers to a cognitive sense of satisfaction with life (</a:t>
            </a:r>
            <a:r>
              <a:rPr lang="en-US" sz="2900" dirty="0" err="1"/>
              <a:t>Diener</a:t>
            </a:r>
            <a:r>
              <a:rPr lang="en-US" sz="2900" dirty="0"/>
              <a:t> &amp; </a:t>
            </a:r>
            <a:r>
              <a:rPr lang="en-US" sz="2900" dirty="0" err="1"/>
              <a:t>Suh</a:t>
            </a:r>
            <a:r>
              <a:rPr lang="en-US" sz="2900" dirty="0"/>
              <a:t>, 1997, p. 200) </a:t>
            </a:r>
            <a:r>
              <a:rPr lang="en-US" sz="2900" i="1" dirty="0"/>
              <a:t>Social Studies</a:t>
            </a:r>
            <a:endParaRPr lang="en-US" sz="2900" dirty="0"/>
          </a:p>
          <a:p>
            <a:endParaRPr lang="en-US" sz="2900" dirty="0"/>
          </a:p>
          <a:p>
            <a:r>
              <a:rPr lang="en-GB" sz="2900" dirty="0"/>
              <a:t>well-being includes the presence of positive emotions and moods (e.g., contentment, happiness), the absence of negative emotions (e.g., depression, anxiety), satisfaction with life, </a:t>
            </a:r>
            <a:r>
              <a:rPr lang="en-GB" sz="2900" dirty="0" err="1"/>
              <a:t>fulfillment</a:t>
            </a:r>
            <a:r>
              <a:rPr lang="en-GB" sz="2900" dirty="0"/>
              <a:t> and positive functioning. (CDC, No Date) </a:t>
            </a:r>
            <a:r>
              <a:rPr lang="en-GB" sz="2900" i="1" dirty="0"/>
              <a:t>Centre for Disease and Prevention</a:t>
            </a:r>
            <a:endParaRPr lang="en-US" sz="2900" dirty="0"/>
          </a:p>
          <a:p>
            <a:endParaRPr lang="en-US" sz="2500" dirty="0"/>
          </a:p>
          <a:p>
            <a:pPr marL="0" indent="0">
              <a:buNone/>
            </a:pPr>
            <a:endParaRPr lang="en-US" sz="3600" dirty="0"/>
          </a:p>
          <a:p>
            <a:pPr marL="0" indent="0" algn="ctr">
              <a:buNone/>
            </a:pPr>
            <a:r>
              <a:rPr lang="en-US" sz="4400" b="1" dirty="0"/>
              <a:t>What is the relationship between outdoor adventure and wellbeing??</a:t>
            </a:r>
          </a:p>
          <a:p>
            <a:pPr marL="0" indent="0">
              <a:buNone/>
            </a:pPr>
            <a:endParaRPr lang="en-US" sz="36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>
                <a:hlinkClick r:id="rId2"/>
              </a:rPr>
              <a:t>Project wildthing!</a:t>
            </a:r>
            <a:r>
              <a:rPr lang="en-US" dirty="0"/>
              <a:t> – A protest film (2013) One mans attempt to kick start a movement! – Led to the ‘Wild Network’ (see links at end)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4640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/>
              <a:t>Subjective Wellbeing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520" y="1200236"/>
            <a:ext cx="8725804" cy="3455968"/>
          </a:xfrm>
        </p:spPr>
        <p:txBody>
          <a:bodyPr>
            <a:normAutofit/>
          </a:bodyPr>
          <a:lstStyle/>
          <a:p>
            <a:r>
              <a:rPr lang="en-US" sz="1400" dirty="0"/>
              <a:t>All humans seek a state of equilibrium or homeostasis; the attainment of this balance has long been used as the defining characteristic of wellbeing.</a:t>
            </a:r>
          </a:p>
          <a:p>
            <a:endParaRPr lang="en-US" sz="1400" dirty="0"/>
          </a:p>
          <a:p>
            <a:r>
              <a:rPr lang="en-US" sz="1400" dirty="0"/>
              <a:t>Dynamic Equilibrium Theory: relates to the understanding of wellbeing in terms of the challenges that an individual faces and therefore in terms of how wellbeing is a fluctuating state. (Dodge et al, 2012)</a:t>
            </a:r>
          </a:p>
          <a:p>
            <a:pPr marL="0" indent="0">
              <a:buNone/>
            </a:pPr>
            <a:endParaRPr lang="en-US" sz="1400" dirty="0"/>
          </a:p>
          <a:p>
            <a:r>
              <a:rPr lang="en-US" sz="1400" dirty="0" err="1"/>
              <a:t>Mihaly</a:t>
            </a:r>
            <a:r>
              <a:rPr lang="en-US" sz="1400" dirty="0"/>
              <a:t> </a:t>
            </a:r>
            <a:r>
              <a:rPr lang="en-US" sz="1400" dirty="0" err="1"/>
              <a:t>Csikszentmihalyi’s</a:t>
            </a:r>
            <a:r>
              <a:rPr lang="en-US" sz="1400" dirty="0"/>
              <a:t> (1975) concept of ‘flow’ – “the state in which people are so involved in an activity that nothing else seems to matter” (</a:t>
            </a:r>
            <a:r>
              <a:rPr lang="en-US" sz="1400" dirty="0" err="1"/>
              <a:t>Csikszentmihalyi</a:t>
            </a:r>
            <a:r>
              <a:rPr lang="en-US" sz="1400" dirty="0"/>
              <a:t>, 2002, p. 4) Requires a balance between skill and challenge. Skill could be in any of the domains (Physical, Cognitive, Affective)</a:t>
            </a:r>
          </a:p>
          <a:p>
            <a:pPr marL="0" indent="0">
              <a:buNone/>
            </a:pPr>
            <a:endParaRPr lang="en-US" sz="1400" dirty="0"/>
          </a:p>
          <a:p>
            <a:pPr marL="0" indent="0" algn="ctr">
              <a:buNone/>
            </a:pPr>
            <a:r>
              <a:rPr lang="en-US" sz="1400" b="1" dirty="0"/>
              <a:t>In essence, stable wellbeing is when individuals have the psychological, social and physical resources they need to meet a particular psychological, social and/or physical challenge. When individuals have more challenges than resources, the see-saw dips, along with their wellbeing, and vice-versa (Dodge et al, 2012, P.9)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pPr marL="0" indent="0" algn="r">
              <a:buNone/>
            </a:pPr>
            <a:endParaRPr lang="en-US" sz="1400" dirty="0"/>
          </a:p>
          <a:p>
            <a:endParaRPr lang="en-US" sz="1400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8854" y="4402863"/>
            <a:ext cx="3492500" cy="232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7449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37346"/>
          </a:xfrm>
        </p:spPr>
        <p:txBody>
          <a:bodyPr>
            <a:normAutofit fontScale="90000"/>
          </a:bodyPr>
          <a:lstStyle/>
          <a:p>
            <a:r>
              <a:rPr lang="en-US" dirty="0"/>
              <a:t>Csikszentmihalyi: Flow</a:t>
            </a:r>
          </a:p>
        </p:txBody>
      </p:sp>
      <p:pic>
        <p:nvPicPr>
          <p:cNvPr id="4" name="Content Placeholder 3" descr="Flow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4" t="1" r="-1524" b="-1104"/>
          <a:stretch/>
        </p:blipFill>
        <p:spPr>
          <a:xfrm>
            <a:off x="457200" y="614980"/>
            <a:ext cx="8229600" cy="5696837"/>
          </a:xfrm>
        </p:spPr>
      </p:pic>
      <p:sp>
        <p:nvSpPr>
          <p:cNvPr id="3" name="TextBox 2"/>
          <p:cNvSpPr txBox="1"/>
          <p:nvPr/>
        </p:nvSpPr>
        <p:spPr>
          <a:xfrm>
            <a:off x="6581906" y="6311817"/>
            <a:ext cx="23214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Website link for Flow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94359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Maslow’s Hierarchy of Needs</a:t>
            </a:r>
          </a:p>
        </p:txBody>
      </p:sp>
      <p:pic>
        <p:nvPicPr>
          <p:cNvPr id="4" name="Content Placeholder 3" descr="maslow model.jp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1" t="3088" b="1786"/>
          <a:stretch/>
        </p:blipFill>
        <p:spPr>
          <a:xfrm>
            <a:off x="2429786" y="1175994"/>
            <a:ext cx="5283628" cy="556274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35926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Maslow’s Hierarchy of Needs and Flow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BBC Article – is it a credible theory?</a:t>
            </a:r>
          </a:p>
          <a:p>
            <a:r>
              <a:rPr lang="en-US" dirty="0"/>
              <a:t>Peak experience (AEP), Flow (Csikszentmihalyi) and self </a:t>
            </a:r>
            <a:r>
              <a:rPr lang="en-US" dirty="0" err="1"/>
              <a:t>actualisation</a:t>
            </a:r>
            <a:r>
              <a:rPr lang="en-US" dirty="0"/>
              <a:t> (Maslow) – similarities and differences.</a:t>
            </a:r>
          </a:p>
          <a:p>
            <a:r>
              <a:rPr lang="en-US" dirty="0" err="1"/>
              <a:t>Attentional</a:t>
            </a:r>
            <a:r>
              <a:rPr lang="en-US" dirty="0"/>
              <a:t> Focus – Psychology – when else do we achieve this?</a:t>
            </a:r>
          </a:p>
          <a:p>
            <a:r>
              <a:rPr lang="en-US" dirty="0"/>
              <a:t>Mindfulness – Modern approach to tackle lifestyle stress and psychological issues (is this flow and could it be achieved through adventure)</a:t>
            </a:r>
          </a:p>
          <a:p>
            <a:r>
              <a:rPr lang="en-US" dirty="0"/>
              <a:t>Link up p/s </a:t>
            </a:r>
            <a:r>
              <a:rPr lang="en-US" dirty="0" err="1"/>
              <a:t>dev</a:t>
            </a:r>
            <a:r>
              <a:rPr lang="en-US" dirty="0"/>
              <a:t>, nature connectedness, sense of place and adventure to achieve wellbeing – compliment or compromise </a:t>
            </a:r>
          </a:p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 </a:t>
            </a:r>
            <a:r>
              <a:rPr lang="en-US" b="1" dirty="0"/>
              <a:t>Personal philosophy on Outdoor Adventure Education!</a:t>
            </a:r>
          </a:p>
        </p:txBody>
      </p:sp>
      <p:cxnSp>
        <p:nvCxnSpPr>
          <p:cNvPr id="6" name="Elbow Connector 5"/>
          <p:cNvCxnSpPr/>
          <p:nvPr/>
        </p:nvCxnSpPr>
        <p:spPr>
          <a:xfrm rot="16200000" flipH="1">
            <a:off x="2484874" y="5291991"/>
            <a:ext cx="517437" cy="313554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82006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What:</a:t>
            </a:r>
          </a:p>
          <a:p>
            <a:pPr marL="0" indent="0">
              <a:buNone/>
            </a:pPr>
            <a:r>
              <a:rPr lang="en-US" dirty="0"/>
              <a:t>Urban and Rural (Green/Blue) Exercise – Mood states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How:</a:t>
            </a:r>
          </a:p>
          <a:p>
            <a:pPr marL="0" indent="0">
              <a:buNone/>
            </a:pPr>
            <a:r>
              <a:rPr lang="en-US" dirty="0"/>
              <a:t>Warwick-Edinburgh Mental Wellbeing Scales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Why:</a:t>
            </a:r>
          </a:p>
          <a:p>
            <a:pPr marL="0" indent="0">
              <a:buNone/>
            </a:pPr>
            <a:r>
              <a:rPr lang="en-US" dirty="0"/>
              <a:t>Does the natural nature of the environment make a difference?</a:t>
            </a:r>
          </a:p>
          <a:p>
            <a:pPr marL="0" indent="0">
              <a:buNone/>
            </a:pPr>
            <a:r>
              <a:rPr lang="en-US" dirty="0"/>
              <a:t>Is water a beneficial component?</a:t>
            </a:r>
          </a:p>
          <a:p>
            <a:pPr marL="0" indent="0">
              <a:buNone/>
            </a:pPr>
            <a:r>
              <a:rPr lang="en-US" dirty="0"/>
              <a:t>Do we need to measure impact?</a:t>
            </a:r>
          </a:p>
        </p:txBody>
      </p:sp>
    </p:spTree>
    <p:extLst>
      <p:ext uri="{BB962C8B-B14F-4D97-AF65-F5344CB8AC3E}">
        <p14:creationId xmlns:p14="http://schemas.microsoft.com/office/powerpoint/2010/main" val="41117887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Positive and Negative Affect Schedule (PANAS)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Psychometric assessment tool that analyses mood states, both positive and negative</a:t>
            </a:r>
          </a:p>
          <a:p>
            <a:r>
              <a:rPr lang="en-US" dirty="0"/>
              <a:t>Well used in psychology research, robust and tested</a:t>
            </a:r>
          </a:p>
          <a:p>
            <a:r>
              <a:rPr lang="en-US" dirty="0"/>
              <a:t>Mood state is temporary so does not assess lasting change or attitudes.</a:t>
            </a:r>
          </a:p>
          <a:p>
            <a:endParaRPr lang="en-US" dirty="0"/>
          </a:p>
          <a:p>
            <a:pPr marL="0" indent="0" algn="ctr">
              <a:buNone/>
            </a:pPr>
            <a:r>
              <a:rPr lang="en-US" dirty="0">
                <a:hlinkClick r:id="rId2"/>
              </a:rPr>
              <a:t>Further Information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24300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Quantifying the issue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b="1" dirty="0"/>
              <a:t>Mental Health</a:t>
            </a:r>
            <a:r>
              <a:rPr lang="en-US" dirty="0"/>
              <a:t>: Affects 25% of the population (directly). 1 in 5 adults has considered suicide at some point. Charities: Mind and </a:t>
            </a:r>
            <a:r>
              <a:rPr lang="en-US" dirty="0" err="1"/>
              <a:t>Hafal</a:t>
            </a:r>
            <a:r>
              <a:rPr lang="en-US" dirty="0"/>
              <a:t>. Health Services: CAMHS (Children and Young People) Low income family children 4 x as likely to experience mental health problems. ‘</a:t>
            </a:r>
            <a:r>
              <a:rPr lang="en-US" dirty="0">
                <a:hlinkClick r:id="rId2"/>
              </a:rPr>
              <a:t>The Wave Project</a:t>
            </a:r>
            <a:r>
              <a:rPr lang="en-US" dirty="0"/>
              <a:t>’ and ‘Tonic’.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Physical Health</a:t>
            </a:r>
            <a:r>
              <a:rPr lang="en-US" dirty="0"/>
              <a:t>: In 2016/17, 1 in 5 children in Year 6 were classified as obese and 64% of adults. Deprivation is a predictor of obesity. 90% of diabetes in the UK is type 2 and incidence has doubled in last 20 years and only seen in children in last 15 years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Economic Wellbeing</a:t>
            </a:r>
            <a:r>
              <a:rPr lang="en-US" dirty="0"/>
              <a:t>: Household disposable income, average wages, cost of living, relative wealth. 4.5m children live in poverty in the UK (about 25%) Average house is 8x average salary compared to 5x in 2002.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Social Capital</a:t>
            </a:r>
            <a:r>
              <a:rPr lang="en-US" dirty="0"/>
              <a:t>: Social capital is the glue that holds societies together and without which there can be no economic growth or human well-being. Loneliness and feelings of worthlessness are related to social support networks and community. </a:t>
            </a:r>
          </a:p>
        </p:txBody>
      </p:sp>
    </p:spTree>
    <p:extLst>
      <p:ext uri="{BB962C8B-B14F-4D97-AF65-F5344CB8AC3E}">
        <p14:creationId xmlns:p14="http://schemas.microsoft.com/office/powerpoint/2010/main" val="29778815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Biophillia</a:t>
            </a:r>
            <a:r>
              <a:rPr lang="en-US" dirty="0"/>
              <a:t> Hypothesis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Term invented by </a:t>
            </a:r>
            <a:r>
              <a:rPr lang="en-US" dirty="0" err="1"/>
              <a:t>psycholanalyst</a:t>
            </a:r>
            <a:r>
              <a:rPr lang="en-US" dirty="0"/>
              <a:t> Eric Fromm in the 1960’s. Edward Wilson authored the first book on </a:t>
            </a:r>
            <a:r>
              <a:rPr lang="en-US" dirty="0" err="1"/>
              <a:t>Biophilia</a:t>
            </a:r>
            <a:r>
              <a:rPr lang="en-US" dirty="0"/>
              <a:t> in the 1980’s (Wilson, E. (1984). </a:t>
            </a:r>
            <a:r>
              <a:rPr lang="en-US" i="1" dirty="0" err="1"/>
              <a:t>Biophilia</a:t>
            </a:r>
            <a:r>
              <a:rPr lang="en-US" dirty="0"/>
              <a:t>. Cambridge, Mass: Harvard University Press)</a:t>
            </a:r>
          </a:p>
          <a:p>
            <a:r>
              <a:rPr lang="en-US" dirty="0"/>
              <a:t>Suggests humans have an innate need to connect with nature and other forms of life. (Bio = Life, </a:t>
            </a:r>
            <a:r>
              <a:rPr lang="en-US" dirty="0" err="1"/>
              <a:t>Philia</a:t>
            </a:r>
            <a:r>
              <a:rPr lang="en-US" dirty="0"/>
              <a:t> = attraction to)</a:t>
            </a:r>
          </a:p>
          <a:p>
            <a:r>
              <a:rPr lang="en-US" dirty="0"/>
              <a:t>Now considered within town planning and architecture – </a:t>
            </a:r>
            <a:r>
              <a:rPr lang="en-US" dirty="0" err="1"/>
              <a:t>biophilic</a:t>
            </a:r>
            <a:r>
              <a:rPr lang="en-US" dirty="0"/>
              <a:t> design.</a:t>
            </a:r>
          </a:p>
          <a:p>
            <a:r>
              <a:rPr lang="en-US" dirty="0"/>
              <a:t>Another theory behind the challenges of a more </a:t>
            </a:r>
            <a:r>
              <a:rPr lang="en-US" dirty="0" err="1"/>
              <a:t>urbanised</a:t>
            </a:r>
            <a:r>
              <a:rPr lang="en-US" dirty="0"/>
              <a:t> society and tech focused disconnected lifestyle – important in conservation.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1110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Further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World Health </a:t>
            </a:r>
            <a:r>
              <a:rPr lang="en-US" dirty="0" err="1"/>
              <a:t>Organisation</a:t>
            </a:r>
            <a:r>
              <a:rPr lang="en-US" dirty="0"/>
              <a:t> – </a:t>
            </a:r>
            <a:r>
              <a:rPr lang="en-US" dirty="0">
                <a:hlinkClick r:id="rId2"/>
              </a:rPr>
              <a:t>www.who.int</a:t>
            </a:r>
            <a:endParaRPr lang="en-US" dirty="0"/>
          </a:p>
          <a:p>
            <a:r>
              <a:rPr lang="en-US" dirty="0"/>
              <a:t>New Economics Foundation – </a:t>
            </a:r>
            <a:r>
              <a:rPr lang="en-US" dirty="0">
                <a:hlinkClick r:id="rId3"/>
              </a:rPr>
              <a:t>www.neweconomics.org</a:t>
            </a:r>
            <a:endParaRPr lang="en-US" dirty="0"/>
          </a:p>
          <a:p>
            <a:r>
              <a:rPr lang="en-US" dirty="0"/>
              <a:t>Institute for Outdoor Learning – </a:t>
            </a:r>
            <a:r>
              <a:rPr lang="en-US" dirty="0">
                <a:hlinkClick r:id="rId4"/>
              </a:rPr>
              <a:t>www.outdoor-learning.org</a:t>
            </a:r>
            <a:endParaRPr lang="en-US" dirty="0"/>
          </a:p>
          <a:p>
            <a:r>
              <a:rPr lang="en-US" dirty="0"/>
              <a:t>The Venture Trust ‘Venture </a:t>
            </a:r>
            <a:r>
              <a:rPr lang="en-US" dirty="0" err="1"/>
              <a:t>Mor</a:t>
            </a:r>
            <a:r>
              <a:rPr lang="en-US" dirty="0"/>
              <a:t>’ – </a:t>
            </a:r>
            <a:r>
              <a:rPr lang="en-US" dirty="0">
                <a:hlinkClick r:id="rId5"/>
              </a:rPr>
              <a:t>www.venturemor.co.uk</a:t>
            </a:r>
            <a:endParaRPr lang="en-US" dirty="0"/>
          </a:p>
          <a:p>
            <a:r>
              <a:rPr lang="en-US" dirty="0"/>
              <a:t>Natural Resources Wales – </a:t>
            </a:r>
            <a:r>
              <a:rPr lang="en-US" dirty="0">
                <a:hlinkClick r:id="rId6"/>
              </a:rPr>
              <a:t>www.naturalresources.wales</a:t>
            </a:r>
            <a:endParaRPr lang="en-US" dirty="0"/>
          </a:p>
          <a:p>
            <a:r>
              <a:rPr lang="en-US" dirty="0"/>
              <a:t>The Wild Network – </a:t>
            </a:r>
            <a:r>
              <a:rPr lang="en-US" dirty="0">
                <a:hlinkClick r:id="rId7"/>
              </a:rPr>
              <a:t>www.thewildnetwork.com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69510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3856"/>
            <a:ext cx="8229600" cy="5962308"/>
          </a:xfrm>
        </p:spPr>
        <p:txBody>
          <a:bodyPr>
            <a:normAutofit fontScale="55000" lnSpcReduction="20000"/>
          </a:bodyPr>
          <a:lstStyle/>
          <a:p>
            <a:r>
              <a:rPr lang="en-US" u="sng" dirty="0">
                <a:hlinkClick r:id="rId2"/>
              </a:rPr>
              <a:t>https://www.englishoutdoorcouncil.org/wp-content/uploads/2049-High-quality-outdoor-learning-web-version.pdf</a:t>
            </a:r>
          </a:p>
          <a:p>
            <a:endParaRPr lang="en-US" dirty="0"/>
          </a:p>
          <a:p>
            <a:r>
              <a:rPr lang="en-US" u="sng" dirty="0">
                <a:hlinkClick r:id="rId3"/>
              </a:rPr>
              <a:t>https://www.walescouncilforoutdoorlearning.org/ </a:t>
            </a:r>
          </a:p>
          <a:p>
            <a:endParaRPr lang="en-US" dirty="0"/>
          </a:p>
          <a:p>
            <a:r>
              <a:rPr lang="en-US" u="sng" dirty="0">
                <a:hlinkClick r:id="rId4"/>
              </a:rPr>
              <a:t>https://www.walescouncilforoutdoorlearning.org/high-quality-outdoor-learning/</a:t>
            </a:r>
          </a:p>
          <a:p>
            <a:endParaRPr lang="en-US" dirty="0"/>
          </a:p>
          <a:p>
            <a:r>
              <a:rPr lang="en-US" u="sng" dirty="0">
                <a:hlinkClick r:id="rId5"/>
              </a:rPr>
              <a:t>https://www.outdoorlearningwales.org/home</a:t>
            </a:r>
          </a:p>
          <a:p>
            <a:endParaRPr lang="en-US" dirty="0"/>
          </a:p>
          <a:p>
            <a:r>
              <a:rPr lang="en-US" u="sng" dirty="0">
                <a:hlinkClick r:id="rId6"/>
              </a:rPr>
              <a:t>https://nt.global.ssl.fastly.net/documents/read-our-natural-childhood-report.pdf</a:t>
            </a:r>
          </a:p>
          <a:p>
            <a:endParaRPr lang="en-US" dirty="0"/>
          </a:p>
          <a:p>
            <a:r>
              <a:rPr lang="en-US" u="sng" dirty="0">
                <a:hlinkClick r:id="rId7"/>
              </a:rPr>
              <a:t>https://www.nationaltrust.org.uk/features/50-things-to-do-before-youre-11--activity-list</a:t>
            </a:r>
          </a:p>
          <a:p>
            <a:endParaRPr lang="en-US" dirty="0"/>
          </a:p>
          <a:p>
            <a:r>
              <a:rPr lang="en-US" u="sng" dirty="0">
                <a:hlinkClick r:id="rId8"/>
              </a:rPr>
              <a:t>https://www.rspb.org.uk/fun-and-learning/for-teachers/</a:t>
            </a:r>
          </a:p>
          <a:p>
            <a:endParaRPr lang="en-US" dirty="0"/>
          </a:p>
          <a:p>
            <a:r>
              <a:rPr lang="en-US" u="sng" dirty="0">
                <a:hlinkClick r:id="rId9"/>
              </a:rPr>
              <a:t>http://ww2.rspb.org.uk/Images/connecting-with-nature_tcm9-354603.pdf</a:t>
            </a:r>
          </a:p>
          <a:p>
            <a:endParaRPr lang="en-US" dirty="0"/>
          </a:p>
          <a:p>
            <a:r>
              <a:rPr lang="en-US" u="sng" dirty="0">
                <a:hlinkClick r:id="rId10"/>
              </a:rPr>
              <a:t>http://ww2.rspb.org.uk/Images/everychildoutdoors_tcm9-259689.pdf</a:t>
            </a:r>
          </a:p>
          <a:p>
            <a:endParaRPr lang="en-US" dirty="0"/>
          </a:p>
          <a:p>
            <a:r>
              <a:rPr lang="en-US" u="sng" dirty="0">
                <a:hlinkClick r:id="rId11"/>
              </a:rPr>
              <a:t>https://www.rspb.org.uk/globalassets/downloads/documents/positions/education/every-child-outdoors---wales.pdf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8923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200" dirty="0"/>
              <a:t>CDC, (No Date) </a:t>
            </a:r>
            <a:r>
              <a:rPr lang="en-US" sz="1200" i="1" dirty="0"/>
              <a:t>Wellbeing Concepts </a:t>
            </a:r>
            <a:r>
              <a:rPr lang="en-US" sz="1200" i="1" dirty="0">
                <a:hlinkClick r:id="rId2"/>
              </a:rPr>
              <a:t>https://www.cdc.gov/hrqol/wellbeing.htm</a:t>
            </a:r>
            <a:r>
              <a:rPr lang="en-US" sz="1200" i="1" dirty="0"/>
              <a:t>  </a:t>
            </a:r>
            <a:r>
              <a:rPr lang="en-US" sz="1200" dirty="0"/>
              <a:t>(Accessed 19/09/19)</a:t>
            </a:r>
            <a:endParaRPr lang="en-US" sz="1200" i="1" dirty="0"/>
          </a:p>
          <a:p>
            <a:endParaRPr lang="en-US" sz="1200" dirty="0"/>
          </a:p>
          <a:p>
            <a:r>
              <a:rPr lang="en-US" sz="1200" dirty="0" err="1"/>
              <a:t>Csikszentmihalyi</a:t>
            </a:r>
            <a:r>
              <a:rPr lang="en-US" sz="1200" dirty="0"/>
              <a:t>, M. (2002). Flow: The Classic work on how to achieve happiness. London: Rider Books </a:t>
            </a:r>
          </a:p>
          <a:p>
            <a:endParaRPr lang="en-US" sz="1200" dirty="0"/>
          </a:p>
          <a:p>
            <a:r>
              <a:rPr lang="en-US" sz="1200" dirty="0"/>
              <a:t>Conference Board of Canada (2018), </a:t>
            </a:r>
            <a:r>
              <a:rPr lang="en-US" sz="1200" i="1" dirty="0"/>
              <a:t>Community Wellbeing; A framework for the design professions. </a:t>
            </a:r>
            <a:r>
              <a:rPr lang="en-US" sz="1200" dirty="0">
                <a:hlinkClick r:id="rId3"/>
              </a:rPr>
              <a:t>https://www.conferenceboard.ca/temp/4be5e8bb-7f09-4b1d-883d-a4b207f30778/9787_CommunityWellbeing-RPT.pdf</a:t>
            </a:r>
            <a:r>
              <a:rPr lang="en-US" sz="1200" dirty="0"/>
              <a:t> (Accessed 20/09/19)</a:t>
            </a:r>
          </a:p>
          <a:p>
            <a:pPr marL="0" indent="0">
              <a:buNone/>
            </a:pPr>
            <a:endParaRPr lang="en-US" sz="1200" dirty="0"/>
          </a:p>
          <a:p>
            <a:r>
              <a:rPr lang="en-GB" sz="1200" dirty="0"/>
              <a:t>Diener, E., &amp; Suh, E. (1997). Measuring quality of life: Economic, social, and subjective indicators. Social Indicators Research, 40 (1–2), 189–216. http://dx.doi.org/10.1023/A:1006859511756 </a:t>
            </a:r>
            <a:endParaRPr lang="en-US" sz="1200" dirty="0"/>
          </a:p>
          <a:p>
            <a:endParaRPr lang="en-US" sz="1200" dirty="0"/>
          </a:p>
          <a:p>
            <a:r>
              <a:rPr lang="en-US" sz="1200" dirty="0"/>
              <a:t>Dodge, R., Daly, A., </a:t>
            </a:r>
            <a:r>
              <a:rPr lang="en-US" sz="1200" dirty="0" err="1"/>
              <a:t>Huyton</a:t>
            </a:r>
            <a:r>
              <a:rPr lang="en-US" sz="1200" dirty="0"/>
              <a:t>, J., &amp; Sanders, L. (2012). The challenge of defining wellbeing. International Journal of Wellbeing, 2(3), 222-235. doi:10.5502/ijw.v2i3.4 </a:t>
            </a:r>
          </a:p>
          <a:p>
            <a:endParaRPr lang="en-US" sz="1200" dirty="0"/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41144370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1229</TotalTime>
  <Words>1331</Words>
  <Application>Microsoft Office PowerPoint</Application>
  <PresentationFormat>On-screen Show (4:3)</PresentationFormat>
  <Paragraphs>125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Wellbeing and the Great Outdoors!</vt:lpstr>
      <vt:lpstr>Domains of Community Wellbeing (Big Picture)</vt:lpstr>
      <vt:lpstr>Wales Focus: Wellbeing of Future Generations</vt:lpstr>
      <vt:lpstr>Individual Wellbeing (Small Picture)</vt:lpstr>
      <vt:lpstr>Subjective Wellbeing</vt:lpstr>
      <vt:lpstr>Csikszentmihalyi: Flow</vt:lpstr>
      <vt:lpstr>Maslow’s Hierarchy of Needs</vt:lpstr>
      <vt:lpstr>Maslow’s Hierarchy of Needs and Flow</vt:lpstr>
      <vt:lpstr>Practical Research</vt:lpstr>
      <vt:lpstr>Positive and Negative Affect Schedule (PANAS)</vt:lpstr>
      <vt:lpstr>Quantifying the issue</vt:lpstr>
      <vt:lpstr>Biophillia Hypothesis</vt:lpstr>
      <vt:lpstr>Further Research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Wellbeing and the Great Outdoors!</dc:title>
  <dc:creator>shoe</dc:creator>
  <cp:lastModifiedBy>Denise Leonard</cp:lastModifiedBy>
  <cp:revision>48</cp:revision>
  <cp:lastPrinted>2018-11-05T10:00:25Z</cp:lastPrinted>
  <dcterms:created xsi:type="dcterms:W3CDTF">2018-11-03T15:23:16Z</dcterms:created>
  <dcterms:modified xsi:type="dcterms:W3CDTF">2019-11-11T11:14:32Z</dcterms:modified>
</cp:coreProperties>
</file>