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58" r:id="rId4"/>
    <p:sldId id="280" r:id="rId5"/>
    <p:sldId id="260" r:id="rId6"/>
    <p:sldId id="268" r:id="rId7"/>
    <p:sldId id="264" r:id="rId8"/>
    <p:sldId id="269" r:id="rId9"/>
    <p:sldId id="277" r:id="rId10"/>
    <p:sldId id="266" r:id="rId11"/>
    <p:sldId id="267" r:id="rId12"/>
    <p:sldId id="272" r:id="rId13"/>
    <p:sldId id="270" r:id="rId14"/>
    <p:sldId id="271" r:id="rId15"/>
    <p:sldId id="273" r:id="rId16"/>
    <p:sldId id="274" r:id="rId17"/>
    <p:sldId id="275" r:id="rId18"/>
    <p:sldId id="262" r:id="rId19"/>
    <p:sldId id="278" r:id="rId20"/>
    <p:sldId id="263" r:id="rId21"/>
    <p:sldId id="259" r:id="rId22"/>
    <p:sldId id="27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9A8EC6-121D-4270-B574-4E3084D58DAB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63AD16-8254-422A-BA4D-5E9C349D7EF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938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63AD16-8254-422A-BA4D-5E9C349D7EF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1627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63AD16-8254-422A-BA4D-5E9C349D7EFD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32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6B8D56A-F008-440A-89FB-6A047AA81C3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C4AE44F-564E-4906-BFC7-493607A7FE3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hm-revenue-customs" TargetMode="External"/><Relationship Id="rId2" Type="http://schemas.openxmlformats.org/officeDocument/2006/relationships/hyperlink" Target="http://en.wikipedia.org/wiki/HM_Revenue_and_Custom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blogjunkie.net/2011/06/accounting-freelance-microbusiness" TargetMode="External"/><Relationship Id="rId2" Type="http://schemas.openxmlformats.org/officeDocument/2006/relationships/hyperlink" Target="http://www.startupdonut.co.uk/startup/tax-and-national-insurance/accounting-and-bookkeeping/five-top-tips-for-doing-your-own-books-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uit.co.uk/quickbooks-accounting-software.jsp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kashflow.com/tour/videos/" TargetMode="External"/><Relationship Id="rId4" Type="http://schemas.openxmlformats.org/officeDocument/2006/relationships/hyperlink" Target="https://shop.sage.co.uk/accountssoftware.aspx?utm_source=bing&amp;utm_medium=cpc&amp;utm_term=sage+accounts&amp;nst=0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eeter.com/blog/2013/09/online-accounting-software-types-use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companies-hous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ck2.companieshouse.gov.uk/wcframe?name=accessCompanyInfo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mrc.gov.uk/sa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National_Insuranc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okkeepers.org.uk/Find-a-Bookkeeper/Browse-Directory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allbusiness.co.uk/financing-a-business/accounts-and-tax/2455052/how-to-manage-your-accounts-as-a-small-business.thtml" TargetMode="External"/><Relationship Id="rId2" Type="http://schemas.openxmlformats.org/officeDocument/2006/relationships/hyperlink" Target="http://www.startupdonut.co.uk/startup/tax-and-national-insurance/accounting-and-bookkeepin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countancyage.com/aa/news/2142212/sme-accounting-retain-uk-gaap-aspec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02832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Introduction to </a:t>
            </a:r>
            <a:br>
              <a:rPr lang="en-GB" dirty="0" smtClean="0"/>
            </a:br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924945"/>
            <a:ext cx="7772400" cy="936103"/>
          </a:xfrm>
        </p:spPr>
        <p:txBody>
          <a:bodyPr/>
          <a:lstStyle/>
          <a:p>
            <a:pPr algn="ctr"/>
            <a:r>
              <a:rPr lang="en-GB" dirty="0" smtClean="0"/>
              <a:t>For Micro &amp; Small Medium Enterprises.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Maintaining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financial </a:t>
            </a:r>
            <a:r>
              <a:rPr lang="en-GB" dirty="0">
                <a:latin typeface="Arial" pitchFamily="34" charset="0"/>
                <a:cs typeface="Arial" pitchFamily="34" charset="0"/>
              </a:rPr>
              <a:t>records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involves </a:t>
            </a:r>
            <a:r>
              <a:rPr lang="en-GB" dirty="0">
                <a:latin typeface="Arial" pitchFamily="34" charset="0"/>
                <a:cs typeface="Arial" pitchFamily="34" charset="0"/>
              </a:rPr>
              <a:t>detailing business income and expenditure from the outset and keeping accurate records.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As well as being a legal requirement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as businesses must </a:t>
            </a:r>
            <a:r>
              <a:rPr lang="en-GB" dirty="0">
                <a:latin typeface="Arial" pitchFamily="34" charset="0"/>
                <a:cs typeface="Arial" pitchFamily="34" charset="0"/>
              </a:rPr>
              <a:t>retain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financial </a:t>
            </a:r>
            <a:r>
              <a:rPr lang="en-GB" dirty="0">
                <a:latin typeface="Arial" pitchFamily="34" charset="0"/>
                <a:cs typeface="Arial" pitchFamily="34" charset="0"/>
              </a:rPr>
              <a:t>records for six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years.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	All you need to run the most basic set of accounts is: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a Cash book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to record of cash entering and leaving the business;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a Sales ledger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detailing money received and amounts still owed;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a Purchase ledger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to track outgoings;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and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a Wages book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which details salary payments and National Insurance contributions.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 Book-keeping</a:t>
            </a:r>
            <a:r>
              <a:rPr lang="en-GB" sz="1400" baseline="30000" dirty="0" smtClean="0"/>
              <a:t>(1)</a:t>
            </a:r>
            <a:endParaRPr lang="en-GB" sz="14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You can keep these ‘books’ as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paper records or computer spreadsheets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, but most businesses now prefer to use simple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bookkeeping software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to keep track of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income and expenditure.</a:t>
            </a: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- especially now that many tax returns and all NI and PAYE information has to be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submitted electronically to HM Revenue &amp; Customs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2800" dirty="0" smtClean="0">
                <a:latin typeface="Arial" pitchFamily="34" charset="0"/>
                <a:cs typeface="Arial" pitchFamily="34" charset="0"/>
                <a:hlinkClick r:id="rId2"/>
              </a:rPr>
              <a:t>Wiki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GB" sz="2800" dirty="0" smtClean="0">
                <a:latin typeface="Arial" pitchFamily="34" charset="0"/>
                <a:cs typeface="Arial" pitchFamily="34" charset="0"/>
                <a:hlinkClick r:id="rId3"/>
              </a:rPr>
              <a:t>Website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Book-keeping Software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 Sole trader or micro/small business, may decide that it is a better use of resources to find a suitably qualified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bookkeeper or accountant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to keep financial records - especially if they don't feel confident enough to tackle it.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 good bookkeeper or accountant can ensure the right records are kept.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This frees up the Owner’s time to get on with establishing and growing the business.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 keeping </a:t>
            </a:r>
            <a:r>
              <a:rPr lang="en-GB" sz="1400" baseline="30000" dirty="0" smtClean="0"/>
              <a:t>(2)</a:t>
            </a:r>
            <a:endParaRPr lang="en-GB" sz="14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manage your own book-keeping here is a short simple and practical guide including recommended software: </a:t>
            </a:r>
          </a:p>
          <a:p>
            <a:r>
              <a:rPr lang="en-GB" dirty="0" smtClean="0"/>
              <a:t>Handout to review (half student group): </a:t>
            </a:r>
            <a:r>
              <a:rPr lang="en-GB" dirty="0" smtClean="0">
                <a:hlinkClick r:id="rId2"/>
              </a:rPr>
              <a:t>http://www.startupdonut.co.uk/startup/tax-and-national-insurance/accounting-and-bookkeeping/five-top-tips-for-doing-your-own-books-</a:t>
            </a:r>
            <a:r>
              <a:rPr lang="en-GB" dirty="0" smtClean="0"/>
              <a:t> </a:t>
            </a:r>
          </a:p>
          <a:p>
            <a:r>
              <a:rPr lang="en-GB" dirty="0" smtClean="0"/>
              <a:t>Handout to review (2</a:t>
            </a:r>
            <a:r>
              <a:rPr lang="en-GB" baseline="30000" dirty="0" smtClean="0"/>
              <a:t>nd</a:t>
            </a:r>
            <a:r>
              <a:rPr lang="en-GB" dirty="0" smtClean="0"/>
              <a:t> half student group): </a:t>
            </a:r>
            <a:r>
              <a:rPr lang="en-GB" u="sng" dirty="0" smtClean="0">
                <a:hlinkClick r:id="rId3"/>
              </a:rPr>
              <a:t>http://blogjunkie.net/2011/06/accounting-freelance-microbusiness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 DIY Book-keeping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Basic accounting software is more affordable than ever. Or you could even set up a few simple pages in </a:t>
            </a:r>
            <a:r>
              <a:rPr lang="en-GB" b="1" dirty="0" smtClean="0"/>
              <a:t>spreadsheet</a:t>
            </a:r>
            <a:r>
              <a:rPr lang="en-GB" dirty="0" smtClean="0"/>
              <a:t> software.</a:t>
            </a:r>
          </a:p>
          <a:p>
            <a:r>
              <a:rPr lang="en-GB" b="1" dirty="0" smtClean="0"/>
              <a:t>Accounting Software </a:t>
            </a:r>
            <a:r>
              <a:rPr lang="en-GB" dirty="0" smtClean="0"/>
              <a:t>packages </a:t>
            </a:r>
            <a:r>
              <a:rPr lang="en-GB" dirty="0" smtClean="0"/>
              <a:t>are</a:t>
            </a:r>
            <a:r>
              <a:rPr lang="en-GB" dirty="0" smtClean="0"/>
              <a:t> </a:t>
            </a:r>
            <a:r>
              <a:rPr lang="en-GB" dirty="0" smtClean="0"/>
              <a:t>now easy to use. Errors can be corrected quickly, you get a snapshot of your </a:t>
            </a:r>
            <a:r>
              <a:rPr lang="en-GB" b="1" dirty="0" smtClean="0"/>
              <a:t>cash-flow</a:t>
            </a:r>
            <a:r>
              <a:rPr lang="en-GB" dirty="0" smtClean="0"/>
              <a:t> at the click of a mouse.</a:t>
            </a:r>
          </a:p>
          <a:p>
            <a:r>
              <a:rPr lang="en-GB" dirty="0" smtClean="0"/>
              <a:t>It’s easy to find out about money you owe and are owed. </a:t>
            </a:r>
          </a:p>
          <a:p>
            <a:r>
              <a:rPr lang="en-GB" dirty="0" smtClean="0"/>
              <a:t>+ Handy </a:t>
            </a:r>
            <a:r>
              <a:rPr lang="en-GB" b="1" dirty="0" smtClean="0"/>
              <a:t>financial reports </a:t>
            </a:r>
            <a:r>
              <a:rPr lang="en-GB" dirty="0" smtClean="0"/>
              <a:t>can be gained at the touch of a button. </a:t>
            </a:r>
          </a:p>
          <a:p>
            <a:r>
              <a:rPr lang="en-GB" dirty="0" smtClean="0"/>
              <a:t>You can also view </a:t>
            </a:r>
            <a:r>
              <a:rPr lang="en-GB" b="1" dirty="0" smtClean="0"/>
              <a:t>sales patterns and costs</a:t>
            </a:r>
            <a:r>
              <a:rPr lang="en-GB" dirty="0" smtClean="0"/>
              <a:t>, which can help with forecasting and budgeting.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Electronic bookkeeping systems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Quickbooks - </a:t>
            </a:r>
            <a:r>
              <a:rPr lang="en-GB" dirty="0" smtClean="0">
                <a:hlinkClick r:id="rId3"/>
              </a:rPr>
              <a:t>http://www.intuit.co.uk/quickbooks-accounting-software.jsp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Sage - </a:t>
            </a:r>
            <a:br>
              <a:rPr lang="en-GB" dirty="0" smtClean="0"/>
            </a:b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shop.sage.co.uk/accountssoftware.aspx?utm_source=bing&amp;utm_medium=cpc&amp;utm_term=sage+accounts&amp;nst=0</a:t>
            </a:r>
            <a:r>
              <a:rPr lang="en-GB" dirty="0" smtClean="0"/>
              <a:t> 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err="1" smtClean="0"/>
              <a:t>Kash</a:t>
            </a:r>
            <a:r>
              <a:rPr lang="en-GB" dirty="0" smtClean="0"/>
              <a:t>-flow - </a:t>
            </a:r>
            <a:r>
              <a:rPr lang="en-GB" dirty="0" smtClean="0">
                <a:hlinkClick r:id="rId5"/>
              </a:rPr>
              <a:t>http://www.kashflow.com/tour/videos/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e-Bookkeeping: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Which do you choose for your Micro, Small or Medium/Large businesses: </a:t>
            </a:r>
            <a:r>
              <a:rPr lang="en-GB" u="sng" dirty="0" smtClean="0">
                <a:hlinkClick r:id="rId2"/>
              </a:rPr>
              <a:t>http://www.sleeter.com/blog/2013/09/online-accounting-software-types-use/#microbusiness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e-Accounting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052736"/>
            <a:ext cx="8712968" cy="4525963"/>
          </a:xfrm>
        </p:spPr>
        <p:txBody>
          <a:bodyPr>
            <a:noAutofit/>
          </a:bodyPr>
          <a:lstStyle/>
          <a:p>
            <a:r>
              <a:rPr lang="en-GB" sz="1900" dirty="0" smtClean="0"/>
              <a:t>The annual(yearly) financial performance of a business must be </a:t>
            </a:r>
            <a:r>
              <a:rPr lang="en-GB" sz="1900" b="1" dirty="0" smtClean="0"/>
              <a:t>presented in a formal and prescribed format </a:t>
            </a:r>
            <a:r>
              <a:rPr lang="en-GB" sz="1900" dirty="0" smtClean="0"/>
              <a:t>– this includes sales, costs, assets (things like stock or machinery or equipment) and amounts owed. </a:t>
            </a:r>
          </a:p>
          <a:p>
            <a:r>
              <a:rPr lang="en-GB" sz="1900" dirty="0" smtClean="0"/>
              <a:t>The due date for submitting accounts depends on whether you operate as a sole trader or a limited company.</a:t>
            </a:r>
          </a:p>
          <a:p>
            <a:r>
              <a:rPr lang="en-GB" sz="1900" dirty="0" smtClean="0"/>
              <a:t>You can choose when your accounting year is to end, but since taxable income for </a:t>
            </a:r>
            <a:r>
              <a:rPr lang="en-GB" sz="1900" b="1" dirty="0" smtClean="0"/>
              <a:t>sole traders </a:t>
            </a:r>
            <a:r>
              <a:rPr lang="en-GB" sz="1900" dirty="0" smtClean="0"/>
              <a:t>is calculated on an 6 April to 5 April basis – and accounts are needed to back up the tax return – it makes sense for </a:t>
            </a:r>
            <a:r>
              <a:rPr lang="en-GB" sz="1900" b="1" dirty="0" smtClean="0"/>
              <a:t>sole traders (and partnerships) to have an accounting year that runs from 1 April to 31 March</a:t>
            </a:r>
            <a:r>
              <a:rPr lang="en-GB" sz="1900" dirty="0" smtClean="0"/>
              <a:t>. </a:t>
            </a:r>
          </a:p>
          <a:p>
            <a:r>
              <a:rPr lang="en-GB" sz="1900" dirty="0" smtClean="0"/>
              <a:t>The relevant accounts need to be completed before the following 31st January, to be used when completing the </a:t>
            </a:r>
            <a:r>
              <a:rPr lang="en-GB" sz="1900" b="1" dirty="0" smtClean="0"/>
              <a:t>self-assessment tax </a:t>
            </a:r>
            <a:r>
              <a:rPr lang="en-GB" sz="1900" dirty="0" smtClean="0"/>
              <a:t>return due on that date.</a:t>
            </a:r>
          </a:p>
          <a:p>
            <a:r>
              <a:rPr lang="en-GB" sz="1900" dirty="0" smtClean="0"/>
              <a:t>For </a:t>
            </a:r>
            <a:r>
              <a:rPr lang="en-GB" sz="1900" b="1" dirty="0" smtClean="0"/>
              <a:t>limited companies </a:t>
            </a:r>
            <a:r>
              <a:rPr lang="en-GB" sz="1900" dirty="0" smtClean="0"/>
              <a:t>they</a:t>
            </a:r>
            <a:r>
              <a:rPr lang="en-GB" sz="1900" b="1" dirty="0" smtClean="0"/>
              <a:t> </a:t>
            </a:r>
            <a:r>
              <a:rPr lang="en-GB" sz="1900" dirty="0" smtClean="0"/>
              <a:t>can more or less choose their accounting year to suit themselves but they still need to complete and file accounts every year with </a:t>
            </a:r>
            <a:r>
              <a:rPr lang="en-GB" sz="1900" b="1" dirty="0" smtClean="0">
                <a:hlinkClick r:id="rId3"/>
              </a:rPr>
              <a:t>Companies House</a:t>
            </a:r>
            <a:r>
              <a:rPr lang="en-GB" sz="1900" dirty="0" smtClean="0"/>
              <a:t>. Note: You can also check if your Company name is taken or available </a:t>
            </a:r>
            <a:r>
              <a:rPr lang="en-GB" sz="1900" dirty="0" smtClean="0">
                <a:hlinkClick r:id="rId4"/>
              </a:rPr>
              <a:t>here</a:t>
            </a:r>
            <a:r>
              <a:rPr lang="en-GB" sz="1900" dirty="0" smtClean="0"/>
              <a:t>.</a:t>
            </a:r>
            <a:endParaRPr lang="en-GB" sz="19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dirty="0" smtClean="0"/>
              <a:t>Annual accounts: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Aka a ‘Tax return’.</a:t>
            </a:r>
          </a:p>
          <a:p>
            <a:r>
              <a:rPr lang="en-GB" dirty="0" smtClean="0"/>
              <a:t>Is used to calculate your personal income tax on all your income for the year (6 April to 5 April).</a:t>
            </a:r>
          </a:p>
          <a:p>
            <a:r>
              <a:rPr lang="en-GB" dirty="0" smtClean="0"/>
              <a:t>This form must be completed, filed and any tax paid </a:t>
            </a:r>
            <a:r>
              <a:rPr lang="en-GB" b="1" dirty="0" smtClean="0"/>
              <a:t>no later than the 31 January </a:t>
            </a:r>
            <a:r>
              <a:rPr lang="en-GB" dirty="0" smtClean="0"/>
              <a:t>following the previous 5 April tax-year.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Self-assessment income tax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self-employed</a:t>
            </a:r>
            <a:r>
              <a:rPr lang="en-GB" dirty="0" smtClean="0"/>
              <a:t> including someone in a partnership.</a:t>
            </a:r>
          </a:p>
          <a:p>
            <a:r>
              <a:rPr lang="en-GB" dirty="0" smtClean="0"/>
              <a:t>Most </a:t>
            </a:r>
            <a:r>
              <a:rPr lang="en-GB" b="1" dirty="0" smtClean="0"/>
              <a:t>employees</a:t>
            </a:r>
            <a:r>
              <a:rPr lang="en-GB" dirty="0" smtClean="0"/>
              <a:t> paying tax under the PAYE system are not required to file a </a:t>
            </a:r>
            <a:r>
              <a:rPr lang="en-GB" dirty="0" smtClean="0">
                <a:hlinkClick r:id="rId2"/>
              </a:rPr>
              <a:t>tax return</a:t>
            </a:r>
            <a:r>
              <a:rPr lang="en-GB" dirty="0" smtClean="0"/>
              <a:t>, because the PAYE system operates to withhold the correct amount of tax from their wages or salaries.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tax return is required for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481328"/>
            <a:ext cx="8496944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 tax-free personal allowance of £9,440 (until April 2014) is available to everyone,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And approximately the next £32,000 of ‘basic rate’ income above this personal allowance is taxed at 20 per cent.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Any income above this falls into the ‘higher rate’ band, and is currently taxed at 40 per cent,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Which then goes up to 45 per cent for earnings above £150,000.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Additionally, out of employment income (salary and wages) comes 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2"/>
              </a:rPr>
              <a:t>national insurance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which is payable at various rates and thresholds. E.g. 2011 - 2015 the contribution was at 0.00% on the lower band of earnings and then at 12.00% up to the upper limit and 2% on earnings over the upper limit.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Income tax rates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Businesses must register for VAT if their annual turnover (sales) is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£79,000 or more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– registration is optional if turnover is below that.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Businesses charge customers at the standard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20%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rate of VAT, which means they must add 20% to their sales invoice values and then keep this amount aside from what their customers pay.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Businesses are able to reclaim any VAT they have paid on business-related purchases and expenses.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They must then pay the net amount of the two –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VAT on sales less VAT on business expenses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– over to HMRC. VAT returns and payments are due on a quarterly basis.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VAT – Value Added Tax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Income tax </a:t>
            </a:r>
            <a:r>
              <a:rPr lang="en-GB" dirty="0" smtClean="0"/>
              <a:t>and </a:t>
            </a:r>
            <a:r>
              <a:rPr lang="en-GB" b="1" dirty="0" smtClean="0"/>
              <a:t>national insurance </a:t>
            </a:r>
            <a:r>
              <a:rPr lang="en-GB" dirty="0" smtClean="0"/>
              <a:t>needs to be calculated, deducted from the gross wages and salaries of staff and paid over to HMRC on their behalf. </a:t>
            </a:r>
          </a:p>
          <a:p>
            <a:r>
              <a:rPr lang="en-GB" dirty="0" smtClean="0"/>
              <a:t>This is a </a:t>
            </a:r>
            <a:r>
              <a:rPr lang="en-GB" b="1" dirty="0" smtClean="0"/>
              <a:t>monthly payment </a:t>
            </a:r>
            <a:r>
              <a:rPr lang="en-GB" dirty="0" smtClean="0"/>
              <a:t>that’s deducted from employee’s gross salaries.</a:t>
            </a:r>
          </a:p>
          <a:p>
            <a:r>
              <a:rPr lang="en-GB" dirty="0" smtClean="0"/>
              <a:t>At the time of writing NI-National </a:t>
            </a:r>
            <a:r>
              <a:rPr lang="en-GB" dirty="0" smtClean="0"/>
              <a:t>Insurance is deducted at a rate of </a:t>
            </a:r>
            <a:r>
              <a:rPr lang="en-GB" b="1" dirty="0" smtClean="0"/>
              <a:t>12%</a:t>
            </a:r>
            <a:r>
              <a:rPr lang="en-GB" dirty="0" smtClean="0"/>
              <a:t> for employees.</a:t>
            </a:r>
          </a:p>
          <a:p>
            <a:r>
              <a:rPr lang="en-GB" dirty="0" smtClean="0"/>
              <a:t>Although both income tax and NI only kick in once a certain earning limit is reached.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PAYE – Pay As You Earn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UK </a:t>
            </a:r>
            <a:r>
              <a:rPr lang="en-GB" b="1" dirty="0" smtClean="0"/>
              <a:t>limited companies </a:t>
            </a:r>
            <a:r>
              <a:rPr lang="en-GB" dirty="0" smtClean="0"/>
              <a:t>pay Corporation tax.</a:t>
            </a:r>
          </a:p>
          <a:p>
            <a:r>
              <a:rPr lang="en-GB" dirty="0" smtClean="0"/>
              <a:t>At the time of writing it </a:t>
            </a:r>
            <a:r>
              <a:rPr lang="en-GB" dirty="0" smtClean="0"/>
              <a:t>is currently charged at 20 per cent on any profit generated within the year up to £300,000 – it is slightly higher for companies with profits above this mark. </a:t>
            </a:r>
          </a:p>
          <a:p>
            <a:r>
              <a:rPr lang="en-GB" dirty="0" smtClean="0"/>
              <a:t>A </a:t>
            </a:r>
            <a:r>
              <a:rPr lang="en-GB" b="1" dirty="0" smtClean="0"/>
              <a:t>corporation tax return </a:t>
            </a:r>
            <a:r>
              <a:rPr lang="en-GB" dirty="0" smtClean="0"/>
              <a:t>must be completed, with tax due for payment to HMRC within nine months of the accounting period.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Corporation tax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Starting a business comes with unavoidable admin – bookkeeping, tax and accounting – which can be frustrating.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However, these things are crucial, both in terms of keeping you safe and compliant with tax regulations and in providing valuable information on which to run your business.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When it comes to bookkeeping and basic accounting – you have the choice to either manage it yourself or just outsource it to an expert.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If you are going to use a bookkeeper, the first port of call should be a Professional Book-keeping Institute to ensure you hire a Professional e.g. for the UK you can </a:t>
            </a:r>
            <a:r>
              <a:rPr lang="en-GB" smtClean="0">
                <a:latin typeface="Arial" pitchFamily="34" charset="0"/>
                <a:cs typeface="Arial" pitchFamily="34" charset="0"/>
              </a:rPr>
              <a:t>use </a:t>
            </a:r>
            <a:r>
              <a:rPr lang="en-GB" smtClean="0">
                <a:latin typeface="Arial" pitchFamily="34" charset="0"/>
                <a:cs typeface="Arial" pitchFamily="34" charset="0"/>
                <a:hlinkClick r:id="rId2"/>
              </a:rPr>
              <a:t>Professional 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2"/>
              </a:rPr>
              <a:t>book-keepers directory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.</a:t>
            </a:r>
            <a:endParaRPr lang="en-GB" u="sng" dirty="0" smtClean="0">
              <a:latin typeface="Arial" pitchFamily="34" charset="0"/>
              <a:cs typeface="Arial" pitchFamily="34" charset="0"/>
              <a:hlinkClick r:id="rId2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Various tasks like dealing with invoices, recording expenses, monitoring outgoings and paying employees can be very time consuming. </a:t>
            </a:r>
          </a:p>
          <a:p>
            <a:r>
              <a:rPr lang="en-GB" dirty="0" smtClean="0"/>
              <a:t>If you haven’t got the time or expertise to do it yourself, or simply want to balance your life and spend evenings/weekend on your hobbies or with family and friends, you can easily find someone to do it for you.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Tips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 smtClean="0"/>
              <a:t>Financial Monitoring: </a:t>
            </a:r>
            <a:r>
              <a:rPr lang="en-GB" dirty="0" smtClean="0"/>
              <a:t>A Sole-trader or Micro Enterprise you can easily monitor their daily weekly monthly and yearly expenses and revenue by monitoring their </a:t>
            </a:r>
            <a:r>
              <a:rPr lang="en-GB" b="1" dirty="0" smtClean="0"/>
              <a:t>Business Bank A/c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This data can be used and included into a </a:t>
            </a:r>
            <a:r>
              <a:rPr lang="en-GB" b="1" dirty="0" smtClean="0"/>
              <a:t>Spreadsheet</a:t>
            </a:r>
            <a:r>
              <a:rPr lang="en-GB" dirty="0" smtClean="0"/>
              <a:t> to track and forecast money-in and money-out.  Google Spreadsheet or Excel are ideal for this.</a:t>
            </a:r>
          </a:p>
          <a:p>
            <a:r>
              <a:rPr lang="en-GB" dirty="0" smtClean="0"/>
              <a:t>However when it comes to security, compliance, calculating tax and NICs, using specialist software or financial specialist can save you time &amp; money.</a:t>
            </a:r>
          </a:p>
          <a:p>
            <a:r>
              <a:rPr lang="en-GB" b="1" dirty="0" smtClean="0"/>
              <a:t>Employee details: </a:t>
            </a:r>
            <a:r>
              <a:rPr lang="en-GB" dirty="0" smtClean="0"/>
              <a:t>Employee details for a Micro Enterprise can also initially be stored in  spreadsheet software.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Tips: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mela\AppData\Local\Microsoft\Windows\Temporary Internet Files\Content.IE5\7THXGGHS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4575" y="3029864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(1) </a:t>
            </a:r>
            <a:r>
              <a:rPr lang="en-GB" sz="2000" u="sng" dirty="0" smtClean="0">
                <a:hlinkClick r:id="rId2"/>
              </a:rPr>
              <a:t>http://www.startupdonut.co.uk/startup/tax-and-national-insurance/accounting-and-bookkeeping)</a:t>
            </a:r>
            <a:endParaRPr lang="en-GB" sz="2000" u="sng" dirty="0" smtClean="0"/>
          </a:p>
          <a:p>
            <a:pPr>
              <a:buNone/>
            </a:pPr>
            <a:endParaRPr lang="en-GB" sz="2000" u="sng" dirty="0" smtClean="0"/>
          </a:p>
          <a:p>
            <a:r>
              <a:rPr lang="en-GB" sz="2000" dirty="0" smtClean="0"/>
              <a:t>(2) </a:t>
            </a:r>
            <a:r>
              <a:rPr lang="en-GB" sz="2000" u="sng" dirty="0" smtClean="0">
                <a:hlinkClick r:id="rId3"/>
              </a:rPr>
              <a:t>http://www.smallbusiness.co.uk/financing-a-business/accounts-and-tax/2455052/how-to-manage-your-accounts-as-a-small-business.thtml</a:t>
            </a: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Based on: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Currently companies fall within </a:t>
            </a:r>
            <a:r>
              <a:rPr lang="en-GB" b="1" dirty="0" smtClean="0"/>
              <a:t>three tiers </a:t>
            </a:r>
            <a:r>
              <a:rPr lang="en-GB" dirty="0" smtClean="0"/>
              <a:t>to make their financial reports. </a:t>
            </a:r>
          </a:p>
          <a:p>
            <a:r>
              <a:rPr lang="en-GB" dirty="0" smtClean="0"/>
              <a:t>The largest organisations in the UK must report in </a:t>
            </a:r>
            <a:r>
              <a:rPr lang="en-GB" b="1" dirty="0" smtClean="0"/>
              <a:t>IFRS</a:t>
            </a:r>
            <a:r>
              <a:rPr lang="en-GB" dirty="0" smtClean="0"/>
              <a:t>, SMEs using </a:t>
            </a:r>
            <a:r>
              <a:rPr lang="en-GB" b="1" dirty="0" smtClean="0"/>
              <a:t>UK GAAP </a:t>
            </a:r>
            <a:r>
              <a:rPr lang="en-GB" dirty="0" smtClean="0"/>
              <a:t>and micro entities </a:t>
            </a:r>
            <a:r>
              <a:rPr lang="en-GB" b="1" dirty="0" smtClean="0"/>
              <a:t>FRSSE</a:t>
            </a:r>
            <a:r>
              <a:rPr lang="en-GB" dirty="0" smtClean="0"/>
              <a:t> (Financial Reporting Standards for Smaller Entities).</a:t>
            </a:r>
          </a:p>
          <a:p>
            <a:r>
              <a:rPr lang="en-GB" dirty="0" smtClean="0"/>
              <a:t>For more information please click:</a:t>
            </a:r>
            <a:br>
              <a:rPr lang="en-GB" dirty="0" smtClean="0"/>
            </a:br>
            <a:r>
              <a:rPr lang="en-GB" u="sng" dirty="0" smtClean="0">
                <a:hlinkClick r:id="rId2"/>
              </a:rPr>
              <a:t>http://www.accountancyage.com/aa/news/2142212/sme-accounting-retain-uk-gaap-aspects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reports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300</TotalTime>
  <Words>1417</Words>
  <Application>Microsoft Office PowerPoint</Application>
  <PresentationFormat>On-screen Show (4:3)</PresentationFormat>
  <Paragraphs>92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Introduction to  Financial Management</vt:lpstr>
      <vt:lpstr>Introduction</vt:lpstr>
      <vt:lpstr>Simple Book-keeping(1)</vt:lpstr>
      <vt:lpstr>Book-keeping Software</vt:lpstr>
      <vt:lpstr>Book keeping (2)</vt:lpstr>
      <vt:lpstr>Activity: DIY Book-keeping</vt:lpstr>
      <vt:lpstr>Electronic bookkeeping systems</vt:lpstr>
      <vt:lpstr>Example e-Bookkeeping:</vt:lpstr>
      <vt:lpstr>Choosing e-Accounting</vt:lpstr>
      <vt:lpstr>Annual accounts:</vt:lpstr>
      <vt:lpstr>Self-assessment income tax</vt:lpstr>
      <vt:lpstr>A tax return is required for</vt:lpstr>
      <vt:lpstr>Income tax rates</vt:lpstr>
      <vt:lpstr>VAT – Value Added Tax</vt:lpstr>
      <vt:lpstr>PAYE – Pay As You Earn</vt:lpstr>
      <vt:lpstr>Corporation tax</vt:lpstr>
      <vt:lpstr>Financial Management</vt:lpstr>
      <vt:lpstr>Tips</vt:lpstr>
      <vt:lpstr>Tips:</vt:lpstr>
      <vt:lpstr>PowerPoint Presentation</vt:lpstr>
      <vt:lpstr>Based on:</vt:lpstr>
      <vt:lpstr>Financial reports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Management for SMEs</dc:title>
  <dc:creator>Pamela</dc:creator>
  <cp:lastModifiedBy>james williams</cp:lastModifiedBy>
  <cp:revision>27</cp:revision>
  <dcterms:created xsi:type="dcterms:W3CDTF">2014-03-02T15:04:39Z</dcterms:created>
  <dcterms:modified xsi:type="dcterms:W3CDTF">2015-11-16T12:26:23Z</dcterms:modified>
</cp:coreProperties>
</file>