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16"/>
  </p:notesMasterIdLst>
  <p:sldIdLst>
    <p:sldId id="256" r:id="rId2"/>
    <p:sldId id="257" r:id="rId3"/>
    <p:sldId id="263" r:id="rId4"/>
    <p:sldId id="259" r:id="rId5"/>
    <p:sldId id="260" r:id="rId6"/>
    <p:sldId id="264" r:id="rId7"/>
    <p:sldId id="265" r:id="rId8"/>
    <p:sldId id="266" r:id="rId9"/>
    <p:sldId id="268" r:id="rId10"/>
    <p:sldId id="261" r:id="rId11"/>
    <p:sldId id="262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/>
    <p:restoredTop sz="94694"/>
  </p:normalViewPr>
  <p:slideViewPr>
    <p:cSldViewPr snapToGrid="0">
      <p:cViewPr varScale="1">
        <p:scale>
          <a:sx n="108" d="100"/>
          <a:sy n="108" d="100"/>
        </p:scale>
        <p:origin x="20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B9767A-E62A-4B97-B9BA-850E350C1A5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2C43947-A671-4F2C-9E8C-BC691B8018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offers a diverse range of health and wellness  products </a:t>
          </a:r>
          <a:endParaRPr lang="en-US"/>
        </a:p>
      </dgm:t>
    </dgm:pt>
    <dgm:pt modelId="{D06C2546-6E9A-41CE-B637-7FBC67F5B39A}" type="parTrans" cxnId="{10EFE640-50D3-4630-90B3-6245370A4209}">
      <dgm:prSet/>
      <dgm:spPr/>
      <dgm:t>
        <a:bodyPr/>
        <a:lstStyle/>
        <a:p>
          <a:endParaRPr lang="en-US"/>
        </a:p>
      </dgm:t>
    </dgm:pt>
    <dgm:pt modelId="{1C24F678-3146-4D80-955F-41669236FFA0}" type="sibTrans" cxnId="{10EFE640-50D3-4630-90B3-6245370A4209}">
      <dgm:prSet/>
      <dgm:spPr/>
      <dgm:t>
        <a:bodyPr/>
        <a:lstStyle/>
        <a:p>
          <a:endParaRPr lang="en-US"/>
        </a:p>
      </dgm:t>
    </dgm:pt>
    <dgm:pt modelId="{3EDB9ED2-5A75-4B15-A06A-F2954518F6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places a strong emphasis on product quality and safety </a:t>
          </a:r>
          <a:endParaRPr lang="en-US"/>
        </a:p>
      </dgm:t>
    </dgm:pt>
    <dgm:pt modelId="{EFD1A94E-C03A-4E60-9D17-4DFDC2DEDE97}" type="parTrans" cxnId="{82A16896-252F-4D3D-BDA3-9C67523BA0A9}">
      <dgm:prSet/>
      <dgm:spPr/>
      <dgm:t>
        <a:bodyPr/>
        <a:lstStyle/>
        <a:p>
          <a:endParaRPr lang="en-US"/>
        </a:p>
      </dgm:t>
    </dgm:pt>
    <dgm:pt modelId="{8EC6E445-38B7-4DC3-BD02-50BFEEE6AACA}" type="sibTrans" cxnId="{82A16896-252F-4D3D-BDA3-9C67523BA0A9}">
      <dgm:prSet/>
      <dgm:spPr/>
      <dgm:t>
        <a:bodyPr/>
        <a:lstStyle/>
        <a:p>
          <a:endParaRPr lang="en-US"/>
        </a:p>
      </dgm:t>
    </dgm:pt>
    <dgm:pt modelId="{7E52DA5E-657D-48DD-B4BC-D3DE96A9EA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Operates both  physical stores and online sales platform</a:t>
          </a:r>
          <a:endParaRPr lang="en-US"/>
        </a:p>
      </dgm:t>
    </dgm:pt>
    <dgm:pt modelId="{36B61FB0-46F3-4DDC-A562-7781B141280D}" type="parTrans" cxnId="{90558509-066D-42CE-8B0B-41D994DDE205}">
      <dgm:prSet/>
      <dgm:spPr/>
      <dgm:t>
        <a:bodyPr/>
        <a:lstStyle/>
        <a:p>
          <a:endParaRPr lang="en-US"/>
        </a:p>
      </dgm:t>
    </dgm:pt>
    <dgm:pt modelId="{F9264BC0-0B86-4861-990B-B9FB524CA98F}" type="sibTrans" cxnId="{90558509-066D-42CE-8B0B-41D994DDE205}">
      <dgm:prSet/>
      <dgm:spPr/>
      <dgm:t>
        <a:bodyPr/>
        <a:lstStyle/>
        <a:p>
          <a:endParaRPr lang="en-US"/>
        </a:p>
      </dgm:t>
    </dgm:pt>
    <dgm:pt modelId="{027EDA9F-1F77-4495-AC6B-E591D02D0B20}" type="pres">
      <dgm:prSet presAssocID="{9EB9767A-E62A-4B97-B9BA-850E350C1A50}" presName="root" presStyleCnt="0">
        <dgm:presLayoutVars>
          <dgm:dir/>
          <dgm:resizeHandles val="exact"/>
        </dgm:presLayoutVars>
      </dgm:prSet>
      <dgm:spPr/>
    </dgm:pt>
    <dgm:pt modelId="{0DF4CA6E-E3D7-4BD9-A97D-49D5DBCCFBF9}" type="pres">
      <dgm:prSet presAssocID="{42C43947-A671-4F2C-9E8C-BC691B8018C4}" presName="compNode" presStyleCnt="0"/>
      <dgm:spPr/>
    </dgm:pt>
    <dgm:pt modelId="{4CED6072-E470-4900-9F53-A24A990B0260}" type="pres">
      <dgm:prSet presAssocID="{42C43947-A671-4F2C-9E8C-BC691B8018C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0F1AC90-4B39-43FA-A0BF-A12266638F00}" type="pres">
      <dgm:prSet presAssocID="{42C43947-A671-4F2C-9E8C-BC691B8018C4}" presName="spaceRect" presStyleCnt="0"/>
      <dgm:spPr/>
    </dgm:pt>
    <dgm:pt modelId="{D5451518-250D-4546-AACB-D07E86ADB5B1}" type="pres">
      <dgm:prSet presAssocID="{42C43947-A671-4F2C-9E8C-BC691B8018C4}" presName="textRect" presStyleLbl="revTx" presStyleIdx="0" presStyleCnt="3">
        <dgm:presLayoutVars>
          <dgm:chMax val="1"/>
          <dgm:chPref val="1"/>
        </dgm:presLayoutVars>
      </dgm:prSet>
      <dgm:spPr/>
    </dgm:pt>
    <dgm:pt modelId="{EABF657D-3A20-49FA-8B1F-55FFF78213E9}" type="pres">
      <dgm:prSet presAssocID="{1C24F678-3146-4D80-955F-41669236FFA0}" presName="sibTrans" presStyleCnt="0"/>
      <dgm:spPr/>
    </dgm:pt>
    <dgm:pt modelId="{B31A9532-77B3-4BA3-BA46-658FF198A776}" type="pres">
      <dgm:prSet presAssocID="{3EDB9ED2-5A75-4B15-A06A-F2954518F685}" presName="compNode" presStyleCnt="0"/>
      <dgm:spPr/>
    </dgm:pt>
    <dgm:pt modelId="{A4109F71-D986-43AF-9660-D0973942B1D5}" type="pres">
      <dgm:prSet presAssocID="{3EDB9ED2-5A75-4B15-A06A-F2954518F68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8C8A5DF-1D95-4B4E-9300-4C68D6C54349}" type="pres">
      <dgm:prSet presAssocID="{3EDB9ED2-5A75-4B15-A06A-F2954518F685}" presName="spaceRect" presStyleCnt="0"/>
      <dgm:spPr/>
    </dgm:pt>
    <dgm:pt modelId="{8CA5DF38-E226-4207-B0D9-1535110A135A}" type="pres">
      <dgm:prSet presAssocID="{3EDB9ED2-5A75-4B15-A06A-F2954518F685}" presName="textRect" presStyleLbl="revTx" presStyleIdx="1" presStyleCnt="3">
        <dgm:presLayoutVars>
          <dgm:chMax val="1"/>
          <dgm:chPref val="1"/>
        </dgm:presLayoutVars>
      </dgm:prSet>
      <dgm:spPr/>
    </dgm:pt>
    <dgm:pt modelId="{994916ED-DECA-4E91-9FAD-C5B9599BE695}" type="pres">
      <dgm:prSet presAssocID="{8EC6E445-38B7-4DC3-BD02-50BFEEE6AACA}" presName="sibTrans" presStyleCnt="0"/>
      <dgm:spPr/>
    </dgm:pt>
    <dgm:pt modelId="{9FC64234-698D-4C52-8817-4DE60589A086}" type="pres">
      <dgm:prSet presAssocID="{7E52DA5E-657D-48DD-B4BC-D3DE96A9EA0C}" presName="compNode" presStyleCnt="0"/>
      <dgm:spPr/>
    </dgm:pt>
    <dgm:pt modelId="{0B0E0769-5F77-4F75-815C-4645773C01A9}" type="pres">
      <dgm:prSet presAssocID="{7E52DA5E-657D-48DD-B4BC-D3DE96A9EA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433AA3CC-1046-4621-A0E6-679FF643E65F}" type="pres">
      <dgm:prSet presAssocID="{7E52DA5E-657D-48DD-B4BC-D3DE96A9EA0C}" presName="spaceRect" presStyleCnt="0"/>
      <dgm:spPr/>
    </dgm:pt>
    <dgm:pt modelId="{E852ED78-D4D7-47AB-B4F4-DCA68F581BFC}" type="pres">
      <dgm:prSet presAssocID="{7E52DA5E-657D-48DD-B4BC-D3DE96A9EA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0558509-066D-42CE-8B0B-41D994DDE205}" srcId="{9EB9767A-E62A-4B97-B9BA-850E350C1A50}" destId="{7E52DA5E-657D-48DD-B4BC-D3DE96A9EA0C}" srcOrd="2" destOrd="0" parTransId="{36B61FB0-46F3-4DDC-A562-7781B141280D}" sibTransId="{F9264BC0-0B86-4861-990B-B9FB524CA98F}"/>
    <dgm:cxn modelId="{3F937A1C-F8B8-454B-92FC-121363DB5E61}" type="presOf" srcId="{9EB9767A-E62A-4B97-B9BA-850E350C1A50}" destId="{027EDA9F-1F77-4495-AC6B-E591D02D0B20}" srcOrd="0" destOrd="0" presId="urn:microsoft.com/office/officeart/2018/2/layout/IconLabelList"/>
    <dgm:cxn modelId="{2C083A32-020E-EE43-8D44-20787446E194}" type="presOf" srcId="{42C43947-A671-4F2C-9E8C-BC691B8018C4}" destId="{D5451518-250D-4546-AACB-D07E86ADB5B1}" srcOrd="0" destOrd="0" presId="urn:microsoft.com/office/officeart/2018/2/layout/IconLabelList"/>
    <dgm:cxn modelId="{10EFE640-50D3-4630-90B3-6245370A4209}" srcId="{9EB9767A-E62A-4B97-B9BA-850E350C1A50}" destId="{42C43947-A671-4F2C-9E8C-BC691B8018C4}" srcOrd="0" destOrd="0" parTransId="{D06C2546-6E9A-41CE-B637-7FBC67F5B39A}" sibTransId="{1C24F678-3146-4D80-955F-41669236FFA0}"/>
    <dgm:cxn modelId="{32327976-BB33-4B4E-A1BC-195196AE84E9}" type="presOf" srcId="{7E52DA5E-657D-48DD-B4BC-D3DE96A9EA0C}" destId="{E852ED78-D4D7-47AB-B4F4-DCA68F581BFC}" srcOrd="0" destOrd="0" presId="urn:microsoft.com/office/officeart/2018/2/layout/IconLabelList"/>
    <dgm:cxn modelId="{8F47D67C-4549-2140-8613-2BFAC2EAF8A2}" type="presOf" srcId="{3EDB9ED2-5A75-4B15-A06A-F2954518F685}" destId="{8CA5DF38-E226-4207-B0D9-1535110A135A}" srcOrd="0" destOrd="0" presId="urn:microsoft.com/office/officeart/2018/2/layout/IconLabelList"/>
    <dgm:cxn modelId="{82A16896-252F-4D3D-BDA3-9C67523BA0A9}" srcId="{9EB9767A-E62A-4B97-B9BA-850E350C1A50}" destId="{3EDB9ED2-5A75-4B15-A06A-F2954518F685}" srcOrd="1" destOrd="0" parTransId="{EFD1A94E-C03A-4E60-9D17-4DFDC2DEDE97}" sibTransId="{8EC6E445-38B7-4DC3-BD02-50BFEEE6AACA}"/>
    <dgm:cxn modelId="{900E4E4F-4936-8242-8495-23F387B23909}" type="presParOf" srcId="{027EDA9F-1F77-4495-AC6B-E591D02D0B20}" destId="{0DF4CA6E-E3D7-4BD9-A97D-49D5DBCCFBF9}" srcOrd="0" destOrd="0" presId="urn:microsoft.com/office/officeart/2018/2/layout/IconLabelList"/>
    <dgm:cxn modelId="{E838FD77-9D87-0A4A-AE77-FF534CCC50A4}" type="presParOf" srcId="{0DF4CA6E-E3D7-4BD9-A97D-49D5DBCCFBF9}" destId="{4CED6072-E470-4900-9F53-A24A990B0260}" srcOrd="0" destOrd="0" presId="urn:microsoft.com/office/officeart/2018/2/layout/IconLabelList"/>
    <dgm:cxn modelId="{9459B972-7200-E646-AA19-6302CF5695E4}" type="presParOf" srcId="{0DF4CA6E-E3D7-4BD9-A97D-49D5DBCCFBF9}" destId="{80F1AC90-4B39-43FA-A0BF-A12266638F00}" srcOrd="1" destOrd="0" presId="urn:microsoft.com/office/officeart/2018/2/layout/IconLabelList"/>
    <dgm:cxn modelId="{A1CA40D6-0636-9E4D-A2ED-2E3489C980AE}" type="presParOf" srcId="{0DF4CA6E-E3D7-4BD9-A97D-49D5DBCCFBF9}" destId="{D5451518-250D-4546-AACB-D07E86ADB5B1}" srcOrd="2" destOrd="0" presId="urn:microsoft.com/office/officeart/2018/2/layout/IconLabelList"/>
    <dgm:cxn modelId="{DDCEC425-B1E7-C441-B2F2-26DAFF0B40B8}" type="presParOf" srcId="{027EDA9F-1F77-4495-AC6B-E591D02D0B20}" destId="{EABF657D-3A20-49FA-8B1F-55FFF78213E9}" srcOrd="1" destOrd="0" presId="urn:microsoft.com/office/officeart/2018/2/layout/IconLabelList"/>
    <dgm:cxn modelId="{088EC256-7BC9-644B-9195-DA0437F301D5}" type="presParOf" srcId="{027EDA9F-1F77-4495-AC6B-E591D02D0B20}" destId="{B31A9532-77B3-4BA3-BA46-658FF198A776}" srcOrd="2" destOrd="0" presId="urn:microsoft.com/office/officeart/2018/2/layout/IconLabelList"/>
    <dgm:cxn modelId="{43CADF3E-EF63-E948-BAC4-9DEE061F288C}" type="presParOf" srcId="{B31A9532-77B3-4BA3-BA46-658FF198A776}" destId="{A4109F71-D986-43AF-9660-D0973942B1D5}" srcOrd="0" destOrd="0" presId="urn:microsoft.com/office/officeart/2018/2/layout/IconLabelList"/>
    <dgm:cxn modelId="{39C47C9A-2F16-8D48-94F1-F262CB5E2213}" type="presParOf" srcId="{B31A9532-77B3-4BA3-BA46-658FF198A776}" destId="{18C8A5DF-1D95-4B4E-9300-4C68D6C54349}" srcOrd="1" destOrd="0" presId="urn:microsoft.com/office/officeart/2018/2/layout/IconLabelList"/>
    <dgm:cxn modelId="{8D84EEFF-4665-4941-9FCB-28DE686E7BD5}" type="presParOf" srcId="{B31A9532-77B3-4BA3-BA46-658FF198A776}" destId="{8CA5DF38-E226-4207-B0D9-1535110A135A}" srcOrd="2" destOrd="0" presId="urn:microsoft.com/office/officeart/2018/2/layout/IconLabelList"/>
    <dgm:cxn modelId="{E0B89297-D86B-3044-9104-FE9320319E9B}" type="presParOf" srcId="{027EDA9F-1F77-4495-AC6B-E591D02D0B20}" destId="{994916ED-DECA-4E91-9FAD-C5B9599BE695}" srcOrd="3" destOrd="0" presId="urn:microsoft.com/office/officeart/2018/2/layout/IconLabelList"/>
    <dgm:cxn modelId="{64903658-34A1-694A-989A-D16D88B2E16A}" type="presParOf" srcId="{027EDA9F-1F77-4495-AC6B-E591D02D0B20}" destId="{9FC64234-698D-4C52-8817-4DE60589A086}" srcOrd="4" destOrd="0" presId="urn:microsoft.com/office/officeart/2018/2/layout/IconLabelList"/>
    <dgm:cxn modelId="{B889CC54-AF44-2F4C-B1E6-F31B5DA2C418}" type="presParOf" srcId="{9FC64234-698D-4C52-8817-4DE60589A086}" destId="{0B0E0769-5F77-4F75-815C-4645773C01A9}" srcOrd="0" destOrd="0" presId="urn:microsoft.com/office/officeart/2018/2/layout/IconLabelList"/>
    <dgm:cxn modelId="{AE65D494-513F-1F45-A448-7351FBC16C33}" type="presParOf" srcId="{9FC64234-698D-4C52-8817-4DE60589A086}" destId="{433AA3CC-1046-4621-A0E6-679FF643E65F}" srcOrd="1" destOrd="0" presId="urn:microsoft.com/office/officeart/2018/2/layout/IconLabelList"/>
    <dgm:cxn modelId="{1291EE9B-561C-354B-8429-642536BB1E6B}" type="presParOf" srcId="{9FC64234-698D-4C52-8817-4DE60589A086}" destId="{E852ED78-D4D7-47AB-B4F4-DCA68F581BF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6B7E7-53DF-4FDF-BEA2-0D5AA383EEE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790A4CF-0BF9-462F-AD99-DB4F308F84C9}">
      <dgm:prSet/>
      <dgm:spPr/>
      <dgm:t>
        <a:bodyPr/>
        <a:lstStyle/>
        <a:p>
          <a:r>
            <a:rPr lang="en-US"/>
            <a:t>LANGUANGE</a:t>
          </a:r>
        </a:p>
      </dgm:t>
    </dgm:pt>
    <dgm:pt modelId="{92F9CBF0-E10F-4607-81E7-0BCAAD034158}" type="parTrans" cxnId="{C72217AE-1333-4646-96AF-8107B29BCC92}">
      <dgm:prSet/>
      <dgm:spPr/>
      <dgm:t>
        <a:bodyPr/>
        <a:lstStyle/>
        <a:p>
          <a:endParaRPr lang="en-US"/>
        </a:p>
      </dgm:t>
    </dgm:pt>
    <dgm:pt modelId="{74C32FE4-B062-43D4-B500-B08F53478275}" type="sibTrans" cxnId="{C72217AE-1333-4646-96AF-8107B29BCC92}">
      <dgm:prSet/>
      <dgm:spPr/>
      <dgm:t>
        <a:bodyPr/>
        <a:lstStyle/>
        <a:p>
          <a:endParaRPr lang="en-US"/>
        </a:p>
      </dgm:t>
    </dgm:pt>
    <dgm:pt modelId="{08B1B381-5D1F-4D32-9DE8-0321AB092D5F}">
      <dgm:prSet/>
      <dgm:spPr/>
      <dgm:t>
        <a:bodyPr/>
        <a:lstStyle/>
        <a:p>
          <a:r>
            <a:rPr lang="en-US" dirty="0"/>
            <a:t>CUISINE</a:t>
          </a:r>
        </a:p>
      </dgm:t>
    </dgm:pt>
    <dgm:pt modelId="{C7235605-4717-462B-9E3B-536134375FD8}" type="parTrans" cxnId="{63532F94-BB1E-44E4-B682-4054FBA88011}">
      <dgm:prSet/>
      <dgm:spPr/>
      <dgm:t>
        <a:bodyPr/>
        <a:lstStyle/>
        <a:p>
          <a:endParaRPr lang="en-US"/>
        </a:p>
      </dgm:t>
    </dgm:pt>
    <dgm:pt modelId="{816821E2-F13F-4C7B-9845-382917725A80}" type="sibTrans" cxnId="{63532F94-BB1E-44E4-B682-4054FBA88011}">
      <dgm:prSet/>
      <dgm:spPr/>
      <dgm:t>
        <a:bodyPr/>
        <a:lstStyle/>
        <a:p>
          <a:endParaRPr lang="en-US"/>
        </a:p>
      </dgm:t>
    </dgm:pt>
    <dgm:pt modelId="{B0D18B48-142D-4923-8F9D-A3780EA6B44F}">
      <dgm:prSet/>
      <dgm:spPr/>
      <dgm:t>
        <a:bodyPr/>
        <a:lstStyle/>
        <a:p>
          <a:r>
            <a:rPr lang="en-US" dirty="0"/>
            <a:t>EDUCATION AND RESEARCH</a:t>
          </a:r>
        </a:p>
      </dgm:t>
    </dgm:pt>
    <dgm:pt modelId="{F25436AD-6E05-4DB5-B6D1-4E0DBB0663F8}" type="parTrans" cxnId="{2C0E7F74-5F11-4652-B535-4A8724CD15C2}">
      <dgm:prSet/>
      <dgm:spPr/>
      <dgm:t>
        <a:bodyPr/>
        <a:lstStyle/>
        <a:p>
          <a:endParaRPr lang="en-US"/>
        </a:p>
      </dgm:t>
    </dgm:pt>
    <dgm:pt modelId="{F4DF2789-B13E-4386-8E1C-9138450A7455}" type="sibTrans" cxnId="{2C0E7F74-5F11-4652-B535-4A8724CD15C2}">
      <dgm:prSet/>
      <dgm:spPr/>
      <dgm:t>
        <a:bodyPr/>
        <a:lstStyle/>
        <a:p>
          <a:endParaRPr lang="en-US"/>
        </a:p>
      </dgm:t>
    </dgm:pt>
    <dgm:pt modelId="{1AE3EA22-3C60-49A8-8C78-125848CEC45D}">
      <dgm:prSet/>
      <dgm:spPr/>
      <dgm:t>
        <a:bodyPr/>
        <a:lstStyle/>
        <a:p>
          <a:r>
            <a:rPr lang="en-US" dirty="0"/>
            <a:t>IMMIGRATION AND DIVERSITY</a:t>
          </a:r>
        </a:p>
      </dgm:t>
    </dgm:pt>
    <dgm:pt modelId="{EC9DBCA8-5C81-4D20-8D3C-640F92F0A405}" type="parTrans" cxnId="{F0FD367A-D174-49E4-961B-4807ADB473FF}">
      <dgm:prSet/>
      <dgm:spPr/>
      <dgm:t>
        <a:bodyPr/>
        <a:lstStyle/>
        <a:p>
          <a:endParaRPr lang="en-US"/>
        </a:p>
      </dgm:t>
    </dgm:pt>
    <dgm:pt modelId="{16E21F09-1DCD-4B08-B865-03A0C05B24A8}" type="sibTrans" cxnId="{F0FD367A-D174-49E4-961B-4807ADB473FF}">
      <dgm:prSet/>
      <dgm:spPr/>
      <dgm:t>
        <a:bodyPr/>
        <a:lstStyle/>
        <a:p>
          <a:endParaRPr lang="en-US"/>
        </a:p>
      </dgm:t>
    </dgm:pt>
    <dgm:pt modelId="{2BB9F673-92B6-3A42-BC8F-D152D8C1C0DA}">
      <dgm:prSet/>
      <dgm:spPr/>
      <dgm:t>
        <a:bodyPr/>
        <a:lstStyle/>
        <a:p>
          <a:r>
            <a:rPr lang="en-US" dirty="0"/>
            <a:t>SOCIAL STRUCTURE</a:t>
          </a:r>
        </a:p>
      </dgm:t>
    </dgm:pt>
    <dgm:pt modelId="{DBAE30B4-140E-4B41-99A4-867B8F06B239}" type="parTrans" cxnId="{DADB54B7-D4BD-D642-8210-A0668E285EF0}">
      <dgm:prSet/>
      <dgm:spPr/>
      <dgm:t>
        <a:bodyPr/>
        <a:lstStyle/>
        <a:p>
          <a:endParaRPr lang="en-GB"/>
        </a:p>
      </dgm:t>
    </dgm:pt>
    <dgm:pt modelId="{A3BA5C76-2D4D-654B-B888-61102447F3A2}" type="sibTrans" cxnId="{DADB54B7-D4BD-D642-8210-A0668E285EF0}">
      <dgm:prSet/>
      <dgm:spPr/>
      <dgm:t>
        <a:bodyPr/>
        <a:lstStyle/>
        <a:p>
          <a:endParaRPr lang="en-GB"/>
        </a:p>
      </dgm:t>
    </dgm:pt>
    <dgm:pt modelId="{63F16B82-8E9C-BA44-8B09-4739BB258E15}" type="pres">
      <dgm:prSet presAssocID="{4156B7E7-53DF-4FDF-BEA2-0D5AA383EE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7FF7935-B63A-9B49-B438-FBA1E279E87A}" type="pres">
      <dgm:prSet presAssocID="{C790A4CF-0BF9-462F-AD99-DB4F308F84C9}" presName="hierRoot1" presStyleCnt="0"/>
      <dgm:spPr/>
    </dgm:pt>
    <dgm:pt modelId="{D61796FE-4E4A-CC4E-9DDF-7390FB5A161F}" type="pres">
      <dgm:prSet presAssocID="{C790A4CF-0BF9-462F-AD99-DB4F308F84C9}" presName="composite" presStyleCnt="0"/>
      <dgm:spPr/>
    </dgm:pt>
    <dgm:pt modelId="{563929A2-C8A4-2B4B-B09A-1A576DC133D8}" type="pres">
      <dgm:prSet presAssocID="{C790A4CF-0BF9-462F-AD99-DB4F308F84C9}" presName="background" presStyleLbl="node0" presStyleIdx="0" presStyleCnt="5"/>
      <dgm:spPr/>
    </dgm:pt>
    <dgm:pt modelId="{3BE43AFF-F0F9-664D-BAF3-BCF8E261C111}" type="pres">
      <dgm:prSet presAssocID="{C790A4CF-0BF9-462F-AD99-DB4F308F84C9}" presName="text" presStyleLbl="fgAcc0" presStyleIdx="0" presStyleCnt="5">
        <dgm:presLayoutVars>
          <dgm:chPref val="3"/>
        </dgm:presLayoutVars>
      </dgm:prSet>
      <dgm:spPr/>
    </dgm:pt>
    <dgm:pt modelId="{61A8545D-C73D-8540-941A-22E4039CCD7B}" type="pres">
      <dgm:prSet presAssocID="{C790A4CF-0BF9-462F-AD99-DB4F308F84C9}" presName="hierChild2" presStyleCnt="0"/>
      <dgm:spPr/>
    </dgm:pt>
    <dgm:pt modelId="{FA406DBF-8297-1C40-934D-9C76233FC4D8}" type="pres">
      <dgm:prSet presAssocID="{08B1B381-5D1F-4D32-9DE8-0321AB092D5F}" presName="hierRoot1" presStyleCnt="0"/>
      <dgm:spPr/>
    </dgm:pt>
    <dgm:pt modelId="{6D0011C5-AE4C-634A-BC5E-7461ECAC9F38}" type="pres">
      <dgm:prSet presAssocID="{08B1B381-5D1F-4D32-9DE8-0321AB092D5F}" presName="composite" presStyleCnt="0"/>
      <dgm:spPr/>
    </dgm:pt>
    <dgm:pt modelId="{16A3D773-409A-0C44-9956-C529822EDC43}" type="pres">
      <dgm:prSet presAssocID="{08B1B381-5D1F-4D32-9DE8-0321AB092D5F}" presName="background" presStyleLbl="node0" presStyleIdx="1" presStyleCnt="5"/>
      <dgm:spPr/>
    </dgm:pt>
    <dgm:pt modelId="{23D80374-5EEA-DC43-9B03-0D960A0B31A1}" type="pres">
      <dgm:prSet presAssocID="{08B1B381-5D1F-4D32-9DE8-0321AB092D5F}" presName="text" presStyleLbl="fgAcc0" presStyleIdx="1" presStyleCnt="5">
        <dgm:presLayoutVars>
          <dgm:chPref val="3"/>
        </dgm:presLayoutVars>
      </dgm:prSet>
      <dgm:spPr/>
    </dgm:pt>
    <dgm:pt modelId="{C0C14AB1-37CC-4549-80DC-EE519FAB8CA0}" type="pres">
      <dgm:prSet presAssocID="{08B1B381-5D1F-4D32-9DE8-0321AB092D5F}" presName="hierChild2" presStyleCnt="0"/>
      <dgm:spPr/>
    </dgm:pt>
    <dgm:pt modelId="{83E009E7-7953-CC4D-8906-22FDF9F27B9A}" type="pres">
      <dgm:prSet presAssocID="{B0D18B48-142D-4923-8F9D-A3780EA6B44F}" presName="hierRoot1" presStyleCnt="0"/>
      <dgm:spPr/>
    </dgm:pt>
    <dgm:pt modelId="{46F8A0E1-0C3A-0C43-A811-EBA4E32CE87C}" type="pres">
      <dgm:prSet presAssocID="{B0D18B48-142D-4923-8F9D-A3780EA6B44F}" presName="composite" presStyleCnt="0"/>
      <dgm:spPr/>
    </dgm:pt>
    <dgm:pt modelId="{3BB1F2D3-EC62-2F43-8028-1540435D15B8}" type="pres">
      <dgm:prSet presAssocID="{B0D18B48-142D-4923-8F9D-A3780EA6B44F}" presName="background" presStyleLbl="node0" presStyleIdx="2" presStyleCnt="5"/>
      <dgm:spPr/>
    </dgm:pt>
    <dgm:pt modelId="{CA40BEEE-5A1D-D84A-82A9-99BD410A0BEE}" type="pres">
      <dgm:prSet presAssocID="{B0D18B48-142D-4923-8F9D-A3780EA6B44F}" presName="text" presStyleLbl="fgAcc0" presStyleIdx="2" presStyleCnt="5">
        <dgm:presLayoutVars>
          <dgm:chPref val="3"/>
        </dgm:presLayoutVars>
      </dgm:prSet>
      <dgm:spPr/>
    </dgm:pt>
    <dgm:pt modelId="{73F4B6DF-4DA2-D549-B7B8-408C87CF3BF6}" type="pres">
      <dgm:prSet presAssocID="{B0D18B48-142D-4923-8F9D-A3780EA6B44F}" presName="hierChild2" presStyleCnt="0"/>
      <dgm:spPr/>
    </dgm:pt>
    <dgm:pt modelId="{F497ED0C-CFCD-F648-B7E4-7B34AC82BB91}" type="pres">
      <dgm:prSet presAssocID="{1AE3EA22-3C60-49A8-8C78-125848CEC45D}" presName="hierRoot1" presStyleCnt="0"/>
      <dgm:spPr/>
    </dgm:pt>
    <dgm:pt modelId="{4C68FDA6-01BE-5647-8E7B-84E09B8842C9}" type="pres">
      <dgm:prSet presAssocID="{1AE3EA22-3C60-49A8-8C78-125848CEC45D}" presName="composite" presStyleCnt="0"/>
      <dgm:spPr/>
    </dgm:pt>
    <dgm:pt modelId="{05E83CA0-D5D3-0549-99C9-21F3F8CA04BE}" type="pres">
      <dgm:prSet presAssocID="{1AE3EA22-3C60-49A8-8C78-125848CEC45D}" presName="background" presStyleLbl="node0" presStyleIdx="3" presStyleCnt="5"/>
      <dgm:spPr/>
    </dgm:pt>
    <dgm:pt modelId="{E3739C5D-4AF4-0543-B3E4-69B699EE93F2}" type="pres">
      <dgm:prSet presAssocID="{1AE3EA22-3C60-49A8-8C78-125848CEC45D}" presName="text" presStyleLbl="fgAcc0" presStyleIdx="3" presStyleCnt="5">
        <dgm:presLayoutVars>
          <dgm:chPref val="3"/>
        </dgm:presLayoutVars>
      </dgm:prSet>
      <dgm:spPr/>
    </dgm:pt>
    <dgm:pt modelId="{ED29CD57-554C-F142-BC44-97AC7E2AF025}" type="pres">
      <dgm:prSet presAssocID="{1AE3EA22-3C60-49A8-8C78-125848CEC45D}" presName="hierChild2" presStyleCnt="0"/>
      <dgm:spPr/>
    </dgm:pt>
    <dgm:pt modelId="{9BE8018D-E8B7-F74A-B7F8-63B23D11D14F}" type="pres">
      <dgm:prSet presAssocID="{2BB9F673-92B6-3A42-BC8F-D152D8C1C0DA}" presName="hierRoot1" presStyleCnt="0"/>
      <dgm:spPr/>
    </dgm:pt>
    <dgm:pt modelId="{4942FFEF-4A31-8745-837A-34B180473A36}" type="pres">
      <dgm:prSet presAssocID="{2BB9F673-92B6-3A42-BC8F-D152D8C1C0DA}" presName="composite" presStyleCnt="0"/>
      <dgm:spPr/>
    </dgm:pt>
    <dgm:pt modelId="{449937AE-487A-C845-8878-3D076D8F36A9}" type="pres">
      <dgm:prSet presAssocID="{2BB9F673-92B6-3A42-BC8F-D152D8C1C0DA}" presName="background" presStyleLbl="node0" presStyleIdx="4" presStyleCnt="5"/>
      <dgm:spPr/>
    </dgm:pt>
    <dgm:pt modelId="{C05DDA5E-0FCF-1647-9AE5-6580FA7F488B}" type="pres">
      <dgm:prSet presAssocID="{2BB9F673-92B6-3A42-BC8F-D152D8C1C0DA}" presName="text" presStyleLbl="fgAcc0" presStyleIdx="4" presStyleCnt="5">
        <dgm:presLayoutVars>
          <dgm:chPref val="3"/>
        </dgm:presLayoutVars>
      </dgm:prSet>
      <dgm:spPr/>
    </dgm:pt>
    <dgm:pt modelId="{A0872B09-3444-324A-86D2-5A7961A108F6}" type="pres">
      <dgm:prSet presAssocID="{2BB9F673-92B6-3A42-BC8F-D152D8C1C0DA}" presName="hierChild2" presStyleCnt="0"/>
      <dgm:spPr/>
    </dgm:pt>
  </dgm:ptLst>
  <dgm:cxnLst>
    <dgm:cxn modelId="{CBDBED06-3ABA-484D-9341-26312512F312}" type="presOf" srcId="{2BB9F673-92B6-3A42-BC8F-D152D8C1C0DA}" destId="{C05DDA5E-0FCF-1647-9AE5-6580FA7F488B}" srcOrd="0" destOrd="0" presId="urn:microsoft.com/office/officeart/2005/8/layout/hierarchy1"/>
    <dgm:cxn modelId="{E046D33E-59C6-AD4C-8187-3376DD42D242}" type="presOf" srcId="{4156B7E7-53DF-4FDF-BEA2-0D5AA383EEE4}" destId="{63F16B82-8E9C-BA44-8B09-4739BB258E15}" srcOrd="0" destOrd="0" presId="urn:microsoft.com/office/officeart/2005/8/layout/hierarchy1"/>
    <dgm:cxn modelId="{E2B2DD44-6223-2F4A-BED7-66CA5C19846D}" type="presOf" srcId="{08B1B381-5D1F-4D32-9DE8-0321AB092D5F}" destId="{23D80374-5EEA-DC43-9B03-0D960A0B31A1}" srcOrd="0" destOrd="0" presId="urn:microsoft.com/office/officeart/2005/8/layout/hierarchy1"/>
    <dgm:cxn modelId="{2C0E7F74-5F11-4652-B535-4A8724CD15C2}" srcId="{4156B7E7-53DF-4FDF-BEA2-0D5AA383EEE4}" destId="{B0D18B48-142D-4923-8F9D-A3780EA6B44F}" srcOrd="2" destOrd="0" parTransId="{F25436AD-6E05-4DB5-B6D1-4E0DBB0663F8}" sibTransId="{F4DF2789-B13E-4386-8E1C-9138450A7455}"/>
    <dgm:cxn modelId="{F0FD367A-D174-49E4-961B-4807ADB473FF}" srcId="{4156B7E7-53DF-4FDF-BEA2-0D5AA383EEE4}" destId="{1AE3EA22-3C60-49A8-8C78-125848CEC45D}" srcOrd="3" destOrd="0" parTransId="{EC9DBCA8-5C81-4D20-8D3C-640F92F0A405}" sibTransId="{16E21F09-1DCD-4B08-B865-03A0C05B24A8}"/>
    <dgm:cxn modelId="{3D56268D-9950-CA4B-856C-68098DA14733}" type="presOf" srcId="{C790A4CF-0BF9-462F-AD99-DB4F308F84C9}" destId="{3BE43AFF-F0F9-664D-BAF3-BCF8E261C111}" srcOrd="0" destOrd="0" presId="urn:microsoft.com/office/officeart/2005/8/layout/hierarchy1"/>
    <dgm:cxn modelId="{63532F94-BB1E-44E4-B682-4054FBA88011}" srcId="{4156B7E7-53DF-4FDF-BEA2-0D5AA383EEE4}" destId="{08B1B381-5D1F-4D32-9DE8-0321AB092D5F}" srcOrd="1" destOrd="0" parTransId="{C7235605-4717-462B-9E3B-536134375FD8}" sibTransId="{816821E2-F13F-4C7B-9845-382917725A80}"/>
    <dgm:cxn modelId="{A78B179E-B24E-5E4E-A212-20DA5AB03EE1}" type="presOf" srcId="{1AE3EA22-3C60-49A8-8C78-125848CEC45D}" destId="{E3739C5D-4AF4-0543-B3E4-69B699EE93F2}" srcOrd="0" destOrd="0" presId="urn:microsoft.com/office/officeart/2005/8/layout/hierarchy1"/>
    <dgm:cxn modelId="{C72217AE-1333-4646-96AF-8107B29BCC92}" srcId="{4156B7E7-53DF-4FDF-BEA2-0D5AA383EEE4}" destId="{C790A4CF-0BF9-462F-AD99-DB4F308F84C9}" srcOrd="0" destOrd="0" parTransId="{92F9CBF0-E10F-4607-81E7-0BCAAD034158}" sibTransId="{74C32FE4-B062-43D4-B500-B08F53478275}"/>
    <dgm:cxn modelId="{DADB54B7-D4BD-D642-8210-A0668E285EF0}" srcId="{4156B7E7-53DF-4FDF-BEA2-0D5AA383EEE4}" destId="{2BB9F673-92B6-3A42-BC8F-D152D8C1C0DA}" srcOrd="4" destOrd="0" parTransId="{DBAE30B4-140E-4B41-99A4-867B8F06B239}" sibTransId="{A3BA5C76-2D4D-654B-B888-61102447F3A2}"/>
    <dgm:cxn modelId="{986629F6-9DFA-B74D-A742-ACCE6E225810}" type="presOf" srcId="{B0D18B48-142D-4923-8F9D-A3780EA6B44F}" destId="{CA40BEEE-5A1D-D84A-82A9-99BD410A0BEE}" srcOrd="0" destOrd="0" presId="urn:microsoft.com/office/officeart/2005/8/layout/hierarchy1"/>
    <dgm:cxn modelId="{E1E454CE-166F-A64A-89E0-7043DE0C620D}" type="presParOf" srcId="{63F16B82-8E9C-BA44-8B09-4739BB258E15}" destId="{67FF7935-B63A-9B49-B438-FBA1E279E87A}" srcOrd="0" destOrd="0" presId="urn:microsoft.com/office/officeart/2005/8/layout/hierarchy1"/>
    <dgm:cxn modelId="{31F9DF4D-49CA-0743-8FD6-425E8F2CA4DD}" type="presParOf" srcId="{67FF7935-B63A-9B49-B438-FBA1E279E87A}" destId="{D61796FE-4E4A-CC4E-9DDF-7390FB5A161F}" srcOrd="0" destOrd="0" presId="urn:microsoft.com/office/officeart/2005/8/layout/hierarchy1"/>
    <dgm:cxn modelId="{8DBA00D6-7980-A64F-AABE-83ECF1AC7FA0}" type="presParOf" srcId="{D61796FE-4E4A-CC4E-9DDF-7390FB5A161F}" destId="{563929A2-C8A4-2B4B-B09A-1A576DC133D8}" srcOrd="0" destOrd="0" presId="urn:microsoft.com/office/officeart/2005/8/layout/hierarchy1"/>
    <dgm:cxn modelId="{A52AC094-504A-564E-B54A-81C6501D809C}" type="presParOf" srcId="{D61796FE-4E4A-CC4E-9DDF-7390FB5A161F}" destId="{3BE43AFF-F0F9-664D-BAF3-BCF8E261C111}" srcOrd="1" destOrd="0" presId="urn:microsoft.com/office/officeart/2005/8/layout/hierarchy1"/>
    <dgm:cxn modelId="{E1591CF8-45DD-714C-81F8-8D2476A642FC}" type="presParOf" srcId="{67FF7935-B63A-9B49-B438-FBA1E279E87A}" destId="{61A8545D-C73D-8540-941A-22E4039CCD7B}" srcOrd="1" destOrd="0" presId="urn:microsoft.com/office/officeart/2005/8/layout/hierarchy1"/>
    <dgm:cxn modelId="{CD5E2DE4-B5DE-6343-9F0E-21F7ACF90FD4}" type="presParOf" srcId="{63F16B82-8E9C-BA44-8B09-4739BB258E15}" destId="{FA406DBF-8297-1C40-934D-9C76233FC4D8}" srcOrd="1" destOrd="0" presId="urn:microsoft.com/office/officeart/2005/8/layout/hierarchy1"/>
    <dgm:cxn modelId="{F4584C66-3DE5-BE44-BADA-B24C5408200B}" type="presParOf" srcId="{FA406DBF-8297-1C40-934D-9C76233FC4D8}" destId="{6D0011C5-AE4C-634A-BC5E-7461ECAC9F38}" srcOrd="0" destOrd="0" presId="urn:microsoft.com/office/officeart/2005/8/layout/hierarchy1"/>
    <dgm:cxn modelId="{B5663C1E-28E8-404A-B067-E1607A98B124}" type="presParOf" srcId="{6D0011C5-AE4C-634A-BC5E-7461ECAC9F38}" destId="{16A3D773-409A-0C44-9956-C529822EDC43}" srcOrd="0" destOrd="0" presId="urn:microsoft.com/office/officeart/2005/8/layout/hierarchy1"/>
    <dgm:cxn modelId="{DCF97481-738B-C84B-A33F-1D538414A89C}" type="presParOf" srcId="{6D0011C5-AE4C-634A-BC5E-7461ECAC9F38}" destId="{23D80374-5EEA-DC43-9B03-0D960A0B31A1}" srcOrd="1" destOrd="0" presId="urn:microsoft.com/office/officeart/2005/8/layout/hierarchy1"/>
    <dgm:cxn modelId="{17C50701-4044-8E4A-A681-34C54BBFA324}" type="presParOf" srcId="{FA406DBF-8297-1C40-934D-9C76233FC4D8}" destId="{C0C14AB1-37CC-4549-80DC-EE519FAB8CA0}" srcOrd="1" destOrd="0" presId="urn:microsoft.com/office/officeart/2005/8/layout/hierarchy1"/>
    <dgm:cxn modelId="{1F164BAC-CD18-CD40-9AC9-5078907E8A31}" type="presParOf" srcId="{63F16B82-8E9C-BA44-8B09-4739BB258E15}" destId="{83E009E7-7953-CC4D-8906-22FDF9F27B9A}" srcOrd="2" destOrd="0" presId="urn:microsoft.com/office/officeart/2005/8/layout/hierarchy1"/>
    <dgm:cxn modelId="{19D1CCD8-BBDD-D946-B754-E235A6F82A11}" type="presParOf" srcId="{83E009E7-7953-CC4D-8906-22FDF9F27B9A}" destId="{46F8A0E1-0C3A-0C43-A811-EBA4E32CE87C}" srcOrd="0" destOrd="0" presId="urn:microsoft.com/office/officeart/2005/8/layout/hierarchy1"/>
    <dgm:cxn modelId="{B214A04D-9E16-064F-8F60-938413AB3A69}" type="presParOf" srcId="{46F8A0E1-0C3A-0C43-A811-EBA4E32CE87C}" destId="{3BB1F2D3-EC62-2F43-8028-1540435D15B8}" srcOrd="0" destOrd="0" presId="urn:microsoft.com/office/officeart/2005/8/layout/hierarchy1"/>
    <dgm:cxn modelId="{5E37CD8C-7FE7-E54A-86B4-5723B8D54EE8}" type="presParOf" srcId="{46F8A0E1-0C3A-0C43-A811-EBA4E32CE87C}" destId="{CA40BEEE-5A1D-D84A-82A9-99BD410A0BEE}" srcOrd="1" destOrd="0" presId="urn:microsoft.com/office/officeart/2005/8/layout/hierarchy1"/>
    <dgm:cxn modelId="{FA291CAA-0D49-8D40-892B-480D30D197C3}" type="presParOf" srcId="{83E009E7-7953-CC4D-8906-22FDF9F27B9A}" destId="{73F4B6DF-4DA2-D549-B7B8-408C87CF3BF6}" srcOrd="1" destOrd="0" presId="urn:microsoft.com/office/officeart/2005/8/layout/hierarchy1"/>
    <dgm:cxn modelId="{BD1AD8B9-F6AA-714F-BE75-9FCFDB32ED30}" type="presParOf" srcId="{63F16B82-8E9C-BA44-8B09-4739BB258E15}" destId="{F497ED0C-CFCD-F648-B7E4-7B34AC82BB91}" srcOrd="3" destOrd="0" presId="urn:microsoft.com/office/officeart/2005/8/layout/hierarchy1"/>
    <dgm:cxn modelId="{C0C5344E-2759-9B49-BCDD-418B26E7F67E}" type="presParOf" srcId="{F497ED0C-CFCD-F648-B7E4-7B34AC82BB91}" destId="{4C68FDA6-01BE-5647-8E7B-84E09B8842C9}" srcOrd="0" destOrd="0" presId="urn:microsoft.com/office/officeart/2005/8/layout/hierarchy1"/>
    <dgm:cxn modelId="{45147226-6B22-DB40-AB62-C70E402F52E6}" type="presParOf" srcId="{4C68FDA6-01BE-5647-8E7B-84E09B8842C9}" destId="{05E83CA0-D5D3-0549-99C9-21F3F8CA04BE}" srcOrd="0" destOrd="0" presId="urn:microsoft.com/office/officeart/2005/8/layout/hierarchy1"/>
    <dgm:cxn modelId="{8C86A8F1-33B5-BE4E-9A43-4C1B8E4EBA69}" type="presParOf" srcId="{4C68FDA6-01BE-5647-8E7B-84E09B8842C9}" destId="{E3739C5D-4AF4-0543-B3E4-69B699EE93F2}" srcOrd="1" destOrd="0" presId="urn:microsoft.com/office/officeart/2005/8/layout/hierarchy1"/>
    <dgm:cxn modelId="{198C21D4-F1BA-9B4E-9E8F-1FDC7949EBEE}" type="presParOf" srcId="{F497ED0C-CFCD-F648-B7E4-7B34AC82BB91}" destId="{ED29CD57-554C-F142-BC44-97AC7E2AF025}" srcOrd="1" destOrd="0" presId="urn:microsoft.com/office/officeart/2005/8/layout/hierarchy1"/>
    <dgm:cxn modelId="{DDBBE7E8-48C9-2743-84F3-06AD68400682}" type="presParOf" srcId="{63F16B82-8E9C-BA44-8B09-4739BB258E15}" destId="{9BE8018D-E8B7-F74A-B7F8-63B23D11D14F}" srcOrd="4" destOrd="0" presId="urn:microsoft.com/office/officeart/2005/8/layout/hierarchy1"/>
    <dgm:cxn modelId="{6538E492-8BE2-6940-985C-5B89C4C0BF9C}" type="presParOf" srcId="{9BE8018D-E8B7-F74A-B7F8-63B23D11D14F}" destId="{4942FFEF-4A31-8745-837A-34B180473A36}" srcOrd="0" destOrd="0" presId="urn:microsoft.com/office/officeart/2005/8/layout/hierarchy1"/>
    <dgm:cxn modelId="{9AD023DA-E768-3E4E-8767-A23DB49147E6}" type="presParOf" srcId="{4942FFEF-4A31-8745-837A-34B180473A36}" destId="{449937AE-487A-C845-8878-3D076D8F36A9}" srcOrd="0" destOrd="0" presId="urn:microsoft.com/office/officeart/2005/8/layout/hierarchy1"/>
    <dgm:cxn modelId="{91903B8E-0057-9746-AE99-C0A241D1C6E6}" type="presParOf" srcId="{4942FFEF-4A31-8745-837A-34B180473A36}" destId="{C05DDA5E-0FCF-1647-9AE5-6580FA7F488B}" srcOrd="1" destOrd="0" presId="urn:microsoft.com/office/officeart/2005/8/layout/hierarchy1"/>
    <dgm:cxn modelId="{EADADC51-3DFD-4E44-91B7-3F319F538402}" type="presParOf" srcId="{9BE8018D-E8B7-F74A-B7F8-63B23D11D14F}" destId="{A0872B09-3444-324A-86D2-5A7961A108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110BA6-6425-42B0-8180-7B56089C3BC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927663-02E9-4A3F-B340-EA6FC1AC0A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UNDERSTAND CULTURAL NUANCES, ADAPT YOUR MARKETING STRATEGIES</a:t>
          </a:r>
        </a:p>
      </dgm:t>
    </dgm:pt>
    <dgm:pt modelId="{5DDE1AB4-3FBE-4499-BB30-A9AF25396775}" type="parTrans" cxnId="{F4F1CFA0-4030-4BA2-8436-7D643F468B98}">
      <dgm:prSet/>
      <dgm:spPr/>
      <dgm:t>
        <a:bodyPr/>
        <a:lstStyle/>
        <a:p>
          <a:endParaRPr lang="en-US"/>
        </a:p>
      </dgm:t>
    </dgm:pt>
    <dgm:pt modelId="{A285A68C-C64C-4D1E-AD73-2B1AB6AADFDE}" type="sibTrans" cxnId="{F4F1CFA0-4030-4BA2-8436-7D643F468B98}">
      <dgm:prSet/>
      <dgm:spPr/>
      <dgm:t>
        <a:bodyPr/>
        <a:lstStyle/>
        <a:p>
          <a:endParaRPr lang="en-US"/>
        </a:p>
      </dgm:t>
    </dgm:pt>
    <dgm:pt modelId="{7F1F0F11-7614-4DCD-A0D1-CCFDA0C470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INVEST IN LOCALISATION</a:t>
          </a:r>
        </a:p>
      </dgm:t>
    </dgm:pt>
    <dgm:pt modelId="{6B39FB59-13ED-456C-B9C3-498E87117D6E}" type="parTrans" cxnId="{7F60AD75-9E62-4003-A70F-C9343704D786}">
      <dgm:prSet/>
      <dgm:spPr/>
      <dgm:t>
        <a:bodyPr/>
        <a:lstStyle/>
        <a:p>
          <a:endParaRPr lang="en-US"/>
        </a:p>
      </dgm:t>
    </dgm:pt>
    <dgm:pt modelId="{FB119E36-B30C-4F6C-B4A6-E885EC6E9DB1}" type="sibTrans" cxnId="{7F60AD75-9E62-4003-A70F-C9343704D786}">
      <dgm:prSet/>
      <dgm:spPr/>
      <dgm:t>
        <a:bodyPr/>
        <a:lstStyle/>
        <a:p>
          <a:endParaRPr lang="en-US"/>
        </a:p>
      </dgm:t>
    </dgm:pt>
    <dgm:pt modelId="{0CA5E983-B336-411F-8011-381EBCE4A9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 RELATIONSHIPS/ INVEST TIME AND RESOURCE IN NETWORKING EVENTS</a:t>
          </a:r>
        </a:p>
      </dgm:t>
    </dgm:pt>
    <dgm:pt modelId="{3CBEAD4E-F58F-435A-9D8C-8372CDC99F69}" type="parTrans" cxnId="{94F0D8F4-D738-45E8-81F5-C98D4AD715E5}">
      <dgm:prSet/>
      <dgm:spPr/>
      <dgm:t>
        <a:bodyPr/>
        <a:lstStyle/>
        <a:p>
          <a:endParaRPr lang="en-US"/>
        </a:p>
      </dgm:t>
    </dgm:pt>
    <dgm:pt modelId="{B68BD591-0117-41E4-91E7-C7BB54182FA2}" type="sibTrans" cxnId="{94F0D8F4-D738-45E8-81F5-C98D4AD715E5}">
      <dgm:prSet/>
      <dgm:spPr/>
      <dgm:t>
        <a:bodyPr/>
        <a:lstStyle/>
        <a:p>
          <a:endParaRPr lang="en-US"/>
        </a:p>
      </dgm:t>
    </dgm:pt>
    <dgm:pt modelId="{FD40CF74-8454-4201-8B1C-B5F77B75BA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MAINTAIN HIGH QUALITY STANDARTS</a:t>
          </a:r>
        </a:p>
      </dgm:t>
    </dgm:pt>
    <dgm:pt modelId="{ABA8224B-5F03-45A1-90FE-A95D7199C493}" type="parTrans" cxnId="{B3E109EA-10D7-4DE7-8FD6-570F2627F6DB}">
      <dgm:prSet/>
      <dgm:spPr/>
      <dgm:t>
        <a:bodyPr/>
        <a:lstStyle/>
        <a:p>
          <a:endParaRPr lang="en-US"/>
        </a:p>
      </dgm:t>
    </dgm:pt>
    <dgm:pt modelId="{8A7EF30F-441A-45AC-B343-15185D3C495D}" type="sibTrans" cxnId="{B3E109EA-10D7-4DE7-8FD6-570F2627F6DB}">
      <dgm:prSet/>
      <dgm:spPr/>
      <dgm:t>
        <a:bodyPr/>
        <a:lstStyle/>
        <a:p>
          <a:endParaRPr lang="en-US"/>
        </a:p>
      </dgm:t>
    </dgm:pt>
    <dgm:pt modelId="{11D3B99F-71A5-4E1E-908A-0034B4F486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UNDERSTAND AND ADAPT TO REGULATORY REQUIREMENTS</a:t>
          </a:r>
        </a:p>
      </dgm:t>
    </dgm:pt>
    <dgm:pt modelId="{D348E3FF-4BD8-41CE-B425-9EC079FE96B7}" type="parTrans" cxnId="{728C8611-D049-4F8E-A121-681967474E6C}">
      <dgm:prSet/>
      <dgm:spPr/>
      <dgm:t>
        <a:bodyPr/>
        <a:lstStyle/>
        <a:p>
          <a:endParaRPr lang="en-US"/>
        </a:p>
      </dgm:t>
    </dgm:pt>
    <dgm:pt modelId="{093F58FB-553E-49B0-B0E0-9B025AD1FB63}" type="sibTrans" cxnId="{728C8611-D049-4F8E-A121-681967474E6C}">
      <dgm:prSet/>
      <dgm:spPr/>
      <dgm:t>
        <a:bodyPr/>
        <a:lstStyle/>
        <a:p>
          <a:endParaRPr lang="en-US"/>
        </a:p>
      </dgm:t>
    </dgm:pt>
    <dgm:pt modelId="{A3128CCA-8D13-4113-8A16-051410AC2919}" type="pres">
      <dgm:prSet presAssocID="{C2110BA6-6425-42B0-8180-7B56089C3BCD}" presName="root" presStyleCnt="0">
        <dgm:presLayoutVars>
          <dgm:dir/>
          <dgm:resizeHandles val="exact"/>
        </dgm:presLayoutVars>
      </dgm:prSet>
      <dgm:spPr/>
    </dgm:pt>
    <dgm:pt modelId="{76B0D7C6-95B0-4353-9513-A48A959F8E80}" type="pres">
      <dgm:prSet presAssocID="{AF927663-02E9-4A3F-B340-EA6FC1AC0AD0}" presName="compNode" presStyleCnt="0"/>
      <dgm:spPr/>
    </dgm:pt>
    <dgm:pt modelId="{CA17F8F1-C0CF-40A8-B7CC-88130DC12740}" type="pres">
      <dgm:prSet presAssocID="{AF927663-02E9-4A3F-B340-EA6FC1AC0AD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ECF6D36C-376D-474A-9341-2CC55D1D95C7}" type="pres">
      <dgm:prSet presAssocID="{AF927663-02E9-4A3F-B340-EA6FC1AC0AD0}" presName="spaceRect" presStyleCnt="0"/>
      <dgm:spPr/>
    </dgm:pt>
    <dgm:pt modelId="{F0D4A84F-74CF-41D4-9425-2536007BB876}" type="pres">
      <dgm:prSet presAssocID="{AF927663-02E9-4A3F-B340-EA6FC1AC0AD0}" presName="textRect" presStyleLbl="revTx" presStyleIdx="0" presStyleCnt="5">
        <dgm:presLayoutVars>
          <dgm:chMax val="1"/>
          <dgm:chPref val="1"/>
        </dgm:presLayoutVars>
      </dgm:prSet>
      <dgm:spPr/>
    </dgm:pt>
    <dgm:pt modelId="{3817BAB8-907D-4A22-8187-DE085501C4FC}" type="pres">
      <dgm:prSet presAssocID="{A285A68C-C64C-4D1E-AD73-2B1AB6AADFDE}" presName="sibTrans" presStyleCnt="0"/>
      <dgm:spPr/>
    </dgm:pt>
    <dgm:pt modelId="{FFE3E7FB-4FD2-4059-83AA-FED1FE445474}" type="pres">
      <dgm:prSet presAssocID="{7F1F0F11-7614-4DCD-A0D1-CCFDA0C47074}" presName="compNode" presStyleCnt="0"/>
      <dgm:spPr/>
    </dgm:pt>
    <dgm:pt modelId="{56D1B382-4044-44DC-A7CF-17F1277E7379}" type="pres">
      <dgm:prSet presAssocID="{7F1F0F11-7614-4DCD-A0D1-CCFDA0C4707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ancial"/>
        </a:ext>
      </dgm:extLst>
    </dgm:pt>
    <dgm:pt modelId="{F853342E-CF32-4038-999F-84F8A113291A}" type="pres">
      <dgm:prSet presAssocID="{7F1F0F11-7614-4DCD-A0D1-CCFDA0C47074}" presName="spaceRect" presStyleCnt="0"/>
      <dgm:spPr/>
    </dgm:pt>
    <dgm:pt modelId="{5D573082-BB12-4797-82C5-6BD9C24C2B87}" type="pres">
      <dgm:prSet presAssocID="{7F1F0F11-7614-4DCD-A0D1-CCFDA0C47074}" presName="textRect" presStyleLbl="revTx" presStyleIdx="1" presStyleCnt="5">
        <dgm:presLayoutVars>
          <dgm:chMax val="1"/>
          <dgm:chPref val="1"/>
        </dgm:presLayoutVars>
      </dgm:prSet>
      <dgm:spPr/>
    </dgm:pt>
    <dgm:pt modelId="{C2407E14-9824-43EC-BB92-E790557CB23D}" type="pres">
      <dgm:prSet presAssocID="{FB119E36-B30C-4F6C-B4A6-E885EC6E9DB1}" presName="sibTrans" presStyleCnt="0"/>
      <dgm:spPr/>
    </dgm:pt>
    <dgm:pt modelId="{43FDEBBB-A29C-4CB9-A7D2-B4D885A6C971}" type="pres">
      <dgm:prSet presAssocID="{0CA5E983-B336-411F-8011-381EBCE4A986}" presName="compNode" presStyleCnt="0"/>
      <dgm:spPr/>
    </dgm:pt>
    <dgm:pt modelId="{8F9812BC-AD86-4E24-ADA2-1963ADE242FF}" type="pres">
      <dgm:prSet presAssocID="{0CA5E983-B336-411F-8011-381EBCE4A98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F91CB41C-979B-485D-BC00-92FB310562BF}" type="pres">
      <dgm:prSet presAssocID="{0CA5E983-B336-411F-8011-381EBCE4A986}" presName="spaceRect" presStyleCnt="0"/>
      <dgm:spPr/>
    </dgm:pt>
    <dgm:pt modelId="{91E50C5F-4218-4542-A5AB-9600E9351778}" type="pres">
      <dgm:prSet presAssocID="{0CA5E983-B336-411F-8011-381EBCE4A986}" presName="textRect" presStyleLbl="revTx" presStyleIdx="2" presStyleCnt="5">
        <dgm:presLayoutVars>
          <dgm:chMax val="1"/>
          <dgm:chPref val="1"/>
        </dgm:presLayoutVars>
      </dgm:prSet>
      <dgm:spPr/>
    </dgm:pt>
    <dgm:pt modelId="{98711DEE-CF4D-48D2-BD9F-E79DA5C0B3B9}" type="pres">
      <dgm:prSet presAssocID="{B68BD591-0117-41E4-91E7-C7BB54182FA2}" presName="sibTrans" presStyleCnt="0"/>
      <dgm:spPr/>
    </dgm:pt>
    <dgm:pt modelId="{C3E75EA8-DBAA-48A4-B991-9DA0981606CD}" type="pres">
      <dgm:prSet presAssocID="{FD40CF74-8454-4201-8B1C-B5F77B75BAE5}" presName="compNode" presStyleCnt="0"/>
      <dgm:spPr/>
    </dgm:pt>
    <dgm:pt modelId="{0EAA126A-3203-4884-8419-760D68E08352}" type="pres">
      <dgm:prSet presAssocID="{FD40CF74-8454-4201-8B1C-B5F77B75BAE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7388B4DD-F9C4-46E6-9949-32D6B4ACF5DC}" type="pres">
      <dgm:prSet presAssocID="{FD40CF74-8454-4201-8B1C-B5F77B75BAE5}" presName="spaceRect" presStyleCnt="0"/>
      <dgm:spPr/>
    </dgm:pt>
    <dgm:pt modelId="{1A5783F4-3EE0-456B-9F49-BBB8244E4F3F}" type="pres">
      <dgm:prSet presAssocID="{FD40CF74-8454-4201-8B1C-B5F77B75BAE5}" presName="textRect" presStyleLbl="revTx" presStyleIdx="3" presStyleCnt="5">
        <dgm:presLayoutVars>
          <dgm:chMax val="1"/>
          <dgm:chPref val="1"/>
        </dgm:presLayoutVars>
      </dgm:prSet>
      <dgm:spPr/>
    </dgm:pt>
    <dgm:pt modelId="{DD5E2036-D532-4B76-871F-0DD3BD531ABD}" type="pres">
      <dgm:prSet presAssocID="{8A7EF30F-441A-45AC-B343-15185D3C495D}" presName="sibTrans" presStyleCnt="0"/>
      <dgm:spPr/>
    </dgm:pt>
    <dgm:pt modelId="{27843A43-B0A6-4BD6-8D4B-B58CE9B6ADC0}" type="pres">
      <dgm:prSet presAssocID="{11D3B99F-71A5-4E1E-908A-0034B4F4860D}" presName="compNode" presStyleCnt="0"/>
      <dgm:spPr/>
    </dgm:pt>
    <dgm:pt modelId="{056DA440-ED3E-4A30-A9E6-B929D054E7E0}" type="pres">
      <dgm:prSet presAssocID="{11D3B99F-71A5-4E1E-908A-0034B4F4860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a"/>
        </a:ext>
      </dgm:extLst>
    </dgm:pt>
    <dgm:pt modelId="{0B474A64-6740-4906-AFFD-E6BD7D866E0F}" type="pres">
      <dgm:prSet presAssocID="{11D3B99F-71A5-4E1E-908A-0034B4F4860D}" presName="spaceRect" presStyleCnt="0"/>
      <dgm:spPr/>
    </dgm:pt>
    <dgm:pt modelId="{19F7C982-60CF-4C0C-9D03-F4AB50F06328}" type="pres">
      <dgm:prSet presAssocID="{11D3B99F-71A5-4E1E-908A-0034B4F4860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28C8611-D049-4F8E-A121-681967474E6C}" srcId="{C2110BA6-6425-42B0-8180-7B56089C3BCD}" destId="{11D3B99F-71A5-4E1E-908A-0034B4F4860D}" srcOrd="4" destOrd="0" parTransId="{D348E3FF-4BD8-41CE-B425-9EC079FE96B7}" sibTransId="{093F58FB-553E-49B0-B0E0-9B025AD1FB63}"/>
    <dgm:cxn modelId="{FE4EE828-C8A9-4760-8180-4A5B56E374A6}" type="presOf" srcId="{FD40CF74-8454-4201-8B1C-B5F77B75BAE5}" destId="{1A5783F4-3EE0-456B-9F49-BBB8244E4F3F}" srcOrd="0" destOrd="0" presId="urn:microsoft.com/office/officeart/2018/2/layout/IconLabelList"/>
    <dgm:cxn modelId="{7F60AD75-9E62-4003-A70F-C9343704D786}" srcId="{C2110BA6-6425-42B0-8180-7B56089C3BCD}" destId="{7F1F0F11-7614-4DCD-A0D1-CCFDA0C47074}" srcOrd="1" destOrd="0" parTransId="{6B39FB59-13ED-456C-B9C3-498E87117D6E}" sibTransId="{FB119E36-B30C-4F6C-B4A6-E885EC6E9DB1}"/>
    <dgm:cxn modelId="{3E07BE89-4934-49C3-802F-DFBD25ADE839}" type="presOf" srcId="{7F1F0F11-7614-4DCD-A0D1-CCFDA0C47074}" destId="{5D573082-BB12-4797-82C5-6BD9C24C2B87}" srcOrd="0" destOrd="0" presId="urn:microsoft.com/office/officeart/2018/2/layout/IconLabelList"/>
    <dgm:cxn modelId="{1C311399-F210-437C-B75D-2CF8E17C393E}" type="presOf" srcId="{0CA5E983-B336-411F-8011-381EBCE4A986}" destId="{91E50C5F-4218-4542-A5AB-9600E9351778}" srcOrd="0" destOrd="0" presId="urn:microsoft.com/office/officeart/2018/2/layout/IconLabelList"/>
    <dgm:cxn modelId="{F4F1CFA0-4030-4BA2-8436-7D643F468B98}" srcId="{C2110BA6-6425-42B0-8180-7B56089C3BCD}" destId="{AF927663-02E9-4A3F-B340-EA6FC1AC0AD0}" srcOrd="0" destOrd="0" parTransId="{5DDE1AB4-3FBE-4499-BB30-A9AF25396775}" sibTransId="{A285A68C-C64C-4D1E-AD73-2B1AB6AADFDE}"/>
    <dgm:cxn modelId="{30B1D0BE-BBB4-47FF-AEA6-54F641B24126}" type="presOf" srcId="{11D3B99F-71A5-4E1E-908A-0034B4F4860D}" destId="{19F7C982-60CF-4C0C-9D03-F4AB50F06328}" srcOrd="0" destOrd="0" presId="urn:microsoft.com/office/officeart/2018/2/layout/IconLabelList"/>
    <dgm:cxn modelId="{DFD7DCC9-B4F6-48C5-AD44-C998888C3B2C}" type="presOf" srcId="{AF927663-02E9-4A3F-B340-EA6FC1AC0AD0}" destId="{F0D4A84F-74CF-41D4-9425-2536007BB876}" srcOrd="0" destOrd="0" presId="urn:microsoft.com/office/officeart/2018/2/layout/IconLabelList"/>
    <dgm:cxn modelId="{B3E109EA-10D7-4DE7-8FD6-570F2627F6DB}" srcId="{C2110BA6-6425-42B0-8180-7B56089C3BCD}" destId="{FD40CF74-8454-4201-8B1C-B5F77B75BAE5}" srcOrd="3" destOrd="0" parTransId="{ABA8224B-5F03-45A1-90FE-A95D7199C493}" sibTransId="{8A7EF30F-441A-45AC-B343-15185D3C495D}"/>
    <dgm:cxn modelId="{94F0D8F4-D738-45E8-81F5-C98D4AD715E5}" srcId="{C2110BA6-6425-42B0-8180-7B56089C3BCD}" destId="{0CA5E983-B336-411F-8011-381EBCE4A986}" srcOrd="2" destOrd="0" parTransId="{3CBEAD4E-F58F-435A-9D8C-8372CDC99F69}" sibTransId="{B68BD591-0117-41E4-91E7-C7BB54182FA2}"/>
    <dgm:cxn modelId="{178E70FD-13DD-4A24-8CEA-0A5B23E05B0C}" type="presOf" srcId="{C2110BA6-6425-42B0-8180-7B56089C3BCD}" destId="{A3128CCA-8D13-4113-8A16-051410AC2919}" srcOrd="0" destOrd="0" presId="urn:microsoft.com/office/officeart/2018/2/layout/IconLabelList"/>
    <dgm:cxn modelId="{F445E99C-16B8-45FE-8042-F845DB6EF3A8}" type="presParOf" srcId="{A3128CCA-8D13-4113-8A16-051410AC2919}" destId="{76B0D7C6-95B0-4353-9513-A48A959F8E80}" srcOrd="0" destOrd="0" presId="urn:microsoft.com/office/officeart/2018/2/layout/IconLabelList"/>
    <dgm:cxn modelId="{46E3D74B-A2B9-4C1E-9B5A-2885D336B37B}" type="presParOf" srcId="{76B0D7C6-95B0-4353-9513-A48A959F8E80}" destId="{CA17F8F1-C0CF-40A8-B7CC-88130DC12740}" srcOrd="0" destOrd="0" presId="urn:microsoft.com/office/officeart/2018/2/layout/IconLabelList"/>
    <dgm:cxn modelId="{55506D11-0CA6-4CA7-A737-D8A692DF9CB2}" type="presParOf" srcId="{76B0D7C6-95B0-4353-9513-A48A959F8E80}" destId="{ECF6D36C-376D-474A-9341-2CC55D1D95C7}" srcOrd="1" destOrd="0" presId="urn:microsoft.com/office/officeart/2018/2/layout/IconLabelList"/>
    <dgm:cxn modelId="{0D42351C-CB67-46FA-AD96-89FC7487561C}" type="presParOf" srcId="{76B0D7C6-95B0-4353-9513-A48A959F8E80}" destId="{F0D4A84F-74CF-41D4-9425-2536007BB876}" srcOrd="2" destOrd="0" presId="urn:microsoft.com/office/officeart/2018/2/layout/IconLabelList"/>
    <dgm:cxn modelId="{0C1C4968-BC2F-403D-9C1D-C3EF4CD8BACF}" type="presParOf" srcId="{A3128CCA-8D13-4113-8A16-051410AC2919}" destId="{3817BAB8-907D-4A22-8187-DE085501C4FC}" srcOrd="1" destOrd="0" presId="urn:microsoft.com/office/officeart/2018/2/layout/IconLabelList"/>
    <dgm:cxn modelId="{861A8B42-1D26-43C9-802D-F85236BA45B6}" type="presParOf" srcId="{A3128CCA-8D13-4113-8A16-051410AC2919}" destId="{FFE3E7FB-4FD2-4059-83AA-FED1FE445474}" srcOrd="2" destOrd="0" presId="urn:microsoft.com/office/officeart/2018/2/layout/IconLabelList"/>
    <dgm:cxn modelId="{6DA842B6-1787-4628-8AB1-C4AFB0C8B471}" type="presParOf" srcId="{FFE3E7FB-4FD2-4059-83AA-FED1FE445474}" destId="{56D1B382-4044-44DC-A7CF-17F1277E7379}" srcOrd="0" destOrd="0" presId="urn:microsoft.com/office/officeart/2018/2/layout/IconLabelList"/>
    <dgm:cxn modelId="{0BDD6498-AC75-4684-9CD7-BFFA85C99E1A}" type="presParOf" srcId="{FFE3E7FB-4FD2-4059-83AA-FED1FE445474}" destId="{F853342E-CF32-4038-999F-84F8A113291A}" srcOrd="1" destOrd="0" presId="urn:microsoft.com/office/officeart/2018/2/layout/IconLabelList"/>
    <dgm:cxn modelId="{A7212B6F-773D-436F-B2A9-40B96142D91D}" type="presParOf" srcId="{FFE3E7FB-4FD2-4059-83AA-FED1FE445474}" destId="{5D573082-BB12-4797-82C5-6BD9C24C2B87}" srcOrd="2" destOrd="0" presId="urn:microsoft.com/office/officeart/2018/2/layout/IconLabelList"/>
    <dgm:cxn modelId="{A7E35105-A541-4899-BE69-AA0130B24483}" type="presParOf" srcId="{A3128CCA-8D13-4113-8A16-051410AC2919}" destId="{C2407E14-9824-43EC-BB92-E790557CB23D}" srcOrd="3" destOrd="0" presId="urn:microsoft.com/office/officeart/2018/2/layout/IconLabelList"/>
    <dgm:cxn modelId="{3DE17E0D-B0F8-4A9A-84DE-A0A4AE65EAFB}" type="presParOf" srcId="{A3128CCA-8D13-4113-8A16-051410AC2919}" destId="{43FDEBBB-A29C-4CB9-A7D2-B4D885A6C971}" srcOrd="4" destOrd="0" presId="urn:microsoft.com/office/officeart/2018/2/layout/IconLabelList"/>
    <dgm:cxn modelId="{846CB623-6039-4E9C-BEEB-4EC9780B650C}" type="presParOf" srcId="{43FDEBBB-A29C-4CB9-A7D2-B4D885A6C971}" destId="{8F9812BC-AD86-4E24-ADA2-1963ADE242FF}" srcOrd="0" destOrd="0" presId="urn:microsoft.com/office/officeart/2018/2/layout/IconLabelList"/>
    <dgm:cxn modelId="{26AA7397-3E92-45CB-A2D3-00F29EA5DC87}" type="presParOf" srcId="{43FDEBBB-A29C-4CB9-A7D2-B4D885A6C971}" destId="{F91CB41C-979B-485D-BC00-92FB310562BF}" srcOrd="1" destOrd="0" presId="urn:microsoft.com/office/officeart/2018/2/layout/IconLabelList"/>
    <dgm:cxn modelId="{BCB4E690-93AD-4734-9BFC-407B0B96274D}" type="presParOf" srcId="{43FDEBBB-A29C-4CB9-A7D2-B4D885A6C971}" destId="{91E50C5F-4218-4542-A5AB-9600E9351778}" srcOrd="2" destOrd="0" presId="urn:microsoft.com/office/officeart/2018/2/layout/IconLabelList"/>
    <dgm:cxn modelId="{394DA700-EDEE-4D0F-8FF8-74DDF71C82B7}" type="presParOf" srcId="{A3128CCA-8D13-4113-8A16-051410AC2919}" destId="{98711DEE-CF4D-48D2-BD9F-E79DA5C0B3B9}" srcOrd="5" destOrd="0" presId="urn:microsoft.com/office/officeart/2018/2/layout/IconLabelList"/>
    <dgm:cxn modelId="{FBA61779-B069-4D6C-B4D6-FCD18F423DB0}" type="presParOf" srcId="{A3128CCA-8D13-4113-8A16-051410AC2919}" destId="{C3E75EA8-DBAA-48A4-B991-9DA0981606CD}" srcOrd="6" destOrd="0" presId="urn:microsoft.com/office/officeart/2018/2/layout/IconLabelList"/>
    <dgm:cxn modelId="{B20108A7-2AF1-4A07-9C2D-28F602EBC754}" type="presParOf" srcId="{C3E75EA8-DBAA-48A4-B991-9DA0981606CD}" destId="{0EAA126A-3203-4884-8419-760D68E08352}" srcOrd="0" destOrd="0" presId="urn:microsoft.com/office/officeart/2018/2/layout/IconLabelList"/>
    <dgm:cxn modelId="{4CF1D981-8C72-4EBF-A37C-99CE3E236CA1}" type="presParOf" srcId="{C3E75EA8-DBAA-48A4-B991-9DA0981606CD}" destId="{7388B4DD-F9C4-46E6-9949-32D6B4ACF5DC}" srcOrd="1" destOrd="0" presId="urn:microsoft.com/office/officeart/2018/2/layout/IconLabelList"/>
    <dgm:cxn modelId="{0BE0652B-4D64-48E0-AD15-C7500A24B610}" type="presParOf" srcId="{C3E75EA8-DBAA-48A4-B991-9DA0981606CD}" destId="{1A5783F4-3EE0-456B-9F49-BBB8244E4F3F}" srcOrd="2" destOrd="0" presId="urn:microsoft.com/office/officeart/2018/2/layout/IconLabelList"/>
    <dgm:cxn modelId="{7819FF22-9A41-4FAB-A259-56C7D0075DD8}" type="presParOf" srcId="{A3128CCA-8D13-4113-8A16-051410AC2919}" destId="{DD5E2036-D532-4B76-871F-0DD3BD531ABD}" srcOrd="7" destOrd="0" presId="urn:microsoft.com/office/officeart/2018/2/layout/IconLabelList"/>
    <dgm:cxn modelId="{52C8F86F-0A68-4728-BA1A-F0E2D491D702}" type="presParOf" srcId="{A3128CCA-8D13-4113-8A16-051410AC2919}" destId="{27843A43-B0A6-4BD6-8D4B-B58CE9B6ADC0}" srcOrd="8" destOrd="0" presId="urn:microsoft.com/office/officeart/2018/2/layout/IconLabelList"/>
    <dgm:cxn modelId="{18A5EABF-F284-4C94-8B0F-A9C90822FD7E}" type="presParOf" srcId="{27843A43-B0A6-4BD6-8D4B-B58CE9B6ADC0}" destId="{056DA440-ED3E-4A30-A9E6-B929D054E7E0}" srcOrd="0" destOrd="0" presId="urn:microsoft.com/office/officeart/2018/2/layout/IconLabelList"/>
    <dgm:cxn modelId="{9DD0C64C-7A78-46BB-92AE-D5EB14BA0BDB}" type="presParOf" srcId="{27843A43-B0A6-4BD6-8D4B-B58CE9B6ADC0}" destId="{0B474A64-6740-4906-AFFD-E6BD7D866E0F}" srcOrd="1" destOrd="0" presId="urn:microsoft.com/office/officeart/2018/2/layout/IconLabelList"/>
    <dgm:cxn modelId="{0937DC62-C7E6-4793-8DBB-DAD647A2211C}" type="presParOf" srcId="{27843A43-B0A6-4BD6-8D4B-B58CE9B6ADC0}" destId="{19F7C982-60CF-4C0C-9D03-F4AB50F0632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D6072-E470-4900-9F53-A24A990B0260}">
      <dsp:nvSpPr>
        <dsp:cNvPr id="0" name=""/>
        <dsp:cNvSpPr/>
      </dsp:nvSpPr>
      <dsp:spPr>
        <a:xfrm>
          <a:off x="663146" y="184337"/>
          <a:ext cx="786269" cy="786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51518-250D-4546-AACB-D07E86ADB5B1}">
      <dsp:nvSpPr>
        <dsp:cNvPr id="0" name=""/>
        <dsp:cNvSpPr/>
      </dsp:nvSpPr>
      <dsp:spPr>
        <a:xfrm>
          <a:off x="182648" y="1232919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offers a diverse range of health and wellness  products </a:t>
          </a:r>
          <a:endParaRPr lang="en-US" sz="1400" kern="1200"/>
        </a:p>
      </dsp:txBody>
      <dsp:txXfrm>
        <a:off x="182648" y="1232919"/>
        <a:ext cx="1747265" cy="698906"/>
      </dsp:txXfrm>
    </dsp:sp>
    <dsp:sp modelId="{A4109F71-D986-43AF-9660-D0973942B1D5}">
      <dsp:nvSpPr>
        <dsp:cNvPr id="0" name=""/>
        <dsp:cNvSpPr/>
      </dsp:nvSpPr>
      <dsp:spPr>
        <a:xfrm>
          <a:off x="2716183" y="184337"/>
          <a:ext cx="786269" cy="786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5DF38-E226-4207-B0D9-1535110A135A}">
      <dsp:nvSpPr>
        <dsp:cNvPr id="0" name=""/>
        <dsp:cNvSpPr/>
      </dsp:nvSpPr>
      <dsp:spPr>
        <a:xfrm>
          <a:off x="2235685" y="1232919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places a strong emphasis on product quality and safety </a:t>
          </a:r>
          <a:endParaRPr lang="en-US" sz="1400" kern="1200"/>
        </a:p>
      </dsp:txBody>
      <dsp:txXfrm>
        <a:off x="2235685" y="1232919"/>
        <a:ext cx="1747265" cy="698906"/>
      </dsp:txXfrm>
    </dsp:sp>
    <dsp:sp modelId="{0B0E0769-5F77-4F75-815C-4645773C01A9}">
      <dsp:nvSpPr>
        <dsp:cNvPr id="0" name=""/>
        <dsp:cNvSpPr/>
      </dsp:nvSpPr>
      <dsp:spPr>
        <a:xfrm>
          <a:off x="1689665" y="2368641"/>
          <a:ext cx="786269" cy="786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52ED78-D4D7-47AB-B4F4-DCA68F581BFC}">
      <dsp:nvSpPr>
        <dsp:cNvPr id="0" name=""/>
        <dsp:cNvSpPr/>
      </dsp:nvSpPr>
      <dsp:spPr>
        <a:xfrm>
          <a:off x="1209167" y="3417222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Operates both  physical stores and online sales platform</a:t>
          </a:r>
          <a:endParaRPr lang="en-US" sz="1400" kern="1200"/>
        </a:p>
      </dsp:txBody>
      <dsp:txXfrm>
        <a:off x="1209167" y="3417222"/>
        <a:ext cx="1747265" cy="698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929A2-C8A4-2B4B-B09A-1A576DC133D8}">
      <dsp:nvSpPr>
        <dsp:cNvPr id="0" name=""/>
        <dsp:cNvSpPr/>
      </dsp:nvSpPr>
      <dsp:spPr>
        <a:xfrm>
          <a:off x="3622" y="1331954"/>
          <a:ext cx="1765150" cy="1120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43AFF-F0F9-664D-BAF3-BCF8E261C111}">
      <dsp:nvSpPr>
        <dsp:cNvPr id="0" name=""/>
        <dsp:cNvSpPr/>
      </dsp:nvSpPr>
      <dsp:spPr>
        <a:xfrm>
          <a:off x="199750" y="1518275"/>
          <a:ext cx="1765150" cy="11208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LANGUANGE</a:t>
          </a:r>
        </a:p>
      </dsp:txBody>
      <dsp:txXfrm>
        <a:off x="232579" y="1551104"/>
        <a:ext cx="1699492" cy="1055212"/>
      </dsp:txXfrm>
    </dsp:sp>
    <dsp:sp modelId="{16A3D773-409A-0C44-9956-C529822EDC43}">
      <dsp:nvSpPr>
        <dsp:cNvPr id="0" name=""/>
        <dsp:cNvSpPr/>
      </dsp:nvSpPr>
      <dsp:spPr>
        <a:xfrm>
          <a:off x="2161029" y="1331954"/>
          <a:ext cx="1765150" cy="1120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80374-5EEA-DC43-9B03-0D960A0B31A1}">
      <dsp:nvSpPr>
        <dsp:cNvPr id="0" name=""/>
        <dsp:cNvSpPr/>
      </dsp:nvSpPr>
      <dsp:spPr>
        <a:xfrm>
          <a:off x="2357156" y="1518275"/>
          <a:ext cx="1765150" cy="11208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CUISINE</a:t>
          </a:r>
        </a:p>
      </dsp:txBody>
      <dsp:txXfrm>
        <a:off x="2389985" y="1551104"/>
        <a:ext cx="1699492" cy="1055212"/>
      </dsp:txXfrm>
    </dsp:sp>
    <dsp:sp modelId="{3BB1F2D3-EC62-2F43-8028-1540435D15B8}">
      <dsp:nvSpPr>
        <dsp:cNvPr id="0" name=""/>
        <dsp:cNvSpPr/>
      </dsp:nvSpPr>
      <dsp:spPr>
        <a:xfrm>
          <a:off x="4318435" y="1331954"/>
          <a:ext cx="1765150" cy="1120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0BEEE-5A1D-D84A-82A9-99BD410A0BEE}">
      <dsp:nvSpPr>
        <dsp:cNvPr id="0" name=""/>
        <dsp:cNvSpPr/>
      </dsp:nvSpPr>
      <dsp:spPr>
        <a:xfrm>
          <a:off x="4514563" y="1518275"/>
          <a:ext cx="1765150" cy="11208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EDUCATION AND RESEARCH</a:t>
          </a:r>
        </a:p>
      </dsp:txBody>
      <dsp:txXfrm>
        <a:off x="4547392" y="1551104"/>
        <a:ext cx="1699492" cy="1055212"/>
      </dsp:txXfrm>
    </dsp:sp>
    <dsp:sp modelId="{05E83CA0-D5D3-0549-99C9-21F3F8CA04BE}">
      <dsp:nvSpPr>
        <dsp:cNvPr id="0" name=""/>
        <dsp:cNvSpPr/>
      </dsp:nvSpPr>
      <dsp:spPr>
        <a:xfrm>
          <a:off x="6475842" y="1331954"/>
          <a:ext cx="1765150" cy="1120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739C5D-4AF4-0543-B3E4-69B699EE93F2}">
      <dsp:nvSpPr>
        <dsp:cNvPr id="0" name=""/>
        <dsp:cNvSpPr/>
      </dsp:nvSpPr>
      <dsp:spPr>
        <a:xfrm>
          <a:off x="6671970" y="1518275"/>
          <a:ext cx="1765150" cy="11208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IMMIGRATION AND DIVERSITY</a:t>
          </a:r>
        </a:p>
      </dsp:txBody>
      <dsp:txXfrm>
        <a:off x="6704799" y="1551104"/>
        <a:ext cx="1699492" cy="1055212"/>
      </dsp:txXfrm>
    </dsp:sp>
    <dsp:sp modelId="{449937AE-487A-C845-8878-3D076D8F36A9}">
      <dsp:nvSpPr>
        <dsp:cNvPr id="0" name=""/>
        <dsp:cNvSpPr/>
      </dsp:nvSpPr>
      <dsp:spPr>
        <a:xfrm>
          <a:off x="8633248" y="1331954"/>
          <a:ext cx="1765150" cy="1120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DDA5E-0FCF-1647-9AE5-6580FA7F488B}">
      <dsp:nvSpPr>
        <dsp:cNvPr id="0" name=""/>
        <dsp:cNvSpPr/>
      </dsp:nvSpPr>
      <dsp:spPr>
        <a:xfrm>
          <a:off x="8829376" y="1518275"/>
          <a:ext cx="1765150" cy="11208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SOCIAL STRUCTURE</a:t>
          </a:r>
        </a:p>
      </dsp:txBody>
      <dsp:txXfrm>
        <a:off x="8862205" y="1551104"/>
        <a:ext cx="1699492" cy="10552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7F8F1-C0CF-40A8-B7CC-88130DC12740}">
      <dsp:nvSpPr>
        <dsp:cNvPr id="0" name=""/>
        <dsp:cNvSpPr/>
      </dsp:nvSpPr>
      <dsp:spPr>
        <a:xfrm>
          <a:off x="939252" y="309616"/>
          <a:ext cx="610664" cy="6106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4A84F-74CF-41D4-9425-2536007BB876}">
      <dsp:nvSpPr>
        <dsp:cNvPr id="0" name=""/>
        <dsp:cNvSpPr/>
      </dsp:nvSpPr>
      <dsp:spPr>
        <a:xfrm>
          <a:off x="566069" y="1142924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UNDERSTAND CULTURAL NUANCES, ADAPT YOUR MARKETING STRATEGIES</a:t>
          </a:r>
        </a:p>
      </dsp:txBody>
      <dsp:txXfrm>
        <a:off x="566069" y="1142924"/>
        <a:ext cx="1357031" cy="542812"/>
      </dsp:txXfrm>
    </dsp:sp>
    <dsp:sp modelId="{56D1B382-4044-44DC-A7CF-17F1277E7379}">
      <dsp:nvSpPr>
        <dsp:cNvPr id="0" name=""/>
        <dsp:cNvSpPr/>
      </dsp:nvSpPr>
      <dsp:spPr>
        <a:xfrm>
          <a:off x="2533764" y="309616"/>
          <a:ext cx="610664" cy="6106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73082-BB12-4797-82C5-6BD9C24C2B87}">
      <dsp:nvSpPr>
        <dsp:cNvPr id="0" name=""/>
        <dsp:cNvSpPr/>
      </dsp:nvSpPr>
      <dsp:spPr>
        <a:xfrm>
          <a:off x="2160581" y="1142924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INVEST IN LOCALISATION</a:t>
          </a:r>
        </a:p>
      </dsp:txBody>
      <dsp:txXfrm>
        <a:off x="2160581" y="1142924"/>
        <a:ext cx="1357031" cy="542812"/>
      </dsp:txXfrm>
    </dsp:sp>
    <dsp:sp modelId="{8F9812BC-AD86-4E24-ADA2-1963ADE242FF}">
      <dsp:nvSpPr>
        <dsp:cNvPr id="0" name=""/>
        <dsp:cNvSpPr/>
      </dsp:nvSpPr>
      <dsp:spPr>
        <a:xfrm>
          <a:off x="4128276" y="309616"/>
          <a:ext cx="610664" cy="6106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50C5F-4218-4542-A5AB-9600E9351778}">
      <dsp:nvSpPr>
        <dsp:cNvPr id="0" name=""/>
        <dsp:cNvSpPr/>
      </dsp:nvSpPr>
      <dsp:spPr>
        <a:xfrm>
          <a:off x="3755092" y="1142924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BUILD RELATIONSHIPS/ INVEST TIME AND RESOURCE IN NETWORKING EVENTS</a:t>
          </a:r>
        </a:p>
      </dsp:txBody>
      <dsp:txXfrm>
        <a:off x="3755092" y="1142924"/>
        <a:ext cx="1357031" cy="542812"/>
      </dsp:txXfrm>
    </dsp:sp>
    <dsp:sp modelId="{0EAA126A-3203-4884-8419-760D68E08352}">
      <dsp:nvSpPr>
        <dsp:cNvPr id="0" name=""/>
        <dsp:cNvSpPr/>
      </dsp:nvSpPr>
      <dsp:spPr>
        <a:xfrm>
          <a:off x="5722788" y="309616"/>
          <a:ext cx="610664" cy="6106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783F4-3EE0-456B-9F49-BBB8244E4F3F}">
      <dsp:nvSpPr>
        <dsp:cNvPr id="0" name=""/>
        <dsp:cNvSpPr/>
      </dsp:nvSpPr>
      <dsp:spPr>
        <a:xfrm>
          <a:off x="5349604" y="1142924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MAINTAIN HIGH QUALITY STANDARTS</a:t>
          </a:r>
        </a:p>
      </dsp:txBody>
      <dsp:txXfrm>
        <a:off x="5349604" y="1142924"/>
        <a:ext cx="1357031" cy="542812"/>
      </dsp:txXfrm>
    </dsp:sp>
    <dsp:sp modelId="{056DA440-ED3E-4A30-A9E6-B929D054E7E0}">
      <dsp:nvSpPr>
        <dsp:cNvPr id="0" name=""/>
        <dsp:cNvSpPr/>
      </dsp:nvSpPr>
      <dsp:spPr>
        <a:xfrm>
          <a:off x="3331020" y="2024994"/>
          <a:ext cx="610664" cy="6106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7C982-60CF-4C0C-9D03-F4AB50F06328}">
      <dsp:nvSpPr>
        <dsp:cNvPr id="0" name=""/>
        <dsp:cNvSpPr/>
      </dsp:nvSpPr>
      <dsp:spPr>
        <a:xfrm>
          <a:off x="2957836" y="2858302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UNDERSTAND AND ADAPT TO REGULATORY REQUIREMENTS</a:t>
          </a:r>
        </a:p>
      </dsp:txBody>
      <dsp:txXfrm>
        <a:off x="2957836" y="2858302"/>
        <a:ext cx="1357031" cy="5428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3DF41B-436C-BC4E-8987-F35E73551EF5}" type="datetimeFigureOut">
              <a:rPr lang="en-US" smtClean="0"/>
              <a:t>4/3/24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9A0FF-58BE-994E-AAFC-4BC541D55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507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www.hollandandbarrett.com</a:t>
            </a:r>
            <a:r>
              <a:rPr lang="en-US" dirty="0"/>
              <a:t>/info/who-we-are/ : (Access on 5 of March  2024)</a:t>
            </a:r>
          </a:p>
          <a:p>
            <a:r>
              <a:rPr lang="en-US" dirty="0"/>
              <a:t>https://</a:t>
            </a:r>
            <a:r>
              <a:rPr lang="en-US" dirty="0" err="1"/>
              <a:t>corporate.hollandandbarrett.com</a:t>
            </a:r>
            <a:r>
              <a:rPr lang="en-US" dirty="0"/>
              <a:t>/ : ( Access on 3 of April 2024 )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9A0FF-58BE-994E-AAFC-4BC541D557B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80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www.huffingtonpost.co.uk</a:t>
            </a:r>
            <a:r>
              <a:rPr lang="en-US" dirty="0"/>
              <a:t>/</a:t>
            </a:r>
            <a:r>
              <a:rPr lang="en-US" dirty="0" err="1"/>
              <a:t>riccardo-salis</a:t>
            </a:r>
            <a:r>
              <a:rPr lang="en-US" dirty="0"/>
              <a:t>/the-biggest-differences-b_b_16577926.html ( Access on 5 of March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9A0FF-58BE-994E-AAFC-4BC541D557B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33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50864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24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056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949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492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92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409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451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004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34943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66257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4/3/24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45966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5" r:id="rId10"/>
    <p:sldLayoutId id="214748368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2.sv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4" name="Group 2073">
            <a:extLst>
              <a:ext uri="{FF2B5EF4-FFF2-40B4-BE49-F238E27FC236}">
                <a16:creationId xmlns:a16="http://schemas.microsoft.com/office/drawing/2014/main" id="{EB6ECC43-D65E-4A7B-A76B-D278A2184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2075" name="Freeform: Shape 2074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76" name="Rectangle 2075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2078" name="Rectangle 2077">
            <a:extLst>
              <a:ext uri="{FF2B5EF4-FFF2-40B4-BE49-F238E27FC236}">
                <a16:creationId xmlns:a16="http://schemas.microsoft.com/office/drawing/2014/main" id="{0C614264-BA32-414F-95BE-0A30CC072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0" name="Rectangle 2079">
            <a:extLst>
              <a:ext uri="{FF2B5EF4-FFF2-40B4-BE49-F238E27FC236}">
                <a16:creationId xmlns:a16="http://schemas.microsoft.com/office/drawing/2014/main" id="{5401B466-517B-4B8B-A80A-FD0ECAECF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665415"/>
            <a:ext cx="693472" cy="31925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2" name="Rectangle 2081">
            <a:extLst>
              <a:ext uri="{FF2B5EF4-FFF2-40B4-BE49-F238E27FC236}">
                <a16:creationId xmlns:a16="http://schemas.microsoft.com/office/drawing/2014/main" id="{1A42EF36-E4B3-4B8C-A6B8-4C12B704C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3883" y="2289908"/>
            <a:ext cx="2344272" cy="3988948"/>
          </a:xfrm>
          <a:prstGeom prst="rect">
            <a:avLst/>
          </a:pr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68" name="Picture 2067">
            <a:extLst>
              <a:ext uri="{FF2B5EF4-FFF2-40B4-BE49-F238E27FC236}">
                <a16:creationId xmlns:a16="http://schemas.microsoft.com/office/drawing/2014/main" id="{A11C3436-2F63-B54A-0D18-70D989C146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000" r="-2" b="-2"/>
          <a:stretch/>
        </p:blipFill>
        <p:spPr>
          <a:xfrm>
            <a:off x="916658" y="303717"/>
            <a:ext cx="2951453" cy="2951453"/>
          </a:xfrm>
          <a:custGeom>
            <a:avLst/>
            <a:gdLst/>
            <a:ahLst/>
            <a:cxnLst/>
            <a:rect l="l" t="t" r="r" b="b"/>
            <a:pathLst>
              <a:path w="4625350" h="4625350">
                <a:moveTo>
                  <a:pt x="2312675" y="0"/>
                </a:moveTo>
                <a:cubicBezTo>
                  <a:pt x="3589930" y="0"/>
                  <a:pt x="4625350" y="1035420"/>
                  <a:pt x="4625350" y="2312675"/>
                </a:cubicBezTo>
                <a:cubicBezTo>
                  <a:pt x="4625350" y="3589930"/>
                  <a:pt x="3589930" y="4625350"/>
                  <a:pt x="2312675" y="4625350"/>
                </a:cubicBezTo>
                <a:cubicBezTo>
                  <a:pt x="1035420" y="4625350"/>
                  <a:pt x="0" y="3589930"/>
                  <a:pt x="0" y="2312675"/>
                </a:cubicBezTo>
                <a:cubicBezTo>
                  <a:pt x="0" y="1035420"/>
                  <a:pt x="1035420" y="0"/>
                  <a:pt x="2312675" y="0"/>
                </a:cubicBezTo>
                <a:close/>
              </a:path>
            </a:pathLst>
          </a:custGeom>
          <a:effectLst>
            <a:outerShdw dist="165100" dir="8100000" algn="tr" rotWithShape="0">
              <a:schemeClr val="tx1"/>
            </a:outerShdw>
          </a:effectLst>
        </p:spPr>
      </p:pic>
      <p:sp>
        <p:nvSpPr>
          <p:cNvPr id="2084" name="Rectangle 2083">
            <a:extLst>
              <a:ext uri="{FF2B5EF4-FFF2-40B4-BE49-F238E27FC236}">
                <a16:creationId xmlns:a16="http://schemas.microsoft.com/office/drawing/2014/main" id="{40705285-5CED-426B-BB57-F586C6764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986521" y="-1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UWTSD Hwb – Apps on Google Play">
            <a:extLst>
              <a:ext uri="{FF2B5EF4-FFF2-40B4-BE49-F238E27FC236}">
                <a16:creationId xmlns:a16="http://schemas.microsoft.com/office/drawing/2014/main" id="{27A2E1CE-1BFE-A8BA-E03C-64B14460EB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48" r="25553" b="2"/>
          <a:stretch/>
        </p:blipFill>
        <p:spPr bwMode="auto">
          <a:xfrm>
            <a:off x="2166614" y="3403226"/>
            <a:ext cx="2951454" cy="2951454"/>
          </a:xfrm>
          <a:custGeom>
            <a:avLst/>
            <a:gdLst/>
            <a:ahLst/>
            <a:cxnLst/>
            <a:rect l="l" t="t" r="r" b="b"/>
            <a:pathLst>
              <a:path w="2951454" h="2951454">
                <a:moveTo>
                  <a:pt x="1475727" y="0"/>
                </a:moveTo>
                <a:cubicBezTo>
                  <a:pt x="2290749" y="0"/>
                  <a:pt x="2951454" y="660705"/>
                  <a:pt x="2951454" y="1475727"/>
                </a:cubicBezTo>
                <a:cubicBezTo>
                  <a:pt x="2951454" y="2290749"/>
                  <a:pt x="2290749" y="2951454"/>
                  <a:pt x="1475727" y="2951454"/>
                </a:cubicBezTo>
                <a:cubicBezTo>
                  <a:pt x="660705" y="2951454"/>
                  <a:pt x="0" y="2290749"/>
                  <a:pt x="0" y="1475727"/>
                </a:cubicBezTo>
                <a:cubicBezTo>
                  <a:pt x="0" y="660705"/>
                  <a:pt x="660705" y="0"/>
                  <a:pt x="1475727" y="0"/>
                </a:cubicBezTo>
                <a:close/>
              </a:path>
            </a:pathLst>
          </a:custGeom>
          <a:noFill/>
          <a:effectLst>
            <a:outerShdw dist="165100" dir="8100000" algn="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0AE630-2671-30B2-27F9-BA8DFA7D2F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08453" y="2585648"/>
            <a:ext cx="5357875" cy="35870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/>
            <a:r>
              <a:rPr lang="en-US">
                <a:latin typeface="+mj-lt"/>
              </a:rPr>
              <a:t>STUDENT:</a:t>
            </a:r>
          </a:p>
          <a:p>
            <a:pPr indent="-228600"/>
            <a:r>
              <a:rPr lang="en-US">
                <a:latin typeface="+mj-lt"/>
              </a:rPr>
              <a:t>Antoaneta vazova </a:t>
            </a:r>
          </a:p>
          <a:p>
            <a:pPr indent="-228600"/>
            <a:r>
              <a:rPr lang="en-US">
                <a:latin typeface="+mj-lt"/>
              </a:rPr>
              <a:t>2123847</a:t>
            </a:r>
          </a:p>
          <a:p>
            <a:pPr indent="-228600"/>
            <a:endParaRPr lang="en-US">
              <a:latin typeface="+mj-lt"/>
            </a:endParaRPr>
          </a:p>
          <a:p>
            <a:pPr indent="-228600"/>
            <a:r>
              <a:rPr lang="en-US">
                <a:latin typeface="+mj-lt"/>
              </a:rPr>
              <a:t>MODULE:</a:t>
            </a:r>
          </a:p>
          <a:p>
            <a:pPr indent="-228600"/>
            <a:r>
              <a:rPr lang="en-US">
                <a:latin typeface="+mj-lt"/>
              </a:rPr>
              <a:t>INTERNATIONAL BUSINESS COMUNICATION</a:t>
            </a:r>
            <a:r>
              <a:rPr lang="en-US" b="1" i="0">
                <a:effectLst/>
                <a:latin typeface="+mj-lt"/>
              </a:rPr>
              <a:t>(LCBB6001)</a:t>
            </a:r>
          </a:p>
          <a:p>
            <a:pPr indent="-228600"/>
            <a:endParaRPr lang="en-US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13765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0" name="Group 4119">
            <a:extLst>
              <a:ext uri="{FF2B5EF4-FFF2-40B4-BE49-F238E27FC236}">
                <a16:creationId xmlns:a16="http://schemas.microsoft.com/office/drawing/2014/main" id="{F0C817C9-850F-4FB6-B93B-CF3076C4A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4121" name="Freeform: Shape 4120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22" name="Rectangle 4121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4124" name="Rectangle 4123">
            <a:extLst>
              <a:ext uri="{FF2B5EF4-FFF2-40B4-BE49-F238E27FC236}">
                <a16:creationId xmlns:a16="http://schemas.microsoft.com/office/drawing/2014/main" id="{A599224A-F219-4DF9-8183-F7C098A5C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6" name="Oval 4125">
            <a:extLst>
              <a:ext uri="{FF2B5EF4-FFF2-40B4-BE49-F238E27FC236}">
                <a16:creationId xmlns:a16="http://schemas.microsoft.com/office/drawing/2014/main" id="{CC3B9006-4406-4E2F-8B42-6A968FCC8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161" y="1159866"/>
            <a:ext cx="4527613" cy="452761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1284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E787F-992C-DE0D-E9C9-81B0065B9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793" y="1975872"/>
            <a:ext cx="4192348" cy="20066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000" spc="1300" dirty="0">
                <a:solidFill>
                  <a:srgbClr val="000000"/>
                </a:solidFill>
              </a:rPr>
              <a:t>CULTURAL differences between Germany and Great Britain.</a:t>
            </a:r>
          </a:p>
        </p:txBody>
      </p:sp>
      <p:pic>
        <p:nvPicPr>
          <p:cNvPr id="6" name="Picture 10" descr="Is it better to live in Germany or UK on the long term? Why?">
            <a:extLst>
              <a:ext uri="{FF2B5EF4-FFF2-40B4-BE49-F238E27FC236}">
                <a16:creationId xmlns:a16="http://schemas.microsoft.com/office/drawing/2014/main" id="{C2E57D00-543E-A96E-A3B6-C0A01B605E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028" y="939113"/>
            <a:ext cx="5435572" cy="474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554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06CCDAE-0A4A-4C57-86B8-1F328D743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Graph on document with pen">
            <a:extLst>
              <a:ext uri="{FF2B5EF4-FFF2-40B4-BE49-F238E27FC236}">
                <a16:creationId xmlns:a16="http://schemas.microsoft.com/office/drawing/2014/main" id="{0935C209-7F82-6332-4F77-785CC84299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99" r="2077" b="-2"/>
          <a:stretch/>
        </p:blipFill>
        <p:spPr>
          <a:xfrm>
            <a:off x="-1" y="1"/>
            <a:ext cx="8437419" cy="6857999"/>
          </a:xfrm>
          <a:prstGeom prst="rect">
            <a:avLst/>
          </a:prstGeom>
        </p:spPr>
      </p:pic>
      <p:sp>
        <p:nvSpPr>
          <p:cNvPr id="25" name="Freeform: Shape 17">
            <a:extLst>
              <a:ext uri="{FF2B5EF4-FFF2-40B4-BE49-F238E27FC236}">
                <a16:creationId xmlns:a16="http://schemas.microsoft.com/office/drawing/2014/main" id="{5E128A23-424F-41CE-9C96-0C2384BC5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638010" y="67499"/>
            <a:ext cx="5161398" cy="8437420"/>
          </a:xfrm>
          <a:custGeom>
            <a:avLst/>
            <a:gdLst>
              <a:gd name="connsiteX0" fmla="*/ 2192785 w 2192785"/>
              <a:gd name="connsiteY0" fmla="*/ 3807381 h 3807381"/>
              <a:gd name="connsiteX1" fmla="*/ 0 w 2192785"/>
              <a:gd name="connsiteY1" fmla="*/ 3807381 h 3807381"/>
              <a:gd name="connsiteX2" fmla="*/ 0 w 2192785"/>
              <a:gd name="connsiteY2" fmla="*/ 0 h 3807381"/>
              <a:gd name="connsiteX3" fmla="*/ 2192785 w 2192785"/>
              <a:gd name="connsiteY3" fmla="*/ 0 h 3807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2785" h="3807381">
                <a:moveTo>
                  <a:pt x="2192785" y="3807381"/>
                </a:moveTo>
                <a:lnTo>
                  <a:pt x="0" y="3807381"/>
                </a:lnTo>
                <a:lnTo>
                  <a:pt x="0" y="0"/>
                </a:lnTo>
                <a:lnTo>
                  <a:pt x="2192785" y="0"/>
                </a:ln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rgbClr val="000000">
                  <a:alpha val="5800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1D0E9-4071-DD01-65C2-9D64A6FC9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014" y="3318165"/>
            <a:ext cx="5841313" cy="2653144"/>
          </a:xfrm>
        </p:spPr>
        <p:txBody>
          <a:bodyPr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             TABLE OF CONTENT</a:t>
            </a:r>
          </a:p>
        </p:txBody>
      </p:sp>
      <p:sp>
        <p:nvSpPr>
          <p:cNvPr id="26" name="Freeform: Shape 19">
            <a:extLst>
              <a:ext uri="{FF2B5EF4-FFF2-40B4-BE49-F238E27FC236}">
                <a16:creationId xmlns:a16="http://schemas.microsoft.com/office/drawing/2014/main" id="{D51F9122-EC78-4319-BEF3-3BAC59103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9048782" y="851150"/>
            <a:ext cx="3940765" cy="2309454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C4F2EB3-B40A-458E-A48D-484FD9535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3855" y="742946"/>
            <a:ext cx="3920496" cy="5365173"/>
          </a:xfrm>
          <a:custGeom>
            <a:avLst/>
            <a:gdLst>
              <a:gd name="connsiteX0" fmla="*/ 0 w 1738307"/>
              <a:gd name="connsiteY0" fmla="*/ 0 h 3276601"/>
              <a:gd name="connsiteX1" fmla="*/ 1738307 w 1738307"/>
              <a:gd name="connsiteY1" fmla="*/ 0 h 3276601"/>
              <a:gd name="connsiteX2" fmla="*/ 1738307 w 1738307"/>
              <a:gd name="connsiteY2" fmla="*/ 3276601 h 3276601"/>
              <a:gd name="connsiteX3" fmla="*/ 0 w 1738307"/>
              <a:gd name="connsiteY3" fmla="*/ 3276601 h 3276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8307" h="3276601">
                <a:moveTo>
                  <a:pt x="0" y="0"/>
                </a:moveTo>
                <a:lnTo>
                  <a:pt x="1738307" y="0"/>
                </a:lnTo>
                <a:lnTo>
                  <a:pt x="1738307" y="3276601"/>
                </a:lnTo>
                <a:lnTo>
                  <a:pt x="0" y="327660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1890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59C01-40E7-4551-1C17-58004FEC3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6868" y="1226127"/>
            <a:ext cx="2960952" cy="447501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Introduce  UK Company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Presentation of Germany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Cultural Differences between UK and Germany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Cultural Sensitivity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Cultural Sensitivity / Differences between UK and Germany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How Germans and British use time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Hofstede’s theory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Hofstede’s theory – UK/Germany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Recommendations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Conclusion</a:t>
            </a:r>
          </a:p>
          <a:p>
            <a:pPr>
              <a:lnSpc>
                <a:spcPct val="120000"/>
              </a:lnSpc>
            </a:pPr>
            <a:r>
              <a:rPr lang="en-US" sz="1100">
                <a:solidFill>
                  <a:srgbClr val="000000"/>
                </a:solidFill>
              </a:rPr>
              <a:t>References</a:t>
            </a:r>
          </a:p>
          <a:p>
            <a:pPr>
              <a:lnSpc>
                <a:spcPct val="120000"/>
              </a:lnSpc>
            </a:pPr>
            <a:endParaRPr lang="en-US" sz="1100">
              <a:solidFill>
                <a:srgbClr val="000000"/>
              </a:solidFill>
            </a:endParaRPr>
          </a:p>
          <a:p>
            <a:pPr>
              <a:lnSpc>
                <a:spcPct val="120000"/>
              </a:lnSpc>
            </a:pPr>
            <a:endParaRPr lang="en-US" sz="1100">
              <a:solidFill>
                <a:srgbClr val="000000"/>
              </a:solidFill>
            </a:endParaRPr>
          </a:p>
          <a:p>
            <a:pPr>
              <a:lnSpc>
                <a:spcPct val="120000"/>
              </a:lnSpc>
            </a:pPr>
            <a:endParaRPr lang="en-US" sz="1100">
              <a:solidFill>
                <a:srgbClr val="000000"/>
              </a:solidFill>
            </a:endParaRPr>
          </a:p>
          <a:p>
            <a:pPr>
              <a:lnSpc>
                <a:spcPct val="120000"/>
              </a:lnSpc>
            </a:pPr>
            <a:endParaRPr lang="en-US" sz="1100">
              <a:solidFill>
                <a:srgbClr val="000000"/>
              </a:solidFill>
            </a:endParaRPr>
          </a:p>
          <a:p>
            <a:pPr>
              <a:lnSpc>
                <a:spcPct val="120000"/>
              </a:lnSpc>
            </a:pPr>
            <a:endParaRPr lang="en-US" sz="1100">
              <a:solidFill>
                <a:srgbClr val="000000"/>
              </a:solidFill>
            </a:endParaRPr>
          </a:p>
          <a:p>
            <a:pPr>
              <a:lnSpc>
                <a:spcPct val="120000"/>
              </a:lnSpc>
            </a:pPr>
            <a:endParaRPr lang="en-US" sz="11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52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E9A1F58-45EE-4D82-98FB-E3F037590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A5D34E2-C1F0-33E7-A200-A240AB405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014" y="403761"/>
            <a:ext cx="4437386" cy="2381003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Holland &amp; Barrett is a prominent health food retailer based in the United Kingdom. </a:t>
            </a:r>
            <a:endParaRPr lang="en-US" sz="220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53B87E1-D7E5-4495-978C-B0ED36089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Holland &amp; Barrett |Corporate Website">
            <a:extLst>
              <a:ext uri="{FF2B5EF4-FFF2-40B4-BE49-F238E27FC236}">
                <a16:creationId xmlns:a16="http://schemas.microsoft.com/office/drawing/2014/main" id="{818CFC50-3729-17D8-F60D-5FCCBD9223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276" y="4073236"/>
            <a:ext cx="4422123" cy="163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Freeform: Shape 37">
            <a:extLst>
              <a:ext uri="{FF2B5EF4-FFF2-40B4-BE49-F238E27FC236}">
                <a16:creationId xmlns:a16="http://schemas.microsoft.com/office/drawing/2014/main" id="{FC727D49-D2FD-46AD-8B1A-11C9E5D9A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001300" y="3248166"/>
            <a:ext cx="5190698" cy="3608015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791772"/>
            <a:ext cx="5370286" cy="52285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dist="190500" dir="270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5E3AA593-FEF3-5C8C-24F4-3892D50734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844935"/>
              </p:ext>
            </p:extLst>
          </p:nvPr>
        </p:nvGraphicFramePr>
        <p:xfrm>
          <a:off x="6675718" y="1405719"/>
          <a:ext cx="4165600" cy="4300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8E5B59F-018B-53FD-D788-21A3B70D5D4B}"/>
              </a:ext>
            </a:extLst>
          </p:cNvPr>
          <p:cNvSpPr txBox="1"/>
          <p:nvPr/>
        </p:nvSpPr>
        <p:spPr>
          <a:xfrm>
            <a:off x="534390" y="3372592"/>
            <a:ext cx="4835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“We make health and wellness a way of life”</a:t>
            </a:r>
          </a:p>
          <a:p>
            <a:pPr algn="l"/>
            <a:br>
              <a:rPr lang="en-GB" b="0" i="0" dirty="0">
                <a:solidFill>
                  <a:srgbClr val="333333"/>
                </a:solidFill>
                <a:effectLst/>
                <a:latin typeface="Helvetica" pitchFamily="2" charset="0"/>
              </a:rPr>
            </a:br>
            <a:endParaRPr lang="en-GB" b="0" i="0" dirty="0">
              <a:solidFill>
                <a:srgbClr val="333333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790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404030" y="-5378272"/>
            <a:ext cx="1409700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DC3A0-B49B-2EBC-A7FF-29557B76A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750" y="517186"/>
            <a:ext cx="10282725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270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ANTHROPOLOGICAL</a:t>
            </a:r>
            <a:r>
              <a:rPr lang="bg-BG" dirty="0">
                <a:solidFill>
                  <a:srgbClr val="00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presentation           of  GERMANY 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FC9870-512F-0AC7-733F-ACACDB748F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0360959"/>
              </p:ext>
            </p:extLst>
          </p:nvPr>
        </p:nvGraphicFramePr>
        <p:xfrm>
          <a:off x="808038" y="2369713"/>
          <a:ext cx="10598150" cy="3971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98525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9" name="Rectangle 1048">
            <a:extLst>
              <a:ext uri="{FF2B5EF4-FFF2-40B4-BE49-F238E27FC236}">
                <a16:creationId xmlns:a16="http://schemas.microsoft.com/office/drawing/2014/main" id="{0C614264-BA32-414F-95BE-0A30CC072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31664-41AA-AA6D-8EE6-B3856F0ED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8905" y="381454"/>
            <a:ext cx="4782996" cy="1784106"/>
          </a:xfrm>
        </p:spPr>
        <p:txBody>
          <a:bodyPr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US" sz="2500"/>
              <a:t>Cultural differences between uk and germany</a:t>
            </a:r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5401B466-517B-4B8B-A80A-FD0ECAECF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665415"/>
            <a:ext cx="693472" cy="31925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1A42EF36-E4B3-4B8C-A6B8-4C12B704C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225" y="2678732"/>
            <a:ext cx="2706010" cy="3600124"/>
          </a:xfrm>
          <a:prstGeom prst="rect">
            <a:avLst/>
          </a:pr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Germany vs UK: cultural differences in ecommerce">
            <a:extLst>
              <a:ext uri="{FF2B5EF4-FFF2-40B4-BE49-F238E27FC236}">
                <a16:creationId xmlns:a16="http://schemas.microsoft.com/office/drawing/2014/main" id="{DA61E232-F5A5-E73B-A3EE-4088FEEFEB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71" r="30229" b="1"/>
          <a:stretch/>
        </p:blipFill>
        <p:spPr bwMode="auto">
          <a:xfrm>
            <a:off x="1225539" y="749478"/>
            <a:ext cx="4625350" cy="4625350"/>
          </a:xfrm>
          <a:custGeom>
            <a:avLst/>
            <a:gdLst/>
            <a:ahLst/>
            <a:cxnLst/>
            <a:rect l="l" t="t" r="r" b="b"/>
            <a:pathLst>
              <a:path w="4625350" h="4625350">
                <a:moveTo>
                  <a:pt x="2312675" y="0"/>
                </a:moveTo>
                <a:cubicBezTo>
                  <a:pt x="3589930" y="0"/>
                  <a:pt x="4625350" y="1035420"/>
                  <a:pt x="4625350" y="2312675"/>
                </a:cubicBezTo>
                <a:cubicBezTo>
                  <a:pt x="4625350" y="3589930"/>
                  <a:pt x="3589930" y="4625350"/>
                  <a:pt x="2312675" y="4625350"/>
                </a:cubicBezTo>
                <a:cubicBezTo>
                  <a:pt x="1035420" y="4625350"/>
                  <a:pt x="0" y="3589930"/>
                  <a:pt x="0" y="2312675"/>
                </a:cubicBezTo>
                <a:cubicBezTo>
                  <a:pt x="0" y="1035420"/>
                  <a:pt x="1035420" y="0"/>
                  <a:pt x="2312675" y="0"/>
                </a:cubicBezTo>
                <a:close/>
              </a:path>
            </a:pathLst>
          </a:custGeom>
          <a:noFill/>
          <a:effectLst>
            <a:outerShdw dist="165100" dir="8100000" algn="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5" name="Rectangle 1054">
            <a:extLst>
              <a:ext uri="{FF2B5EF4-FFF2-40B4-BE49-F238E27FC236}">
                <a16:creationId xmlns:a16="http://schemas.microsoft.com/office/drawing/2014/main" id="{40705285-5CED-426B-BB57-F586C6764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986521" y="-1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Content Placeholder 2">
            <a:extLst>
              <a:ext uri="{FF2B5EF4-FFF2-40B4-BE49-F238E27FC236}">
                <a16:creationId xmlns:a16="http://schemas.microsoft.com/office/drawing/2014/main" id="{DC1AB392-C1E1-375A-C0DA-6A7B14BF1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0203" y="2400300"/>
            <a:ext cx="4494053" cy="3733800"/>
          </a:xfrm>
        </p:spPr>
        <p:txBody>
          <a:bodyPr>
            <a:normAutofit/>
          </a:bodyPr>
          <a:lstStyle/>
          <a:p>
            <a:r>
              <a:rPr lang="en-US"/>
              <a:t>GREETINGS</a:t>
            </a:r>
          </a:p>
          <a:p>
            <a:r>
              <a:rPr lang="en-US"/>
              <a:t>DIRECTNESS</a:t>
            </a:r>
          </a:p>
          <a:p>
            <a:r>
              <a:rPr lang="en-US"/>
              <a:t>HUMOR</a:t>
            </a:r>
          </a:p>
          <a:p>
            <a:r>
              <a:rPr lang="en-US"/>
              <a:t>SMALL TALK</a:t>
            </a:r>
          </a:p>
          <a:p>
            <a:r>
              <a:rPr lang="en-US"/>
              <a:t>FORMALITY</a:t>
            </a:r>
          </a:p>
          <a:p>
            <a:r>
              <a:rPr lang="en-US"/>
              <a:t>HOW PEOPLE INTERPRED INFORMATION</a:t>
            </a:r>
          </a:p>
        </p:txBody>
      </p:sp>
    </p:spTree>
    <p:extLst>
      <p:ext uri="{BB962C8B-B14F-4D97-AF65-F5344CB8AC3E}">
        <p14:creationId xmlns:p14="http://schemas.microsoft.com/office/powerpoint/2010/main" val="1835029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822D577B-9018-47AD-8C60-A09FB788A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40316-52C3-FC4C-4E02-CDC8358CB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136" y="329185"/>
            <a:ext cx="5388865" cy="113385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b="1" spc="1300" dirty="0"/>
              <a:t>CULTURAL SENSITIVITY</a:t>
            </a:r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FCE2E558-1756-4EDF-A961-1F0E5C5B1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48501-A8EA-92E0-99B1-68E4E08B3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1" y="2400021"/>
            <a:ext cx="4979598" cy="37508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cap="all" spc="600" dirty="0">
                <a:latin typeface="+mn-lt"/>
              </a:rPr>
              <a:t>Respect for people strength, culture and knowledge</a:t>
            </a:r>
          </a:p>
          <a:p>
            <a:r>
              <a:rPr lang="en-US" cap="all" spc="600" dirty="0">
                <a:latin typeface="+mn-lt"/>
              </a:rPr>
              <a:t>Differences and similarities between people exist</a:t>
            </a:r>
          </a:p>
          <a:p>
            <a:r>
              <a:rPr lang="en-US" cap="all" spc="600" dirty="0">
                <a:latin typeface="+mn-lt"/>
              </a:rPr>
              <a:t>Religious restrains</a:t>
            </a:r>
          </a:p>
          <a:p>
            <a:r>
              <a:rPr lang="en-US" cap="all" spc="600" dirty="0">
                <a:latin typeface="+mn-lt"/>
              </a:rPr>
              <a:t>BE AWERE WITH OTHER CULTURE</a:t>
            </a:r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5401B466-517B-4B8B-A80A-FD0ECAECF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248792" y="3886200"/>
            <a:ext cx="949990" cy="2971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A42EF36-E4B3-4B8C-A6B8-4C12B704C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823615" y="2413875"/>
            <a:ext cx="2289284" cy="3815228"/>
          </a:xfrm>
          <a:prstGeom prst="rect">
            <a:avLst/>
          </a:pr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C1C0492-3B78-A401-5427-E9DFA166F4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50"/>
          <a:stretch/>
        </p:blipFill>
        <p:spPr bwMode="auto">
          <a:xfrm>
            <a:off x="6868453" y="926416"/>
            <a:ext cx="4712383" cy="4712383"/>
          </a:xfrm>
          <a:custGeom>
            <a:avLst/>
            <a:gdLst/>
            <a:ahLst/>
            <a:cxnLst/>
            <a:rect l="l" t="t" r="r" b="b"/>
            <a:pathLst>
              <a:path w="4487466" h="4487466">
                <a:moveTo>
                  <a:pt x="2243733" y="0"/>
                </a:moveTo>
                <a:cubicBezTo>
                  <a:pt x="3482913" y="0"/>
                  <a:pt x="4487466" y="1004553"/>
                  <a:pt x="4487466" y="2243733"/>
                </a:cubicBezTo>
                <a:cubicBezTo>
                  <a:pt x="4487466" y="3482913"/>
                  <a:pt x="3482913" y="4487466"/>
                  <a:pt x="2243733" y="4487466"/>
                </a:cubicBezTo>
                <a:cubicBezTo>
                  <a:pt x="1004553" y="4487466"/>
                  <a:pt x="0" y="3482913"/>
                  <a:pt x="0" y="2243733"/>
                </a:cubicBezTo>
                <a:cubicBezTo>
                  <a:pt x="0" y="1004553"/>
                  <a:pt x="1004553" y="0"/>
                  <a:pt x="224373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040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9148959-F229-4F0F-B4C1-E747A04DD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532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0D1E5-7728-3635-7CF5-0156E5D64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7234" y="392339"/>
            <a:ext cx="5544666" cy="176847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000" b="1" spc="1300"/>
              <a:t>CULTURAL SENSITIVITY IN GERMANY</a:t>
            </a:r>
            <a:br>
              <a:rPr lang="en-US" sz="2000" b="1" spc="1300"/>
            </a:br>
            <a:r>
              <a:rPr lang="en-US" sz="2000" b="1" spc="1300"/>
              <a:t>THE DIFFERENCES FROM THE UK</a:t>
            </a:r>
            <a:endParaRPr lang="en-US" sz="2000" b="1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38278EEC-7F87-4B09-9691-C2F29A278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9529" y="3026358"/>
            <a:ext cx="3745582" cy="3917703"/>
          </a:xfrm>
          <a:custGeom>
            <a:avLst/>
            <a:gdLst>
              <a:gd name="connsiteX0" fmla="*/ 0 w 1369143"/>
              <a:gd name="connsiteY0" fmla="*/ 0 h 1229160"/>
              <a:gd name="connsiteX1" fmla="*/ 1369143 w 1369143"/>
              <a:gd name="connsiteY1" fmla="*/ 0 h 1229160"/>
              <a:gd name="connsiteX2" fmla="*/ 1369143 w 1369143"/>
              <a:gd name="connsiteY2" fmla="*/ 1229160 h 1229160"/>
              <a:gd name="connsiteX3" fmla="*/ 0 w 1369143"/>
              <a:gd name="connsiteY3" fmla="*/ 1229160 h 1229160"/>
              <a:gd name="connsiteX4" fmla="*/ 0 w 1369143"/>
              <a:gd name="connsiteY4" fmla="*/ 0 h 1229160"/>
              <a:gd name="connsiteX0" fmla="*/ 0 w 1369143"/>
              <a:gd name="connsiteY0" fmla="*/ 0 h 1229160"/>
              <a:gd name="connsiteX1" fmla="*/ 1369143 w 1369143"/>
              <a:gd name="connsiteY1" fmla="*/ 0 h 1229160"/>
              <a:gd name="connsiteX2" fmla="*/ 0 w 1369143"/>
              <a:gd name="connsiteY2" fmla="*/ 1229160 h 1229160"/>
              <a:gd name="connsiteX3" fmla="*/ 0 w 1369143"/>
              <a:gd name="connsiteY3" fmla="*/ 0 h 1229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9143" h="1229160">
                <a:moveTo>
                  <a:pt x="0" y="0"/>
                </a:moveTo>
                <a:lnTo>
                  <a:pt x="1369143" y="0"/>
                </a:lnTo>
                <a:lnTo>
                  <a:pt x="0" y="1229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667544E-95B7-4AB2-ACE8-34C58B80E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29" y="3026358"/>
            <a:ext cx="3745582" cy="3917703"/>
          </a:xfrm>
          <a:custGeom>
            <a:avLst/>
            <a:gdLst>
              <a:gd name="connsiteX0" fmla="*/ 3745582 w 3745582"/>
              <a:gd name="connsiteY0" fmla="*/ 0 h 3917703"/>
              <a:gd name="connsiteX1" fmla="*/ 3745582 w 3745582"/>
              <a:gd name="connsiteY1" fmla="*/ 3917703 h 3917703"/>
              <a:gd name="connsiteX2" fmla="*/ 0 w 3745582"/>
              <a:gd name="connsiteY2" fmla="*/ 3917703 h 3917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45582" h="3917703">
                <a:moveTo>
                  <a:pt x="3745582" y="0"/>
                </a:moveTo>
                <a:lnTo>
                  <a:pt x="3745582" y="3917703"/>
                </a:lnTo>
                <a:lnTo>
                  <a:pt x="0" y="3917703"/>
                </a:lnTo>
                <a:close/>
              </a:path>
            </a:pathLst>
          </a:custGeom>
          <a:blipFill dpi="0" rotWithShape="0">
            <a:blip r:embed="rId3">
              <a:alphaModFix amt="99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60C98CD-38D0-3D13-14F8-1A1145538B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056" r="26540" b="-2"/>
          <a:stretch/>
        </p:blipFill>
        <p:spPr>
          <a:xfrm>
            <a:off x="1211836" y="1259164"/>
            <a:ext cx="3502777" cy="4339672"/>
          </a:xfrm>
          <a:prstGeom prst="rect">
            <a:avLst/>
          </a:prstGeom>
          <a:effectLst>
            <a:outerShdw dist="190500" dir="8100000" algn="bl" rotWithShape="0">
              <a:schemeClr val="tx1"/>
            </a:outerShdw>
          </a:effec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57D0D69-9DEF-4B79-9383-8B93AB356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985391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6FA96-EF02-AD32-FC60-F750EC7BA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7234" y="2630079"/>
            <a:ext cx="5257838" cy="3504021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600" dirty="0"/>
              <a:t>DIRECTNESS /APPRICIETE CLARITY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AMBIGUITY/UNCLARITY - ‘’read between the lines”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POLITENESS AND INDERECT COMMUNICATION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PUNCTUALITY/ BEING ON TIME FOR APPOITMENTS, MEETINGS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RESPECT FOR DIVERSITY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 SOCIAL ETIQUETTE (queuing culture)</a:t>
            </a:r>
          </a:p>
          <a:p>
            <a:pPr>
              <a:lnSpc>
                <a:spcPct val="120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299692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0C817C9-850F-4FB6-B93B-CF3076C4A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C321AD-2C92-446F-AF58-8CAA634BF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EA855B9-EE27-4441-846C-35DF1C648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old coloured compass">
            <a:extLst>
              <a:ext uri="{FF2B5EF4-FFF2-40B4-BE49-F238E27FC236}">
                <a16:creationId xmlns:a16="http://schemas.microsoft.com/office/drawing/2014/main" id="{0278CF87-EF56-66EB-64F8-E284D162AA8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b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8AFD02-1C25-3D59-EDB6-4D790E3C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75812"/>
            <a:ext cx="7142018" cy="253807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3600" b="1" spc="1300" dirty="0">
                <a:solidFill>
                  <a:srgbClr val="FFFFFF"/>
                </a:solidFill>
              </a:rPr>
              <a:t>How the </a:t>
            </a:r>
            <a:r>
              <a:rPr lang="en-US" sz="3600" b="1" spc="1300" dirty="0" err="1">
                <a:solidFill>
                  <a:srgbClr val="FFFFFF"/>
                </a:solidFill>
              </a:rPr>
              <a:t>germans</a:t>
            </a:r>
            <a:r>
              <a:rPr lang="en-US" sz="3600" b="1" spc="1300" dirty="0">
                <a:solidFill>
                  <a:srgbClr val="FFFFFF"/>
                </a:solidFill>
              </a:rPr>
              <a:t> and the </a:t>
            </a:r>
            <a:r>
              <a:rPr lang="en-US" sz="3600" b="1" spc="1300" dirty="0" err="1">
                <a:solidFill>
                  <a:srgbClr val="FFFFFF"/>
                </a:solidFill>
              </a:rPr>
              <a:t>british</a:t>
            </a:r>
            <a:r>
              <a:rPr lang="en-US" sz="3600" b="1" spc="1300" dirty="0">
                <a:solidFill>
                  <a:srgbClr val="FFFFFF"/>
                </a:solidFill>
              </a:rPr>
              <a:t> use time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BF5D4DB-368A-4B23-81E4-E0454BAD8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253" y="322803"/>
            <a:ext cx="642729" cy="2930667"/>
          </a:xfrm>
          <a:prstGeom prst="rect">
            <a:avLst/>
          </a:prstGeom>
          <a:blipFill dpi="0" rotWithShape="1">
            <a:blip r:embed="rId5">
              <a:alphaModFix amt="99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tile tx="0" ty="0" sx="6000" sy="6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72D7B9-36D5-4C1F-B7C9-36717C28F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1D2241B-8A53-569B-024D-B164BA5E54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1070668"/>
              </p:ext>
            </p:extLst>
          </p:nvPr>
        </p:nvGraphicFramePr>
        <p:xfrm>
          <a:off x="2032000" y="3626069"/>
          <a:ext cx="8128000" cy="289665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137152">
                  <a:extLst>
                    <a:ext uri="{9D8B030D-6E8A-4147-A177-3AD203B41FA5}">
                      <a16:colId xmlns:a16="http://schemas.microsoft.com/office/drawing/2014/main" val="5821213"/>
                    </a:ext>
                  </a:extLst>
                </a:gridCol>
                <a:gridCol w="3990848">
                  <a:extLst>
                    <a:ext uri="{9D8B030D-6E8A-4147-A177-3AD203B41FA5}">
                      <a16:colId xmlns:a16="http://schemas.microsoft.com/office/drawing/2014/main" val="204586180"/>
                    </a:ext>
                  </a:extLst>
                </a:gridCol>
              </a:tblGrid>
              <a:tr h="965550">
                <a:tc>
                  <a:txBody>
                    <a:bodyPr/>
                    <a:lstStyle/>
                    <a:p>
                      <a:r>
                        <a:rPr lang="en-US" dirty="0"/>
                        <a:t>PUNCTUALITY – high value on punctuality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POLYCHRONIC APPROACH – flexible with time, more then one project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153319"/>
                  </a:ext>
                </a:extLst>
              </a:tr>
              <a:tr h="965550">
                <a:tc>
                  <a:txBody>
                    <a:bodyPr/>
                    <a:lstStyle/>
                    <a:p>
                      <a:r>
                        <a:rPr lang="en-US" b="1" dirty="0"/>
                        <a:t>EFFICIENCY – productivity, planning, finish on time.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INFORMALITY – more relaxed.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068882"/>
                  </a:ext>
                </a:extLst>
              </a:tr>
              <a:tr h="965550">
                <a:tc>
                  <a:txBody>
                    <a:bodyPr/>
                    <a:lstStyle/>
                    <a:p>
                      <a:r>
                        <a:rPr lang="en-US" b="1" dirty="0"/>
                        <a:t>TEMPORAL PRECISION – accuracy, attention, timekeeping.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TEA TIME – relaxation and socializing.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4197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3320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3" name="Rectangle 1062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614C1-48A3-A586-067B-EDB128857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656" y="665389"/>
            <a:ext cx="5807818" cy="1507193"/>
          </a:xfrm>
        </p:spPr>
        <p:txBody>
          <a:bodyPr anchor="b">
            <a:normAutofit/>
          </a:bodyPr>
          <a:lstStyle/>
          <a:p>
            <a:r>
              <a:rPr lang="en-US" dirty="0"/>
              <a:t>Hofstede’s theory</a:t>
            </a:r>
            <a:br>
              <a:rPr lang="en-US" dirty="0"/>
            </a:br>
            <a:endParaRPr lang="en-US" dirty="0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AB29F-1564-F12F-F290-B5419B141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56" y="2400301"/>
            <a:ext cx="5568215" cy="3733800"/>
          </a:xfrm>
        </p:spPr>
        <p:txBody>
          <a:bodyPr>
            <a:normAutofit/>
          </a:bodyPr>
          <a:lstStyle/>
          <a:p>
            <a:r>
              <a:rPr lang="en-US"/>
              <a:t>POWER DISTANCE</a:t>
            </a:r>
          </a:p>
          <a:p>
            <a:r>
              <a:rPr lang="en-US"/>
              <a:t>INDIVIDUALISM vs COLLECTIVISM</a:t>
            </a:r>
          </a:p>
          <a:p>
            <a:r>
              <a:rPr lang="en-US"/>
              <a:t>UNCERTAINTY AVOIDANCE</a:t>
            </a:r>
          </a:p>
          <a:p>
            <a:r>
              <a:rPr lang="en-US"/>
              <a:t>MASCULINITY vs FEMINITY</a:t>
            </a:r>
          </a:p>
          <a:p>
            <a:r>
              <a:rPr lang="en-US"/>
              <a:t>LONG- TERM vs SHORT- TERM</a:t>
            </a:r>
          </a:p>
          <a:p>
            <a:r>
              <a:rPr lang="en-US"/>
              <a:t>INDULGENCE vs RESTRAINT</a:t>
            </a:r>
          </a:p>
        </p:txBody>
      </p:sp>
      <p:sp>
        <p:nvSpPr>
          <p:cNvPr id="1065" name="Freeform: Shape 1058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630921" y="2766496"/>
            <a:ext cx="5385102" cy="1987416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66" name="Picture 1065" descr="A digital balance scale using circles">
            <a:extLst>
              <a:ext uri="{FF2B5EF4-FFF2-40B4-BE49-F238E27FC236}">
                <a16:creationId xmlns:a16="http://schemas.microsoft.com/office/drawing/2014/main" id="{B351D53D-1C2E-C8E6-4957-37CC0A68F2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821" r="26203" b="1"/>
          <a:stretch/>
        </p:blipFill>
        <p:spPr>
          <a:xfrm>
            <a:off x="7696200" y="10"/>
            <a:ext cx="4495800" cy="6047499"/>
          </a:xfrm>
          <a:custGeom>
            <a:avLst/>
            <a:gdLst/>
            <a:ahLst/>
            <a:cxnLst/>
            <a:rect l="l" t="t" r="r" b="b"/>
            <a:pathLst>
              <a:path w="2093843" h="1948070">
                <a:moveTo>
                  <a:pt x="0" y="0"/>
                </a:moveTo>
                <a:lnTo>
                  <a:pt x="2093843" y="0"/>
                </a:lnTo>
                <a:lnTo>
                  <a:pt x="2093843" y="1948070"/>
                </a:lnTo>
                <a:lnTo>
                  <a:pt x="0" y="1948070"/>
                </a:lnTo>
                <a:close/>
              </a:path>
            </a:pathLst>
          </a:custGeom>
          <a:effectLst/>
        </p:spPr>
      </p:pic>
    </p:spTree>
    <p:extLst>
      <p:ext uri="{BB962C8B-B14F-4D97-AF65-F5344CB8AC3E}">
        <p14:creationId xmlns:p14="http://schemas.microsoft.com/office/powerpoint/2010/main" val="366775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DBBDD-DF47-9EFD-96AB-29C50729A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0478" y="665389"/>
            <a:ext cx="5383433" cy="1507193"/>
          </a:xfrm>
        </p:spPr>
        <p:txBody>
          <a:bodyPr anchor="b">
            <a:normAutofit fontScale="90000"/>
          </a:bodyPr>
          <a:lstStyle/>
          <a:p>
            <a:r>
              <a:rPr lang="en-US" dirty="0"/>
              <a:t>Hofstede’s theory </a:t>
            </a:r>
            <a:br>
              <a:rPr lang="en-US" dirty="0"/>
            </a:br>
            <a:r>
              <a:rPr lang="en-US" dirty="0"/>
              <a:t>UK / GERMANY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6AA894-081C-464A-82E2-3A37A8791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459" y="2170408"/>
            <a:ext cx="3539673" cy="46854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41795" y="1061319"/>
            <a:ext cx="4381506" cy="3413992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Why has Germany done so much better fighting Covid-19 than ...">
            <a:extLst>
              <a:ext uri="{FF2B5EF4-FFF2-40B4-BE49-F238E27FC236}">
                <a16:creationId xmlns:a16="http://schemas.microsoft.com/office/drawing/2014/main" id="{B51F464A-A962-85CF-5FCC-BFE6F08413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621" y="2364015"/>
            <a:ext cx="3845257" cy="213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00F04F7-37DA-6A5C-FF90-6A3CB8A58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479" y="2400301"/>
            <a:ext cx="5383433" cy="379231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Power distance – slightly different</a:t>
            </a:r>
          </a:p>
          <a:p>
            <a:r>
              <a:rPr lang="en-US" dirty="0"/>
              <a:t>Individualism vs Collectivism – UK </a:t>
            </a:r>
            <a:r>
              <a:rPr lang="en-US" dirty="0" err="1"/>
              <a:t>prioritise</a:t>
            </a:r>
            <a:r>
              <a:rPr lang="en-US" dirty="0"/>
              <a:t> personal goals compare to Germany than group harmony have important place</a:t>
            </a:r>
          </a:p>
          <a:p>
            <a:r>
              <a:rPr lang="en-US" dirty="0"/>
              <a:t>Masculinity vs Femininity – no differences. UK – competitive environment, Germany – strong emphasis of quality</a:t>
            </a:r>
          </a:p>
          <a:p>
            <a:r>
              <a:rPr lang="en-US" dirty="0"/>
              <a:t>Uncertainty Avoidance – UK typically score lower compare to the UK, Germany have higher </a:t>
            </a:r>
          </a:p>
          <a:p>
            <a:r>
              <a:rPr lang="en-US" dirty="0"/>
              <a:t>Long Term Orientation – UK lower , they focus on the present rather than the distant future. Germany higher long- term planning, </a:t>
            </a:r>
            <a:r>
              <a:rPr lang="en-US" dirty="0" err="1"/>
              <a:t>prioritise</a:t>
            </a:r>
            <a:r>
              <a:rPr lang="en-US" dirty="0"/>
              <a:t> savings, investment.</a:t>
            </a:r>
          </a:p>
          <a:p>
            <a:r>
              <a:rPr lang="en-US" dirty="0"/>
              <a:t>Indulgence -  UK high indulgence compare to the Germany.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985391" y="483870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492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ED2F08D-1D29-4936-B7D6-9F88442A0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B211E-FA21-8D26-588D-CEC8E092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395926"/>
            <a:ext cx="10535235" cy="1065229"/>
          </a:xfrm>
        </p:spPr>
        <p:txBody>
          <a:bodyPr anchor="ctr">
            <a:normAutofit/>
          </a:bodyPr>
          <a:lstStyle/>
          <a:p>
            <a:r>
              <a:rPr lang="en-US"/>
              <a:t>recomendatonS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ACC75C7-D8A5-44A4-92E4-A0797BB6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207106" cy="20193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C727D49-D2FD-46AD-8B1A-11C9E5D9A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3997298" y="3248167"/>
            <a:ext cx="8194701" cy="3608015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2614" y="1739386"/>
            <a:ext cx="9666748" cy="42944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dist="190500" dir="270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ED7D081C-E6E5-C4F9-04A2-417F88F9DC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9112599"/>
              </p:ext>
            </p:extLst>
          </p:nvPr>
        </p:nvGraphicFramePr>
        <p:xfrm>
          <a:off x="2389909" y="1737568"/>
          <a:ext cx="7272705" cy="3710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81725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2D4EE-30AD-8FBF-84CE-761E4EF88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656" y="665389"/>
            <a:ext cx="5807818" cy="1507193"/>
          </a:xfrm>
        </p:spPr>
        <p:txBody>
          <a:bodyPr anchor="b">
            <a:normAutofit/>
          </a:bodyPr>
          <a:lstStyle/>
          <a:p>
            <a:r>
              <a:rPr lang="en-US"/>
              <a:t>                 CONCLUSION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9059C9C-6601-78C2-1205-31A5D3A71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56" y="2400301"/>
            <a:ext cx="5568215" cy="3733800"/>
          </a:xfrm>
        </p:spPr>
        <p:txBody>
          <a:bodyPr>
            <a:normAutofit/>
          </a:bodyPr>
          <a:lstStyle/>
          <a:p>
            <a:r>
              <a:rPr lang="en-US"/>
              <a:t>UK manager can effectively lead German employees by embracing:</a:t>
            </a:r>
          </a:p>
          <a:p>
            <a:pPr>
              <a:buFontTx/>
              <a:buChar char="-"/>
            </a:pPr>
            <a:r>
              <a:rPr lang="en-US"/>
              <a:t>Cultural sensitivity</a:t>
            </a:r>
          </a:p>
          <a:p>
            <a:pPr>
              <a:buFontTx/>
              <a:buChar char="-"/>
            </a:pPr>
            <a:r>
              <a:rPr lang="en-US"/>
              <a:t>Clear communication</a:t>
            </a:r>
          </a:p>
          <a:p>
            <a:pPr>
              <a:buFontTx/>
              <a:buChar char="-"/>
            </a:pPr>
            <a:r>
              <a:rPr lang="en-US"/>
              <a:t>Collaboration</a:t>
            </a:r>
          </a:p>
          <a:p>
            <a:pPr>
              <a:buFontTx/>
              <a:buChar char="-"/>
            </a:pPr>
            <a:r>
              <a:rPr lang="en-US"/>
              <a:t>Respect diversuty</a:t>
            </a:r>
          </a:p>
          <a:p>
            <a:pPr>
              <a:buFontTx/>
              <a:buChar char="-"/>
            </a:pPr>
            <a:endParaRPr lang="en-US"/>
          </a:p>
          <a:p>
            <a:pPr>
              <a:buFontTx/>
              <a:buChar char="-"/>
            </a:pPr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630921" y="2766496"/>
            <a:ext cx="5385102" cy="1987416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Picture 16" descr="Hands-on top of each other">
            <a:extLst>
              <a:ext uri="{FF2B5EF4-FFF2-40B4-BE49-F238E27FC236}">
                <a16:creationId xmlns:a16="http://schemas.microsoft.com/office/drawing/2014/main" id="{62ABC086-982D-7C0F-D7E3-318850FCFF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088" r="12387"/>
          <a:stretch/>
        </p:blipFill>
        <p:spPr>
          <a:xfrm>
            <a:off x="7696200" y="10"/>
            <a:ext cx="4495800" cy="6047499"/>
          </a:xfrm>
          <a:custGeom>
            <a:avLst/>
            <a:gdLst/>
            <a:ahLst/>
            <a:cxnLst/>
            <a:rect l="l" t="t" r="r" b="b"/>
            <a:pathLst>
              <a:path w="2093843" h="1948070">
                <a:moveTo>
                  <a:pt x="0" y="0"/>
                </a:moveTo>
                <a:lnTo>
                  <a:pt x="2093843" y="0"/>
                </a:lnTo>
                <a:lnTo>
                  <a:pt x="2093843" y="1948070"/>
                </a:lnTo>
                <a:lnTo>
                  <a:pt x="0" y="1948070"/>
                </a:lnTo>
                <a:close/>
              </a:path>
            </a:pathLst>
          </a:custGeom>
          <a:effectLst/>
        </p:spPr>
      </p:pic>
    </p:spTree>
    <p:extLst>
      <p:ext uri="{BB962C8B-B14F-4D97-AF65-F5344CB8AC3E}">
        <p14:creationId xmlns:p14="http://schemas.microsoft.com/office/powerpoint/2010/main" val="3727507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81B96-0103-BDAD-FD98-9123279F9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0F6CD-F194-2825-9332-5A14500E9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473576"/>
          </a:xfrm>
        </p:spPr>
        <p:txBody>
          <a:bodyPr>
            <a:normAutofit/>
          </a:bodyPr>
          <a:lstStyle/>
          <a:p>
            <a:r>
              <a:rPr lang="en-GB" sz="1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Hofstede, G. (2011). </a:t>
            </a:r>
            <a:r>
              <a:rPr lang="en-GB" sz="16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Dimensionalising</a:t>
            </a:r>
            <a:r>
              <a:rPr lang="en-GB" sz="1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cultures: The Hofstede model in context. </a:t>
            </a:r>
            <a:r>
              <a:rPr lang="en-GB" sz="16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Online readings in psychology and culture, 2</a:t>
            </a:r>
            <a:r>
              <a:rPr lang="en-GB" sz="1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(1), 2307-0919.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Hofstede, G. &amp; McCrae, R. R. (2004). Culture and personality revisited: Linking traits and dimensions of culture. Cross-Cultural Research, 38, 52-88</a:t>
            </a:r>
          </a:p>
          <a:p>
            <a:r>
              <a:rPr lang="en-GB" sz="16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Pedersen, P. (2017). The Five Stages of Cultural Sensitivity. Journal of Multicultural </a:t>
            </a:r>
            <a:r>
              <a:rPr lang="en-GB" sz="1600" i="0" dirty="0" err="1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60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and Development, 45(1), 22–35. </a:t>
            </a:r>
            <a:r>
              <a:rPr lang="en-GB" sz="1600" b="0" i="0" u="none" strike="noStrike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600" b="0" i="0" u="none" strike="noStrike" dirty="0" err="1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600" b="0" i="0" u="none" strike="noStrike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/10.1002/jmcd.12047</a:t>
            </a:r>
            <a:endParaRPr lang="en-GB" sz="1600" b="0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www.hollandandbarrett.com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/info/who-we-are/ : (Access on 5 of March  2024)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corporate.hollandandbarrett.com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/ : ( Access on 3 of April 2024 )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www.huffingtonpost.co.uk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riccardo-salis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/the-biggest-differences-b_b_16577926.html ( Access on 5 of March 2024)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Fox, K. (2004)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Watching the English .</a:t>
            </a:r>
            <a:r>
              <a:rPr lang="en-GB" sz="1400" b="0" i="0">
                <a:solidFill>
                  <a:srgbClr val="2B3545"/>
                </a:solidFill>
                <a:effectLst/>
                <a:highlight>
                  <a:srgbClr val="FAFAFA"/>
                </a:highlight>
                <a:latin typeface="Inter"/>
              </a:rPr>
              <a:t>  </a:t>
            </a:r>
            <a:r>
              <a:rPr lang="en-GB" sz="1600">
                <a:solidFill>
                  <a:srgbClr val="2B3545"/>
                </a:solidFill>
                <a:highlight>
                  <a:srgbClr val="FAFAF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London : </a:t>
            </a:r>
            <a:r>
              <a:rPr lang="en-GB" sz="1600" b="0" i="0">
                <a:solidFill>
                  <a:srgbClr val="2B3545"/>
                </a:solidFill>
                <a:effectLst/>
                <a:highlight>
                  <a:srgbClr val="FAFAF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Hodder </a:t>
            </a:r>
            <a:r>
              <a:rPr lang="en-GB" sz="1600" b="0" i="0" dirty="0">
                <a:solidFill>
                  <a:srgbClr val="2B3545"/>
                </a:solidFill>
                <a:effectLst/>
                <a:highlight>
                  <a:srgbClr val="FAFAF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&amp; Stoughton .</a:t>
            </a:r>
            <a:endParaRPr 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0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978354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AnalogousFromRegularSeedRightStep">
      <a:dk1>
        <a:srgbClr val="000000"/>
      </a:dk1>
      <a:lt1>
        <a:srgbClr val="FFFFFF"/>
      </a:lt1>
      <a:dk2>
        <a:srgbClr val="412924"/>
      </a:dk2>
      <a:lt2>
        <a:srgbClr val="E2E7E8"/>
      </a:lt2>
      <a:accent1>
        <a:srgbClr val="E74529"/>
      </a:accent1>
      <a:accent2>
        <a:srgbClr val="D58217"/>
      </a:accent2>
      <a:accent3>
        <a:srgbClr val="AAA71E"/>
      </a:accent3>
      <a:accent4>
        <a:srgbClr val="75B414"/>
      </a:accent4>
      <a:accent5>
        <a:srgbClr val="3EBC21"/>
      </a:accent5>
      <a:accent6>
        <a:srgbClr val="14BB3A"/>
      </a:accent6>
      <a:hlink>
        <a:srgbClr val="348F9E"/>
      </a:hlink>
      <a:folHlink>
        <a:srgbClr val="7F7F7F"/>
      </a:folHlink>
    </a:clrScheme>
    <a:fontScheme name="Avenir 1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22664</TotalTime>
  <Words>693</Words>
  <Application>Microsoft Macintosh PowerPoint</Application>
  <PresentationFormat>Widescreen</PresentationFormat>
  <Paragraphs>102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Avenir Next LT Pro</vt:lpstr>
      <vt:lpstr>Avenir Next LT Pro Light</vt:lpstr>
      <vt:lpstr>Calibri</vt:lpstr>
      <vt:lpstr>Helvetica</vt:lpstr>
      <vt:lpstr>Inter</vt:lpstr>
      <vt:lpstr>Segoe UI</vt:lpstr>
      <vt:lpstr>VeniceBeachVTI</vt:lpstr>
      <vt:lpstr>PowerPoint Presentation</vt:lpstr>
      <vt:lpstr>CULTURAL differences between Germany and Great Britain.</vt:lpstr>
      <vt:lpstr>             TABLE OF CONTENT</vt:lpstr>
      <vt:lpstr>Holland &amp; Barrett is a prominent health food retailer based in the United Kingdom. </vt:lpstr>
      <vt:lpstr>ANTHROPOLOGICAL presentation           of  GERMANY </vt:lpstr>
      <vt:lpstr>Cultural differences between uk and germany</vt:lpstr>
      <vt:lpstr>CULTURAL SENSITIVITY</vt:lpstr>
      <vt:lpstr>CULTURAL SENSITIVITY IN GERMANY THE DIFFERENCES FROM THE UK</vt:lpstr>
      <vt:lpstr>How the germans and the british use time </vt:lpstr>
      <vt:lpstr>Hofstede’s theory </vt:lpstr>
      <vt:lpstr>Hofstede’s theory  UK / GERMANY</vt:lpstr>
      <vt:lpstr>recomendatonS</vt:lpstr>
      <vt:lpstr>                 CONCLUSION</vt:lpstr>
      <vt:lpstr>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31</cp:revision>
  <dcterms:created xsi:type="dcterms:W3CDTF">2024-02-25T21:44:38Z</dcterms:created>
  <dcterms:modified xsi:type="dcterms:W3CDTF">2024-04-03T21:41:57Z</dcterms:modified>
</cp:coreProperties>
</file>