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54" r:id="rId4"/>
  </p:sldMasterIdLst>
  <p:notesMasterIdLst>
    <p:notesMasterId r:id="rId23"/>
  </p:notesMasterIdLst>
  <p:handoutMasterIdLst>
    <p:handoutMasterId r:id="rId24"/>
  </p:handoutMasterIdLst>
  <p:sldIdLst>
    <p:sldId id="286" r:id="rId5"/>
    <p:sldId id="303" r:id="rId6"/>
    <p:sldId id="258" r:id="rId7"/>
    <p:sldId id="302" r:id="rId8"/>
    <p:sldId id="270" r:id="rId9"/>
    <p:sldId id="263" r:id="rId10"/>
    <p:sldId id="292" r:id="rId11"/>
    <p:sldId id="293" r:id="rId12"/>
    <p:sldId id="294" r:id="rId13"/>
    <p:sldId id="298" r:id="rId14"/>
    <p:sldId id="301" r:id="rId15"/>
    <p:sldId id="304" r:id="rId16"/>
    <p:sldId id="305" r:id="rId17"/>
    <p:sldId id="307" r:id="rId18"/>
    <p:sldId id="264" r:id="rId19"/>
    <p:sldId id="296" r:id="rId20"/>
    <p:sldId id="297" r:id="rId21"/>
    <p:sldId id="295" r:id="rId22"/>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7FFC6A-BDCB-470B-882A-6104D3ACDEDB}" v="22" dt="2021-11-19T17:30:13.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48" autoAdjust="0"/>
  </p:normalViewPr>
  <p:slideViewPr>
    <p:cSldViewPr>
      <p:cViewPr varScale="1">
        <p:scale>
          <a:sx n="62" d="100"/>
          <a:sy n="62" d="100"/>
        </p:scale>
        <p:origin x="1400" y="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extLst>
      <p:ext uri="{BB962C8B-B14F-4D97-AF65-F5344CB8AC3E}">
        <p14:creationId xmlns:p14="http://schemas.microsoft.com/office/powerpoint/2010/main" val="30703388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effectLst/>
              </a:rPr>
              <a:t>This business is about </a:t>
            </a:r>
          </a:p>
          <a:p>
            <a:r>
              <a:rPr lang="en-GB" dirty="0">
                <a:effectLst/>
              </a:rPr>
              <a:t>beauty and make-up shop.</a:t>
            </a:r>
          </a:p>
          <a:p>
            <a:r>
              <a:rPr lang="en-GB" dirty="0">
                <a:effectLst/>
              </a:rPr>
              <a:t>Name: </a:t>
            </a:r>
            <a:r>
              <a:rPr lang="en-GB" dirty="0" err="1">
                <a:effectLst/>
              </a:rPr>
              <a:t>Stylin</a:t>
            </a:r>
            <a:r>
              <a:rPr lang="en-GB" dirty="0">
                <a:effectLst/>
              </a:rPr>
              <a:t> Chic Ltd</a:t>
            </a:r>
          </a:p>
          <a:p>
            <a:br>
              <a:rPr lang="en-GB" dirty="0">
                <a:effectLst/>
              </a:rPr>
            </a:br>
            <a:endParaRPr lang="en-GB" dirty="0">
              <a:effectLst/>
            </a:endParaRPr>
          </a:p>
          <a:p>
            <a:r>
              <a:rPr lang="en-GB" dirty="0">
                <a:effectLst/>
              </a:rPr>
              <a:t>Open since September 2020 by a young woman the name Beattrice who took her certificate and decides to work on her own business. </a:t>
            </a:r>
          </a:p>
          <a:p>
            <a:r>
              <a:rPr lang="en-GB" dirty="0">
                <a:effectLst/>
              </a:rPr>
              <a:t>She works 7 days a week from 9am-8pm.</a:t>
            </a:r>
          </a:p>
          <a:p>
            <a:r>
              <a:rPr lang="en-GB" dirty="0">
                <a:effectLst/>
              </a:rPr>
              <a:t>After she post the flyer she is now more requested.</a:t>
            </a:r>
          </a:p>
          <a:p>
            <a:r>
              <a:rPr lang="en-GB" dirty="0">
                <a:effectLst/>
              </a:rPr>
              <a:t>That is because visible flayer with exact information makes all the difference.</a:t>
            </a:r>
          </a:p>
          <a:p>
            <a:r>
              <a:rPr lang="en-GB" dirty="0">
                <a:effectLst/>
              </a:rPr>
              <a:t>I chose to change the </a:t>
            </a:r>
            <a:r>
              <a:rPr lang="en-GB" dirty="0" err="1">
                <a:effectLst/>
              </a:rPr>
              <a:t>color</a:t>
            </a:r>
            <a:r>
              <a:rPr lang="en-GB" dirty="0">
                <a:effectLst/>
              </a:rPr>
              <a:t> and the design to call people attention and bring more customers to help business grow.</a:t>
            </a:r>
          </a:p>
          <a:p>
            <a:pPr eaLnBrk="1" hangingPunct="1"/>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simple website that I created so that the business would have some facility to show their work and talk to their customers via email and telephone contact.</a:t>
            </a:r>
          </a:p>
          <a:p>
            <a:endParaRPr lang="en-GB" dirty="0"/>
          </a:p>
        </p:txBody>
      </p:sp>
      <p:sp>
        <p:nvSpPr>
          <p:cNvPr id="4" name="Slide Number Placeholder 3"/>
          <p:cNvSpPr>
            <a:spLocks noGrp="1"/>
          </p:cNvSpPr>
          <p:nvPr>
            <p:ph type="sldNum" sz="quarter" idx="5"/>
          </p:nvPr>
        </p:nvSpPr>
        <p:spPr/>
        <p:txBody>
          <a:bodyPr/>
          <a:lstStyle/>
          <a:p>
            <a:pPr>
              <a:defRPr/>
            </a:pPr>
            <a:fld id="{01D72F3E-2662-4F08-800D-A9B691394B22}" type="slidenum">
              <a:rPr lang="en-US" altLang="en-US" smtClean="0"/>
              <a:pPr>
                <a:defRPr/>
              </a:pPr>
              <a:t>4</a:t>
            </a:fld>
            <a:endParaRPr lang="en-US" altLang="en-US"/>
          </a:p>
        </p:txBody>
      </p:sp>
    </p:spTree>
    <p:extLst>
      <p:ext uri="{BB962C8B-B14F-4D97-AF65-F5344CB8AC3E}">
        <p14:creationId xmlns:p14="http://schemas.microsoft.com/office/powerpoint/2010/main" val="1696551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5</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t>here I presented the continuation of the flyer where I added the available services and their prices address, email and telephone contact.</a:t>
            </a:r>
            <a:br>
              <a:rPr lang="en-GB" dirty="0">
                <a:effectLst/>
              </a:rPr>
            </a:b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6</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7</a:t>
            </a:fld>
            <a:endParaRPr lang="en-US" altLang="en-US"/>
          </a:p>
        </p:txBody>
      </p:sp>
      <p:sp>
        <p:nvSpPr>
          <p:cNvPr id="16387" name="Rectangle 2">
            <a:extLst>
              <a:ext uri="{FF2B5EF4-FFF2-40B4-BE49-F238E27FC236}">
                <a16:creationId xmlns:a16="http://schemas.microsoft.com/office/drawing/2014/main"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C46F754B-58ED-483E-8F6C-2F41589FD28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black"/>
                </a:solidFill>
                <a:effectLst/>
                <a:uLnTx/>
                <a:uFillTx/>
                <a:latin typeface="Calibri"/>
                <a:ea typeface="+mn-ea"/>
                <a:cs typeface="+mn-cs"/>
              </a:rPr>
              <a:t>Price: </a:t>
            </a:r>
            <a:r>
              <a:rPr kumimoji="0" lang="en-GB" sz="1200" b="0" i="0" u="none" strike="noStrike" kern="1200" cap="none" spc="0" normalizeH="0" baseline="0" noProof="0" dirty="0">
                <a:ln>
                  <a:noFill/>
                </a:ln>
                <a:solidFill>
                  <a:prstClr val="black"/>
                </a:solidFill>
                <a:effectLst/>
                <a:uLnTx/>
                <a:uFillTx/>
                <a:latin typeface="Calibri"/>
                <a:ea typeface="+mn-ea"/>
                <a:cs typeface="+mn-cs"/>
              </a:rPr>
              <a:t>It is an essential factor and with this </a:t>
            </a:r>
            <a:r>
              <a:rPr kumimoji="0" lang="en-GB" sz="1200" b="0" i="0" u="none" strike="noStrike" kern="1200" cap="none" spc="0" normalizeH="0" baseline="0" noProof="0" dirty="0" err="1">
                <a:ln>
                  <a:noFill/>
                </a:ln>
                <a:solidFill>
                  <a:prstClr val="black"/>
                </a:solidFill>
                <a:effectLst/>
                <a:uLnTx/>
                <a:uFillTx/>
                <a:latin typeface="Calibri"/>
                <a:ea typeface="+mn-ea"/>
                <a:cs typeface="+mn-cs"/>
              </a:rPr>
              <a:t>Stylin</a:t>
            </a:r>
            <a:r>
              <a:rPr kumimoji="0" lang="en-GB" sz="1200" b="0" i="0" u="none" strike="noStrike" kern="1200" cap="none" spc="0" normalizeH="0" baseline="0" noProof="0" dirty="0">
                <a:ln>
                  <a:noFill/>
                </a:ln>
                <a:solidFill>
                  <a:prstClr val="black"/>
                </a:solidFill>
                <a:effectLst/>
                <a:uLnTx/>
                <a:uFillTx/>
                <a:latin typeface="Calibri"/>
                <a:ea typeface="+mn-ea"/>
                <a:cs typeface="+mn-cs"/>
              </a:rPr>
              <a:t> Chic Ltd assures to provide the respective goods and services at affordable price so that they are able to take higher profitable advantage in initial period of instance. </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black"/>
                </a:solidFill>
                <a:effectLst/>
                <a:uLnTx/>
                <a:uFillTx/>
                <a:latin typeface="Calibri"/>
                <a:ea typeface="+mn-ea"/>
                <a:cs typeface="+mn-cs"/>
              </a:rPr>
              <a:t>Promotion: </a:t>
            </a:r>
            <a:r>
              <a:rPr kumimoji="0" lang="en-GB" sz="1200" b="0" i="0" u="none" strike="noStrike" kern="1200" cap="none" spc="0" normalizeH="0" baseline="0" noProof="0" dirty="0">
                <a:ln>
                  <a:noFill/>
                </a:ln>
                <a:solidFill>
                  <a:prstClr val="black"/>
                </a:solidFill>
                <a:effectLst/>
                <a:uLnTx/>
                <a:uFillTx/>
                <a:latin typeface="Calibri"/>
                <a:ea typeface="+mn-ea"/>
                <a:cs typeface="+mn-cs"/>
              </a:rPr>
              <a:t>It is an aspect through which </a:t>
            </a:r>
            <a:r>
              <a:rPr kumimoji="0" lang="en-GB" sz="1200" b="0" i="0" u="none" strike="noStrike" kern="1200" cap="none" spc="0" normalizeH="0" baseline="0" noProof="0" dirty="0" err="1">
                <a:ln>
                  <a:noFill/>
                </a:ln>
                <a:solidFill>
                  <a:prstClr val="black"/>
                </a:solidFill>
                <a:effectLst/>
                <a:uLnTx/>
                <a:uFillTx/>
                <a:latin typeface="Calibri"/>
                <a:ea typeface="+mn-ea"/>
                <a:cs typeface="+mn-cs"/>
              </a:rPr>
              <a:t>Stylin</a:t>
            </a:r>
            <a:r>
              <a:rPr kumimoji="0" lang="en-GB" sz="1200" b="0" i="0" u="none" strike="noStrike" kern="1200" cap="none" spc="0" normalizeH="0" baseline="0" noProof="0" dirty="0">
                <a:ln>
                  <a:noFill/>
                </a:ln>
                <a:solidFill>
                  <a:prstClr val="black"/>
                </a:solidFill>
                <a:effectLst/>
                <a:uLnTx/>
                <a:uFillTx/>
                <a:latin typeface="Calibri"/>
                <a:ea typeface="+mn-ea"/>
                <a:cs typeface="+mn-cs"/>
              </a:rPr>
              <a:t> Chic Ltd make use of various promotional and advertising strategy and  for that use digital framework under which successful profit has been perceived with ease. </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endParaRPr lang="en-GB" dirty="0"/>
          </a:p>
        </p:txBody>
      </p:sp>
      <p:sp>
        <p:nvSpPr>
          <p:cNvPr id="4" name="Slide Number Placeholder 3"/>
          <p:cNvSpPr>
            <a:spLocks noGrp="1"/>
          </p:cNvSpPr>
          <p:nvPr>
            <p:ph type="sldNum" sz="quarter" idx="5"/>
          </p:nvPr>
        </p:nvSpPr>
        <p:spPr/>
        <p:txBody>
          <a:bodyPr/>
          <a:lstStyle/>
          <a:p>
            <a:pPr>
              <a:defRPr/>
            </a:pPr>
            <a:fld id="{01D72F3E-2662-4F08-800D-A9B691394B22}" type="slidenum">
              <a:rPr lang="en-US" altLang="en-US" smtClean="0"/>
              <a:pPr>
                <a:defRPr/>
              </a:pPr>
              <a:t>10</a:t>
            </a:fld>
            <a:endParaRPr lang="en-US" altLang="en-US"/>
          </a:p>
        </p:txBody>
      </p:sp>
    </p:spTree>
    <p:extLst>
      <p:ext uri="{BB962C8B-B14F-4D97-AF65-F5344CB8AC3E}">
        <p14:creationId xmlns:p14="http://schemas.microsoft.com/office/powerpoint/2010/main" val="479320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1D72F3E-2662-4F08-800D-A9B691394B22}" type="slidenum">
              <a:rPr lang="en-US" altLang="en-US" smtClean="0"/>
              <a:pPr>
                <a:defRPr/>
              </a:pPr>
              <a:t>11</a:t>
            </a:fld>
            <a:endParaRPr lang="en-US" altLang="en-US"/>
          </a:p>
        </p:txBody>
      </p:sp>
    </p:spTree>
    <p:extLst>
      <p:ext uri="{BB962C8B-B14F-4D97-AF65-F5344CB8AC3E}">
        <p14:creationId xmlns:p14="http://schemas.microsoft.com/office/powerpoint/2010/main" val="4010070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Calibri" panose="020F0502020204030204" pitchFamily="34" charset="0"/>
                <a:ea typeface="Times New Roman" panose="02020603050405020304" pitchFamily="18" charset="0"/>
                <a:cs typeface="Times New Roman" panose="02020603050405020304" pitchFamily="18" charset="0"/>
              </a:rPr>
              <a:t>Business objectives: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•Increase revenue by 10%</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•Grow market share by 5%</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Marketing focus: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•Acquire more customers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•Grow revenue from existing customers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Marketing goals: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•Increase average lifetime value by 5%</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•Try to achieve new 500 clients per month</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•Make sure they are fully satisfied with your services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Marketing strategy:</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•Making good discount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•Promote your services on everywhere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•Invest in your products</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Dependencies:</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•Budget</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•High quality products</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•development resources </a:t>
            </a: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200" dirty="0">
                <a:effectLst/>
                <a:latin typeface="Calibri" panose="020F0502020204030204" pitchFamily="34" charset="0"/>
                <a:ea typeface="Times New Roman" panose="02020603050405020304" pitchFamily="18" charset="0"/>
                <a:cs typeface="Times New Roman" panose="02020603050405020304" pitchFamily="18" charset="0"/>
              </a:rPr>
            </a:br>
            <a:endParaRPr lang="en-GB" dirty="0"/>
          </a:p>
        </p:txBody>
      </p:sp>
      <p:sp>
        <p:nvSpPr>
          <p:cNvPr id="4" name="Slide Number Placeholder 3"/>
          <p:cNvSpPr>
            <a:spLocks noGrp="1"/>
          </p:cNvSpPr>
          <p:nvPr>
            <p:ph type="sldNum" sz="quarter" idx="5"/>
          </p:nvPr>
        </p:nvSpPr>
        <p:spPr/>
        <p:txBody>
          <a:bodyPr/>
          <a:lstStyle/>
          <a:p>
            <a:pPr>
              <a:defRPr/>
            </a:pPr>
            <a:fld id="{01D72F3E-2662-4F08-800D-A9B691394B22}" type="slidenum">
              <a:rPr lang="en-US" altLang="en-US" smtClean="0"/>
              <a:pPr>
                <a:defRPr/>
              </a:pPr>
              <a:t>12</a:t>
            </a:fld>
            <a:endParaRPr lang="en-US" altLang="en-US"/>
          </a:p>
        </p:txBody>
      </p:sp>
    </p:spTree>
    <p:extLst>
      <p:ext uri="{BB962C8B-B14F-4D97-AF65-F5344CB8AC3E}">
        <p14:creationId xmlns:p14="http://schemas.microsoft.com/office/powerpoint/2010/main" val="278032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15</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18</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7380080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pPr>
              <a:defRPr/>
            </a:pPr>
            <a:fld id="{259325D9-C7C0-42EB-AEBB-E19A63C4F488}"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914400" y="4323846"/>
            <a:ext cx="4880610" cy="365125"/>
          </a:xfrm>
        </p:spPr>
        <p:txBody>
          <a:bodyPr/>
          <a:lstStyle/>
          <a:p>
            <a:pPr>
              <a:defRPr/>
            </a:pPr>
            <a:r>
              <a:rPr lang="en-GB" altLang="en-US"/>
              <a:t>Mary March</a:t>
            </a:r>
          </a:p>
        </p:txBody>
      </p:sp>
      <p:sp>
        <p:nvSpPr>
          <p:cNvPr id="6" name="Slide Number Placeholder 5"/>
          <p:cNvSpPr>
            <a:spLocks noGrp="1"/>
          </p:cNvSpPr>
          <p:nvPr>
            <p:ph type="sldNum" sz="quarter" idx="12"/>
          </p:nvPr>
        </p:nvSpPr>
        <p:spPr>
          <a:xfrm>
            <a:off x="6057900" y="1430867"/>
            <a:ext cx="2171700" cy="365125"/>
          </a:xfrm>
        </p:spPr>
        <p:txBody>
          <a:bodyPr/>
          <a:lstStyle/>
          <a:p>
            <a:pPr>
              <a:defRPr/>
            </a:pPr>
            <a:fld id="{2F733F99-5C49-4C7A-AF84-B7546E8A6B51}" type="slidenum">
              <a:rPr lang="en-GB" altLang="en-US" smtClean="0"/>
              <a:pPr>
                <a:defRPr/>
              </a:pPr>
              <a:t>‹#›</a:t>
            </a:fld>
            <a:endParaRPr lang="en-GB" altLang="en-US"/>
          </a:p>
        </p:txBody>
      </p:sp>
    </p:spTree>
    <p:extLst>
      <p:ext uri="{BB962C8B-B14F-4D97-AF65-F5344CB8AC3E}">
        <p14:creationId xmlns:p14="http://schemas.microsoft.com/office/powerpoint/2010/main" val="1807790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044519905"/>
      </p:ext>
    </p:extLst>
  </p:cSld>
  <p:clrMapOvr>
    <a:masterClrMapping/>
  </p:clrMapOvr>
  <p:hf sldNum="0" hdr="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20B73E60-0876-4F4A-8F82-84A1B1823F5C}"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594360" y="381001"/>
            <a:ext cx="4830656" cy="365125"/>
          </a:xfrm>
        </p:spPr>
        <p:txBody>
          <a:bodyPr/>
          <a:lstStyle/>
          <a:p>
            <a:endParaRPr lang="en-US" dirty="0"/>
          </a:p>
        </p:txBody>
      </p:sp>
      <p:sp>
        <p:nvSpPr>
          <p:cNvPr id="6" name="Slide Number Placeholder 5"/>
          <p:cNvSpPr>
            <a:spLocks noGrp="1"/>
          </p:cNvSpPr>
          <p:nvPr>
            <p:ph type="sldNum" sz="quarter" idx="12"/>
          </p:nvPr>
        </p:nvSpPr>
        <p:spPr>
          <a:xfrm>
            <a:off x="7882466" y="381001"/>
            <a:ext cx="667173" cy="365125"/>
          </a:xfrm>
        </p:spPr>
        <p:txBody>
          <a:bodyPr/>
          <a:lstStyle/>
          <a:p>
            <a:pPr>
              <a:defRPr/>
            </a:pPr>
            <a:fld id="{B597A0D0-E8BB-4015-B311-33B1E3A1E815}" type="slidenum">
              <a:rPr lang="en-GB" altLang="en-US" smtClean="0"/>
              <a:pPr>
                <a:defRPr/>
              </a:pPr>
              <a:t>‹#›</a:t>
            </a:fld>
            <a:endParaRPr lang="en-GB" altLang="en-US"/>
          </a:p>
        </p:txBody>
      </p:sp>
    </p:spTree>
    <p:extLst>
      <p:ext uri="{BB962C8B-B14F-4D97-AF65-F5344CB8AC3E}">
        <p14:creationId xmlns:p14="http://schemas.microsoft.com/office/powerpoint/2010/main" val="3879550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407076419"/>
      </p:ext>
    </p:extLst>
  </p:cSld>
  <p:clrMapOvr>
    <a:masterClrMapping/>
  </p:clrMapOvr>
  <p:hf sldNum="0"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2004609954"/>
      </p:ext>
    </p:extLst>
  </p:cSld>
  <p:clrMapOvr>
    <a:masterClrMapping/>
  </p:clrMapOvr>
  <p:hf sldNum="0"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19/11/2021</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extLst>
      <p:ext uri="{BB962C8B-B14F-4D97-AF65-F5344CB8AC3E}">
        <p14:creationId xmlns:p14="http://schemas.microsoft.com/office/powerpoint/2010/main" val="1888567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19/11/2021</a:t>
            </a:fld>
            <a:endParaRPr lang="en-GB" alt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extLst>
      <p:ext uri="{BB962C8B-B14F-4D97-AF65-F5344CB8AC3E}">
        <p14:creationId xmlns:p14="http://schemas.microsoft.com/office/powerpoint/2010/main" val="185552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419781751"/>
      </p:ext>
    </p:extLst>
  </p:cSld>
  <p:clrMapOvr>
    <a:masterClrMapping/>
  </p:clrMapOvr>
  <p:hf sldNum="0"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192556001"/>
      </p:ext>
    </p:extLst>
  </p:cSld>
  <p:clrMapOvr>
    <a:masterClrMapping/>
  </p:clrMapOvr>
  <p:hf sldNum="0" hd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896984097"/>
      </p:ext>
    </p:extLst>
  </p:cSld>
  <p:clrMapOvr>
    <a:masterClrMapping/>
  </p:clrMapOvr>
  <p:hf sldNum="0"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a:xfrm>
            <a:off x="594360" y="381001"/>
            <a:ext cx="4830656" cy="365125"/>
          </a:xfrm>
        </p:spPr>
        <p:txBody>
          <a:bodyPr/>
          <a:lstStyle/>
          <a:p>
            <a:endParaRPr lang="en-US" dirty="0"/>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673437097"/>
      </p:ext>
    </p:extLst>
  </p:cSld>
  <p:clrMapOvr>
    <a:masterClrMapping/>
  </p:clrMapOvr>
  <p:hf sldNum="0"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a:xfrm>
            <a:off x="594360" y="379438"/>
            <a:ext cx="4830656" cy="365125"/>
          </a:xfrm>
        </p:spPr>
        <p:txBody>
          <a:bodyPr/>
          <a:lstStyle/>
          <a:p>
            <a:endParaRPr lang="en-US" dirty="0"/>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858555"/>
      </p:ext>
    </p:extLst>
  </p:cSld>
  <p:clrMapOvr>
    <a:masterClrMapping/>
  </p:clrMapOvr>
  <p:hf sldNum="0"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pPr>
              <a:defRPr/>
            </a:pPr>
            <a:fld id="{59B12514-B2BD-43EE-BCBD-7E23DB886ACD}" type="datetime1">
              <a:rPr lang="en-GB" altLang="en-US" smtClean="0"/>
              <a:pPr>
                <a:defRPr/>
              </a:pPr>
              <a:t>19/11/2021</a:t>
            </a:fld>
            <a:endParaRPr lang="en-GB" altLang="en-US"/>
          </a:p>
        </p:txBody>
      </p:sp>
      <p:sp>
        <p:nvSpPr>
          <p:cNvPr id="6" name="Footer Placeholder 5"/>
          <p:cNvSpPr>
            <a:spLocks noGrp="1"/>
          </p:cNvSpPr>
          <p:nvPr>
            <p:ph type="ftr" sz="quarter" idx="11"/>
          </p:nvPr>
        </p:nvSpPr>
        <p:spPr>
          <a:xfrm>
            <a:off x="594360" y="378884"/>
            <a:ext cx="4830656" cy="365125"/>
          </a:xfrm>
        </p:spPr>
        <p:txBody>
          <a:bodyPr/>
          <a:lstStyle/>
          <a:p>
            <a:endParaRPr lang="en-US" dirty="0"/>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030315159"/>
      </p:ext>
    </p:extLst>
  </p:cSld>
  <p:clrMapOvr>
    <a:masterClrMapping/>
  </p:clrMapOvr>
  <p:hf sldNum="0"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130405216"/>
      </p:ext>
    </p:extLst>
  </p:cSld>
  <p:clrMapOvr>
    <a:masterClrMapping/>
  </p:clrMapOvr>
  <p:hf sldNum="0"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239375470"/>
      </p:ext>
    </p:extLst>
  </p:cSld>
  <p:clrMapOvr>
    <a:masterClrMapping/>
  </p:clrMapOvr>
  <p:hf sldNum="0"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100442407"/>
      </p:ext>
    </p:extLst>
  </p:cSld>
  <p:clrMapOvr>
    <a:masterClrMapping/>
  </p:clrMapOvr>
  <p:hf sldNum="0" hd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594360" y="381001"/>
            <a:ext cx="4830656" cy="365125"/>
          </a:xfrm>
        </p:spPr>
        <p:txBody>
          <a:bodyPr/>
          <a:lstStyle/>
          <a:p>
            <a:endParaRPr lang="en-US" dirty="0"/>
          </a:p>
        </p:txBody>
      </p:sp>
      <p:sp>
        <p:nvSpPr>
          <p:cNvPr id="6" name="Slide Number Placeholder 5"/>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211378116"/>
      </p:ext>
    </p:extLst>
  </p:cSld>
  <p:clrMapOvr>
    <a:masterClrMapping/>
  </p:clrMapOvr>
  <p:hf sldNum="0" hd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59B12514-B2BD-43EE-BCBD-7E23DB886ACD}" type="datetime1">
              <a:rPr lang="en-GB" altLang="en-US" smtClean="0"/>
              <a:pPr>
                <a:defRPr/>
              </a:pPr>
              <a:t>19/11/2021</a:t>
            </a:fld>
            <a:endParaRPr lang="en-GB" alt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479289346"/>
      </p:ext>
    </p:extLst>
  </p:cSld>
  <p:clrMap bg1="dk1" tx1="lt1" bg2="dk2" tx2="lt2" accent1="accent1" accent2="accent2" accent3="accent3" accent4="accent4" accent5="accent5" accent6="accent6" hlink="hlink" folHlink="folHlink"/>
  <p:sldLayoutIdLst>
    <p:sldLayoutId id="2147484455" r:id="rId1"/>
    <p:sldLayoutId id="2147484456" r:id="rId2"/>
    <p:sldLayoutId id="2147484457" r:id="rId3"/>
    <p:sldLayoutId id="2147484458" r:id="rId4"/>
    <p:sldLayoutId id="2147484459" r:id="rId5"/>
    <p:sldLayoutId id="2147484460" r:id="rId6"/>
    <p:sldLayoutId id="2147484461" r:id="rId7"/>
    <p:sldLayoutId id="2147484462" r:id="rId8"/>
    <p:sldLayoutId id="2147484463" r:id="rId9"/>
    <p:sldLayoutId id="2147484464" r:id="rId10"/>
    <p:sldLayoutId id="2147484465" r:id="rId11"/>
    <p:sldLayoutId id="2147484466" r:id="rId12"/>
    <p:sldLayoutId id="2147484467" r:id="rId13"/>
    <p:sldLayoutId id="2147484468" r:id="rId14"/>
    <p:sldLayoutId id="2147484469" r:id="rId15"/>
    <p:sldLayoutId id="2147484470" r:id="rId16"/>
    <p:sldLayoutId id="2147484471" r:id="rId17"/>
  </p:sldLayoutIdLst>
  <p:hf sldNum="0" hdr="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tylinchic.simplesite.com/" TargetMode="Externa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png"/><Relationship Id="rId5" Type="http://schemas.openxmlformats.org/officeDocument/2006/relationships/hyperlink" Target="http://stylinchic.simplesite.com/" TargetMode="External"/><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simplesite.co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9DA15B1D-0133-4CB3-B7CC-61FA728745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3EF2F61C-287D-47BC-878F-C876F74FFD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9144000" cy="1441450"/>
          </a:xfrm>
          <a:prstGeom prst="rect">
            <a:avLst/>
          </a:prstGeom>
        </p:spPr>
      </p:pic>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514350" y="764373"/>
            <a:ext cx="3565099" cy="1293028"/>
          </a:xfrm>
        </p:spPr>
        <p:txBody>
          <a:bodyPr>
            <a:normAutofit/>
          </a:bodyPr>
          <a:lstStyle/>
          <a:p>
            <a:pPr algn="ctr"/>
            <a:r>
              <a:rPr lang="en-GB" altLang="en-US" b="1" u="sng" dirty="0"/>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514350" y="2194560"/>
            <a:ext cx="3565100" cy="4024125"/>
          </a:xfrm>
        </p:spPr>
        <p:txBody>
          <a:bodyPr>
            <a:normAutofit/>
          </a:bodyPr>
          <a:lstStyle/>
          <a:p>
            <a:pPr eaLnBrk="1" hangingPunct="1">
              <a:buFont typeface="Arial" panose="020B0604020202020204" pitchFamily="34" charset="0"/>
              <a:buNone/>
            </a:pPr>
            <a:r>
              <a:rPr lang="en-GB" altLang="en-US" sz="1700" u="sng" dirty="0">
                <a:latin typeface="Arial" panose="020B0604020202020204" pitchFamily="34" charset="0"/>
                <a:cs typeface="Arial" panose="020B0604020202020204" pitchFamily="34" charset="0"/>
              </a:rPr>
              <a:t>Title: (</a:t>
            </a:r>
            <a:r>
              <a:rPr lang="en-GB" altLang="en-US" sz="1700" u="sng" dirty="0" err="1">
                <a:latin typeface="Arial" panose="020B0604020202020204" pitchFamily="34" charset="0"/>
                <a:cs typeface="Arial" panose="020B0604020202020204" pitchFamily="34" charset="0"/>
              </a:rPr>
              <a:t>Stylin</a:t>
            </a:r>
            <a:r>
              <a:rPr lang="en-GB" altLang="en-US" sz="1700" u="sng" dirty="0">
                <a:latin typeface="Arial" panose="020B0604020202020204" pitchFamily="34" charset="0"/>
                <a:cs typeface="Arial" panose="020B0604020202020204" pitchFamily="34" charset="0"/>
              </a:rPr>
              <a:t> Chic ITD)</a:t>
            </a:r>
          </a:p>
          <a:p>
            <a:pPr eaLnBrk="1" hangingPunct="1">
              <a:buFont typeface="Arial" panose="020B0604020202020204" pitchFamily="34" charset="0"/>
              <a:buNone/>
            </a:pPr>
            <a:endParaRPr lang="en-GB" altLang="en-US" sz="1700" u="sng" dirty="0">
              <a:latin typeface="Arial" panose="020B0604020202020204" pitchFamily="34" charset="0"/>
              <a:cs typeface="Arial" panose="020B0604020202020204" pitchFamily="34" charset="0"/>
            </a:endParaRPr>
          </a:p>
          <a:p>
            <a:pPr eaLnBrk="1" hangingPunct="1">
              <a:buFont typeface="Arial" panose="020B0604020202020204" pitchFamily="34" charset="0"/>
              <a:buNone/>
            </a:pPr>
            <a:r>
              <a:rPr lang="en-GB" altLang="en-US" sz="1700" i="1" u="sng" dirty="0">
                <a:latin typeface="Arial" panose="020B0604020202020204" pitchFamily="34" charset="0"/>
                <a:cs typeface="Arial" panose="020B0604020202020204" pitchFamily="34" charset="0"/>
              </a:rPr>
              <a:t>Name of the Students and ID Number: </a:t>
            </a: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Beattrice Salca- ID1921081</a:t>
            </a: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Daniela </a:t>
            </a:r>
            <a:r>
              <a:rPr lang="en-GB" altLang="en-US" sz="1700" dirty="0" err="1">
                <a:latin typeface="Arial" panose="020B0604020202020204" pitchFamily="34" charset="0"/>
                <a:cs typeface="Arial" panose="020B0604020202020204" pitchFamily="34" charset="0"/>
              </a:rPr>
              <a:t>Apetrei</a:t>
            </a:r>
            <a:r>
              <a:rPr lang="en-GB" altLang="en-US" sz="1700" dirty="0">
                <a:latin typeface="Arial" panose="020B0604020202020204" pitchFamily="34" charset="0"/>
                <a:cs typeface="Arial" panose="020B0604020202020204" pitchFamily="34" charset="0"/>
              </a:rPr>
              <a:t>- ID2016760</a:t>
            </a: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Andrea </a:t>
            </a:r>
            <a:r>
              <a:rPr lang="en-GB" altLang="en-US" sz="1700" dirty="0" err="1">
                <a:latin typeface="Arial" panose="020B0604020202020204" pitchFamily="34" charset="0"/>
                <a:cs typeface="Arial" panose="020B0604020202020204" pitchFamily="34" charset="0"/>
              </a:rPr>
              <a:t>Nankova</a:t>
            </a:r>
            <a:r>
              <a:rPr lang="en-GB" altLang="en-US" sz="1700" dirty="0">
                <a:latin typeface="Arial" panose="020B0604020202020204" pitchFamily="34" charset="0"/>
                <a:cs typeface="Arial" panose="020B0604020202020204" pitchFamily="34" charset="0"/>
              </a:rPr>
              <a:t> Eduardo Barros dos Santos- ID2019914</a:t>
            </a: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Vasile Daniel Baiculescu – ID 2015926</a:t>
            </a:r>
          </a:p>
          <a:p>
            <a:pPr eaLnBrk="1" hangingPunct="1">
              <a:spcBef>
                <a:spcPts val="0"/>
              </a:spcBef>
              <a:buFont typeface="Arial" panose="020B0604020202020204" pitchFamily="34" charset="0"/>
              <a:buNone/>
            </a:pPr>
            <a:endParaRPr lang="en-GB" altLang="en-US" sz="1700" dirty="0">
              <a:latin typeface="Arial" panose="020B0604020202020204" pitchFamily="34" charset="0"/>
              <a:cs typeface="Arial" panose="020B0604020202020204" pitchFamily="34" charset="0"/>
            </a:endParaRP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Group: 3</a:t>
            </a:r>
          </a:p>
          <a:p>
            <a:pPr eaLnBrk="1" hangingPunct="1">
              <a:spcBef>
                <a:spcPts val="0"/>
              </a:spcBef>
              <a:buFont typeface="Arial" panose="020B0604020202020204" pitchFamily="34" charset="0"/>
              <a:buNone/>
            </a:pPr>
            <a:r>
              <a:rPr lang="en-GB" altLang="en-US" sz="1700" dirty="0">
                <a:latin typeface="Arial" panose="020B0604020202020204" pitchFamily="34" charset="0"/>
                <a:cs typeface="Arial" panose="020B0604020202020204" pitchFamily="34" charset="0"/>
              </a:rPr>
              <a:t>Lecturer  Name:</a:t>
            </a:r>
            <a:r>
              <a:rPr lang="en-GB" sz="1700" dirty="0">
                <a:latin typeface="Arial" panose="020B0604020202020204" pitchFamily="34" charset="0"/>
                <a:cs typeface="Arial" panose="020B0604020202020204" pitchFamily="34" charset="0"/>
              </a:rPr>
              <a:t> Dr </a:t>
            </a:r>
            <a:r>
              <a:rPr lang="en-GB" sz="1700" dirty="0" err="1">
                <a:latin typeface="Arial" panose="020B0604020202020204" pitchFamily="34" charset="0"/>
                <a:cs typeface="Arial" panose="020B0604020202020204" pitchFamily="34" charset="0"/>
              </a:rPr>
              <a:t>Oluwaseun</a:t>
            </a:r>
            <a:r>
              <a:rPr lang="en-GB" sz="1700" dirty="0">
                <a:latin typeface="Arial" panose="020B0604020202020204" pitchFamily="34" charset="0"/>
                <a:cs typeface="Arial" panose="020B0604020202020204" pitchFamily="34" charset="0"/>
              </a:rPr>
              <a:t> Adegbite</a:t>
            </a:r>
          </a:p>
          <a:p>
            <a:pPr eaLnBrk="1" hangingPunct="1">
              <a:buFont typeface="Arial" panose="020B0604020202020204" pitchFamily="34" charset="0"/>
              <a:buNone/>
            </a:pPr>
            <a:endParaRPr lang="en-GB" altLang="en-US" sz="1700" dirty="0">
              <a:latin typeface="Arial" panose="020B0604020202020204" pitchFamily="34" charset="0"/>
              <a:cs typeface="Arial" panose="020B0604020202020204" pitchFamily="34" charset="0"/>
            </a:endParaRPr>
          </a:p>
          <a:p>
            <a:pPr eaLnBrk="1" hangingPunct="1">
              <a:buFont typeface="Arial" panose="020B0604020202020204" pitchFamily="34" charset="0"/>
              <a:buNone/>
            </a:pPr>
            <a:endParaRPr lang="en-GB" altLang="en-US" sz="1700" dirty="0"/>
          </a:p>
        </p:txBody>
      </p:sp>
      <p:sp>
        <p:nvSpPr>
          <p:cNvPr id="78" name="Rounded Rectangle 14">
            <a:extLst>
              <a:ext uri="{FF2B5EF4-FFF2-40B4-BE49-F238E27FC236}">
                <a16:creationId xmlns:a16="http://schemas.microsoft.com/office/drawing/2014/main" id="{B5BA9375-863F-4B24-9083-14FE819F8E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1999" y="1066164"/>
            <a:ext cx="3979468" cy="5148371"/>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109843B8-E41C-4FE6-9ECB-4DD3EE242A10}"/>
              </a:ext>
            </a:extLst>
          </p:cNvPr>
          <p:cNvSpPr>
            <a:spLocks noGrp="1"/>
          </p:cNvSpPr>
          <p:nvPr>
            <p:ph type="dt" sz="half" idx="10"/>
          </p:nvPr>
        </p:nvSpPr>
        <p:spPr>
          <a:xfrm>
            <a:off x="6446520" y="6356350"/>
            <a:ext cx="2183130" cy="365125"/>
          </a:xfrm>
        </p:spPr>
        <p:txBody>
          <a:bodyPr>
            <a:normAutofit/>
          </a:bodyPr>
          <a:lstStyle/>
          <a:p>
            <a:pPr>
              <a:spcAft>
                <a:spcPts val="600"/>
              </a:spcAft>
              <a:defRPr/>
            </a:pPr>
            <a:fld id="{73B07335-0E4B-4830-9DA1-499DF5ED18FC}" type="datetime1">
              <a:rPr lang="en-GB" altLang="en-US"/>
              <a:pPr>
                <a:spcAft>
                  <a:spcPts val="600"/>
                </a:spcAft>
                <a:defRPr/>
              </a:pPr>
              <a:t>19/11/2021</a:t>
            </a:fld>
            <a:endParaRPr lang="en-GB" altLang="en-US"/>
          </a:p>
        </p:txBody>
      </p:sp>
      <p:pic>
        <p:nvPicPr>
          <p:cNvPr id="1026" name="Picture 2" descr="Business plan stock image. Image of legal, marketing - 35362405">
            <a:extLst>
              <a:ext uri="{FF2B5EF4-FFF2-40B4-BE49-F238E27FC236}">
                <a16:creationId xmlns:a16="http://schemas.microsoft.com/office/drawing/2014/main" id="{EF7DD1D4-5DBC-43E0-95BA-71C96BECC6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0663" y="924350"/>
            <a:ext cx="4668012" cy="55289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1000"/>
                                        <p:tgtEl>
                                          <p:spTgt spid="1026"/>
                                        </p:tgtEl>
                                      </p:cBhvr>
                                    </p:animEffect>
                                    <p:anim calcmode="lin" valueType="num">
                                      <p:cBhvr>
                                        <p:cTn id="12" dur="1000" fill="hold"/>
                                        <p:tgtEl>
                                          <p:spTgt spid="1026"/>
                                        </p:tgtEl>
                                        <p:attrNameLst>
                                          <p:attrName>ppt_x</p:attrName>
                                        </p:attrNameLst>
                                      </p:cBhvr>
                                      <p:tavLst>
                                        <p:tav tm="0">
                                          <p:val>
                                            <p:strVal val="#ppt_x"/>
                                          </p:val>
                                        </p:tav>
                                        <p:tav tm="100000">
                                          <p:val>
                                            <p:strVal val="#ppt_x"/>
                                          </p:val>
                                        </p:tav>
                                      </p:tavLst>
                                    </p:anim>
                                    <p:anim calcmode="lin" valueType="num">
                                      <p:cBhvr>
                                        <p:cTn id="13"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7">
                                            <p:txEl>
                                              <p:pRg st="0" end="0"/>
                                            </p:txEl>
                                          </p:spTgt>
                                        </p:tgtEl>
                                        <p:attrNameLst>
                                          <p:attrName>style.visibility</p:attrName>
                                        </p:attrNameLst>
                                      </p:cBhvr>
                                      <p:to>
                                        <p:strVal val="visible"/>
                                      </p:to>
                                    </p:set>
                                    <p:anim calcmode="lin" valueType="num">
                                      <p:cBhvr additive="base">
                                        <p:cTn id="18" dur="500" fill="hold"/>
                                        <p:tgtEl>
                                          <p:spTgt spid="6147">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47">
                                            <p:txEl>
                                              <p:pRg st="2" end="2"/>
                                            </p:txEl>
                                          </p:spTgt>
                                        </p:tgtEl>
                                        <p:attrNameLst>
                                          <p:attrName>style.visibility</p:attrName>
                                        </p:attrNameLst>
                                      </p:cBhvr>
                                      <p:to>
                                        <p:strVal val="visible"/>
                                      </p:to>
                                    </p:set>
                                    <p:anim calcmode="lin" valueType="num">
                                      <p:cBhvr additive="base">
                                        <p:cTn id="24" dur="500" fill="hold"/>
                                        <p:tgtEl>
                                          <p:spTgt spid="6147">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614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147">
                                            <p:txEl>
                                              <p:pRg st="3" end="3"/>
                                            </p:txEl>
                                          </p:spTgt>
                                        </p:tgtEl>
                                        <p:attrNameLst>
                                          <p:attrName>style.visibility</p:attrName>
                                        </p:attrNameLst>
                                      </p:cBhvr>
                                      <p:to>
                                        <p:strVal val="visible"/>
                                      </p:to>
                                    </p:set>
                                    <p:anim calcmode="lin" valueType="num">
                                      <p:cBhvr additive="base">
                                        <p:cTn id="30" dur="500" fill="hold"/>
                                        <p:tgtEl>
                                          <p:spTgt spid="6147">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14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147">
                                            <p:txEl>
                                              <p:pRg st="4" end="4"/>
                                            </p:txEl>
                                          </p:spTgt>
                                        </p:tgtEl>
                                        <p:attrNameLst>
                                          <p:attrName>style.visibility</p:attrName>
                                        </p:attrNameLst>
                                      </p:cBhvr>
                                      <p:to>
                                        <p:strVal val="visible"/>
                                      </p:to>
                                    </p:set>
                                    <p:anim calcmode="lin" valueType="num">
                                      <p:cBhvr additive="base">
                                        <p:cTn id="36" dur="500" fill="hold"/>
                                        <p:tgtEl>
                                          <p:spTgt spid="6147">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14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147">
                                            <p:txEl>
                                              <p:pRg st="5" end="5"/>
                                            </p:txEl>
                                          </p:spTgt>
                                        </p:tgtEl>
                                        <p:attrNameLst>
                                          <p:attrName>style.visibility</p:attrName>
                                        </p:attrNameLst>
                                      </p:cBhvr>
                                      <p:to>
                                        <p:strVal val="visible"/>
                                      </p:to>
                                    </p:set>
                                    <p:anim calcmode="lin" valueType="num">
                                      <p:cBhvr additive="base">
                                        <p:cTn id="42" dur="500" fill="hold"/>
                                        <p:tgtEl>
                                          <p:spTgt spid="6147">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14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147">
                                            <p:txEl>
                                              <p:pRg st="6" end="6"/>
                                            </p:txEl>
                                          </p:spTgt>
                                        </p:tgtEl>
                                        <p:attrNameLst>
                                          <p:attrName>style.visibility</p:attrName>
                                        </p:attrNameLst>
                                      </p:cBhvr>
                                      <p:to>
                                        <p:strVal val="visible"/>
                                      </p:to>
                                    </p:set>
                                    <p:anim calcmode="lin" valueType="num">
                                      <p:cBhvr additive="base">
                                        <p:cTn id="48" dur="500" fill="hold"/>
                                        <p:tgtEl>
                                          <p:spTgt spid="6147">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14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6147">
                                            <p:txEl>
                                              <p:pRg st="8" end="8"/>
                                            </p:txEl>
                                          </p:spTgt>
                                        </p:tgtEl>
                                        <p:attrNameLst>
                                          <p:attrName>style.visibility</p:attrName>
                                        </p:attrNameLst>
                                      </p:cBhvr>
                                      <p:to>
                                        <p:strVal val="visible"/>
                                      </p:to>
                                    </p:set>
                                    <p:anim calcmode="lin" valueType="num">
                                      <p:cBhvr additive="base">
                                        <p:cTn id="54" dur="500" fill="hold"/>
                                        <p:tgtEl>
                                          <p:spTgt spid="6147">
                                            <p:txEl>
                                              <p:pRg st="8" end="8"/>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6147">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6147">
                                            <p:txEl>
                                              <p:pRg st="9" end="9"/>
                                            </p:txEl>
                                          </p:spTgt>
                                        </p:tgtEl>
                                        <p:attrNameLst>
                                          <p:attrName>style.visibility</p:attrName>
                                        </p:attrNameLst>
                                      </p:cBhvr>
                                      <p:to>
                                        <p:strVal val="visible"/>
                                      </p:to>
                                    </p:set>
                                    <p:anim calcmode="lin" valueType="num">
                                      <p:cBhvr additive="base">
                                        <p:cTn id="60" dur="500" fill="hold"/>
                                        <p:tgtEl>
                                          <p:spTgt spid="6147">
                                            <p:txEl>
                                              <p:pRg st="9" end="9"/>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6147">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7DCE4-0099-4D2C-9EFF-AA03CFF54325}"/>
              </a:ext>
            </a:extLst>
          </p:cNvPr>
          <p:cNvSpPr>
            <a:spLocks noGrp="1"/>
          </p:cNvSpPr>
          <p:nvPr>
            <p:ph type="title"/>
          </p:nvPr>
        </p:nvSpPr>
        <p:spPr/>
        <p:txBody>
          <a:bodyPr/>
          <a:lstStyle/>
          <a:p>
            <a:pPr algn="ctr"/>
            <a:r>
              <a:rPr lang="en-GB" dirty="0"/>
              <a:t>Team members</a:t>
            </a:r>
            <a:br>
              <a:rPr lang="en-GB" dirty="0"/>
            </a:br>
            <a:r>
              <a:rPr lang="en-GB" dirty="0"/>
              <a:t>and roles group</a:t>
            </a:r>
          </a:p>
        </p:txBody>
      </p:sp>
      <p:sp>
        <p:nvSpPr>
          <p:cNvPr id="3" name="Content Placeholder 2">
            <a:extLst>
              <a:ext uri="{FF2B5EF4-FFF2-40B4-BE49-F238E27FC236}">
                <a16:creationId xmlns:a16="http://schemas.microsoft.com/office/drawing/2014/main" id="{7B8CBCA0-6E89-4B28-B568-9C4EB0EDC338}"/>
              </a:ext>
            </a:extLst>
          </p:cNvPr>
          <p:cNvSpPr>
            <a:spLocks noGrp="1"/>
          </p:cNvSpPr>
          <p:nvPr>
            <p:ph sz="half" idx="1"/>
          </p:nvPr>
        </p:nvSpPr>
        <p:spPr/>
        <p:txBody>
          <a:bodyPr>
            <a:normAutofit fontScale="92500" lnSpcReduction="10000"/>
          </a:bodyPr>
          <a:lstStyle/>
          <a:p>
            <a:r>
              <a:rPr lang="en-GB" dirty="0"/>
              <a:t>Team members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altLang="en-US" sz="1700" b="0" i="1"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Name of the Students and ID Number: </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Andrea Nanvoka Eduardo Barros dos Santos- ID2019914</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Vasile Daniel Baiculescu – ID 2015926</a:t>
            </a:r>
            <a:endParaRPr lang="en-GB" dirty="0"/>
          </a:p>
          <a:p>
            <a:r>
              <a:rPr lang="en-GB" dirty="0"/>
              <a:t>Roles </a:t>
            </a:r>
          </a:p>
          <a:p>
            <a:r>
              <a:rPr lang="en-GB" dirty="0"/>
              <a:t>PowerPoint made by</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Andrea Nanvoka Eduardo Barros dos Santos- ID2019914</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Vasile Daniel Baiculescu – ID 2015926</a:t>
            </a:r>
            <a:endParaRPr kumimoji="0" lang="en-GB" sz="22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37745F8D-40CB-4783-B2E4-256F2C1888EF}"/>
              </a:ext>
            </a:extLst>
          </p:cNvPr>
          <p:cNvSpPr>
            <a:spLocks noGrp="1"/>
          </p:cNvSpPr>
          <p:nvPr>
            <p:ph sz="half" idx="2"/>
          </p:nvPr>
        </p:nvSpPr>
        <p:spPr>
          <a:xfrm>
            <a:off x="4642100" y="2183140"/>
            <a:ext cx="3907540" cy="4069080"/>
          </a:xfrm>
        </p:spPr>
        <p:txBody>
          <a:bodyPr>
            <a:normAutofit fontScale="92500" lnSpcReduction="10000"/>
          </a:bodyPr>
          <a:lstStyle/>
          <a:p>
            <a:r>
              <a:rPr lang="en-GB" dirty="0"/>
              <a:t>Roles</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Beattrice Salca- ID1921081</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l" defTabSz="914400" rtl="0" eaLnBrk="1" fontAlgn="auto" latinLnBrk="0" hangingPunct="1">
              <a:lnSpc>
                <a:spcPct val="90000"/>
              </a:lnSpc>
              <a:spcBef>
                <a:spcPts val="0"/>
              </a:spcBef>
              <a:spcAft>
                <a:spcPts val="0"/>
              </a:spcAft>
              <a:buClrTx/>
              <a:buSzTx/>
              <a:buFont typeface="Wingdings" panose="05000000000000000000" pitchFamily="2" charset="2"/>
              <a:buChar char="v"/>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MANAGEMENT TEAM</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Daniela Apetrei- ID2016760</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endParaRPr>
          </a:p>
          <a:p>
            <a:pPr>
              <a:spcBef>
                <a:spcPts val="0"/>
              </a:spcBef>
              <a:buFont typeface="Wingdings" panose="05000000000000000000" pitchFamily="2" charset="2"/>
              <a:buChar char="v"/>
              <a:defRPr/>
            </a:pPr>
            <a:r>
              <a:rPr kumimoji="0" lang="en-GB" altLang="en-US" sz="1700" b="0" i="0" u="none" strike="noStrike" kern="1200" cap="none" spc="0" normalizeH="0" baseline="0" dirty="0">
                <a:ln>
                  <a:noFill/>
                </a:ln>
                <a:solidFill>
                  <a:prstClr val="white"/>
                </a:solidFill>
                <a:effectLst/>
                <a:uLnTx/>
                <a:uFillTx/>
                <a:latin typeface="Arial" panose="020B0604020202020204" pitchFamily="34" charset="0"/>
                <a:ea typeface="+mn-ea"/>
                <a:cs typeface="Arial" panose="020B0604020202020204" pitchFamily="34" charset="0"/>
              </a:rPr>
              <a:t>MARKETING PLAN </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Andrea Nanvoka Eduardo Barros dos Santos- ID2019914</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lang="en-GB" altLang="en-US" sz="1700" dirty="0">
              <a:solidFill>
                <a:prstClr val="white"/>
              </a:solidFill>
              <a:latin typeface="Arial" panose="020B0604020202020204" pitchFamily="34" charset="0"/>
              <a:cs typeface="Arial" panose="020B0604020202020204" pitchFamily="34" charset="0"/>
            </a:endParaRPr>
          </a:p>
          <a:p>
            <a:pPr marR="0" lvl="0" algn="l" defTabSz="914400" rtl="0" eaLnBrk="1" fontAlgn="auto" latinLnBrk="0" hangingPunct="1">
              <a:lnSpc>
                <a:spcPct val="90000"/>
              </a:lnSpc>
              <a:spcBef>
                <a:spcPts val="0"/>
              </a:spcBef>
              <a:spcAft>
                <a:spcPts val="0"/>
              </a:spcAft>
              <a:buClrTx/>
              <a:buSzTx/>
              <a:buFont typeface="Wingdings" panose="05000000000000000000" pitchFamily="2" charset="2"/>
              <a:buChar char="v"/>
              <a:tabLst/>
              <a:defRPr/>
            </a:pPr>
            <a:r>
              <a:rPr lang="en-GB" altLang="en-US" sz="1700" dirty="0">
                <a:solidFill>
                  <a:prstClr val="white"/>
                </a:solidFill>
                <a:latin typeface="Arial" panose="020B0604020202020204" pitchFamily="34" charset="0"/>
                <a:cs typeface="Arial" panose="020B0604020202020204" pitchFamily="34" charset="0"/>
              </a:rPr>
              <a:t>PRODUCT AND SERVICES/BUSINESS COMPANY OVERVIEW</a:t>
            </a: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Vasile Daniel Baiculescu – ID 2015926</a:t>
            </a:r>
          </a:p>
          <a:p>
            <a:pPr marL="228600" marR="0" lvl="0" indent="-22860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R="0" lvl="0" algn="l" defTabSz="914400" rtl="0" eaLnBrk="1" fontAlgn="auto" latinLnBrk="0" hangingPunct="1">
              <a:lnSpc>
                <a:spcPct val="90000"/>
              </a:lnSpc>
              <a:spcBef>
                <a:spcPts val="0"/>
              </a:spcBef>
              <a:spcAft>
                <a:spcPts val="0"/>
              </a:spcAft>
              <a:buClrTx/>
              <a:buSzTx/>
              <a:buFont typeface="Wingdings" panose="05000000000000000000" pitchFamily="2" charset="2"/>
              <a:buChar char="v"/>
              <a:tabLst/>
              <a:defRPr/>
            </a:pPr>
            <a:r>
              <a:rPr kumimoji="0" lang="en-GB" altLang="en-US" sz="17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FINANCIAL PLAN</a:t>
            </a:r>
          </a:p>
          <a:p>
            <a:endParaRPr lang="en-GB" dirty="0"/>
          </a:p>
        </p:txBody>
      </p:sp>
      <p:sp>
        <p:nvSpPr>
          <p:cNvPr id="5" name="Date Placeholder 4">
            <a:extLst>
              <a:ext uri="{FF2B5EF4-FFF2-40B4-BE49-F238E27FC236}">
                <a16:creationId xmlns:a16="http://schemas.microsoft.com/office/drawing/2014/main" id="{911AB6EE-9E81-4A8F-AA5C-61BEC34212E4}"/>
              </a:ext>
            </a:extLst>
          </p:cNvPr>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a:extLst>
              <a:ext uri="{FF2B5EF4-FFF2-40B4-BE49-F238E27FC236}">
                <a16:creationId xmlns:a16="http://schemas.microsoft.com/office/drawing/2014/main" id="{44977D6C-B23D-43AE-8895-17CB2DD29DD5}"/>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797302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457200" y="161260"/>
            <a:ext cx="8229600" cy="922337"/>
          </a:xfrm>
        </p:spPr>
        <p:txBody>
          <a:bodyPr/>
          <a:lstStyle/>
          <a:p>
            <a:pPr eaLnBrk="1" hangingPunct="1"/>
            <a:r>
              <a:rPr lang="en-GB" altLang="en-US" sz="3600" b="1" i="1"/>
              <a:t>Business / Company Overview</a:t>
            </a:r>
            <a:endParaRPr lang="en-GB" altLang="en-US" sz="3600" b="1"/>
          </a:p>
        </p:txBody>
      </p:sp>
      <p:pic>
        <p:nvPicPr>
          <p:cNvPr id="2" name="Imagine 2">
            <a:extLst>
              <a:ext uri="{FF2B5EF4-FFF2-40B4-BE49-F238E27FC236}">
                <a16:creationId xmlns:a16="http://schemas.microsoft.com/office/drawing/2014/main" id="{1419E72F-0C3B-7C47-AED0-D00B085C586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92643" y="1652539"/>
            <a:ext cx="2743200" cy="3803024"/>
          </a:xfrm>
        </p:spPr>
      </p:pic>
      <p:sp>
        <p:nvSpPr>
          <p:cNvPr id="6" name="TextBox 5">
            <a:extLst>
              <a:ext uri="{FF2B5EF4-FFF2-40B4-BE49-F238E27FC236}">
                <a16:creationId xmlns:a16="http://schemas.microsoft.com/office/drawing/2014/main" id="{69E79C1B-AB84-4B0B-BF92-3333AB19E7F5}"/>
              </a:ext>
            </a:extLst>
          </p:cNvPr>
          <p:cNvSpPr txBox="1"/>
          <p:nvPr/>
        </p:nvSpPr>
        <p:spPr>
          <a:xfrm>
            <a:off x="2915816" y="5589240"/>
            <a:ext cx="5976664" cy="646331"/>
          </a:xfrm>
          <a:prstGeom prst="rect">
            <a:avLst/>
          </a:prstGeom>
          <a:noFill/>
        </p:spPr>
        <p:txBody>
          <a:bodyPr wrap="square" rtlCol="0">
            <a:spAutoFit/>
          </a:bodyPr>
          <a:lstStyle/>
          <a:p>
            <a:r>
              <a:rPr lang="en-GB" dirty="0"/>
              <a:t>This is the link of the Business:</a:t>
            </a:r>
          </a:p>
          <a:p>
            <a:r>
              <a:rPr lang="en-GB" u="sng" dirty="0">
                <a:hlinkClick r:id="rId4"/>
              </a:rPr>
              <a:t>http://stylinchic.simplesite.com</a:t>
            </a:r>
            <a:r>
              <a:rPr lang="en-GB" dirty="0"/>
              <a:t> </a:t>
            </a:r>
          </a:p>
        </p:txBody>
      </p:sp>
      <p:sp>
        <p:nvSpPr>
          <p:cNvPr id="3" name="TextBox 2"/>
          <p:cNvSpPr txBox="1"/>
          <p:nvPr/>
        </p:nvSpPr>
        <p:spPr>
          <a:xfrm>
            <a:off x="3845" y="6381328"/>
            <a:ext cx="3384376" cy="369332"/>
          </a:xfrm>
          <a:prstGeom prst="rect">
            <a:avLst/>
          </a:prstGeom>
          <a:noFill/>
        </p:spPr>
        <p:txBody>
          <a:bodyPr wrap="square" rtlCol="0">
            <a:spAutoFit/>
          </a:bodyPr>
          <a:lstStyle/>
          <a:p>
            <a:r>
              <a:rPr lang="en-GB" dirty="0"/>
              <a:t>Andrea </a:t>
            </a:r>
            <a:r>
              <a:rPr lang="en-GB" dirty="0" err="1"/>
              <a:t>Nanvoka’s</a:t>
            </a:r>
            <a:r>
              <a:rPr lang="en-GB" dirty="0"/>
              <a:t> Slide</a:t>
            </a:r>
          </a:p>
        </p:txBody>
      </p:sp>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06063" y="1732783"/>
            <a:ext cx="2880320" cy="3803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0ADF77EC-3A45-47DB-ADD4-816B0783A1D4}"/>
              </a:ext>
            </a:extLst>
          </p:cNvPr>
          <p:cNvSpPr txBox="1"/>
          <p:nvPr/>
        </p:nvSpPr>
        <p:spPr>
          <a:xfrm>
            <a:off x="1907704" y="1264311"/>
            <a:ext cx="1195719" cy="369332"/>
          </a:xfrm>
          <a:prstGeom prst="rect">
            <a:avLst/>
          </a:prstGeom>
          <a:noFill/>
        </p:spPr>
        <p:txBody>
          <a:bodyPr wrap="square" rtlCol="0">
            <a:spAutoFit/>
          </a:bodyPr>
          <a:lstStyle/>
          <a:p>
            <a:r>
              <a:rPr lang="en-GB" dirty="0"/>
              <a:t>BEFORE  </a:t>
            </a:r>
          </a:p>
        </p:txBody>
      </p:sp>
      <p:sp>
        <p:nvSpPr>
          <p:cNvPr id="7" name="TextBox 6">
            <a:extLst>
              <a:ext uri="{FF2B5EF4-FFF2-40B4-BE49-F238E27FC236}">
                <a16:creationId xmlns:a16="http://schemas.microsoft.com/office/drawing/2014/main" id="{8637624D-7667-4C54-BDEE-1A3E3195DDB8}"/>
              </a:ext>
            </a:extLst>
          </p:cNvPr>
          <p:cNvSpPr txBox="1"/>
          <p:nvPr/>
        </p:nvSpPr>
        <p:spPr>
          <a:xfrm>
            <a:off x="6156176" y="1183402"/>
            <a:ext cx="914400" cy="369332"/>
          </a:xfrm>
          <a:prstGeom prst="rect">
            <a:avLst/>
          </a:prstGeom>
          <a:noFill/>
        </p:spPr>
        <p:txBody>
          <a:bodyPr wrap="square" rtlCol="0">
            <a:spAutoFit/>
          </a:bodyPr>
          <a:lstStyle/>
          <a:p>
            <a:r>
              <a:rPr lang="en-GB" dirty="0"/>
              <a:t>AFTER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A2170-521B-4040-A295-3FE97666E937}"/>
              </a:ext>
            </a:extLst>
          </p:cNvPr>
          <p:cNvSpPr>
            <a:spLocks noGrp="1"/>
          </p:cNvSpPr>
          <p:nvPr>
            <p:ph type="title"/>
          </p:nvPr>
        </p:nvSpPr>
        <p:spPr>
          <a:xfrm>
            <a:off x="2171700" y="332657"/>
            <a:ext cx="5680710" cy="720080"/>
          </a:xfrm>
        </p:spPr>
        <p:txBody>
          <a:bodyPr>
            <a:normAutofit fontScale="90000"/>
          </a:bodyPr>
          <a:lstStyle/>
          <a:p>
            <a:pPr marL="0" marR="0" lvl="0" indent="0" algn="ctr" defTabSz="457200" rtl="0" eaLnBrk="1" fontAlgn="auto" latinLnBrk="0" hangingPunct="1">
              <a:lnSpc>
                <a:spcPct val="100000"/>
              </a:lnSpc>
              <a:spcBef>
                <a:spcPts val="0"/>
              </a:spcBef>
              <a:spcAft>
                <a:spcPts val="0"/>
              </a:spcAft>
              <a:tabLst/>
              <a:defRPr/>
            </a:pP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t>This is the link of the Business:</a:t>
            </a:r>
            <a:b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br>
            <a:r>
              <a:rPr kumimoji="0" lang="en-GB" sz="1800" b="0" i="0" u="sng" strike="noStrike" kern="1200" cap="none" spc="0" normalizeH="0" baseline="0" noProof="0" dirty="0">
                <a:ln>
                  <a:noFill/>
                </a:ln>
                <a:solidFill>
                  <a:prstClr val="white"/>
                </a:solidFill>
                <a:effectLst/>
                <a:uLnTx/>
                <a:uFillTx/>
                <a:latin typeface="Century Gothic" panose="020B0502020202020204"/>
                <a:ea typeface="+mn-ea"/>
                <a:cs typeface="+mn-cs"/>
                <a:hlinkClick r:id="rId5"/>
              </a:rPr>
              <a:t>http://stylinchic.simplesite.com</a:t>
            </a: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t> </a:t>
            </a:r>
            <a:b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br>
            <a:endParaRPr lang="en-GB" dirty="0"/>
          </a:p>
        </p:txBody>
      </p:sp>
      <p:pic>
        <p:nvPicPr>
          <p:cNvPr id="6" name="Screen_Recording_20211117-210114_Samsung Internet">
            <a:hlinkClick r:id="" action="ppaction://media"/>
            <a:extLst>
              <a:ext uri="{FF2B5EF4-FFF2-40B4-BE49-F238E27FC236}">
                <a16:creationId xmlns:a16="http://schemas.microsoft.com/office/drawing/2014/main" id="{FFAEED72-4513-430D-9FB1-95904256500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2627784" y="764704"/>
            <a:ext cx="3784446" cy="5328923"/>
          </a:xfrm>
        </p:spPr>
      </p:pic>
      <p:sp>
        <p:nvSpPr>
          <p:cNvPr id="4" name="Date Placeholder 3">
            <a:extLst>
              <a:ext uri="{FF2B5EF4-FFF2-40B4-BE49-F238E27FC236}">
                <a16:creationId xmlns:a16="http://schemas.microsoft.com/office/drawing/2014/main" id="{B4028FF1-074C-470C-9937-E867B694AD08}"/>
              </a:ext>
            </a:extLst>
          </p:cNvPr>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5" name="Footer Placeholder 4">
            <a:extLst>
              <a:ext uri="{FF2B5EF4-FFF2-40B4-BE49-F238E27FC236}">
                <a16:creationId xmlns:a16="http://schemas.microsoft.com/office/drawing/2014/main" id="{F2074241-2132-4627-9BC2-E1F193FD9844}"/>
              </a:ext>
            </a:extLst>
          </p:cNvPr>
          <p:cNvSpPr>
            <a:spLocks noGrp="1"/>
          </p:cNvSpPr>
          <p:nvPr>
            <p:ph type="ftr" sz="quarter" idx="11"/>
          </p:nvPr>
        </p:nvSpPr>
        <p:spPr/>
        <p:txBody>
          <a:bodyPr/>
          <a:lstStyle/>
          <a:p>
            <a:r>
              <a:rPr lang="en-US" dirty="0"/>
              <a:t>Andrea </a:t>
            </a:r>
            <a:r>
              <a:rPr lang="en-US" dirty="0" err="1"/>
              <a:t>Nankova</a:t>
            </a:r>
            <a:r>
              <a:rPr lang="en-US" dirty="0"/>
              <a:t> slide  </a:t>
            </a:r>
          </a:p>
        </p:txBody>
      </p:sp>
    </p:spTree>
    <p:extLst>
      <p:ext uri="{BB962C8B-B14F-4D97-AF65-F5344CB8AC3E}">
        <p14:creationId xmlns:p14="http://schemas.microsoft.com/office/powerpoint/2010/main" val="4252950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55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323850" y="188913"/>
            <a:ext cx="6624414" cy="575791"/>
          </a:xfrm>
        </p:spPr>
        <p:txBody>
          <a:bodyPr>
            <a:normAutofit fontScale="90000"/>
          </a:bodyPr>
          <a:lstStyle/>
          <a:p>
            <a:pPr eaLnBrk="1" hangingPunct="1"/>
            <a:r>
              <a:rPr lang="en-GB" altLang="en-US" sz="3600" b="1" i="1" dirty="0"/>
              <a:t>Products and Services</a:t>
            </a:r>
            <a:endParaRPr lang="en-GB" altLang="en-US" sz="3600" dirty="0"/>
          </a:p>
        </p:txBody>
      </p:sp>
      <p:pic>
        <p:nvPicPr>
          <p:cNvPr id="4" name="Imagine 4">
            <a:extLst>
              <a:ext uri="{FF2B5EF4-FFF2-40B4-BE49-F238E27FC236}">
                <a16:creationId xmlns:a16="http://schemas.microsoft.com/office/drawing/2014/main" id="{AD280C5D-38B3-4043-B91E-6B45269C7FD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576664" y="1194174"/>
            <a:ext cx="3171800" cy="4035026"/>
          </a:xfrm>
        </p:spPr>
      </p:pic>
      <p:sp>
        <p:nvSpPr>
          <p:cNvPr id="2" name="Rectangle 1"/>
          <p:cNvSpPr/>
          <p:nvPr/>
        </p:nvSpPr>
        <p:spPr>
          <a:xfrm>
            <a:off x="114300" y="6366470"/>
            <a:ext cx="2681055" cy="369332"/>
          </a:xfrm>
          <a:prstGeom prst="rect">
            <a:avLst/>
          </a:prstGeom>
        </p:spPr>
        <p:txBody>
          <a:bodyPr wrap="none">
            <a:spAutoFit/>
          </a:bodyPr>
          <a:lstStyle/>
          <a:p>
            <a:r>
              <a:rPr lang="en-GB" dirty="0"/>
              <a:t>Andrea </a:t>
            </a:r>
            <a:r>
              <a:rPr lang="en-GB" dirty="0" err="1"/>
              <a:t>Nanvoka’s</a:t>
            </a:r>
            <a:r>
              <a:rPr lang="en-GB" dirty="0"/>
              <a:t> Slide</a:t>
            </a:r>
          </a:p>
        </p:txBody>
      </p:sp>
      <p:sp>
        <p:nvSpPr>
          <p:cNvPr id="3" name="AutoShape 2" descr="Imagine în lini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ine în lini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077" t="9488" r="885"/>
          <a:stretch/>
        </p:blipFill>
        <p:spPr bwMode="auto">
          <a:xfrm>
            <a:off x="1166267" y="1188640"/>
            <a:ext cx="2973685" cy="40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095047" y="855404"/>
            <a:ext cx="1116124" cy="369332"/>
          </a:xfrm>
          <a:prstGeom prst="rect">
            <a:avLst/>
          </a:prstGeom>
          <a:noFill/>
        </p:spPr>
        <p:txBody>
          <a:bodyPr wrap="square" rtlCol="0">
            <a:spAutoFit/>
          </a:bodyPr>
          <a:lstStyle/>
          <a:p>
            <a:r>
              <a:rPr lang="en-GB" dirty="0"/>
              <a:t>BEFORE</a:t>
            </a:r>
          </a:p>
        </p:txBody>
      </p:sp>
      <p:sp>
        <p:nvSpPr>
          <p:cNvPr id="9" name="TextBox 8"/>
          <p:cNvSpPr txBox="1"/>
          <p:nvPr/>
        </p:nvSpPr>
        <p:spPr>
          <a:xfrm>
            <a:off x="6753597" y="855404"/>
            <a:ext cx="1224136" cy="369332"/>
          </a:xfrm>
          <a:prstGeom prst="rect">
            <a:avLst/>
          </a:prstGeom>
          <a:noFill/>
        </p:spPr>
        <p:txBody>
          <a:bodyPr wrap="square" rtlCol="0">
            <a:spAutoFit/>
          </a:bodyPr>
          <a:lstStyle/>
          <a:p>
            <a:r>
              <a:rPr lang="en-GB" dirty="0"/>
              <a:t>AFTER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circle(in)">
                                      <p:cBhvr>
                                        <p:cTn id="7" dur="2000"/>
                                        <p:tgtEl>
                                          <p:spTgt spid="102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115888"/>
            <a:ext cx="8229600" cy="865187"/>
          </a:xfrm>
        </p:spPr>
        <p:txBody>
          <a:bodyPr>
            <a:normAutofit fontScale="90000"/>
          </a:bodyPr>
          <a:lstStyle/>
          <a:p>
            <a:pPr algn="l" eaLnBrk="1" hangingPunct="1"/>
            <a:r>
              <a:rPr lang="en-GB" altLang="en-US" sz="3600" b="1" i="1" dirty="0"/>
              <a:t>Market audit-Competitor’s Analysis</a:t>
            </a:r>
            <a:endParaRPr lang="en-GB" altLang="en-US" sz="3600" dirty="0"/>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457200" y="1470025"/>
            <a:ext cx="8229600" cy="3917950"/>
          </a:xfrm>
        </p:spPr>
        <p:txBody>
          <a:bodyPr/>
          <a:lstStyle/>
          <a:p>
            <a:endParaRPr lang="en-US" altLang="en-US"/>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half" idx="10"/>
          </p:nvPr>
        </p:nvSpPr>
        <p:spPr/>
        <p:txBody>
          <a:bodyPr/>
          <a:lstStyle/>
          <a:p>
            <a:pPr>
              <a:defRPr/>
            </a:pPr>
            <a:fld id="{BFEA8610-70C2-48F7-AED7-5F19D16F3191}" type="datetime1">
              <a:rPr lang="en-GB" altLang="en-US"/>
              <a:pPr>
                <a:defRPr/>
              </a:pPr>
              <a:t>19/11/2021</a:t>
            </a:fld>
            <a:endParaRPr lang="en-GB" altLang="en-US"/>
          </a:p>
        </p:txBody>
      </p:sp>
      <p:sp>
        <p:nvSpPr>
          <p:cNvPr id="2" name="TextBox 1"/>
          <p:cNvSpPr txBox="1"/>
          <p:nvPr/>
        </p:nvSpPr>
        <p:spPr>
          <a:xfrm>
            <a:off x="-19000" y="6488668"/>
            <a:ext cx="3275856" cy="369332"/>
          </a:xfrm>
          <a:prstGeom prst="rect">
            <a:avLst/>
          </a:prstGeom>
          <a:noFill/>
        </p:spPr>
        <p:txBody>
          <a:bodyPr wrap="square" rtlCol="0">
            <a:spAutoFit/>
          </a:bodyPr>
          <a:lstStyle/>
          <a:p>
            <a:r>
              <a:rPr lang="en-GB" dirty="0"/>
              <a:t>Angelica’s slide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850F8A-0C27-4FF0-93E6-D6A42889774F}"/>
              </a:ext>
            </a:extLst>
          </p:cNvPr>
          <p:cNvSpPr>
            <a:spLocks noGrp="1"/>
          </p:cNvSpPr>
          <p:nvPr>
            <p:ph type="title"/>
          </p:nvPr>
        </p:nvSpPr>
        <p:spPr>
          <a:xfrm>
            <a:off x="457200" y="115888"/>
            <a:ext cx="8229600" cy="865187"/>
          </a:xfrm>
        </p:spPr>
        <p:txBody>
          <a:bodyPr>
            <a:normAutofit fontScale="90000"/>
          </a:bodyPr>
          <a:lstStyle/>
          <a:p>
            <a:pPr algn="l" eaLnBrk="1" hangingPunct="1"/>
            <a:br>
              <a:rPr lang="en-GB" altLang="en-US" sz="3600" dirty="0"/>
            </a:br>
            <a:r>
              <a:rPr lang="en-GB" altLang="en-US" sz="3600" dirty="0"/>
              <a:t>Market Audit-SWOT Analysis</a:t>
            </a:r>
            <a:br>
              <a:rPr lang="en-GB" altLang="en-US" sz="3600" dirty="0"/>
            </a:br>
            <a:endParaRPr lang="en-GB" altLang="en-US" sz="3600" dirty="0"/>
          </a:p>
        </p:txBody>
      </p:sp>
      <p:sp>
        <p:nvSpPr>
          <p:cNvPr id="15364" name="Content Placeholder 2">
            <a:extLst>
              <a:ext uri="{FF2B5EF4-FFF2-40B4-BE49-F238E27FC236}">
                <a16:creationId xmlns:a16="http://schemas.microsoft.com/office/drawing/2014/main" id="{697E1E42-6EAA-41D3-AED1-68C8CA68EFAB}"/>
              </a:ext>
            </a:extLst>
          </p:cNvPr>
          <p:cNvSpPr>
            <a:spLocks noGrp="1"/>
          </p:cNvSpPr>
          <p:nvPr>
            <p:ph idx="1"/>
          </p:nvPr>
        </p:nvSpPr>
        <p:spPr>
          <a:xfrm>
            <a:off x="457200" y="1470025"/>
            <a:ext cx="8229600" cy="3917950"/>
          </a:xfrm>
        </p:spPr>
        <p:txBody>
          <a:bodyPr/>
          <a:lstStyle/>
          <a:p>
            <a:r>
              <a:rPr lang="en-US" altLang="en-US" dirty="0"/>
              <a:t>Strength </a:t>
            </a:r>
          </a:p>
          <a:p>
            <a:r>
              <a:rPr lang="en-US" altLang="en-US" dirty="0"/>
              <a:t>Weaknesses</a:t>
            </a:r>
          </a:p>
          <a:p>
            <a:r>
              <a:rPr lang="en-US" altLang="en-US" dirty="0"/>
              <a:t>Opportunities</a:t>
            </a:r>
          </a:p>
          <a:p>
            <a:r>
              <a:rPr lang="en-US" altLang="en-US" dirty="0"/>
              <a:t>Threats</a:t>
            </a:r>
          </a:p>
          <a:p>
            <a:endParaRPr lang="en-US" altLang="en-US" dirty="0"/>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half" idx="10"/>
          </p:nvPr>
        </p:nvSpPr>
        <p:spPr/>
        <p:txBody>
          <a:bodyPr/>
          <a:lstStyle/>
          <a:p>
            <a:pPr>
              <a:defRPr/>
            </a:pPr>
            <a:fld id="{BFEA8610-70C2-48F7-AED7-5F19D16F3191}" type="datetime1">
              <a:rPr lang="en-GB" altLang="en-US"/>
              <a:pPr>
                <a:defRPr/>
              </a:pPr>
              <a:t>19/11/2021</a:t>
            </a:fld>
            <a:endParaRPr lang="en-GB" altLang="en-US"/>
          </a:p>
        </p:txBody>
      </p:sp>
      <p:sp>
        <p:nvSpPr>
          <p:cNvPr id="2" name="TextBox 1"/>
          <p:cNvSpPr txBox="1"/>
          <p:nvPr/>
        </p:nvSpPr>
        <p:spPr>
          <a:xfrm>
            <a:off x="251520" y="6093296"/>
            <a:ext cx="2952328" cy="369332"/>
          </a:xfrm>
          <a:prstGeom prst="rect">
            <a:avLst/>
          </a:prstGeom>
          <a:noFill/>
        </p:spPr>
        <p:txBody>
          <a:bodyPr wrap="square" rtlCol="0">
            <a:spAutoFit/>
          </a:bodyPr>
          <a:lstStyle/>
          <a:p>
            <a:r>
              <a:rPr lang="en-GB" dirty="0"/>
              <a:t>Angelica’s slide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Market Audit-PESTLE Analysis</a:t>
            </a:r>
          </a:p>
        </p:txBody>
      </p:sp>
      <p:sp>
        <p:nvSpPr>
          <p:cNvPr id="3" name="Content Placeholder 2"/>
          <p:cNvSpPr>
            <a:spLocks noGrp="1"/>
          </p:cNvSpPr>
          <p:nvPr>
            <p:ph idx="1"/>
          </p:nvPr>
        </p:nvSpPr>
        <p:spPr/>
        <p:txBody>
          <a:bodyPr/>
          <a:lstStyle/>
          <a:p>
            <a:r>
              <a:rPr lang="en-GB" dirty="0"/>
              <a:t>Political</a:t>
            </a:r>
          </a:p>
          <a:p>
            <a:r>
              <a:rPr lang="en-GB" dirty="0"/>
              <a:t>Economical</a:t>
            </a:r>
          </a:p>
          <a:p>
            <a:r>
              <a:rPr lang="en-GB" dirty="0"/>
              <a:t>Social</a:t>
            </a:r>
          </a:p>
          <a:p>
            <a:r>
              <a:rPr lang="en-GB" dirty="0"/>
              <a:t>Technological</a:t>
            </a:r>
          </a:p>
          <a:p>
            <a:r>
              <a:rPr lang="en-GB" dirty="0"/>
              <a:t>Legal</a:t>
            </a:r>
          </a:p>
          <a:p>
            <a:r>
              <a:rPr lang="en-GB" dirty="0"/>
              <a:t>Environmental</a:t>
            </a:r>
          </a:p>
          <a:p>
            <a:endParaRPr lang="en-GB"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107504" y="6165304"/>
            <a:ext cx="2230470" cy="570060"/>
          </a:xfrm>
        </p:spPr>
        <p:txBody>
          <a:bodyPr/>
          <a:lstStyle/>
          <a:p>
            <a:pPr>
              <a:defRPr/>
            </a:pPr>
            <a:r>
              <a:rPr lang="en-GB" altLang="en-US" sz="1600" dirty="0">
                <a:latin typeface="Arial" pitchFamily="34" charset="0"/>
                <a:cs typeface="Arial" pitchFamily="34" charset="0"/>
              </a:rPr>
              <a:t>Angelica’s slide </a:t>
            </a:r>
          </a:p>
        </p:txBody>
      </p:sp>
    </p:spTree>
    <p:extLst>
      <p:ext uri="{BB962C8B-B14F-4D97-AF65-F5344CB8AC3E}">
        <p14:creationId xmlns:p14="http://schemas.microsoft.com/office/powerpoint/2010/main" val="1177105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Target Market</a:t>
            </a:r>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0" y="6381328"/>
            <a:ext cx="1763688" cy="448444"/>
          </a:xfrm>
        </p:spPr>
        <p:txBody>
          <a:bodyPr/>
          <a:lstStyle/>
          <a:p>
            <a:pPr>
              <a:defRPr/>
            </a:pPr>
            <a:r>
              <a:rPr lang="en-GB" altLang="en-US" sz="1400" dirty="0">
                <a:latin typeface="Arial" pitchFamily="34" charset="0"/>
                <a:cs typeface="Arial" pitchFamily="34" charset="0"/>
              </a:rPr>
              <a:t>Angelica’s  slide </a:t>
            </a:r>
          </a:p>
        </p:txBody>
      </p:sp>
    </p:spTree>
    <p:extLst>
      <p:ext uri="{BB962C8B-B14F-4D97-AF65-F5344CB8AC3E}">
        <p14:creationId xmlns:p14="http://schemas.microsoft.com/office/powerpoint/2010/main" val="623502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22011-CC1F-4385-9E08-682A32A11625}"/>
              </a:ext>
            </a:extLst>
          </p:cNvPr>
          <p:cNvSpPr>
            <a:spLocks noGrp="1"/>
          </p:cNvSpPr>
          <p:nvPr>
            <p:ph type="title"/>
          </p:nvPr>
        </p:nvSpPr>
        <p:spPr/>
        <p:txBody>
          <a:bodyPr/>
          <a:lstStyle/>
          <a:p>
            <a:r>
              <a:rPr kumimoji="0" lang="en-GB" sz="3200" b="0" i="0" u="sng" strike="noStrike" kern="1200" cap="none" spc="-100" normalizeH="0" baseline="0" noProof="0" dirty="0">
                <a:ln>
                  <a:noFill/>
                </a:ln>
                <a:solidFill>
                  <a:prstClr val="white"/>
                </a:solidFill>
                <a:effectLst/>
                <a:uLnTx/>
                <a:uFillTx/>
                <a:latin typeface="Times New Roman" pitchFamily="18" charset="0"/>
                <a:ea typeface="+mj-ea"/>
                <a:cs typeface="Times New Roman" pitchFamily="18" charset="0"/>
              </a:rPr>
              <a:t>Marketing plan</a:t>
            </a:r>
            <a:endParaRPr lang="en-GB" dirty="0"/>
          </a:p>
        </p:txBody>
      </p:sp>
      <p:sp>
        <p:nvSpPr>
          <p:cNvPr id="3" name="Content Placeholder 2">
            <a:extLst>
              <a:ext uri="{FF2B5EF4-FFF2-40B4-BE49-F238E27FC236}">
                <a16:creationId xmlns:a16="http://schemas.microsoft.com/office/drawing/2014/main" id="{63655E61-F8B3-4B57-91D8-B50FA8F8F321}"/>
              </a:ext>
            </a:extLst>
          </p:cNvPr>
          <p:cNvSpPr>
            <a:spLocks noGrp="1"/>
          </p:cNvSpPr>
          <p:nvPr>
            <p:ph sz="half" idx="1"/>
          </p:nvPr>
        </p:nvSpPr>
        <p:spPr/>
        <p:txBody>
          <a:bodyPr>
            <a:normAutofit fontScale="77500" lnSpcReduction="20000"/>
          </a:bodyPr>
          <a:lstStyle/>
          <a:p>
            <a:pPr marL="411480" marR="0" lvl="0" indent="-342900" algn="just" defTabSz="914400" rtl="0" eaLnBrk="1" fontAlgn="auto" latinLnBrk="0" hangingPunct="1">
              <a:lnSpc>
                <a:spcPct val="150000"/>
              </a:lnSpc>
              <a:spcBef>
                <a:spcPts val="700"/>
              </a:spcBef>
              <a:spcAft>
                <a:spcPts val="0"/>
              </a:spcAft>
              <a:buClr>
                <a:srgbClr val="D6ECFF"/>
              </a:buClr>
              <a:buSzPct val="95000"/>
              <a:buFont typeface="Wingdings"/>
              <a:buChar char=""/>
              <a:tabLst/>
              <a:defRPr/>
            </a:pPr>
            <a:r>
              <a:rPr kumimoji="0" lang="en-US"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Marketing plan: It is a plan that is based on all the respective marketing efforts that has been used by business within an upcoming period of time and with this outline all the respective marketing strategy, promotional, advertising activities in timely constrained. </a:t>
            </a:r>
          </a:p>
          <a:p>
            <a:pPr marL="411480" marR="0" lvl="0" indent="-342900" algn="just" defTabSz="914400" rtl="0" eaLnBrk="1" fontAlgn="auto" latinLnBrk="0" hangingPunct="1">
              <a:lnSpc>
                <a:spcPct val="150000"/>
              </a:lnSpc>
              <a:spcBef>
                <a:spcPts val="700"/>
              </a:spcBef>
              <a:spcAft>
                <a:spcPts val="0"/>
              </a:spcAft>
              <a:buClr>
                <a:srgbClr val="D6ECFF"/>
              </a:buClr>
              <a:buSzPct val="95000"/>
              <a:buFont typeface="Wingdings"/>
              <a:buChar char=""/>
              <a:tabLst/>
              <a:defRPr/>
            </a:pPr>
            <a:r>
              <a:rPr kumimoji="0" lang="en-US"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Product: The business is based on makeup and lash extension and these are the basic services that are provided by “</a:t>
            </a:r>
            <a:r>
              <a:rPr kumimoji="0" lang="en-US" sz="2000" b="0" i="0" u="none" strike="noStrike" kern="1200" cap="none" spc="0" normalizeH="0" baseline="0" noProof="0" dirty="0" err="1">
                <a:ln>
                  <a:noFill/>
                </a:ln>
                <a:solidFill>
                  <a:prstClr val="white"/>
                </a:solidFill>
                <a:effectLst/>
                <a:uLnTx/>
                <a:uFillTx/>
                <a:latin typeface="Times New Roman" pitchFamily="18" charset="0"/>
                <a:ea typeface="+mn-ea"/>
                <a:cs typeface="Times New Roman" pitchFamily="18" charset="0"/>
              </a:rPr>
              <a:t>Stylin</a:t>
            </a:r>
            <a:r>
              <a:rPr kumimoji="0" lang="en-US"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Chic Ltd”. </a:t>
            </a:r>
          </a:p>
          <a:p>
            <a:endParaRPr lang="en-GB" dirty="0"/>
          </a:p>
        </p:txBody>
      </p:sp>
      <p:sp>
        <p:nvSpPr>
          <p:cNvPr id="4" name="Content Placeholder 3">
            <a:extLst>
              <a:ext uri="{FF2B5EF4-FFF2-40B4-BE49-F238E27FC236}">
                <a16:creationId xmlns:a16="http://schemas.microsoft.com/office/drawing/2014/main" id="{33BD475E-68B0-4AE3-B5B8-AA252EFCCAEB}"/>
              </a:ext>
            </a:extLst>
          </p:cNvPr>
          <p:cNvSpPr>
            <a:spLocks noGrp="1"/>
          </p:cNvSpPr>
          <p:nvPr>
            <p:ph sz="half" idx="2"/>
          </p:nvPr>
        </p:nvSpPr>
        <p:spPr/>
        <p:txBody>
          <a:bodyPr>
            <a:normAutofit fontScale="77500" lnSpcReduction="20000"/>
          </a:bodyPr>
          <a:lstStyle/>
          <a:p>
            <a:endParaRPr lang="en-GB" dirty="0"/>
          </a:p>
        </p:txBody>
      </p:sp>
      <p:sp>
        <p:nvSpPr>
          <p:cNvPr id="5" name="Date Placeholder 4">
            <a:extLst>
              <a:ext uri="{FF2B5EF4-FFF2-40B4-BE49-F238E27FC236}">
                <a16:creationId xmlns:a16="http://schemas.microsoft.com/office/drawing/2014/main" id="{948AD6F3-C6E1-48D5-8020-8017A7D8B912}"/>
              </a:ext>
            </a:extLst>
          </p:cNvPr>
          <p:cNvSpPr>
            <a:spLocks noGrp="1"/>
          </p:cNvSpPr>
          <p:nvPr>
            <p:ph type="dt" sz="half" idx="10"/>
          </p:nvPr>
        </p:nvSpPr>
        <p:spPr/>
        <p:txBody>
          <a:bodyPr/>
          <a:lstStyle/>
          <a:p>
            <a:pPr>
              <a:defRPr/>
            </a:pPr>
            <a:fld id="{6729F174-4E7E-4651-BE04-FB34C38F7A97}" type="datetime1">
              <a:rPr lang="en-GB" altLang="en-US" smtClean="0"/>
              <a:pPr>
                <a:defRPr/>
              </a:pPr>
              <a:t>19/11/2021</a:t>
            </a:fld>
            <a:endParaRPr lang="en-GB" altLang="en-US"/>
          </a:p>
        </p:txBody>
      </p:sp>
      <p:sp>
        <p:nvSpPr>
          <p:cNvPr id="6" name="Footer Placeholder 5">
            <a:extLst>
              <a:ext uri="{FF2B5EF4-FFF2-40B4-BE49-F238E27FC236}">
                <a16:creationId xmlns:a16="http://schemas.microsoft.com/office/drawing/2014/main" id="{D9D202B4-4D9C-4448-967F-D1E0D10121EC}"/>
              </a:ext>
            </a:extLst>
          </p:cNvPr>
          <p:cNvSpPr>
            <a:spLocks noGrp="1"/>
          </p:cNvSpPr>
          <p:nvPr>
            <p:ph type="ftr" sz="quarter" idx="11"/>
          </p:nvPr>
        </p:nvSpPr>
        <p:spPr/>
        <p:txBody>
          <a:bodyPr/>
          <a:lstStyle/>
          <a:p>
            <a:r>
              <a:rPr lang="en-US" sz="1200" dirty="0"/>
              <a:t>Daniela</a:t>
            </a:r>
            <a:r>
              <a:rPr lang="en-US" dirty="0"/>
              <a:t> </a:t>
            </a:r>
          </a:p>
        </p:txBody>
      </p:sp>
      <p:pic>
        <p:nvPicPr>
          <p:cNvPr id="7" name="Picture 2" descr="Why You Need a Strategic Marketing Plan Template | Wrike">
            <a:extLst>
              <a:ext uri="{FF2B5EF4-FFF2-40B4-BE49-F238E27FC236}">
                <a16:creationId xmlns:a16="http://schemas.microsoft.com/office/drawing/2014/main" id="{A434D345-29BC-4789-AAB8-9D6F559867CD}"/>
              </a:ext>
            </a:extLst>
          </p:cNvPr>
          <p:cNvPicPr>
            <a:picLocks noChangeAspect="1" noChangeArrowheads="1"/>
          </p:cNvPicPr>
          <p:nvPr/>
        </p:nvPicPr>
        <p:blipFill>
          <a:blip r:embed="rId3"/>
          <a:srcRect/>
          <a:stretch>
            <a:fillRect/>
          </a:stretch>
        </p:blipFill>
        <p:spPr bwMode="auto">
          <a:xfrm>
            <a:off x="4650465" y="2109748"/>
            <a:ext cx="3842986" cy="3681453"/>
          </a:xfrm>
          <a:prstGeom prst="rect">
            <a:avLst/>
          </a:prstGeom>
          <a:noFill/>
        </p:spPr>
      </p:pic>
    </p:spTree>
    <p:extLst>
      <p:ext uri="{BB962C8B-B14F-4D97-AF65-F5344CB8AC3E}">
        <p14:creationId xmlns:p14="http://schemas.microsoft.com/office/powerpoint/2010/main" val="2268536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xEl>
                                              <p:pRg st="0" end="0"/>
                                            </p:txEl>
                                          </p:spTgt>
                                        </p:tgtEl>
                                      </p:cBhvr>
                                    </p:animEffect>
                                    <p:anim calcmode="lin" valueType="num">
                                      <p:cBhvr>
                                        <p:cTn id="7"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8" dur="1000"/>
                                        <p:tgtEl>
                                          <p:spTgt spid="3">
                                            <p:txEl>
                                              <p:pRg st="0" end="0"/>
                                            </p:txEl>
                                          </p:spTgt>
                                        </p:tgtEl>
                                        <p:attrNameLst>
                                          <p:attrName>ppt_y</p:attrName>
                                        </p:attrNameLst>
                                      </p:cBhvr>
                                      <p:tavLst>
                                        <p:tav tm="0">
                                          <p:val>
                                            <p:strVal val="ppt_y"/>
                                          </p:val>
                                        </p:tav>
                                        <p:tav tm="100000">
                                          <p:val>
                                            <p:strVal val="ppt_y+.1"/>
                                          </p:val>
                                        </p:tav>
                                      </p:tavLst>
                                    </p:anim>
                                    <p:set>
                                      <p:cBhvr>
                                        <p:cTn id="9"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0" nodeType="clickEffect">
                                  <p:stCondLst>
                                    <p:cond delay="0"/>
                                  </p:stCondLst>
                                  <p:childTnLst>
                                    <p:animEffect transition="out" filter="fade">
                                      <p:cBhvr>
                                        <p:cTn id="13" dur="1000"/>
                                        <p:tgtEl>
                                          <p:spTgt spid="3">
                                            <p:txEl>
                                              <p:pRg st="1" end="1"/>
                                            </p:txEl>
                                          </p:spTgt>
                                        </p:tgtEl>
                                      </p:cBhvr>
                                    </p:animEffect>
                                    <p:anim calcmode="lin" valueType="num">
                                      <p:cBhvr>
                                        <p:cTn id="14" dur="1000"/>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p:tgtEl>
                                          <p:spTgt spid="3">
                                            <p:txEl>
                                              <p:pRg st="1" end="1"/>
                                            </p:txEl>
                                          </p:spTgt>
                                        </p:tgtEl>
                                        <p:attrNameLst>
                                          <p:attrName>ppt_y</p:attrName>
                                        </p:attrNameLst>
                                      </p:cBhvr>
                                      <p:tavLst>
                                        <p:tav tm="0">
                                          <p:val>
                                            <p:strVal val="ppt_y"/>
                                          </p:val>
                                        </p:tav>
                                        <p:tav tm="100000">
                                          <p:val>
                                            <p:strVal val="ppt_y+.1"/>
                                          </p:val>
                                        </p:tav>
                                      </p:tavLst>
                                    </p:anim>
                                    <p:set>
                                      <p:cBhvr>
                                        <p:cTn id="16"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12367-7C7C-4BE6-9570-843767561F95}"/>
              </a:ext>
            </a:extLst>
          </p:cNvPr>
          <p:cNvSpPr>
            <a:spLocks noGrp="1"/>
          </p:cNvSpPr>
          <p:nvPr>
            <p:ph type="title"/>
          </p:nvPr>
        </p:nvSpPr>
        <p:spPr/>
        <p:txBody>
          <a:bodyPr/>
          <a:lstStyle/>
          <a:p>
            <a:r>
              <a:rPr kumimoji="0" lang="en-GB" sz="3200" b="1" i="0" u="sng" strike="noStrike" kern="1200" cap="none" spc="-100" normalizeH="0" baseline="0" noProof="0" dirty="0">
                <a:ln>
                  <a:noFill/>
                </a:ln>
                <a:solidFill>
                  <a:prstClr val="white"/>
                </a:solidFill>
                <a:effectLst/>
                <a:uLnTx/>
                <a:uFillTx/>
                <a:latin typeface="Times New Roman" pitchFamily="18" charset="0"/>
                <a:ea typeface="+mj-ea"/>
                <a:cs typeface="Times New Roman" pitchFamily="18" charset="0"/>
              </a:rPr>
              <a:t>Continue...</a:t>
            </a:r>
            <a:endParaRPr lang="en-GB" dirty="0"/>
          </a:p>
        </p:txBody>
      </p:sp>
      <p:sp>
        <p:nvSpPr>
          <p:cNvPr id="3" name="Content Placeholder 2">
            <a:extLst>
              <a:ext uri="{FF2B5EF4-FFF2-40B4-BE49-F238E27FC236}">
                <a16:creationId xmlns:a16="http://schemas.microsoft.com/office/drawing/2014/main" id="{73070B21-53E8-4AF3-9EF4-61544A3E2106}"/>
              </a:ext>
            </a:extLst>
          </p:cNvPr>
          <p:cNvSpPr>
            <a:spLocks noGrp="1"/>
          </p:cNvSpPr>
          <p:nvPr>
            <p:ph idx="1"/>
          </p:nvPr>
        </p:nvSpPr>
        <p:spPr>
          <a:xfrm>
            <a:off x="685346" y="2096064"/>
            <a:ext cx="7765322" cy="3493176"/>
          </a:xfrm>
        </p:spPr>
        <p:txBody>
          <a:bodyPr>
            <a:normAutofit fontScale="92500" lnSpcReduction="10000"/>
          </a:bodyPr>
          <a:lstStyle/>
          <a:p>
            <a:pPr marL="411480" marR="0" lvl="0" indent="-342900" algn="just" defTabSz="914400" rtl="0" eaLnBrk="1" fontAlgn="auto" latinLnBrk="0" hangingPunct="1">
              <a:lnSpc>
                <a:spcPct val="150000"/>
              </a:lnSpc>
              <a:spcBef>
                <a:spcPts val="700"/>
              </a:spcBef>
              <a:spcAft>
                <a:spcPts val="0"/>
              </a:spcAft>
              <a:buClr>
                <a:srgbClr val="D6ECFF"/>
              </a:buClr>
              <a:buSzPct val="95000"/>
              <a:buFont typeface="Wingdings"/>
              <a:buChar char=""/>
              <a:tabLst/>
              <a:defRPr/>
            </a:pPr>
            <a:r>
              <a:rPr kumimoji="0" lang="en-GB" sz="2000" b="1" i="1"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Place: </a:t>
            </a:r>
            <a:r>
              <a:rPr kumimoji="0" lang="en-GB"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The business is stated on 02 Market Chamber, Blackfriars Street, Hereford. It is a place that is being selected so that many of audience attention have been grabbed so that profitable change has been altered in respective way. </a:t>
            </a:r>
          </a:p>
          <a:p>
            <a:pPr marL="411480" marR="0" lvl="0" indent="-342900" algn="just" defTabSz="914400" rtl="0" eaLnBrk="1" fontAlgn="auto" latinLnBrk="0" hangingPunct="1">
              <a:lnSpc>
                <a:spcPct val="150000"/>
              </a:lnSpc>
              <a:spcBef>
                <a:spcPts val="700"/>
              </a:spcBef>
              <a:spcAft>
                <a:spcPts val="0"/>
              </a:spcAft>
              <a:buClr>
                <a:srgbClr val="D6ECFF"/>
              </a:buClr>
              <a:buSzPct val="95000"/>
              <a:buFont typeface="Wingdings"/>
              <a:buChar char=""/>
              <a:tabLst/>
              <a:defRPr/>
            </a:pPr>
            <a:r>
              <a:rPr kumimoji="0" lang="en-US"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Process: The </a:t>
            </a:r>
            <a:r>
              <a:rPr kumimoji="0" lang="en-US" sz="2000" b="0" i="0" u="none" strike="noStrike" kern="1200" cap="none" spc="0" normalizeH="0" baseline="0" noProof="0" dirty="0" err="1">
                <a:ln>
                  <a:noFill/>
                </a:ln>
                <a:solidFill>
                  <a:prstClr val="white"/>
                </a:solidFill>
                <a:effectLst/>
                <a:uLnTx/>
                <a:uFillTx/>
                <a:latin typeface="Times New Roman" pitchFamily="18" charset="0"/>
                <a:ea typeface="+mn-ea"/>
                <a:cs typeface="Times New Roman" pitchFamily="18" charset="0"/>
              </a:rPr>
              <a:t>Stylin</a:t>
            </a:r>
            <a:r>
              <a:rPr kumimoji="0" lang="en-US" sz="20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Chic Ltd assure to manage the working operation and practice in timely frame and with this provide service from Monday to Saturday and Sunday too as if there is any requirement by customers along with this daily work for 8-9 hours. </a:t>
            </a:r>
          </a:p>
          <a:p>
            <a:endParaRPr lang="en-GB" dirty="0"/>
          </a:p>
        </p:txBody>
      </p:sp>
      <p:sp>
        <p:nvSpPr>
          <p:cNvPr id="4" name="Date Placeholder 3">
            <a:extLst>
              <a:ext uri="{FF2B5EF4-FFF2-40B4-BE49-F238E27FC236}">
                <a16:creationId xmlns:a16="http://schemas.microsoft.com/office/drawing/2014/main" id="{88395447-DC5C-421B-9DFC-E5653863A287}"/>
              </a:ext>
            </a:extLst>
          </p:cNvPr>
          <p:cNvSpPr>
            <a:spLocks noGrp="1"/>
          </p:cNvSpPr>
          <p:nvPr>
            <p:ph type="dt" sz="half" idx="10"/>
          </p:nvPr>
        </p:nvSpPr>
        <p:spPr/>
        <p:txBody>
          <a:bodyPr/>
          <a:lstStyle/>
          <a:p>
            <a:pPr>
              <a:defRPr/>
            </a:pPr>
            <a:fld id="{384B99DA-8C13-4E5F-AA0A-1F1000BE46CB}" type="datetime1">
              <a:rPr lang="en-GB" altLang="en-US" smtClean="0"/>
              <a:pPr>
                <a:defRPr/>
              </a:pPr>
              <a:t>19/11/2021</a:t>
            </a:fld>
            <a:endParaRPr lang="en-GB" altLang="en-US"/>
          </a:p>
        </p:txBody>
      </p:sp>
      <p:sp>
        <p:nvSpPr>
          <p:cNvPr id="5" name="Footer Placeholder 4">
            <a:extLst>
              <a:ext uri="{FF2B5EF4-FFF2-40B4-BE49-F238E27FC236}">
                <a16:creationId xmlns:a16="http://schemas.microsoft.com/office/drawing/2014/main" id="{2993F140-9E49-4B5C-B5A4-BFAA8CBAD131}"/>
              </a:ext>
            </a:extLst>
          </p:cNvPr>
          <p:cNvSpPr>
            <a:spLocks noGrp="1"/>
          </p:cNvSpPr>
          <p:nvPr>
            <p:ph type="ftr" sz="quarter" idx="11"/>
          </p:nvPr>
        </p:nvSpPr>
        <p:spPr/>
        <p:txBody>
          <a:bodyPr/>
          <a:lstStyle/>
          <a:p>
            <a:pPr>
              <a:defRPr/>
            </a:pPr>
            <a:r>
              <a:rPr lang="en-GB" altLang="en-US" sz="1200" dirty="0"/>
              <a:t>Daniela </a:t>
            </a:r>
          </a:p>
        </p:txBody>
      </p:sp>
    </p:spTree>
    <p:extLst>
      <p:ext uri="{BB962C8B-B14F-4D97-AF65-F5344CB8AC3E}">
        <p14:creationId xmlns:p14="http://schemas.microsoft.com/office/powerpoint/2010/main" val="130869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6AB5E-81CD-44DF-8BFE-A4D4E31F24BC}"/>
              </a:ext>
            </a:extLst>
          </p:cNvPr>
          <p:cNvSpPr>
            <a:spLocks noGrp="1"/>
          </p:cNvSpPr>
          <p:nvPr>
            <p:ph type="title"/>
          </p:nvPr>
        </p:nvSpPr>
        <p:spPr/>
        <p:txBody>
          <a:bodyPr/>
          <a:lstStyle/>
          <a:p>
            <a:pPr algn="ctr"/>
            <a:r>
              <a:rPr kumimoji="0" lang="en-GB" altLang="en-US" sz="3600" b="1" i="1" u="none" strike="noStrike" kern="1200" cap="all" spc="0" normalizeH="0" baseline="0" noProof="0" dirty="0">
                <a:ln>
                  <a:noFill/>
                </a:ln>
                <a:solidFill>
                  <a:prstClr val="white"/>
                </a:solidFill>
                <a:effectLst/>
                <a:uLnTx/>
                <a:uFillTx/>
                <a:latin typeface="Century Gothic" panose="020B0502020202020204"/>
                <a:ea typeface="+mj-ea"/>
                <a:cs typeface="+mj-cs"/>
              </a:rPr>
              <a:t>Management Team</a:t>
            </a:r>
            <a:endParaRPr lang="en-GB" dirty="0"/>
          </a:p>
        </p:txBody>
      </p:sp>
      <p:sp>
        <p:nvSpPr>
          <p:cNvPr id="3" name="Content Placeholder 2">
            <a:extLst>
              <a:ext uri="{FF2B5EF4-FFF2-40B4-BE49-F238E27FC236}">
                <a16:creationId xmlns:a16="http://schemas.microsoft.com/office/drawing/2014/main" id="{B329C178-FA04-4667-81F1-9A721EAF536F}"/>
              </a:ext>
            </a:extLst>
          </p:cNvPr>
          <p:cNvSpPr>
            <a:spLocks noGrp="1"/>
          </p:cNvSpPr>
          <p:nvPr>
            <p:ph sz="half" idx="1"/>
          </p:nvPr>
        </p:nvSpPr>
        <p:spPr/>
        <p:txBody>
          <a:bodyPr>
            <a:noAutofit/>
          </a:bodyPr>
          <a:lstStyle/>
          <a:p>
            <a:r>
              <a:rPr lang="en-GB" sz="1100" dirty="0">
                <a:effectLst/>
                <a:latin typeface="Calibri" panose="020F0502020204030204" pitchFamily="34" charset="0"/>
                <a:ea typeface="Times New Roman" panose="02020603050405020304" pitchFamily="18" charset="0"/>
                <a:cs typeface="Times New Roman" panose="02020603050405020304" pitchFamily="18" charset="0"/>
              </a:rPr>
              <a:t>Business objectives: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•Increase revenue by 10%</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•Grow market share by 5%</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Marketing focus: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•Acquire more customers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•Grow revenue from existing customers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Marketing goals: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•Increase average lifetime value by 5%</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•Try to achieve new 500 clients per month</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•Make sure they are fully satisfied with your services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Marketing strategy:</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•Making good discount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•Promote your services on everywhere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•Invest in your products</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Dependencies:</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•Budget</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•High quality products</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•development resources </a:t>
            </a: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br>
              <a:rPr lang="en-GB" sz="1100" dirty="0">
                <a:effectLst/>
                <a:latin typeface="Calibri" panose="020F0502020204030204" pitchFamily="34" charset="0"/>
                <a:ea typeface="Times New Roman" panose="02020603050405020304" pitchFamily="18" charset="0"/>
                <a:cs typeface="Times New Roman" panose="02020603050405020304" pitchFamily="18" charset="0"/>
              </a:rPr>
            </a:br>
            <a:endParaRPr lang="en-GB" sz="1100" dirty="0"/>
          </a:p>
        </p:txBody>
      </p:sp>
      <p:pic>
        <p:nvPicPr>
          <p:cNvPr id="7" name="Content Placeholder 6">
            <a:extLst>
              <a:ext uri="{FF2B5EF4-FFF2-40B4-BE49-F238E27FC236}">
                <a16:creationId xmlns:a16="http://schemas.microsoft.com/office/drawing/2014/main" id="{5E16DFFE-424F-4EA3-95D2-D20C1C3F0E74}"/>
              </a:ext>
            </a:extLst>
          </p:cNvPr>
          <p:cNvPicPr>
            <a:picLocks noGrp="1" noChangeAspect="1"/>
          </p:cNvPicPr>
          <p:nvPr>
            <p:ph sz="half" idx="2"/>
          </p:nvPr>
        </p:nvPicPr>
        <p:blipFill>
          <a:blip r:embed="rId3"/>
          <a:stretch>
            <a:fillRect/>
          </a:stretch>
        </p:blipFill>
        <p:spPr>
          <a:xfrm>
            <a:off x="4641850" y="2328484"/>
            <a:ext cx="3908425" cy="3801231"/>
          </a:xfrm>
          <a:prstGeom prst="rect">
            <a:avLst/>
          </a:prstGeom>
        </p:spPr>
      </p:pic>
      <p:sp>
        <p:nvSpPr>
          <p:cNvPr id="5" name="Date Placeholder 4">
            <a:extLst>
              <a:ext uri="{FF2B5EF4-FFF2-40B4-BE49-F238E27FC236}">
                <a16:creationId xmlns:a16="http://schemas.microsoft.com/office/drawing/2014/main" id="{BDCCA416-6D94-4537-92EC-CEF9C588C3BA}"/>
              </a:ext>
            </a:extLst>
          </p:cNvPr>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a:extLst>
              <a:ext uri="{FF2B5EF4-FFF2-40B4-BE49-F238E27FC236}">
                <a16:creationId xmlns:a16="http://schemas.microsoft.com/office/drawing/2014/main" id="{CCDBC164-E0EB-4D53-BB58-EE768248E2B6}"/>
              </a:ext>
            </a:extLst>
          </p:cNvPr>
          <p:cNvSpPr>
            <a:spLocks noGrp="1"/>
          </p:cNvSpPr>
          <p:nvPr>
            <p:ph type="ftr" sz="quarter" idx="11"/>
          </p:nvPr>
        </p:nvSpPr>
        <p:spPr>
          <a:xfrm>
            <a:off x="594360" y="6357516"/>
            <a:ext cx="5680710" cy="365125"/>
          </a:xfrm>
        </p:spPr>
        <p:txBody>
          <a:bodyPr/>
          <a:lstStyle/>
          <a:p>
            <a:r>
              <a:rPr kumimoji="0" lang="en-GB" alt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Beattrice Salca</a:t>
            </a:r>
            <a:endParaRPr lang="en-US" dirty="0"/>
          </a:p>
        </p:txBody>
      </p:sp>
    </p:spTree>
    <p:extLst>
      <p:ext uri="{BB962C8B-B14F-4D97-AF65-F5344CB8AC3E}">
        <p14:creationId xmlns:p14="http://schemas.microsoft.com/office/powerpoint/2010/main" val="1750483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E6381-FF63-402D-B882-DDD2195AEDC5}"/>
              </a:ext>
            </a:extLst>
          </p:cNvPr>
          <p:cNvSpPr>
            <a:spLocks noGrp="1"/>
          </p:cNvSpPr>
          <p:nvPr>
            <p:ph type="title"/>
          </p:nvPr>
        </p:nvSpPr>
        <p:spPr/>
        <p:txBody>
          <a:bodyPr/>
          <a:lstStyle/>
          <a:p>
            <a:pPr algn="ctr"/>
            <a:r>
              <a:rPr kumimoji="0" lang="en-GB" altLang="en-US" sz="3600" b="1" i="1" u="none" strike="noStrike" kern="1200" cap="all" spc="0" normalizeH="0" baseline="0" noProof="0" dirty="0">
                <a:ln>
                  <a:noFill/>
                </a:ln>
                <a:solidFill>
                  <a:prstClr val="white"/>
                </a:solidFill>
                <a:effectLst/>
                <a:uLnTx/>
                <a:uFillTx/>
                <a:latin typeface="Century Gothic" panose="020B0502020202020204"/>
                <a:ea typeface="+mj-ea"/>
                <a:cs typeface="+mj-cs"/>
              </a:rPr>
              <a:t>Management Team</a:t>
            </a:r>
            <a:br>
              <a:rPr kumimoji="0" lang="en-GB" altLang="en-US" sz="3600" b="1" i="1" u="none" strike="noStrike" kern="1200" cap="all" spc="0" normalizeH="0" baseline="0" noProof="0" dirty="0">
                <a:ln>
                  <a:noFill/>
                </a:ln>
                <a:solidFill>
                  <a:prstClr val="white"/>
                </a:solidFill>
                <a:effectLst/>
                <a:uLnTx/>
                <a:uFillTx/>
                <a:latin typeface="Century Gothic" panose="020B0502020202020204"/>
                <a:ea typeface="+mj-ea"/>
                <a:cs typeface="+mj-cs"/>
              </a:rPr>
            </a:br>
            <a:r>
              <a:rPr kumimoji="0" lang="en-GB" sz="3200" b="1" i="0" u="sng" strike="noStrike" kern="1200" cap="none" spc="-100" normalizeH="0" baseline="0" noProof="0" dirty="0">
                <a:ln>
                  <a:noFill/>
                </a:ln>
                <a:solidFill>
                  <a:prstClr val="white"/>
                </a:solidFill>
                <a:effectLst/>
                <a:uLnTx/>
                <a:uFillTx/>
                <a:latin typeface="Times New Roman" pitchFamily="18" charset="0"/>
                <a:ea typeface="+mj-ea"/>
                <a:cs typeface="Times New Roman" pitchFamily="18" charset="0"/>
              </a:rPr>
              <a:t>Continue...</a:t>
            </a:r>
            <a:endParaRPr lang="en-GB" dirty="0"/>
          </a:p>
        </p:txBody>
      </p:sp>
      <p:sp>
        <p:nvSpPr>
          <p:cNvPr id="3" name="Content Placeholder 2">
            <a:extLst>
              <a:ext uri="{FF2B5EF4-FFF2-40B4-BE49-F238E27FC236}">
                <a16:creationId xmlns:a16="http://schemas.microsoft.com/office/drawing/2014/main" id="{B2E5C4BC-7DCB-4B50-A942-F8D5654CE56A}"/>
              </a:ext>
            </a:extLst>
          </p:cNvPr>
          <p:cNvSpPr>
            <a:spLocks noGrp="1"/>
          </p:cNvSpPr>
          <p:nvPr>
            <p:ph sz="half" idx="1"/>
          </p:nvPr>
        </p:nvSpPr>
        <p:spPr/>
        <p:txBody>
          <a:bodyPr>
            <a:normAutofit fontScale="85000" lnSpcReduction="10000"/>
          </a:bodyPr>
          <a:lstStyle/>
          <a:p>
            <a:r>
              <a:rPr lang="en-GB" sz="2400" dirty="0">
                <a:effectLst/>
                <a:latin typeface="Calibri" panose="020F0502020204030204" pitchFamily="34" charset="0"/>
                <a:ea typeface="Times New Roman" panose="02020603050405020304" pitchFamily="18" charset="0"/>
                <a:cs typeface="Times New Roman" panose="02020603050405020304" pitchFamily="18" charset="0"/>
              </a:rPr>
              <a:t>Team Composition:</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Membership should be</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based on representation, knowledge, and skill.</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Key Roles: Legal Representative</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Legal guidance &amp; implications of actions.</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Team leader (may be CEO)- keep</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r>
              <a:rPr lang="en-GB" sz="2400" dirty="0">
                <a:effectLst/>
                <a:latin typeface="Calibri" panose="020F0502020204030204" pitchFamily="34" charset="0"/>
                <a:ea typeface="Times New Roman" panose="02020603050405020304" pitchFamily="18" charset="0"/>
                <a:cs typeface="Times New Roman" panose="02020603050405020304" pitchFamily="18" charset="0"/>
              </a:rPr>
              <a:t>team updated and focused</a:t>
            </a: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br>
              <a:rPr lang="en-GB" sz="2400" dirty="0">
                <a:effectLst/>
                <a:latin typeface="Calibri" panose="020F0502020204030204" pitchFamily="34" charset="0"/>
                <a:ea typeface="Times New Roman" panose="02020603050405020304" pitchFamily="18" charset="0"/>
                <a:cs typeface="Times New Roman" panose="02020603050405020304" pitchFamily="18" charset="0"/>
              </a:rPr>
            </a:br>
            <a:endParaRPr lang="en-GB" dirty="0"/>
          </a:p>
        </p:txBody>
      </p:sp>
      <p:pic>
        <p:nvPicPr>
          <p:cNvPr id="7" name="Content Placeholder 6">
            <a:extLst>
              <a:ext uri="{FF2B5EF4-FFF2-40B4-BE49-F238E27FC236}">
                <a16:creationId xmlns:a16="http://schemas.microsoft.com/office/drawing/2014/main" id="{D2CE5E26-2C32-43B9-90E1-8D82BB1954F7}"/>
              </a:ext>
            </a:extLst>
          </p:cNvPr>
          <p:cNvPicPr>
            <a:picLocks noGrp="1" noChangeAspect="1"/>
          </p:cNvPicPr>
          <p:nvPr>
            <p:ph sz="half" idx="2"/>
          </p:nvPr>
        </p:nvPicPr>
        <p:blipFill>
          <a:blip r:embed="rId2"/>
          <a:stretch>
            <a:fillRect/>
          </a:stretch>
        </p:blipFill>
        <p:spPr>
          <a:xfrm>
            <a:off x="4641850" y="2763441"/>
            <a:ext cx="3908425" cy="2931318"/>
          </a:xfrm>
          <a:prstGeom prst="rect">
            <a:avLst/>
          </a:prstGeom>
        </p:spPr>
      </p:pic>
      <p:sp>
        <p:nvSpPr>
          <p:cNvPr id="5" name="Date Placeholder 4">
            <a:extLst>
              <a:ext uri="{FF2B5EF4-FFF2-40B4-BE49-F238E27FC236}">
                <a16:creationId xmlns:a16="http://schemas.microsoft.com/office/drawing/2014/main" id="{01F25130-954F-4CD4-8E73-4B64CDFD6503}"/>
              </a:ext>
            </a:extLst>
          </p:cNvPr>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a:extLst>
              <a:ext uri="{FF2B5EF4-FFF2-40B4-BE49-F238E27FC236}">
                <a16:creationId xmlns:a16="http://schemas.microsoft.com/office/drawing/2014/main" id="{B5105E54-6A71-413C-A5A9-6FEEE7C98F96}"/>
              </a:ext>
            </a:extLst>
          </p:cNvPr>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Beattrice Salca</a:t>
            </a:r>
            <a:endParaRPr kumimoji="0" lang="en-US" sz="1050" b="0" i="0" u="none" strike="noStrike" kern="1200" cap="none" spc="0" normalizeH="0" baseline="0" noProof="0" dirty="0">
              <a:ln>
                <a:noFill/>
              </a:ln>
              <a:solidFill>
                <a:prstClr val="white">
                  <a:tint val="75000"/>
                </a:prstClr>
              </a:solidFill>
              <a:effectLst/>
              <a:uLnTx/>
              <a:uFillTx/>
              <a:latin typeface="Century Gothic" panose="020B0502020202020204"/>
              <a:ea typeface="+mn-ea"/>
              <a:cs typeface="+mn-cs"/>
            </a:endParaRPr>
          </a:p>
          <a:p>
            <a:endParaRPr lang="en-US" dirty="0"/>
          </a:p>
        </p:txBody>
      </p:sp>
    </p:spTree>
    <p:extLst>
      <p:ext uri="{BB962C8B-B14F-4D97-AF65-F5344CB8AC3E}">
        <p14:creationId xmlns:p14="http://schemas.microsoft.com/office/powerpoint/2010/main" val="237914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B8B94-EAC6-4181-ABC9-C2594CEB96F2}"/>
              </a:ext>
            </a:extLst>
          </p:cNvPr>
          <p:cNvSpPr>
            <a:spLocks noGrp="1"/>
          </p:cNvSpPr>
          <p:nvPr>
            <p:ph type="title"/>
          </p:nvPr>
        </p:nvSpPr>
        <p:spPr/>
        <p:txBody>
          <a:bodyPr/>
          <a:lstStyle/>
          <a:p>
            <a:r>
              <a:rPr kumimoji="0" lang="en-GB" altLang="en-US" sz="3600" b="1" i="1" u="none" strike="noStrike" kern="1200" cap="all" spc="0" normalizeH="0" baseline="0" noProof="0" dirty="0">
                <a:ln>
                  <a:noFill/>
                </a:ln>
                <a:solidFill>
                  <a:prstClr val="white"/>
                </a:solidFill>
                <a:effectLst/>
                <a:uLnTx/>
                <a:uFillTx/>
                <a:latin typeface="Century Gothic" panose="020B0502020202020204"/>
                <a:ea typeface="+mj-ea"/>
                <a:cs typeface="+mj-cs"/>
              </a:rPr>
              <a:t>Management Team</a:t>
            </a:r>
            <a:br>
              <a:rPr kumimoji="0" lang="en-GB" altLang="en-US" sz="3600" b="1" i="1" u="none" strike="noStrike" kern="1200" cap="all" spc="0" normalizeH="0" baseline="0" noProof="0" dirty="0">
                <a:ln>
                  <a:noFill/>
                </a:ln>
                <a:solidFill>
                  <a:prstClr val="white"/>
                </a:solidFill>
                <a:effectLst/>
                <a:uLnTx/>
                <a:uFillTx/>
                <a:latin typeface="Century Gothic" panose="020B0502020202020204"/>
                <a:ea typeface="+mj-ea"/>
                <a:cs typeface="+mj-cs"/>
              </a:rPr>
            </a:br>
            <a:r>
              <a:rPr kumimoji="0" lang="en-GB" sz="3200" b="1" i="0" u="sng" strike="noStrike" kern="1200" cap="none" spc="-100" normalizeH="0" baseline="0" noProof="0" dirty="0">
                <a:ln>
                  <a:noFill/>
                </a:ln>
                <a:solidFill>
                  <a:prstClr val="white"/>
                </a:solidFill>
                <a:effectLst/>
                <a:uLnTx/>
                <a:uFillTx/>
                <a:latin typeface="Times New Roman" pitchFamily="18" charset="0"/>
                <a:ea typeface="+mj-ea"/>
                <a:cs typeface="Times New Roman" pitchFamily="18" charset="0"/>
              </a:rPr>
              <a:t>Continue...</a:t>
            </a:r>
            <a:endParaRPr lang="en-GB" dirty="0"/>
          </a:p>
        </p:txBody>
      </p:sp>
      <p:sp>
        <p:nvSpPr>
          <p:cNvPr id="3" name="Content Placeholder 2">
            <a:extLst>
              <a:ext uri="{FF2B5EF4-FFF2-40B4-BE49-F238E27FC236}">
                <a16:creationId xmlns:a16="http://schemas.microsoft.com/office/drawing/2014/main" id="{120555CF-4C85-4C64-97F4-C734CE369978}"/>
              </a:ext>
            </a:extLst>
          </p:cNvPr>
          <p:cNvSpPr>
            <a:spLocks noGrp="1"/>
          </p:cNvSpPr>
          <p:nvPr>
            <p:ph sz="half" idx="1"/>
          </p:nvPr>
        </p:nvSpPr>
        <p:spPr/>
        <p: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t>•Giving the best training </a:t>
            </a:r>
            <a:br>
              <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br>
            <a:r>
              <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t>•Taking care of our customers</a:t>
            </a:r>
            <a:br>
              <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br>
            <a:r>
              <a:rPr kumimoji="0" lang="en-GB" sz="24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cs typeface="Times New Roman" panose="02020603050405020304" pitchFamily="18" charset="0"/>
              </a:rPr>
              <a:t>•coming with big ideas to every meeting</a:t>
            </a:r>
          </a:p>
          <a:p>
            <a:endParaRPr lang="en-GB" dirty="0"/>
          </a:p>
        </p:txBody>
      </p:sp>
      <p:pic>
        <p:nvPicPr>
          <p:cNvPr id="7" name="Content Placeholder 6">
            <a:extLst>
              <a:ext uri="{FF2B5EF4-FFF2-40B4-BE49-F238E27FC236}">
                <a16:creationId xmlns:a16="http://schemas.microsoft.com/office/drawing/2014/main" id="{BBF4F709-C1E5-48B8-BAE7-2BFCBD90A809}"/>
              </a:ext>
            </a:extLst>
          </p:cNvPr>
          <p:cNvPicPr>
            <a:picLocks noGrp="1" noChangeAspect="1"/>
          </p:cNvPicPr>
          <p:nvPr>
            <p:ph sz="half" idx="2"/>
          </p:nvPr>
        </p:nvPicPr>
        <p:blipFill>
          <a:blip r:embed="rId2"/>
          <a:stretch>
            <a:fillRect/>
          </a:stretch>
        </p:blipFill>
        <p:spPr>
          <a:xfrm>
            <a:off x="4641215" y="3427054"/>
            <a:ext cx="3908425" cy="1714221"/>
          </a:xfrm>
          <a:prstGeom prst="rect">
            <a:avLst/>
          </a:prstGeom>
        </p:spPr>
      </p:pic>
      <p:sp>
        <p:nvSpPr>
          <p:cNvPr id="5" name="Date Placeholder 4">
            <a:extLst>
              <a:ext uri="{FF2B5EF4-FFF2-40B4-BE49-F238E27FC236}">
                <a16:creationId xmlns:a16="http://schemas.microsoft.com/office/drawing/2014/main" id="{9972BF79-3D73-4BCB-956C-A3E3E0F8ACB9}"/>
              </a:ext>
            </a:extLst>
          </p:cNvPr>
          <p:cNvSpPr>
            <a:spLocks noGrp="1"/>
          </p:cNvSpPr>
          <p:nvPr>
            <p:ph type="dt" sz="half" idx="10"/>
          </p:nvPr>
        </p:nvSpPr>
        <p:spPr/>
        <p:txBody>
          <a:bodyPr/>
          <a:lstStyle/>
          <a:p>
            <a:pPr>
              <a:defRPr/>
            </a:pPr>
            <a:fld id="{59B12514-B2BD-43EE-BCBD-7E23DB886ACD}" type="datetime1">
              <a:rPr lang="en-GB" altLang="en-US" smtClean="0"/>
              <a:pPr>
                <a:defRPr/>
              </a:pPr>
              <a:t>19/11/2021</a:t>
            </a:fld>
            <a:endParaRPr lang="en-GB" altLang="en-US"/>
          </a:p>
        </p:txBody>
      </p:sp>
      <p:sp>
        <p:nvSpPr>
          <p:cNvPr id="6" name="Footer Placeholder 5">
            <a:extLst>
              <a:ext uri="{FF2B5EF4-FFF2-40B4-BE49-F238E27FC236}">
                <a16:creationId xmlns:a16="http://schemas.microsoft.com/office/drawing/2014/main" id="{86D49F57-499A-4BDD-8785-3934BBB720FD}"/>
              </a:ext>
            </a:extLst>
          </p:cNvPr>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Beattrice Salca</a:t>
            </a:r>
            <a:endParaRPr kumimoji="0" lang="en-US" sz="1050" b="0" i="0" u="none" strike="noStrike" kern="1200" cap="none" spc="0" normalizeH="0" baseline="0" noProof="0" dirty="0">
              <a:ln>
                <a:noFill/>
              </a:ln>
              <a:solidFill>
                <a:prstClr val="white">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119089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65138" y="114300"/>
            <a:ext cx="8229600" cy="1223963"/>
          </a:xfrm>
        </p:spPr>
        <p:txBody>
          <a:bodyPr/>
          <a:lstStyle/>
          <a:p>
            <a:pPr eaLnBrk="1" hangingPunct="1"/>
            <a:r>
              <a:rPr lang="en-GB" altLang="en-US" sz="3600" b="1" i="1"/>
              <a:t>Financial plan</a:t>
            </a:r>
            <a:endParaRPr lang="en-GB" altLang="en-US" sz="3600" i="1"/>
          </a:p>
        </p:txBody>
      </p:sp>
      <p:sp>
        <p:nvSpPr>
          <p:cNvPr id="21508" name="Content Placeholder 2">
            <a:extLst>
              <a:ext uri="{FF2B5EF4-FFF2-40B4-BE49-F238E27FC236}">
                <a16:creationId xmlns:a16="http://schemas.microsoft.com/office/drawing/2014/main" id="{7E1D03A8-4DD0-4E57-BE8D-394AB158399C}"/>
              </a:ext>
            </a:extLst>
          </p:cNvPr>
          <p:cNvSpPr>
            <a:spLocks noGrp="1"/>
          </p:cNvSpPr>
          <p:nvPr>
            <p:ph idx="1"/>
          </p:nvPr>
        </p:nvSpPr>
        <p:spPr>
          <a:xfrm>
            <a:off x="474663" y="2522538"/>
            <a:ext cx="3754437" cy="1812925"/>
          </a:xfrm>
        </p:spPr>
        <p:txBody>
          <a:bodyPr/>
          <a:lstStyle/>
          <a:p>
            <a:pPr marL="0" indent="0">
              <a:buNone/>
            </a:pPr>
            <a:endParaRPr lang="en-GB" altLang="en-US" sz="2400" dirty="0"/>
          </a:p>
          <a:p>
            <a:pPr>
              <a:buFont typeface="Wingdings" panose="05000000000000000000" pitchFamily="2" charset="2"/>
              <a:buChar char="q"/>
            </a:pPr>
            <a:r>
              <a:rPr lang="en-GB" altLang="en-US" sz="2400" dirty="0"/>
              <a:t>Cashflow Forecast</a:t>
            </a:r>
          </a:p>
          <a:p>
            <a:pPr>
              <a:buFont typeface="Wingdings" panose="05000000000000000000" pitchFamily="2" charset="2"/>
              <a:buChar char="q"/>
            </a:pPr>
            <a:r>
              <a:rPr lang="en-GB" altLang="en-US" sz="2400" dirty="0"/>
              <a:t>Profit and Loss</a:t>
            </a:r>
          </a:p>
        </p:txBody>
      </p:sp>
      <p:sp>
        <p:nvSpPr>
          <p:cNvPr id="4" name="Date Placeholder 3">
            <a:extLst>
              <a:ext uri="{FF2B5EF4-FFF2-40B4-BE49-F238E27FC236}">
                <a16:creationId xmlns:a16="http://schemas.microsoft.com/office/drawing/2014/main" id="{2A425B22-C7B6-4450-ADA6-53C95CD3E1C7}"/>
              </a:ext>
            </a:extLst>
          </p:cNvPr>
          <p:cNvSpPr>
            <a:spLocks noGrp="1"/>
          </p:cNvSpPr>
          <p:nvPr>
            <p:ph type="dt" sz="half" idx="10"/>
          </p:nvPr>
        </p:nvSpPr>
        <p:spPr/>
        <p:txBody>
          <a:bodyPr/>
          <a:lstStyle/>
          <a:p>
            <a:pPr>
              <a:defRPr/>
            </a:pPr>
            <a:fld id="{BB16917A-EA87-4932-9F19-3CCA72FF04F0}" type="datetime1">
              <a:rPr lang="en-GB" altLang="en-US"/>
              <a:pPr>
                <a:defRPr/>
              </a:pPr>
              <a:t>19/11/2021</a:t>
            </a:fld>
            <a:endParaRPr lang="en-GB" altLang="en-US"/>
          </a:p>
        </p:txBody>
      </p:sp>
      <p:sp>
        <p:nvSpPr>
          <p:cNvPr id="21509" name="Content Placeholder 2">
            <a:extLst>
              <a:ext uri="{FF2B5EF4-FFF2-40B4-BE49-F238E27FC236}">
                <a16:creationId xmlns:a16="http://schemas.microsoft.com/office/drawing/2014/main" id="{F27A1459-A396-4806-94BF-C57AFE2B5389}"/>
              </a:ext>
            </a:extLst>
          </p:cNvPr>
          <p:cNvSpPr txBox="1">
            <a:spLocks/>
          </p:cNvSpPr>
          <p:nvPr/>
        </p:nvSpPr>
        <p:spPr bwMode="auto">
          <a:xfrm>
            <a:off x="4914900" y="2343150"/>
            <a:ext cx="37465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buFont typeface="Wingdings" panose="05000000000000000000" pitchFamily="2" charset="2"/>
              <a:buChar char="§"/>
            </a:pPr>
            <a:r>
              <a:rPr lang="en-GB" altLang="en-US" sz="2400" dirty="0"/>
              <a:t>Start-up Cost: </a:t>
            </a:r>
            <a:r>
              <a:rPr lang="en-GB" altLang="en-US" sz="1800" dirty="0"/>
              <a:t>£25,000</a:t>
            </a:r>
          </a:p>
          <a:p>
            <a:pPr>
              <a:buFont typeface="Wingdings" panose="05000000000000000000" pitchFamily="2" charset="2"/>
              <a:buChar char="§"/>
            </a:pPr>
            <a:r>
              <a:rPr lang="en-GB" altLang="en-US" sz="2400" dirty="0"/>
              <a:t>Total Income:</a:t>
            </a:r>
          </a:p>
          <a:p>
            <a:pPr>
              <a:buFont typeface="Wingdings" panose="05000000000000000000" pitchFamily="2" charset="2"/>
              <a:buChar char="§"/>
            </a:pPr>
            <a:r>
              <a:rPr lang="en-GB" altLang="en-US" sz="2400" dirty="0"/>
              <a:t>Total Expenses:</a:t>
            </a:r>
          </a:p>
          <a:p>
            <a:pPr>
              <a:buFont typeface="Wingdings" panose="05000000000000000000" pitchFamily="2" charset="2"/>
              <a:buChar char="§"/>
            </a:pPr>
            <a:r>
              <a:rPr lang="en-GB" altLang="en-US" sz="2400" dirty="0"/>
              <a:t>Gross Profit:</a:t>
            </a:r>
          </a:p>
          <a:p>
            <a:pPr>
              <a:buFont typeface="Wingdings" panose="05000000000000000000" pitchFamily="2" charset="2"/>
              <a:buChar char="§"/>
            </a:pPr>
            <a:r>
              <a:rPr lang="en-GB" altLang="en-US" sz="2400" dirty="0"/>
              <a:t>Net Profit:</a:t>
            </a:r>
          </a:p>
        </p:txBody>
      </p:sp>
      <p:sp>
        <p:nvSpPr>
          <p:cNvPr id="3" name="TextBox 2"/>
          <p:cNvSpPr txBox="1"/>
          <p:nvPr/>
        </p:nvSpPr>
        <p:spPr>
          <a:xfrm>
            <a:off x="0" y="6488668"/>
            <a:ext cx="2664296" cy="369332"/>
          </a:xfrm>
          <a:prstGeom prst="rect">
            <a:avLst/>
          </a:prstGeom>
          <a:noFill/>
        </p:spPr>
        <p:txBody>
          <a:bodyPr wrap="square" rtlCol="0">
            <a:spAutoFit/>
          </a:bodyPr>
          <a:lstStyle/>
          <a:p>
            <a:r>
              <a:rPr lang="en-GB" dirty="0"/>
              <a:t>DANIEL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8">
                                            <p:txEl>
                                              <p:pRg st="1" end="1"/>
                                            </p:txEl>
                                          </p:spTgt>
                                        </p:tgtEl>
                                        <p:attrNameLst>
                                          <p:attrName>style.visibility</p:attrName>
                                        </p:attrNameLst>
                                      </p:cBhvr>
                                      <p:to>
                                        <p:strVal val="visible"/>
                                      </p:to>
                                    </p:set>
                                    <p:anim calcmode="lin" valueType="num">
                                      <p:cBhvr additive="base">
                                        <p:cTn id="7" dur="500" fill="hold"/>
                                        <p:tgtEl>
                                          <p:spTgt spid="2150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anim calcmode="lin" valueType="num">
                                      <p:cBhvr additive="base">
                                        <p:cTn id="13" dur="500" fill="hold"/>
                                        <p:tgtEl>
                                          <p:spTgt spid="2150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509"/>
                                        </p:tgtEl>
                                        <p:attrNameLst>
                                          <p:attrName>style.visibility</p:attrName>
                                        </p:attrNameLst>
                                      </p:cBhvr>
                                      <p:to>
                                        <p:strVal val="visible"/>
                                      </p:to>
                                    </p:set>
                                    <p:anim calcmode="lin" valueType="num">
                                      <p:cBhvr additive="base">
                                        <p:cTn id="19" dur="500" fill="hold"/>
                                        <p:tgtEl>
                                          <p:spTgt spid="21509"/>
                                        </p:tgtEl>
                                        <p:attrNameLst>
                                          <p:attrName>ppt_x</p:attrName>
                                        </p:attrNameLst>
                                      </p:cBhvr>
                                      <p:tavLst>
                                        <p:tav tm="0">
                                          <p:val>
                                            <p:strVal val="#ppt_x"/>
                                          </p:val>
                                        </p:tav>
                                        <p:tav tm="100000">
                                          <p:val>
                                            <p:strVal val="#ppt_x"/>
                                          </p:val>
                                        </p:tav>
                                      </p:tavLst>
                                    </p:anim>
                                    <p:anim calcmode="lin" valueType="num">
                                      <p:cBhvr additive="base">
                                        <p:cTn id="20" dur="500" fill="hold"/>
                                        <p:tgtEl>
                                          <p:spTgt spid="215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build="p"/>
      <p:bldP spid="2150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76672"/>
            <a:ext cx="6694965" cy="720080"/>
          </a:xfrm>
        </p:spPr>
        <p:txBody>
          <a:bodyPr>
            <a:normAutofit/>
          </a:bodyPr>
          <a:lstStyle/>
          <a:p>
            <a:r>
              <a:rPr lang="en-GB" u="sng" dirty="0" err="1">
                <a:latin typeface="Arial" pitchFamily="34" charset="0"/>
                <a:cs typeface="Arial" pitchFamily="34" charset="0"/>
              </a:rPr>
              <a:t>Cashflow</a:t>
            </a:r>
            <a:r>
              <a:rPr lang="en-GB" u="sng" dirty="0">
                <a:latin typeface="Arial" pitchFamily="34" charset="0"/>
                <a:cs typeface="Arial" pitchFamily="34" charset="0"/>
              </a:rPr>
              <a:t> forecast</a:t>
            </a:r>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42" t="9312" r="35418" b="27194"/>
          <a:stretch/>
        </p:blipFill>
        <p:spPr bwMode="auto">
          <a:xfrm>
            <a:off x="1043608" y="1340768"/>
            <a:ext cx="6811984" cy="4247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19/11/2021</a:t>
            </a:fld>
            <a:endParaRPr lang="en-GB" altLang="en-US"/>
          </a:p>
        </p:txBody>
      </p:sp>
      <p:sp>
        <p:nvSpPr>
          <p:cNvPr id="5" name="Footer Placeholder 4"/>
          <p:cNvSpPr>
            <a:spLocks noGrp="1"/>
          </p:cNvSpPr>
          <p:nvPr>
            <p:ph type="ftr" sz="quarter" idx="11"/>
          </p:nvPr>
        </p:nvSpPr>
        <p:spPr/>
        <p:txBody>
          <a:bodyPr/>
          <a:lstStyle/>
          <a:p>
            <a:pPr>
              <a:defRPr/>
            </a:pPr>
            <a:r>
              <a:rPr lang="en-GB" altLang="en-US" dirty="0"/>
              <a:t>DANIEL </a:t>
            </a:r>
          </a:p>
        </p:txBody>
      </p:sp>
    </p:spTree>
    <p:extLst>
      <p:ext uri="{BB962C8B-B14F-4D97-AF65-F5344CB8AC3E}">
        <p14:creationId xmlns:p14="http://schemas.microsoft.com/office/powerpoint/2010/main" val="1079444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5" y="20613"/>
            <a:ext cx="4896545" cy="600075"/>
          </a:xfrm>
        </p:spPr>
        <p:txBody>
          <a:bodyPr>
            <a:normAutofit fontScale="90000"/>
          </a:bodyPr>
          <a:lstStyle/>
          <a:p>
            <a:r>
              <a:rPr lang="en-GB" u="sng" dirty="0"/>
              <a:t>Profit &amp; loss </a:t>
            </a:r>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9313" r="51154" b="7083"/>
          <a:stretch/>
        </p:blipFill>
        <p:spPr bwMode="auto">
          <a:xfrm>
            <a:off x="107504" y="548680"/>
            <a:ext cx="612068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19/11/2021</a:t>
            </a:fld>
            <a:endParaRPr lang="en-GB" altLang="en-US"/>
          </a:p>
        </p:txBody>
      </p:sp>
      <p:sp>
        <p:nvSpPr>
          <p:cNvPr id="5" name="Footer Placeholder 4"/>
          <p:cNvSpPr>
            <a:spLocks noGrp="1"/>
          </p:cNvSpPr>
          <p:nvPr>
            <p:ph type="ftr" sz="quarter" idx="11"/>
          </p:nvPr>
        </p:nvSpPr>
        <p:spPr>
          <a:xfrm>
            <a:off x="0" y="6492875"/>
            <a:ext cx="5004649" cy="365125"/>
          </a:xfrm>
        </p:spPr>
        <p:txBody>
          <a:bodyPr/>
          <a:lstStyle/>
          <a:p>
            <a:pPr>
              <a:defRPr/>
            </a:pPr>
            <a:r>
              <a:rPr lang="en-GB" altLang="en-US" dirty="0"/>
              <a:t>DANIEL </a:t>
            </a:r>
          </a:p>
        </p:txBody>
      </p:sp>
    </p:spTree>
    <p:extLst>
      <p:ext uri="{BB962C8B-B14F-4D97-AF65-F5344CB8AC3E}">
        <p14:creationId xmlns:p14="http://schemas.microsoft.com/office/powerpoint/2010/main" val="2343793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1008063"/>
          </a:xfrm>
        </p:spPr>
        <p:txBody>
          <a:bodyPr/>
          <a:lstStyle/>
          <a:p>
            <a:pPr eaLnBrk="1" hangingPunct="1"/>
            <a:r>
              <a:rPr lang="en-GB" altLang="en-US" sz="3600" b="1" i="1" dirty="0"/>
              <a:t>References</a:t>
            </a:r>
            <a:endParaRPr lang="en-GB" altLang="en-US" sz="3600" i="1" dirty="0"/>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323528" y="980728"/>
            <a:ext cx="8363272" cy="4464397"/>
          </a:xfrm>
        </p:spPr>
        <p:txBody>
          <a:bodyPr/>
          <a:lstStyle/>
          <a:p>
            <a:pPr marL="0" indent="0" algn="just" eaLnBrk="1" hangingPunct="1">
              <a:lnSpc>
                <a:spcPct val="90000"/>
              </a:lnSpc>
              <a:buFont typeface="Arial" panose="020B0604020202020204" pitchFamily="34" charset="0"/>
              <a:buNone/>
            </a:pPr>
            <a:endParaRPr lang="en-GB" altLang="en-US" dirty="0"/>
          </a:p>
        </p:txBody>
      </p:sp>
      <p:sp>
        <p:nvSpPr>
          <p:cNvPr id="4" name="Date Placeholder 3">
            <a:extLst>
              <a:ext uri="{FF2B5EF4-FFF2-40B4-BE49-F238E27FC236}">
                <a16:creationId xmlns:a16="http://schemas.microsoft.com/office/drawing/2014/main" id="{D02F28F6-2D3B-4D25-8B99-DDE2C4B5A12E}"/>
              </a:ext>
            </a:extLst>
          </p:cNvPr>
          <p:cNvSpPr>
            <a:spLocks noGrp="1"/>
          </p:cNvSpPr>
          <p:nvPr>
            <p:ph type="dt" sz="half" idx="10"/>
          </p:nvPr>
        </p:nvSpPr>
        <p:spPr/>
        <p:txBody>
          <a:bodyPr/>
          <a:lstStyle/>
          <a:p>
            <a:pPr>
              <a:defRPr/>
            </a:pPr>
            <a:fld id="{5522D75A-BA4C-41A3-BC05-E6BF0460FAF3}" type="datetime1">
              <a:rPr lang="en-GB" altLang="en-US"/>
              <a:pPr>
                <a:defRPr/>
              </a:pPr>
              <a:t>19/11/2021</a:t>
            </a:fld>
            <a:endParaRPr lang="en-GB" altLang="en-US"/>
          </a:p>
        </p:txBody>
      </p:sp>
      <p:sp>
        <p:nvSpPr>
          <p:cNvPr id="5" name="Content Placeholder 1">
            <a:extLst>
              <a:ext uri="{FF2B5EF4-FFF2-40B4-BE49-F238E27FC236}">
                <a16:creationId xmlns:a16="http://schemas.microsoft.com/office/drawing/2014/main" id="{7E293CE7-9E65-4FAA-B8C0-2E33B8107086}"/>
              </a:ext>
            </a:extLst>
          </p:cNvPr>
          <p:cNvSpPr txBox="1">
            <a:spLocks/>
          </p:cNvSpPr>
          <p:nvPr/>
        </p:nvSpPr>
        <p:spPr>
          <a:xfrm>
            <a:off x="677333" y="1396538"/>
            <a:ext cx="8009467" cy="4871258"/>
          </a:xfrm>
          <a:prstGeom prst="rect">
            <a:avLst/>
          </a:prstGeom>
        </p:spPr>
        <p:txBody>
          <a:bodyPr vert="horz">
            <a:normAutofit/>
          </a:bodyPr>
          <a:lst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a:lstStyle>
          <a:p>
            <a:pPr marL="411480" marR="0" lvl="0" indent="-342900" algn="just" defTabSz="914400" rtl="0" eaLnBrk="1" fontAlgn="auto" latinLnBrk="0" hangingPunct="1">
              <a:lnSpc>
                <a:spcPct val="100000"/>
              </a:lnSpc>
              <a:spcBef>
                <a:spcPts val="700"/>
              </a:spcBef>
              <a:spcAft>
                <a:spcPts val="0"/>
              </a:spcAft>
              <a:buClr>
                <a:srgbClr val="D6ECFF"/>
              </a:buClr>
              <a:buSzPct val="95000"/>
              <a:buFont typeface="Wingdings"/>
              <a:buChar char=""/>
              <a:tabLst/>
              <a:defRPr/>
            </a:pPr>
            <a:r>
              <a:rPr kumimoji="0" lang="en-US" sz="2000" b="0" i="0" u="none" strike="noStrike" kern="1200" cap="none" spc="0" normalizeH="0" baseline="0" noProof="0" dirty="0" err="1">
                <a:ln>
                  <a:noFill/>
                </a:ln>
                <a:solidFill>
                  <a:sysClr val="window" lastClr="FFFFFF"/>
                </a:solidFill>
                <a:effectLst/>
                <a:uLnTx/>
                <a:uFillTx/>
                <a:latin typeface="Times New Roman" pitchFamily="18" charset="0"/>
                <a:ea typeface="+mn-ea"/>
                <a:cs typeface="Times New Roman" pitchFamily="18" charset="0"/>
              </a:rPr>
              <a:t>Chernev</a:t>
            </a:r>
            <a:r>
              <a:rPr kumimoji="0" lang="en-US" sz="2000" b="0" i="0" u="none" strike="noStrike" kern="1200" cap="none" spc="0" normalizeH="0" baseline="0" noProof="0" dirty="0">
                <a:ln>
                  <a:noFill/>
                </a:ln>
                <a:solidFill>
                  <a:sysClr val="window" lastClr="FFFFFF"/>
                </a:solidFill>
                <a:effectLst/>
                <a:uLnTx/>
                <a:uFillTx/>
                <a:latin typeface="Times New Roman" pitchFamily="18" charset="0"/>
                <a:ea typeface="+mn-ea"/>
                <a:cs typeface="Times New Roman" pitchFamily="18" charset="0"/>
              </a:rPr>
              <a:t>, A., 2020. The marketing plan handbook. Cerebellum Press.</a:t>
            </a:r>
          </a:p>
          <a:p>
            <a:pPr marL="411480" marR="0" lvl="0" indent="-342900" algn="just" defTabSz="914400" rtl="0" eaLnBrk="1" fontAlgn="auto" latinLnBrk="0" hangingPunct="1">
              <a:lnSpc>
                <a:spcPct val="100000"/>
              </a:lnSpc>
              <a:spcBef>
                <a:spcPts val="700"/>
              </a:spcBef>
              <a:spcAft>
                <a:spcPts val="0"/>
              </a:spcAft>
              <a:buClr>
                <a:srgbClr val="D6ECFF"/>
              </a:buClr>
              <a:buSzPct val="95000"/>
              <a:buFont typeface="Wingdings"/>
              <a:buChar char=""/>
              <a:tabLst/>
              <a:defRPr/>
            </a:pPr>
            <a:r>
              <a:rPr kumimoji="0" lang="en-US" sz="2000" b="0" i="0" u="none" strike="noStrike" kern="1200" cap="none" spc="0" normalizeH="0" baseline="0" noProof="0" dirty="0">
                <a:ln>
                  <a:noFill/>
                </a:ln>
                <a:solidFill>
                  <a:sysClr val="window" lastClr="FFFFFF"/>
                </a:solidFill>
                <a:effectLst/>
                <a:uLnTx/>
                <a:uFillTx/>
                <a:latin typeface="Times New Roman" pitchFamily="18" charset="0"/>
                <a:ea typeface="+mn-ea"/>
                <a:cs typeface="Times New Roman" pitchFamily="18" charset="0"/>
              </a:rPr>
              <a:t>Westwood, J., 2019. How to write a marketing plan: define your strategy, plan effectively and reach your marketing goals (Vol. 152). Kogan Page Publishers.</a:t>
            </a:r>
          </a:p>
          <a:p>
            <a:pPr marL="411480" marR="0" lvl="0" indent="-342900" algn="just" defTabSz="914400" rtl="0" eaLnBrk="1" fontAlgn="auto" latinLnBrk="0" hangingPunct="1">
              <a:lnSpc>
                <a:spcPct val="100000"/>
              </a:lnSpc>
              <a:spcBef>
                <a:spcPts val="700"/>
              </a:spcBef>
              <a:spcAft>
                <a:spcPts val="0"/>
              </a:spcAft>
              <a:buClr>
                <a:srgbClr val="D6ECFF"/>
              </a:buClr>
              <a:buSzPct val="95000"/>
              <a:buFont typeface="Wingdings"/>
              <a:buChar char=""/>
              <a:tabLst/>
              <a:defRPr/>
            </a:pPr>
            <a:r>
              <a:rPr kumimoji="0" lang="en-US" sz="1400" b="1" i="0" u="none" strike="noStrike" kern="1200" cap="none" spc="0" normalizeH="0" baseline="0" noProof="0" dirty="0">
                <a:ln>
                  <a:noFill/>
                </a:ln>
                <a:effectLst/>
                <a:uLnTx/>
                <a:uFillTx/>
                <a:latin typeface="Times New Roman" pitchFamily="18" charset="0"/>
                <a:ea typeface="+mn-ea"/>
                <a:cs typeface="Times New Roman" pitchFamily="18" charset="0"/>
              </a:rPr>
              <a:t> </a:t>
            </a:r>
            <a:r>
              <a:rPr lang="en-GB" sz="1400" b="1" dirty="0">
                <a:hlinkClick r:id="rId3">
                  <a:extLst>
                    <a:ext uri="{A12FA001-AC4F-418D-AE19-62706E023703}">
                      <ahyp:hlinkClr xmlns:ahyp="http://schemas.microsoft.com/office/drawing/2018/hyperlinkcolor" val="tx"/>
                    </a:ext>
                  </a:extLst>
                </a:hlinkClick>
              </a:rPr>
              <a:t>SimpleSite.com</a:t>
            </a:r>
            <a:endParaRPr kumimoji="0" lang="en-US" sz="1400" b="1" i="0" u="none" strike="noStrike" kern="1200" cap="none" spc="0" normalizeH="0" baseline="0" noProof="0" dirty="0">
              <a:ln>
                <a:noFill/>
              </a:ln>
              <a:effectLst/>
              <a:uLnTx/>
              <a:uFillTx/>
              <a:latin typeface="Times New Roman" pitchFamily="18" charset="0"/>
              <a:ea typeface="+mn-ea"/>
              <a:cs typeface="Times New Roman" pitchFamily="18" charset="0"/>
            </a:endParaRPr>
          </a:p>
          <a:p>
            <a:pPr marL="411480" marR="0" lvl="0" indent="-342900" algn="l" defTabSz="914400" rtl="0" eaLnBrk="1" fontAlgn="auto" latinLnBrk="0" hangingPunct="1">
              <a:lnSpc>
                <a:spcPct val="100000"/>
              </a:lnSpc>
              <a:spcBef>
                <a:spcPts val="700"/>
              </a:spcBef>
              <a:spcAft>
                <a:spcPts val="0"/>
              </a:spcAft>
              <a:buClr>
                <a:srgbClr val="D6ECFF"/>
              </a:buClr>
              <a:buSzPct val="95000"/>
              <a:buFont typeface="Wingdings"/>
              <a:buChar char=""/>
              <a:tabLst/>
              <a:defRPr/>
            </a:pPr>
            <a:endParaRPr kumimoji="0" lang="en-US" sz="2000" b="0" i="0" u="none" strike="noStrike" kern="1200" cap="none" spc="0" normalizeH="0" baseline="0" noProof="0" dirty="0">
              <a:ln>
                <a:noFill/>
              </a:ln>
              <a:solidFill>
                <a:sysClr val="window" lastClr="FFFFFF"/>
              </a:solidFill>
              <a:effectLst/>
              <a:uLnTx/>
              <a:uFillTx/>
              <a:latin typeface="Corbel"/>
              <a:ea typeface="+mn-ea"/>
              <a:cs typeface="+mn-cs"/>
            </a:endParaRPr>
          </a:p>
        </p:txBody>
      </p:sp>
    </p:spTree>
    <p:extLst>
      <p:ext uri="{BB962C8B-B14F-4D97-AF65-F5344CB8AC3E}">
        <p14:creationId xmlns:p14="http://schemas.microsoft.com/office/powerpoint/2010/main" val="252773758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2A1BC0E126C143B9CAF5D63CE7D052" ma:contentTypeVersion="10" ma:contentTypeDescription="Create a new document." ma:contentTypeScope="" ma:versionID="a5eed0cfa7f37074725e42766fc80ee0">
  <xsd:schema xmlns:xsd="http://www.w3.org/2001/XMLSchema" xmlns:xs="http://www.w3.org/2001/XMLSchema" xmlns:p="http://schemas.microsoft.com/office/2006/metadata/properties" xmlns:ns3="5e11eeeb-aea2-48d1-b3ff-7dffc84c1762" xmlns:ns4="6730e359-ea60-4bf4-a90a-e46339816358" targetNamespace="http://schemas.microsoft.com/office/2006/metadata/properties" ma:root="true" ma:fieldsID="b041e25b58411242c782249bc2a2e8ba" ns3:_="" ns4:_="">
    <xsd:import namespace="5e11eeeb-aea2-48d1-b3ff-7dffc84c1762"/>
    <xsd:import namespace="6730e359-ea60-4bf4-a90a-e4633981635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1eeeb-aea2-48d1-b3ff-7dffc84c176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30e359-ea60-4bf4-a90a-e4633981635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C4D3CAE-0703-43F5-A662-5BF7A1B8B024}">
  <ds:schemaRefs>
    <ds:schemaRef ds:uri="http://www.w3.org/XML/1998/namespace"/>
    <ds:schemaRef ds:uri="http://schemas.openxmlformats.org/package/2006/metadata/core-properties"/>
    <ds:schemaRef ds:uri="5e11eeeb-aea2-48d1-b3ff-7dffc84c1762"/>
    <ds:schemaRef ds:uri="http://schemas.microsoft.com/office/2006/documentManagement/types"/>
    <ds:schemaRef ds:uri="6730e359-ea60-4bf4-a90a-e46339816358"/>
    <ds:schemaRef ds:uri="http://purl.org/dc/elements/1.1/"/>
    <ds:schemaRef ds:uri="http://purl.org/dc/terms/"/>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20CBF8E-6723-4504-8C0F-D6EC5D6BA27E}">
  <ds:schemaRefs>
    <ds:schemaRef ds:uri="http://schemas.microsoft.com/sharepoint/v3/contenttype/forms"/>
  </ds:schemaRefs>
</ds:datastoreItem>
</file>

<file path=customXml/itemProps3.xml><?xml version="1.0" encoding="utf-8"?>
<ds:datastoreItem xmlns:ds="http://schemas.openxmlformats.org/officeDocument/2006/customXml" ds:itemID="{EE41ED56-8CC4-4619-BF9A-CF30A89937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1eeeb-aea2-48d1-b3ff-7dffc84c1762"/>
    <ds:schemaRef ds:uri="6730e359-ea60-4bf4-a90a-e463398163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TM04033937[[fn=Vapor Trail]]</Template>
  <TotalTime>3981</TotalTime>
  <Words>1035</Words>
  <Application>Microsoft Office PowerPoint</Application>
  <PresentationFormat>On-screen Show (4:3)</PresentationFormat>
  <Paragraphs>142</Paragraphs>
  <Slides>18</Slides>
  <Notes>10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Century Gothic</vt:lpstr>
      <vt:lpstr>Corbel</vt:lpstr>
      <vt:lpstr>Myriad Pro</vt:lpstr>
      <vt:lpstr>Times New Roman</vt:lpstr>
      <vt:lpstr>Wingdings</vt:lpstr>
      <vt:lpstr>Vapor Trail</vt:lpstr>
      <vt:lpstr>BUSINESS PLAN</vt:lpstr>
      <vt:lpstr>Team members and roles group</vt:lpstr>
      <vt:lpstr>Business / Company Overview</vt:lpstr>
      <vt:lpstr>This is the link of the Business: http://stylinchic.simplesite.com  </vt:lpstr>
      <vt:lpstr>Products and Services</vt:lpstr>
      <vt:lpstr>Market audit-Competitor’s Analysis</vt:lpstr>
      <vt:lpstr> Market Audit-SWOT Analysis </vt:lpstr>
      <vt:lpstr>Market Audit-PESTLE Analysis</vt:lpstr>
      <vt:lpstr>Target Market</vt:lpstr>
      <vt:lpstr>Marketing plan</vt:lpstr>
      <vt:lpstr>Continue...</vt:lpstr>
      <vt:lpstr>Management Team</vt:lpstr>
      <vt:lpstr>Management Team Continue...</vt:lpstr>
      <vt:lpstr>Management Team Continue...</vt:lpstr>
      <vt:lpstr>Financial plan</vt:lpstr>
      <vt:lpstr>Cashflow forecast</vt:lpstr>
      <vt:lpstr>Profit &amp; loss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Andrea Nanvoka</cp:lastModifiedBy>
  <cp:revision>102</cp:revision>
  <cp:lastPrinted>2018-03-20T16:28:46Z</cp:lastPrinted>
  <dcterms:created xsi:type="dcterms:W3CDTF">2004-11-12T17:24:38Z</dcterms:created>
  <dcterms:modified xsi:type="dcterms:W3CDTF">2021-11-19T17:39:38Z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0x010100DC2A1BC0E126C143B9CAF5D63CE7D052</vt:lpwstr>
  </property>
</Properties>
</file>