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2"/>
  </p:notesMasterIdLst>
  <p:handoutMasterIdLst>
    <p:handoutMasterId r:id="rId73"/>
  </p:handoutMasterIdLst>
  <p:sldIdLst>
    <p:sldId id="351" r:id="rId2"/>
    <p:sldId id="412" r:id="rId3"/>
    <p:sldId id="353" r:id="rId4"/>
    <p:sldId id="354" r:id="rId5"/>
    <p:sldId id="357" r:id="rId6"/>
    <p:sldId id="349" r:id="rId7"/>
    <p:sldId id="315" r:id="rId8"/>
    <p:sldId id="317" r:id="rId9"/>
    <p:sldId id="413" r:id="rId10"/>
    <p:sldId id="414" r:id="rId11"/>
    <p:sldId id="320" r:id="rId12"/>
    <p:sldId id="321" r:id="rId13"/>
    <p:sldId id="322" r:id="rId14"/>
    <p:sldId id="323" r:id="rId15"/>
    <p:sldId id="325" r:id="rId16"/>
    <p:sldId id="350" r:id="rId17"/>
    <p:sldId id="329" r:id="rId18"/>
    <p:sldId id="409" r:id="rId19"/>
    <p:sldId id="331" r:id="rId20"/>
    <p:sldId id="336" r:id="rId21"/>
    <p:sldId id="337" r:id="rId22"/>
    <p:sldId id="338" r:id="rId23"/>
    <p:sldId id="339" r:id="rId24"/>
    <p:sldId id="361" r:id="rId25"/>
    <p:sldId id="362" r:id="rId26"/>
    <p:sldId id="363" r:id="rId27"/>
    <p:sldId id="364" r:id="rId28"/>
    <p:sldId id="365" r:id="rId29"/>
    <p:sldId id="405" r:id="rId30"/>
    <p:sldId id="368" r:id="rId31"/>
    <p:sldId id="369" r:id="rId32"/>
    <p:sldId id="370" r:id="rId33"/>
    <p:sldId id="371" r:id="rId34"/>
    <p:sldId id="372" r:id="rId35"/>
    <p:sldId id="373" r:id="rId36"/>
    <p:sldId id="415" r:id="rId37"/>
    <p:sldId id="416" r:id="rId38"/>
    <p:sldId id="417" r:id="rId39"/>
    <p:sldId id="378" r:id="rId40"/>
    <p:sldId id="379" r:id="rId41"/>
    <p:sldId id="421" r:id="rId42"/>
    <p:sldId id="420" r:id="rId43"/>
    <p:sldId id="408" r:id="rId44"/>
    <p:sldId id="384" r:id="rId45"/>
    <p:sldId id="385" r:id="rId46"/>
    <p:sldId id="386" r:id="rId47"/>
    <p:sldId id="387" r:id="rId48"/>
    <p:sldId id="388" r:id="rId49"/>
    <p:sldId id="389" r:id="rId50"/>
    <p:sldId id="390" r:id="rId51"/>
    <p:sldId id="391" r:id="rId52"/>
    <p:sldId id="392" r:id="rId53"/>
    <p:sldId id="393" r:id="rId54"/>
    <p:sldId id="394" r:id="rId55"/>
    <p:sldId id="422" r:id="rId56"/>
    <p:sldId id="395" r:id="rId57"/>
    <p:sldId id="396" r:id="rId58"/>
    <p:sldId id="397" r:id="rId59"/>
    <p:sldId id="398" r:id="rId60"/>
    <p:sldId id="399" r:id="rId61"/>
    <p:sldId id="400" r:id="rId62"/>
    <p:sldId id="401" r:id="rId63"/>
    <p:sldId id="402" r:id="rId64"/>
    <p:sldId id="403" r:id="rId65"/>
    <p:sldId id="424" r:id="rId66"/>
    <p:sldId id="425" r:id="rId67"/>
    <p:sldId id="426" r:id="rId68"/>
    <p:sldId id="427" r:id="rId69"/>
    <p:sldId id="428" r:id="rId70"/>
    <p:sldId id="423" r:id="rId7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615" autoAdjust="0"/>
    <p:restoredTop sz="86410" autoAdjust="0"/>
  </p:normalViewPr>
  <p:slideViewPr>
    <p:cSldViewPr>
      <p:cViewPr>
        <p:scale>
          <a:sx n="66" d="100"/>
          <a:sy n="66" d="100"/>
        </p:scale>
        <p:origin x="-414" y="-93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2408"/>
    </p:cViewPr>
  </p:sorterViewPr>
  <p:notesViewPr>
    <p:cSldViewPr>
      <p:cViewPr varScale="1">
        <p:scale>
          <a:sx n="83" d="100"/>
          <a:sy n="83" d="100"/>
        </p:scale>
        <p:origin x="-1980"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t>3/7/2018</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3/7/2018</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this PowerPoint presentation contains mathematical equations, you may need to check</a:t>
            </a:r>
            <a:r>
              <a:rPr lang="en-US" baseline="0" dirty="0" smtClean="0"/>
              <a:t> that your computer has the following installed:</a:t>
            </a:r>
          </a:p>
          <a:p>
            <a:pPr marL="0" indent="0">
              <a:buNone/>
            </a:pPr>
            <a:r>
              <a:rPr lang="en-US" baseline="0" dirty="0" smtClean="0"/>
              <a:t>1) </a:t>
            </a:r>
            <a:r>
              <a:rPr lang="en-US" baseline="0" dirty="0" err="1" smtClean="0"/>
              <a:t>MathType</a:t>
            </a:r>
            <a:r>
              <a:rPr lang="en-US" baseline="0" dirty="0" smtClean="0"/>
              <a:t> Plugin</a:t>
            </a:r>
          </a:p>
          <a:p>
            <a:pPr marL="0" indent="0">
              <a:buNone/>
            </a:pPr>
            <a:r>
              <a:rPr lang="en-US" baseline="0" dirty="0" smtClean="0"/>
              <a:t>2) Math Player (free versions available)</a:t>
            </a:r>
          </a:p>
          <a:p>
            <a:pPr marL="0" indent="0">
              <a:buNone/>
            </a:pPr>
            <a:r>
              <a:rPr lang="en-US" baseline="0" dirty="0" smtClean="0"/>
              <a:t>3) NVDA Reader (free versions available)</a:t>
            </a:r>
          </a:p>
        </p:txBody>
      </p:sp>
    </p:spTree>
    <p:extLst>
      <p:ext uri="{BB962C8B-B14F-4D97-AF65-F5344CB8AC3E}">
        <p14:creationId xmlns:p14="http://schemas.microsoft.com/office/powerpoint/2010/main" val="3132365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168544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3491278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148880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148880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852671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9955219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201624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1811355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p:cNvSpPr>
            <a:spLocks noGrp="1"/>
          </p:cNvSpPr>
          <p:nvPr>
            <p:ph type="body" sz="quarter" idx="11"/>
          </p:nvPr>
        </p:nvSpPr>
        <p:spPr/>
        <p:txBody>
          <a:bodyPr/>
          <a:lstStyle/>
          <a:p>
            <a:endParaRPr lang="en-IN" dirty="0"/>
          </a:p>
        </p:txBody>
      </p:sp>
    </p:spTree>
    <p:extLst>
      <p:ext uri="{BB962C8B-B14F-4D97-AF65-F5344CB8AC3E}">
        <p14:creationId xmlns:p14="http://schemas.microsoft.com/office/powerpoint/2010/main" val="1736395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10633244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6410361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4992886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4338117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33030367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p:cNvSpPr>
            <a:spLocks noGrp="1"/>
          </p:cNvSpPr>
          <p:nvPr>
            <p:ph type="body" sz="quarter" idx="11"/>
          </p:nvPr>
        </p:nvSpPr>
        <p:spPr/>
        <p:txBody>
          <a:bodyPr/>
          <a:lstStyle/>
          <a:p>
            <a:endParaRPr lang="en-IN"/>
          </a:p>
        </p:txBody>
      </p:sp>
    </p:spTree>
    <p:extLst>
      <p:ext uri="{BB962C8B-B14F-4D97-AF65-F5344CB8AC3E}">
        <p14:creationId xmlns:p14="http://schemas.microsoft.com/office/powerpoint/2010/main" val="16213897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9216951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5703708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1928114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4542994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3913290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641289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5941454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9776293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627602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2201332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6035941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4472106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4093468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0446681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40835079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0378388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83112600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92995975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4362779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0082425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47141562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p:cNvSpPr>
            <a:spLocks noGrp="1"/>
          </p:cNvSpPr>
          <p:nvPr>
            <p:ph type="body" sz="quarter" idx="11"/>
          </p:nvPr>
        </p:nvSpPr>
        <p:spPr/>
        <p:txBody>
          <a:bodyPr/>
          <a:lstStyle/>
          <a:p>
            <a:endParaRPr lang="en-IN"/>
          </a:p>
        </p:txBody>
      </p:sp>
    </p:spTree>
    <p:extLst>
      <p:ext uri="{BB962C8B-B14F-4D97-AF65-F5344CB8AC3E}">
        <p14:creationId xmlns:p14="http://schemas.microsoft.com/office/powerpoint/2010/main" val="173639531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409593421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51008322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57650477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21381249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37181316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p:cNvSpPr>
            <a:spLocks noGrp="1"/>
          </p:cNvSpPr>
          <p:nvPr>
            <p:ph type="body" sz="quarter" idx="11"/>
          </p:nvPr>
        </p:nvSpPr>
        <p:spPr/>
        <p:txBody>
          <a:bodyPr/>
          <a:lstStyle/>
          <a:p>
            <a:endParaRPr lang="en-IN"/>
          </a:p>
        </p:txBody>
      </p:sp>
    </p:spTree>
    <p:extLst>
      <p:ext uri="{BB962C8B-B14F-4D97-AF65-F5344CB8AC3E}">
        <p14:creationId xmlns:p14="http://schemas.microsoft.com/office/powerpoint/2010/main" val="247937784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96276656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67058187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80237008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75791493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91335882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14434863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6423206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92140113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30087947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77309808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86032145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44449197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22174116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56377191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4290578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57976288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23038585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648980765"/>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66946318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948197223"/>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13260493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70223798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16288534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97244137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63718334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011212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Tree>
    <p:extLst>
      <p:ext uri="{BB962C8B-B14F-4D97-AF65-F5344CB8AC3E}">
        <p14:creationId xmlns:p14="http://schemas.microsoft.com/office/powerpoint/2010/main" val="1210909346"/>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Tree>
    <p:extLst>
      <p:ext uri="{BB962C8B-B14F-4D97-AF65-F5344CB8AC3E}">
        <p14:creationId xmlns:p14="http://schemas.microsoft.com/office/powerpoint/2010/main" val="27520083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54799957"/>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smtClean="0"/>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smtClean="0"/>
              <a:t>Add edition here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smtClean="0"/>
              <a:t>Chapter ##</a:t>
            </a:r>
            <a:endParaRPr lang="en-US" dirty="0"/>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smtClean="0"/>
              <a:t>Chapter title</a:t>
            </a:r>
            <a:endParaRPr lang="en-US" dirty="0"/>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425685"/>
            <a:ext cx="918000" cy="279915"/>
          </a:xfrm>
          <a:prstGeom prst="rect">
            <a:avLst/>
          </a:prstGeom>
        </p:spPr>
      </p:pic>
    </p:spTree>
    <p:extLst>
      <p:ext uri="{BB962C8B-B14F-4D97-AF65-F5344CB8AC3E}">
        <p14:creationId xmlns:p14="http://schemas.microsoft.com/office/powerpoint/2010/main" val="29810628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emf"/><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pic>
        <p:nvPicPr>
          <p:cNvPr id="7" name="Picture 6" descr="Pearson Logo"/>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457200" y="6425685"/>
            <a:ext cx="918000" cy="279915"/>
          </a:xfrm>
          <a:prstGeom prst="rect">
            <a:avLst/>
          </a:prstGeom>
        </p:spPr>
      </p:pic>
      <p:sp>
        <p:nvSpPr>
          <p:cNvPr id="8" name="TextBox 7"/>
          <p:cNvSpPr txBox="1"/>
          <p:nvPr userDrawn="1"/>
        </p:nvSpPr>
        <p:spPr>
          <a:xfrm>
            <a:off x="2743200" y="6425685"/>
            <a:ext cx="6172200" cy="276999"/>
          </a:xfrm>
          <a:prstGeom prst="rect">
            <a:avLst/>
          </a:prstGeom>
          <a:noFill/>
        </p:spPr>
        <p:txBody>
          <a:bodyPr wrap="square" rtlCol="0">
            <a:spAutoFit/>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altLang="en-US" sz="1200" b="0" dirty="0" smtClean="0">
                <a:latin typeface="Verdana" pitchFamily="34" charset="0"/>
                <a:ea typeface="Verdana" pitchFamily="34" charset="0"/>
                <a:cs typeface="Verdana" pitchFamily="34" charset="0"/>
              </a:rPr>
              <a:t>Copyright © 2018, 2015, 2012 Pearson Education, Inc. All Rights Reserved</a:t>
            </a:r>
            <a:endParaRPr lang="en-US" altLang="en-US" sz="1200" b="0" dirty="0">
              <a:latin typeface="Verdana"/>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50" r:id="rId1"/>
    <p:sldLayoutId id="2147483659" r:id="rId2"/>
    <p:sldLayoutId id="2147483660" r:id="rId3"/>
    <p:sldLayoutId id="2147483661" r:id="rId4"/>
  </p:sldLayoutIdLst>
  <p:timing>
    <p:tnLst>
      <p:par>
        <p:cTn id="1" dur="indefinite" restart="never" nodeType="tmRoot"/>
      </p:par>
    </p:tnLst>
  </p:timing>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www.finance.yahoo.com/" TargetMode="External"/><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599"/>
            <a:ext cx="8382000" cy="806267"/>
          </a:xfrm>
        </p:spPr>
        <p:txBody>
          <a:bodyPr anchor="b"/>
          <a:lstStyle/>
          <a:p>
            <a:r>
              <a:rPr lang="en-US" sz="3600" dirty="0"/>
              <a:t>Financial Markets and Institutions</a:t>
            </a:r>
            <a:endParaRPr lang="en-IN" sz="3600" dirty="0">
              <a:latin typeface="+mj-lt"/>
            </a:endParaRPr>
          </a:p>
        </p:txBody>
      </p:sp>
      <p:sp>
        <p:nvSpPr>
          <p:cNvPr id="3" name="Text Placeholder 2"/>
          <p:cNvSpPr>
            <a:spLocks noGrp="1"/>
          </p:cNvSpPr>
          <p:nvPr>
            <p:ph type="body" sz="quarter" idx="13"/>
          </p:nvPr>
        </p:nvSpPr>
        <p:spPr>
          <a:xfrm>
            <a:off x="457200" y="1174932"/>
            <a:ext cx="8229600" cy="349068"/>
          </a:xfrm>
        </p:spPr>
        <p:txBody>
          <a:bodyPr/>
          <a:lstStyle/>
          <a:p>
            <a:r>
              <a:rPr lang="en-US" sz="2400" dirty="0">
                <a:latin typeface="Times New Roman" panose="02020603050405020304" pitchFamily="18" charset="0"/>
                <a:cs typeface="Times New Roman" panose="02020603050405020304" pitchFamily="18" charset="0"/>
              </a:rPr>
              <a:t>Ninth Edition</a:t>
            </a:r>
          </a:p>
        </p:txBody>
      </p:sp>
      <p:sp>
        <p:nvSpPr>
          <p:cNvPr id="4" name="Text Placeholder 3"/>
          <p:cNvSpPr>
            <a:spLocks noGrp="1"/>
          </p:cNvSpPr>
          <p:nvPr>
            <p:ph type="body" sz="quarter" idx="14"/>
          </p:nvPr>
        </p:nvSpPr>
        <p:spPr/>
        <p:txBody>
          <a:bodyPr/>
          <a:lstStyle/>
          <a:p>
            <a:r>
              <a:rPr lang="en-US" sz="3600" b="1" dirty="0">
                <a:latin typeface="+mj-lt"/>
              </a:rPr>
              <a:t>Chapter 2</a:t>
            </a:r>
          </a:p>
        </p:txBody>
      </p:sp>
      <p:sp>
        <p:nvSpPr>
          <p:cNvPr id="5" name="Text Placeholder 4"/>
          <p:cNvSpPr>
            <a:spLocks noGrp="1"/>
          </p:cNvSpPr>
          <p:nvPr>
            <p:ph type="body" sz="quarter" idx="15"/>
          </p:nvPr>
        </p:nvSpPr>
        <p:spPr>
          <a:xfrm>
            <a:off x="5029200" y="3322637"/>
            <a:ext cx="3657600" cy="2925763"/>
          </a:xfrm>
        </p:spPr>
        <p:txBody>
          <a:bodyPr/>
          <a:lstStyle/>
          <a:p>
            <a:r>
              <a:rPr lang="en-US" altLang="en-US" sz="3200" dirty="0"/>
              <a:t>Overview of the Financial System</a:t>
            </a:r>
            <a:endParaRPr lang="en-US" sz="3200" dirty="0"/>
          </a:p>
        </p:txBody>
      </p:sp>
      <p:pic>
        <p:nvPicPr>
          <p:cNvPr id="7" name="Picture 6" descr="Front cover: Financial Markets and Institutions, Ninth Edition by Frederic S. Mishkin and Stanley G. Eakins"/>
          <p:cNvPicPr>
            <a:picLocks noChangeAspect="1"/>
          </p:cNvPicPr>
          <p:nvPr/>
        </p:nvPicPr>
        <p:blipFill>
          <a:blip r:embed="rId3" cstate="print"/>
          <a:stretch>
            <a:fillRect/>
          </a:stretch>
        </p:blipFill>
        <p:spPr>
          <a:xfrm>
            <a:off x="457200" y="1676400"/>
            <a:ext cx="3548762" cy="4437802"/>
          </a:xfrm>
          <a:prstGeom prst="rect">
            <a:avLst/>
          </a:prstGeom>
        </p:spPr>
      </p:pic>
      <p:sp>
        <p:nvSpPr>
          <p:cNvPr id="9" name="Text Placeholder"/>
          <p:cNvSpPr txBox="1"/>
          <p:nvPr/>
        </p:nvSpPr>
        <p:spPr>
          <a:xfrm>
            <a:off x="2590800" y="6425682"/>
            <a:ext cx="6477000" cy="276999"/>
          </a:xfrm>
          <a:prstGeom prst="rect">
            <a:avLst/>
          </a:prstGeom>
          <a:noFill/>
        </p:spPr>
        <p:txBody>
          <a:bodyPr wrap="square" rtlCol="0">
            <a:spAutoFit/>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altLang="en-US" sz="1200" b="0" dirty="0" smtClean="0">
                <a:latin typeface="Verdana" pitchFamily="34" charset="0"/>
                <a:ea typeface="Verdana" pitchFamily="34" charset="0"/>
                <a:cs typeface="Verdana" pitchFamily="34" charset="0"/>
              </a:rPr>
              <a:t>Copyright © 2018, 2015, 2012 Pearson Education, Inc. All Rights Reserved</a:t>
            </a:r>
            <a:endParaRPr lang="en-US" altLang="en-US" sz="1200" b="0" dirty="0">
              <a:latin typeface="Verdana"/>
              <a:ea typeface="Verdana" panose="020B0604030504040204" pitchFamily="34" charset="0"/>
              <a:cs typeface="Verdana" panose="020B0604030504040204" pitchFamily="34" charset="0"/>
            </a:endParaRPr>
          </a:p>
        </p:txBody>
      </p:sp>
      <p:sp>
        <p:nvSpPr>
          <p:cNvPr id="6" name="TextBox 5" hidden="1"/>
          <p:cNvSpPr txBox="1"/>
          <p:nvPr/>
        </p:nvSpPr>
        <p:spPr>
          <a:xfrm>
            <a:off x="4495800" y="5181600"/>
            <a:ext cx="3429000" cy="1631216"/>
          </a:xfrm>
          <a:prstGeom prst="rect">
            <a:avLst/>
          </a:prstGeom>
          <a:noFill/>
        </p:spPr>
        <p:txBody>
          <a:bodyPr wrap="square" rtlCol="0">
            <a:spAutoFit/>
          </a:bodyPr>
          <a:lstStyle/>
          <a:p>
            <a:r>
              <a:rPr lang="en-IN" sz="2000" dirty="0"/>
              <a:t>"Slides in this presentation contain hyperlinks.</a:t>
            </a:r>
          </a:p>
          <a:p>
            <a:r>
              <a:rPr lang="en-IN" sz="2000" dirty="0"/>
              <a:t>JAWS users should be able to get a list of links by using INSERT+F7."</a:t>
            </a:r>
            <a:endParaRPr lang="en-IN" sz="2000" dirty="0" smtClean="0"/>
          </a:p>
        </p:txBody>
      </p:sp>
    </p:spTree>
    <p:extLst>
      <p:ext uri="{BB962C8B-B14F-4D97-AF65-F5344CB8AC3E}">
        <p14:creationId xmlns:p14="http://schemas.microsoft.com/office/powerpoint/2010/main" val="33721704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Chapter Preview </a:t>
            </a:r>
            <a:r>
              <a:rPr lang="en-US" altLang="en-US" sz="2000" b="0" dirty="0">
                <a:ea typeface="ヒラギノ角ゴ Pro W3" pitchFamily="-84" charset="-128"/>
              </a:rPr>
              <a:t>(1 of 3)</a:t>
            </a:r>
            <a:endParaRPr lang="en-IN" dirty="0">
              <a:latin typeface="+mj-lt"/>
            </a:endParaRPr>
          </a:p>
        </p:txBody>
      </p:sp>
      <p:sp>
        <p:nvSpPr>
          <p:cNvPr id="3" name="Content Placeholder 2"/>
          <p:cNvSpPr>
            <a:spLocks noGrp="1"/>
          </p:cNvSpPr>
          <p:nvPr>
            <p:ph idx="1"/>
          </p:nvPr>
        </p:nvSpPr>
        <p:spPr/>
        <p:txBody>
          <a:bodyPr/>
          <a:lstStyle/>
          <a:p>
            <a:r>
              <a:rPr lang="en-US" altLang="en-US" sz="2200" dirty="0">
                <a:ea typeface="ヒラギノ角ゴ Pro W3" pitchFamily="-84" charset="-128"/>
              </a:rPr>
              <a:t>Suppose you want to start a business manufacturing a household cleaning robot, but you have no funds.</a:t>
            </a:r>
          </a:p>
          <a:p>
            <a:r>
              <a:rPr lang="en-US" altLang="en-US" sz="2200" dirty="0">
                <a:ea typeface="ヒラギノ角ゴ Pro W3" pitchFamily="-84" charset="-128"/>
              </a:rPr>
              <a:t>At the same time, Walter has money he wishes to invest for his retirement.</a:t>
            </a:r>
          </a:p>
          <a:p>
            <a:r>
              <a:rPr lang="en-US" altLang="en-US" sz="2200" dirty="0">
                <a:ea typeface="ヒラギノ角ゴ Pro W3" pitchFamily="-84" charset="-128"/>
              </a:rPr>
              <a:t>If the two of you could get together, perhaps both of your needs can be met. But how does that happen</a:t>
            </a:r>
            <a:r>
              <a:rPr lang="en-US" altLang="en-US" sz="2200" dirty="0" smtClean="0">
                <a:ea typeface="ヒラギノ角ゴ Pro W3" pitchFamily="-84" charset="-128"/>
              </a:rPr>
              <a:t>?</a:t>
            </a:r>
            <a:endParaRPr lang="en-US" sz="2200" dirty="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7008572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Chapter Preview </a:t>
            </a:r>
            <a:r>
              <a:rPr lang="en-US" altLang="en-US" sz="2000" b="0" dirty="0">
                <a:ea typeface="ヒラギノ角ゴ Pro W3" pitchFamily="-84" charset="-128"/>
              </a:rPr>
              <a:t>(2 of 3)</a:t>
            </a:r>
            <a:endParaRPr lang="en-IN" dirty="0">
              <a:latin typeface="+mj-lt"/>
            </a:endParaRPr>
          </a:p>
        </p:txBody>
      </p:sp>
      <p:sp>
        <p:nvSpPr>
          <p:cNvPr id="3" name="Content Placeholder 2"/>
          <p:cNvSpPr>
            <a:spLocks noGrp="1"/>
          </p:cNvSpPr>
          <p:nvPr>
            <p:ph idx="1"/>
          </p:nvPr>
        </p:nvSpPr>
        <p:spPr/>
        <p:txBody>
          <a:bodyPr/>
          <a:lstStyle/>
          <a:p>
            <a:r>
              <a:rPr lang="en-US" altLang="en-US" sz="2200" dirty="0">
                <a:ea typeface="ヒラギノ角ゴ Pro W3" pitchFamily="-84" charset="-128"/>
              </a:rPr>
              <a:t>As simple as this example is, it highlights the importance of financial markets and financial intermediaries in our economy.</a:t>
            </a:r>
          </a:p>
          <a:p>
            <a:r>
              <a:rPr lang="en-US" altLang="en-US" sz="2200" dirty="0">
                <a:ea typeface="ヒラギノ角ゴ Pro W3" pitchFamily="-84" charset="-128"/>
              </a:rPr>
              <a:t>We need to acquire an understanding of their general structure and operation before we can appreciate their role in our economy.</a:t>
            </a:r>
            <a:endParaRPr lang="en-US" sz="2200" dirty="0"/>
          </a:p>
        </p:txBody>
      </p:sp>
    </p:spTree>
    <p:extLst>
      <p:ext uri="{BB962C8B-B14F-4D97-AF65-F5344CB8AC3E}">
        <p14:creationId xmlns:p14="http://schemas.microsoft.com/office/powerpoint/2010/main" val="78003384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Chapter Preview </a:t>
            </a:r>
            <a:r>
              <a:rPr lang="en-US" altLang="en-US" sz="2000" b="0" dirty="0">
                <a:ea typeface="ヒラギノ角ゴ Pro W3" pitchFamily="-84" charset="-128"/>
              </a:rPr>
              <a:t>(3 of 3)</a:t>
            </a:r>
            <a:endParaRPr lang="en-IN" dirty="0">
              <a:latin typeface="+mj-lt"/>
            </a:endParaRPr>
          </a:p>
        </p:txBody>
      </p:sp>
      <p:sp>
        <p:nvSpPr>
          <p:cNvPr id="3" name="Content Placeholder 2"/>
          <p:cNvSpPr>
            <a:spLocks noGrp="1"/>
          </p:cNvSpPr>
          <p:nvPr>
            <p:ph idx="1"/>
          </p:nvPr>
        </p:nvSpPr>
        <p:spPr/>
        <p:txBody>
          <a:bodyPr/>
          <a:lstStyle/>
          <a:p>
            <a:pPr marL="0" indent="0">
              <a:buNone/>
            </a:pPr>
            <a:r>
              <a:rPr lang="en-US" altLang="en-US" sz="2200" dirty="0">
                <a:ea typeface="ヒラギノ角ゴ Pro W3" pitchFamily="-84" charset="-128"/>
              </a:rPr>
              <a:t>In this chapter, we examine the role of the financial system in an advanced economy. We study the effects of financial markets and institutions on the economy, and look at their general structure and operations. Topics include:</a:t>
            </a:r>
          </a:p>
          <a:p>
            <a:pPr lvl="1"/>
            <a:r>
              <a:rPr lang="en-US" altLang="en-US" sz="2200" dirty="0">
                <a:ea typeface="ヒラギノ角ゴ Pro W3" pitchFamily="-84" charset="-128"/>
              </a:rPr>
              <a:t>Function of Financial Markets</a:t>
            </a:r>
            <a:endParaRPr lang="en-US" sz="2200" dirty="0"/>
          </a:p>
          <a:p>
            <a:pPr lvl="1"/>
            <a:r>
              <a:rPr lang="en-US" altLang="en-US" sz="2200" dirty="0">
                <a:ea typeface="ヒラギノ角ゴ Pro W3" pitchFamily="-84" charset="-128"/>
              </a:rPr>
              <a:t>Structure of Financial Markets</a:t>
            </a:r>
            <a:endParaRPr lang="en-US" sz="2200" dirty="0"/>
          </a:p>
          <a:p>
            <a:pPr lvl="1"/>
            <a:r>
              <a:rPr lang="en-US" altLang="en-US" sz="2200" dirty="0">
                <a:ea typeface="ヒラギノ角ゴ Pro W3" pitchFamily="-84" charset="-128"/>
              </a:rPr>
              <a:t>Internationalization of Financial Markets</a:t>
            </a:r>
            <a:endParaRPr lang="en-US" sz="2200" dirty="0"/>
          </a:p>
          <a:p>
            <a:pPr lvl="1"/>
            <a:r>
              <a:rPr lang="en-US" altLang="en-US" sz="2200" dirty="0">
                <a:ea typeface="ヒラギノ角ゴ Pro W3" pitchFamily="-84" charset="-128"/>
              </a:rPr>
              <a:t>Function of Financial Intermediaries: Indirect Finance</a:t>
            </a:r>
            <a:endParaRPr lang="en-US" sz="2200" dirty="0"/>
          </a:p>
          <a:p>
            <a:pPr lvl="1"/>
            <a:r>
              <a:rPr lang="en-US" altLang="en-US" sz="2200" dirty="0">
                <a:ea typeface="ヒラギノ角ゴ Pro W3" pitchFamily="-84" charset="-128"/>
              </a:rPr>
              <a:t>Types of Financial Intermediaries</a:t>
            </a:r>
            <a:endParaRPr lang="en-US" sz="2200" dirty="0"/>
          </a:p>
          <a:p>
            <a:pPr lvl="1"/>
            <a:r>
              <a:rPr lang="en-US" altLang="en-US" sz="2200" dirty="0">
                <a:ea typeface="ヒラギノ角ゴ Pro W3" pitchFamily="-84" charset="-128"/>
              </a:rPr>
              <a:t>Regulation of the Financial System</a:t>
            </a:r>
            <a:endParaRPr lang="en-US" sz="2200" dirty="0"/>
          </a:p>
        </p:txBody>
      </p:sp>
    </p:spTree>
    <p:extLst>
      <p:ext uri="{BB962C8B-B14F-4D97-AF65-F5344CB8AC3E}">
        <p14:creationId xmlns:p14="http://schemas.microsoft.com/office/powerpoint/2010/main" val="23473011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Function of Financial Markets</a:t>
            </a:r>
            <a:endParaRPr lang="en-IN" dirty="0">
              <a:latin typeface="+mj-lt"/>
            </a:endParaRPr>
          </a:p>
        </p:txBody>
      </p:sp>
      <p:sp>
        <p:nvSpPr>
          <p:cNvPr id="3" name="Content Placeholder 2"/>
          <p:cNvSpPr>
            <a:spLocks noGrp="1"/>
          </p:cNvSpPr>
          <p:nvPr>
            <p:ph idx="1"/>
          </p:nvPr>
        </p:nvSpPr>
        <p:spPr/>
        <p:txBody>
          <a:bodyPr/>
          <a:lstStyle/>
          <a:p>
            <a:r>
              <a:rPr lang="en-US" altLang="en-US" sz="2200" dirty="0">
                <a:ea typeface="ヒラギノ角ゴ Pro W3" pitchFamily="-84" charset="-128"/>
              </a:rPr>
              <a:t>Channels funds from person or business without investment opportunities (i.e., </a:t>
            </a:r>
            <a:r>
              <a:rPr lang="ja-JP" altLang="en-US" sz="2200" dirty="0"/>
              <a:t>“</a:t>
            </a:r>
            <a:r>
              <a:rPr lang="en-US" altLang="ja-JP" sz="2200" dirty="0">
                <a:ea typeface="ヒラギノ角ゴ Pro W3" pitchFamily="-84" charset="-128"/>
              </a:rPr>
              <a:t>Lender-Savers</a:t>
            </a:r>
            <a:r>
              <a:rPr lang="ja-JP" altLang="en-US" sz="2200" dirty="0"/>
              <a:t>”</a:t>
            </a:r>
            <a:r>
              <a:rPr lang="en-US" altLang="ja-JP" sz="2200" dirty="0">
                <a:ea typeface="ヒラギノ角ゴ Pro W3" pitchFamily="-84" charset="-128"/>
              </a:rPr>
              <a:t>) to one who has them (i.e., </a:t>
            </a:r>
            <a:r>
              <a:rPr lang="ja-JP" altLang="en-US" sz="2200" dirty="0"/>
              <a:t>“</a:t>
            </a:r>
            <a:r>
              <a:rPr lang="en-US" altLang="ja-JP" sz="2200" dirty="0">
                <a:ea typeface="ヒラギノ角ゴ Pro W3" pitchFamily="-84" charset="-128"/>
              </a:rPr>
              <a:t>Borrower-Spenders</a:t>
            </a:r>
            <a:r>
              <a:rPr lang="ja-JP" altLang="en-US" sz="2200" dirty="0"/>
              <a:t>”</a:t>
            </a:r>
            <a:r>
              <a:rPr lang="en-US" altLang="ja-JP" sz="2200" dirty="0">
                <a:ea typeface="ヒラギノ角ゴ Pro W3" pitchFamily="-84" charset="-128"/>
              </a:rPr>
              <a:t>)</a:t>
            </a:r>
          </a:p>
          <a:p>
            <a:r>
              <a:rPr lang="en-US" altLang="en-US" sz="2200" dirty="0">
                <a:ea typeface="ヒラギノ角ゴ Pro W3" pitchFamily="-84" charset="-128"/>
              </a:rPr>
              <a:t>Improves economic </a:t>
            </a:r>
            <a:r>
              <a:rPr lang="en-US" altLang="en-US" sz="2200" dirty="0" smtClean="0">
                <a:ea typeface="ヒラギノ角ゴ Pro W3" pitchFamily="-84" charset="-128"/>
              </a:rPr>
              <a:t>efficiency</a:t>
            </a:r>
            <a:endParaRPr lang="en-US" sz="2200" dirty="0"/>
          </a:p>
        </p:txBody>
      </p:sp>
    </p:spTree>
    <p:extLst>
      <p:ext uri="{BB962C8B-B14F-4D97-AF65-F5344CB8AC3E}">
        <p14:creationId xmlns:p14="http://schemas.microsoft.com/office/powerpoint/2010/main" val="32660742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Financial Markets Funds Transferees</a:t>
            </a:r>
            <a:endParaRPr lang="en-US" sz="3600" b="1" dirty="0">
              <a:latin typeface="+mj-lt"/>
            </a:endParaRPr>
          </a:p>
        </p:txBody>
      </p:sp>
      <p:sp>
        <p:nvSpPr>
          <p:cNvPr id="4" name="Content Placeholder 3"/>
          <p:cNvSpPr>
            <a:spLocks noGrp="1"/>
          </p:cNvSpPr>
          <p:nvPr>
            <p:ph idx="13"/>
          </p:nvPr>
        </p:nvSpPr>
        <p:spPr>
          <a:xfrm>
            <a:off x="457200" y="1600200"/>
            <a:ext cx="4038600" cy="4525963"/>
          </a:xfrm>
        </p:spPr>
        <p:txBody>
          <a:bodyPr/>
          <a:lstStyle/>
          <a:p>
            <a:pPr marL="533400" indent="-533400">
              <a:buNone/>
              <a:defRPr/>
            </a:pPr>
            <a:r>
              <a:rPr lang="en-US" sz="2200" u="sng" dirty="0"/>
              <a:t>Lender-Savers</a:t>
            </a:r>
          </a:p>
          <a:p>
            <a:pPr marL="402336" indent="-402336">
              <a:buFont typeface="Times"/>
              <a:buAutoNum type="arabicPeriod"/>
              <a:defRPr/>
            </a:pPr>
            <a:r>
              <a:rPr lang="en-US" sz="2200" dirty="0"/>
              <a:t>Households</a:t>
            </a:r>
          </a:p>
          <a:p>
            <a:pPr marL="402336" indent="-402336">
              <a:buFont typeface="Times"/>
              <a:buAutoNum type="arabicPeriod"/>
              <a:defRPr/>
            </a:pPr>
            <a:r>
              <a:rPr lang="en-US" sz="2200" dirty="0"/>
              <a:t>Business firms</a:t>
            </a:r>
          </a:p>
          <a:p>
            <a:pPr marL="402336" indent="-402336">
              <a:buFont typeface="Times"/>
              <a:buAutoNum type="arabicPeriod"/>
              <a:defRPr/>
            </a:pPr>
            <a:r>
              <a:rPr lang="en-US" sz="2200" dirty="0"/>
              <a:t>Government</a:t>
            </a:r>
          </a:p>
          <a:p>
            <a:pPr marL="402336" indent="-402336">
              <a:buFont typeface="Times"/>
              <a:buAutoNum type="arabicPeriod"/>
              <a:defRPr/>
            </a:pPr>
            <a:r>
              <a:rPr lang="en-US" sz="2200" dirty="0" smtClean="0"/>
              <a:t>Foreigners</a:t>
            </a:r>
            <a:endParaRPr lang="en-US" sz="2200" dirty="0"/>
          </a:p>
        </p:txBody>
      </p:sp>
      <p:sp>
        <p:nvSpPr>
          <p:cNvPr id="2" name="Content Placeholder"/>
          <p:cNvSpPr>
            <a:spLocks noGrp="1"/>
          </p:cNvSpPr>
          <p:nvPr>
            <p:ph idx="1"/>
          </p:nvPr>
        </p:nvSpPr>
        <p:spPr>
          <a:xfrm>
            <a:off x="4648200" y="1600200"/>
            <a:ext cx="4038600" cy="4572000"/>
          </a:xfrm>
        </p:spPr>
        <p:txBody>
          <a:bodyPr/>
          <a:lstStyle/>
          <a:p>
            <a:pPr marL="533400" indent="-533400">
              <a:buNone/>
              <a:defRPr/>
            </a:pPr>
            <a:r>
              <a:rPr lang="en-US" sz="2200" u="sng" dirty="0"/>
              <a:t>Borrower-Spenders</a:t>
            </a:r>
          </a:p>
          <a:p>
            <a:pPr marL="402336" indent="-402336">
              <a:buFont typeface="Times"/>
              <a:buAutoNum type="arabicPeriod"/>
              <a:defRPr/>
            </a:pPr>
            <a:r>
              <a:rPr lang="en-US" sz="2200" dirty="0"/>
              <a:t>Business firms</a:t>
            </a:r>
          </a:p>
          <a:p>
            <a:pPr marL="402336" indent="-402336">
              <a:buFont typeface="Times"/>
              <a:buAutoNum type="arabicPeriod"/>
              <a:defRPr/>
            </a:pPr>
            <a:r>
              <a:rPr lang="en-US" sz="2200" dirty="0"/>
              <a:t>Government</a:t>
            </a:r>
          </a:p>
          <a:p>
            <a:pPr marL="402336" indent="-402336">
              <a:buFont typeface="Times"/>
              <a:buAutoNum type="arabicPeriod"/>
              <a:defRPr/>
            </a:pPr>
            <a:r>
              <a:rPr lang="en-US" sz="2200" dirty="0"/>
              <a:t>Households</a:t>
            </a:r>
          </a:p>
          <a:p>
            <a:pPr marL="402336" indent="-402336">
              <a:buFont typeface="Times"/>
              <a:buAutoNum type="arabicPeriod"/>
              <a:defRPr/>
            </a:pPr>
            <a:r>
              <a:rPr lang="en-US" sz="2200" dirty="0"/>
              <a:t>Foreigners</a:t>
            </a:r>
          </a:p>
        </p:txBody>
      </p:sp>
    </p:spTree>
    <p:extLst>
      <p:ext uri="{BB962C8B-B14F-4D97-AF65-F5344CB8AC3E}">
        <p14:creationId xmlns:p14="http://schemas.microsoft.com/office/powerpoint/2010/main" val="62886817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Segments of Financial Markets</a:t>
            </a:r>
            <a:endParaRPr lang="en-US" sz="3600" b="1" dirty="0">
              <a:solidFill>
                <a:schemeClr val="bg1"/>
              </a:solidFill>
              <a:latin typeface="+mj-lt"/>
            </a:endParaRPr>
          </a:p>
        </p:txBody>
      </p:sp>
      <p:sp>
        <p:nvSpPr>
          <p:cNvPr id="2" name="Content Placeholder"/>
          <p:cNvSpPr>
            <a:spLocks noGrp="1"/>
          </p:cNvSpPr>
          <p:nvPr>
            <p:ph idx="1"/>
          </p:nvPr>
        </p:nvSpPr>
        <p:spPr>
          <a:noFill/>
        </p:spPr>
        <p:txBody>
          <a:bodyPr/>
          <a:lstStyle/>
          <a:p>
            <a:pPr marL="402336" indent="-402336">
              <a:buFont typeface="Times" panose="02020603050405020304" pitchFamily="18" charset="0"/>
              <a:buAutoNum type="arabicPeriod"/>
            </a:pPr>
            <a:r>
              <a:rPr lang="en-US" altLang="en-US" sz="2200" dirty="0">
                <a:ea typeface="ヒラギノ角ゴ Pro W3" pitchFamily="-84" charset="-128"/>
              </a:rPr>
              <a:t>Direct Finance</a:t>
            </a:r>
          </a:p>
          <a:p>
            <a:pPr lvl="1"/>
            <a:r>
              <a:rPr lang="en-US" altLang="en-US" sz="2200" dirty="0">
                <a:ea typeface="ヒラギノ角ゴ Pro W3" pitchFamily="-84" charset="-128"/>
              </a:rPr>
              <a:t>Borrowers borrow directly from lenders in financial markets by selling financial instruments which are claims on the borrower</a:t>
            </a:r>
            <a:r>
              <a:rPr lang="ja-JP" altLang="en-US" sz="2200" dirty="0"/>
              <a:t>’</a:t>
            </a:r>
            <a:r>
              <a:rPr lang="en-US" altLang="ja-JP" sz="2200" dirty="0">
                <a:ea typeface="ヒラギノ角ゴ Pro W3" pitchFamily="-84" charset="-128"/>
              </a:rPr>
              <a:t>s future income or assets</a:t>
            </a:r>
            <a:endParaRPr lang="en-US" sz="2200" dirty="0"/>
          </a:p>
          <a:p>
            <a:pPr marL="402336" indent="-402336">
              <a:buFont typeface="Times" panose="02020603050405020304" pitchFamily="18" charset="0"/>
              <a:buAutoNum type="arabicPeriod"/>
            </a:pPr>
            <a:r>
              <a:rPr lang="en-US" altLang="en-US" sz="2200" dirty="0">
                <a:ea typeface="ヒラギノ角ゴ Pro W3" pitchFamily="-84" charset="-128"/>
              </a:rPr>
              <a:t>Indirect Finance</a:t>
            </a:r>
          </a:p>
          <a:p>
            <a:pPr lvl="1"/>
            <a:r>
              <a:rPr lang="en-US" altLang="en-US" sz="2200" dirty="0">
                <a:ea typeface="ヒラギノ角ゴ Pro W3" pitchFamily="-84" charset="-128"/>
              </a:rPr>
              <a:t>Borrowers borrow indirectly from lenders via financial intermediaries (established to source both loanable funds and loan opportunities) by issuing financial instruments which are claims on the borrower</a:t>
            </a:r>
            <a:r>
              <a:rPr lang="ja-JP" altLang="en-US" sz="2200" dirty="0"/>
              <a:t>’</a:t>
            </a:r>
            <a:r>
              <a:rPr lang="en-US" altLang="ja-JP" sz="2200" dirty="0">
                <a:ea typeface="ヒラギノ角ゴ Pro W3" pitchFamily="-84" charset="-128"/>
              </a:rPr>
              <a:t>s future income or assets</a:t>
            </a:r>
            <a:endParaRPr lang="en-US" sz="2200" dirty="0"/>
          </a:p>
        </p:txBody>
      </p:sp>
    </p:spTree>
    <p:extLst>
      <p:ext uri="{BB962C8B-B14F-4D97-AF65-F5344CB8AC3E}">
        <p14:creationId xmlns:p14="http://schemas.microsoft.com/office/powerpoint/2010/main" val="30256519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t>Figure 2.1 Flows of Funds Through the Financial System</a:t>
            </a:r>
            <a:endParaRPr lang="en-US" dirty="0">
              <a:latin typeface="+mj-lt"/>
            </a:endParaRPr>
          </a:p>
        </p:txBody>
      </p:sp>
      <p:pic>
        <p:nvPicPr>
          <p:cNvPr id="4" name="Picture 4" descr="A diagram shows flows of funds through the financial system.&#10;The diagram shows that in direct finance financial market get funds from lender-savers such as households, business firms, government, and foreigners and from financial intermediaries and provide funds to borrower-spenders such as business firms, government, households, and foreigners. In case of indirect finance financial intermediaries get funds from lender-savers such as households, business firms, government, and foreigners and provide funds to borrower-spenders such as business firms, government, households, and foreigners and to the financial market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14217" y="1600200"/>
            <a:ext cx="6515566" cy="41497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7719139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Importance of Financial Markets </a:t>
            </a:r>
            <a:r>
              <a:rPr lang="en-US" altLang="en-US" sz="2000" b="0" dirty="0">
                <a:ea typeface="ヒラギノ角ゴ Pro W3" pitchFamily="-84" charset="-128"/>
              </a:rPr>
              <a:t>(1 of 2)</a:t>
            </a:r>
            <a:endParaRPr lang="en-US" b="1" dirty="0">
              <a:latin typeface="+mj-lt"/>
            </a:endParaRPr>
          </a:p>
        </p:txBody>
      </p:sp>
      <p:sp>
        <p:nvSpPr>
          <p:cNvPr id="2" name="Content Placeholder 1"/>
          <p:cNvSpPr>
            <a:spLocks noGrp="1"/>
          </p:cNvSpPr>
          <p:nvPr>
            <p:ph idx="1"/>
          </p:nvPr>
        </p:nvSpPr>
        <p:spPr/>
        <p:txBody>
          <a:bodyPr/>
          <a:lstStyle/>
          <a:p>
            <a:r>
              <a:rPr lang="en-US" altLang="en-US" sz="2200" dirty="0">
                <a:ea typeface="ヒラギノ角ゴ Pro W3" pitchFamily="-84" charset="-128"/>
              </a:rPr>
              <a:t>This is important. For example, if you save $1,000, but there are no financial markets, then you can earn no return on this - might as well put the money under your mattress.</a:t>
            </a:r>
          </a:p>
          <a:p>
            <a:r>
              <a:rPr lang="en-US" altLang="en-US" sz="2200" dirty="0">
                <a:ea typeface="ヒラギノ角ゴ Pro W3" pitchFamily="-84" charset="-128"/>
              </a:rPr>
              <a:t>However, if a carpenter could use that money to buy a new saw (increasing her productivity), then she is willing to pay you some interest for the use of the funds.</a:t>
            </a:r>
            <a:endParaRPr lang="en-US" sz="2200" dirty="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6183941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ea typeface="ヒラギノ角ゴ Pro W3" pitchFamily="-84" charset="-128"/>
              </a:rPr>
              <a:t>Importance of Financial Markets </a:t>
            </a:r>
            <a:r>
              <a:rPr lang="en-US" altLang="en-US" sz="2000" b="0" dirty="0">
                <a:ea typeface="ヒラギノ角ゴ Pro W3" pitchFamily="-84" charset="-128"/>
              </a:rPr>
              <a:t>(2 of 2)</a:t>
            </a:r>
            <a:endParaRPr lang="en-US" b="1" dirty="0">
              <a:latin typeface="+mj-lt"/>
            </a:endParaRPr>
          </a:p>
        </p:txBody>
      </p:sp>
      <p:sp>
        <p:nvSpPr>
          <p:cNvPr id="3" name="Content Placeholder"/>
          <p:cNvSpPr>
            <a:spLocks noGrp="1"/>
          </p:cNvSpPr>
          <p:nvPr>
            <p:ph idx="1"/>
          </p:nvPr>
        </p:nvSpPr>
        <p:spPr/>
        <p:txBody>
          <a:bodyPr/>
          <a:lstStyle/>
          <a:p>
            <a:pPr marL="255600" indent="-255600">
              <a:buSzPct val="100000"/>
            </a:pPr>
            <a:r>
              <a:rPr lang="en-US" altLang="en-US" sz="2200" dirty="0">
                <a:ea typeface="ヒラギノ角ゴ Pro W3" pitchFamily="-84" charset="-128"/>
              </a:rPr>
              <a:t>Financial markets are critical for producing an efficient allocation of capital, allowing funds to move from people who lack productive investment opportunities to people who have them.</a:t>
            </a:r>
          </a:p>
          <a:p>
            <a:pPr marL="255600" indent="-255600">
              <a:buSzPct val="100000"/>
            </a:pPr>
            <a:r>
              <a:rPr lang="en-US" altLang="en-US" sz="2200" dirty="0">
                <a:ea typeface="ヒラギノ角ゴ Pro W3" pitchFamily="-84" charset="-128"/>
              </a:rPr>
              <a:t>Financial markets also improve the well-being of consumers, allowing them to time their purchases better.</a:t>
            </a:r>
            <a:endParaRPr lang="en-US" sz="2200" dirty="0"/>
          </a:p>
        </p:txBody>
      </p:sp>
    </p:spTree>
    <p:extLst>
      <p:ext uri="{BB962C8B-B14F-4D97-AF65-F5344CB8AC3E}">
        <p14:creationId xmlns:p14="http://schemas.microsoft.com/office/powerpoint/2010/main" val="37877910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ea typeface="ヒラギノ角ゴ Pro W3" pitchFamily="-84" charset="-128"/>
              </a:rPr>
              <a:t>Structure of Financial Markets </a:t>
            </a:r>
            <a:r>
              <a:rPr lang="en-US" altLang="en-US" sz="2000" b="0" dirty="0">
                <a:ea typeface="ヒラギノ角ゴ Pro W3" pitchFamily="-84" charset="-128"/>
              </a:rPr>
              <a:t>(1 of 5)</a:t>
            </a:r>
            <a:endParaRPr lang="en-US" b="1" dirty="0">
              <a:solidFill>
                <a:srgbClr val="FFFFFF"/>
              </a:solidFill>
              <a:latin typeface="+mj-lt"/>
            </a:endParaRPr>
          </a:p>
        </p:txBody>
      </p:sp>
      <p:sp>
        <p:nvSpPr>
          <p:cNvPr id="3" name="Content Placeholder"/>
          <p:cNvSpPr>
            <a:spLocks noGrp="1"/>
          </p:cNvSpPr>
          <p:nvPr>
            <p:ph idx="1"/>
          </p:nvPr>
        </p:nvSpPr>
        <p:spPr/>
        <p:txBody>
          <a:bodyPr>
            <a:normAutofit/>
          </a:bodyPr>
          <a:lstStyle/>
          <a:p>
            <a:pPr marL="0" indent="0">
              <a:buNone/>
              <a:defRPr/>
            </a:pPr>
            <a:r>
              <a:rPr lang="en-US" altLang="en-US" sz="2200" dirty="0">
                <a:ea typeface="ヒラギノ角ゴ Pro W3" pitchFamily="-84" charset="-128"/>
              </a:rPr>
              <a:t>It helps to define financial markets along a variety of dimensions (not necessarily mutually exclusive). For starters…</a:t>
            </a:r>
            <a:endParaRPr lang="en-US" sz="2200" dirty="0"/>
          </a:p>
        </p:txBody>
      </p:sp>
    </p:spTree>
    <p:extLst>
      <p:ext uri="{BB962C8B-B14F-4D97-AF65-F5344CB8AC3E}">
        <p14:creationId xmlns:p14="http://schemas.microsoft.com/office/powerpoint/2010/main" val="10803344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ltLang="en-US" sz="3600" dirty="0">
                <a:ea typeface="ヒラギノ角ゴ Pro W3" pitchFamily="-84" charset="-128"/>
              </a:rPr>
              <a:t>Structure of Financial Markets </a:t>
            </a:r>
            <a:r>
              <a:rPr lang="en-US" altLang="en-US" sz="2000" b="0" dirty="0">
                <a:ea typeface="ヒラギノ角ゴ Pro W3" pitchFamily="-84" charset="-128"/>
              </a:rPr>
              <a:t>(2 of 5)</a:t>
            </a:r>
            <a:endParaRPr lang="en-US" b="1" dirty="0">
              <a:solidFill>
                <a:srgbClr val="FFFFFF"/>
              </a:solidFill>
              <a:latin typeface="+mj-lt"/>
            </a:endParaRPr>
          </a:p>
        </p:txBody>
      </p:sp>
      <p:sp>
        <p:nvSpPr>
          <p:cNvPr id="2" name="Content Placeholder 1"/>
          <p:cNvSpPr>
            <a:spLocks noGrp="1"/>
          </p:cNvSpPr>
          <p:nvPr>
            <p:ph idx="1"/>
          </p:nvPr>
        </p:nvSpPr>
        <p:spPr/>
        <p:txBody>
          <a:bodyPr/>
          <a:lstStyle/>
          <a:p>
            <a:pPr marL="402336" indent="-402336">
              <a:buFont typeface="Times" panose="02020603050405020304" pitchFamily="18" charset="0"/>
              <a:buAutoNum type="arabicPeriod"/>
            </a:pPr>
            <a:r>
              <a:rPr lang="en-US" altLang="en-US" sz="2200" dirty="0">
                <a:ea typeface="ヒラギノ角ゴ Pro W3" pitchFamily="-84" charset="-128"/>
              </a:rPr>
              <a:t>Debt Markets</a:t>
            </a:r>
          </a:p>
          <a:p>
            <a:pPr lvl="1"/>
            <a:r>
              <a:rPr lang="en-US" altLang="en-US" sz="2200" dirty="0">
                <a:ea typeface="ヒラギノ角ゴ Pro W3" pitchFamily="-84" charset="-128"/>
              </a:rPr>
              <a:t>Short-Term (maturity &lt; 1 year)</a:t>
            </a:r>
            <a:endParaRPr lang="en-US" sz="2200" dirty="0"/>
          </a:p>
          <a:p>
            <a:pPr lvl="1"/>
            <a:r>
              <a:rPr lang="en-US" altLang="en-US" sz="2200" dirty="0">
                <a:ea typeface="ヒラギノ角ゴ Pro W3" pitchFamily="-84" charset="-128"/>
              </a:rPr>
              <a:t>Long-Term (maturity &gt; 10 year)</a:t>
            </a:r>
            <a:endParaRPr lang="en-US" sz="2200" dirty="0"/>
          </a:p>
          <a:p>
            <a:pPr lvl="1"/>
            <a:r>
              <a:rPr lang="en-US" altLang="en-US" sz="2200" dirty="0">
                <a:ea typeface="ヒラギノ角ゴ Pro W3" pitchFamily="-84" charset="-128"/>
              </a:rPr>
              <a:t>Intermediate term (maturity in-between)</a:t>
            </a:r>
            <a:endParaRPr lang="en-US" sz="2200" dirty="0"/>
          </a:p>
          <a:p>
            <a:pPr lvl="1"/>
            <a:r>
              <a:rPr lang="en-US" altLang="en-US" sz="2200" dirty="0">
                <a:ea typeface="ヒラギノ角ゴ Pro W3" pitchFamily="-84" charset="-128"/>
              </a:rPr>
              <a:t>Represented $39.7 trillion at the end of 2015.</a:t>
            </a:r>
            <a:endParaRPr lang="en-US" sz="2200" dirty="0"/>
          </a:p>
          <a:p>
            <a:pPr marL="402336" indent="-402336">
              <a:buFont typeface="Times" panose="02020603050405020304" pitchFamily="18" charset="0"/>
              <a:buAutoNum type="arabicPeriod"/>
            </a:pPr>
            <a:r>
              <a:rPr lang="en-US" altLang="en-US" sz="2200" dirty="0">
                <a:ea typeface="ヒラギノ角ゴ Pro W3" pitchFamily="-84" charset="-128"/>
              </a:rPr>
              <a:t>Equity Markets</a:t>
            </a:r>
          </a:p>
          <a:p>
            <a:pPr lvl="1"/>
            <a:r>
              <a:rPr lang="en-US" altLang="en-US" sz="2200" dirty="0">
                <a:ea typeface="ヒラギノ角ゴ Pro W3" pitchFamily="-84" charset="-128"/>
              </a:rPr>
              <a:t>Pay dividends, in theory forever</a:t>
            </a:r>
            <a:endParaRPr lang="en-US" sz="2200" dirty="0"/>
          </a:p>
          <a:p>
            <a:pPr lvl="1"/>
            <a:r>
              <a:rPr lang="en-US" altLang="en-US" sz="2200" dirty="0">
                <a:ea typeface="ヒラギノ角ゴ Pro W3" pitchFamily="-84" charset="-128"/>
              </a:rPr>
              <a:t>Represents an ownership claim in the firm</a:t>
            </a:r>
            <a:endParaRPr lang="en-US" sz="2200" dirty="0"/>
          </a:p>
          <a:p>
            <a:pPr lvl="1"/>
            <a:r>
              <a:rPr lang="en-US" altLang="en-US" sz="2200" dirty="0">
                <a:ea typeface="ヒラギノ角ゴ Pro W3" pitchFamily="-84" charset="-128"/>
              </a:rPr>
              <a:t>Total value of all U.S. equity was $35.7 trillion at the end of 2015.</a:t>
            </a:r>
            <a:endParaRPr lang="en-US" sz="2200" dirty="0"/>
          </a:p>
        </p:txBody>
      </p:sp>
    </p:spTree>
    <p:extLst>
      <p:ext uri="{BB962C8B-B14F-4D97-AF65-F5344CB8AC3E}">
        <p14:creationId xmlns:p14="http://schemas.microsoft.com/office/powerpoint/2010/main" val="34477465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ltLang="en-US" sz="3600" dirty="0">
                <a:ea typeface="ヒラギノ角ゴ Pro W3" pitchFamily="-84" charset="-128"/>
              </a:rPr>
              <a:t>Structure of Financial Markets </a:t>
            </a:r>
            <a:r>
              <a:rPr lang="en-US" altLang="en-US" sz="2000" b="0" dirty="0">
                <a:ea typeface="ヒラギノ角ゴ Pro W3" pitchFamily="-84" charset="-128"/>
              </a:rPr>
              <a:t>(3 of 5)</a:t>
            </a:r>
            <a:endParaRPr lang="en-US" b="1" dirty="0">
              <a:solidFill>
                <a:srgbClr val="FFFFFF"/>
              </a:solidFill>
              <a:latin typeface="+mj-lt"/>
            </a:endParaRPr>
          </a:p>
        </p:txBody>
      </p:sp>
      <p:sp>
        <p:nvSpPr>
          <p:cNvPr id="2" name="Content Placeholder 1"/>
          <p:cNvSpPr>
            <a:spLocks noGrp="1"/>
          </p:cNvSpPr>
          <p:nvPr>
            <p:ph idx="1"/>
          </p:nvPr>
        </p:nvSpPr>
        <p:spPr/>
        <p:txBody>
          <a:bodyPr/>
          <a:lstStyle/>
          <a:p>
            <a:pPr marL="402336" indent="-402336">
              <a:buFont typeface="Times" panose="02020603050405020304" pitchFamily="18" charset="0"/>
              <a:buAutoNum type="arabicPeriod"/>
            </a:pPr>
            <a:r>
              <a:rPr lang="en-US" altLang="en-US" sz="2200" dirty="0">
                <a:ea typeface="ヒラギノ角ゴ Pro W3" pitchFamily="-84" charset="-128"/>
              </a:rPr>
              <a:t>Primary Market</a:t>
            </a:r>
          </a:p>
          <a:p>
            <a:pPr lvl="1"/>
            <a:r>
              <a:rPr lang="en-US" altLang="en-US" sz="2200" dirty="0">
                <a:ea typeface="ヒラギノ角ゴ Pro W3" pitchFamily="-84" charset="-128"/>
              </a:rPr>
              <a:t>New security issues sold to initial buyers</a:t>
            </a:r>
            <a:endParaRPr lang="en-US" sz="2200" dirty="0"/>
          </a:p>
          <a:p>
            <a:pPr lvl="1"/>
            <a:r>
              <a:rPr lang="en-US" altLang="en-US" sz="2200" dirty="0">
                <a:ea typeface="ヒラギノ角ゴ Pro W3" pitchFamily="-84" charset="-128"/>
              </a:rPr>
              <a:t>Typically involves an investment bank who underwrites the offering</a:t>
            </a:r>
            <a:endParaRPr lang="en-US" sz="2200" dirty="0"/>
          </a:p>
          <a:p>
            <a:pPr marL="402336" indent="-402336">
              <a:buFont typeface="Times" panose="02020603050405020304" pitchFamily="18" charset="0"/>
              <a:buAutoNum type="arabicPeriod"/>
            </a:pPr>
            <a:r>
              <a:rPr lang="en-US" altLang="en-US" sz="2200" dirty="0">
                <a:ea typeface="ヒラギノ角ゴ Pro W3" pitchFamily="-84" charset="-128"/>
              </a:rPr>
              <a:t>Secondary Market</a:t>
            </a:r>
          </a:p>
          <a:p>
            <a:pPr lvl="1"/>
            <a:r>
              <a:rPr lang="en-US" altLang="en-US" sz="2200" dirty="0">
                <a:ea typeface="ヒラギノ角ゴ Pro W3" pitchFamily="-84" charset="-128"/>
              </a:rPr>
              <a:t>Securities previously issued are bought and sold</a:t>
            </a:r>
            <a:endParaRPr lang="en-US" sz="2200" dirty="0"/>
          </a:p>
          <a:p>
            <a:pPr lvl="1"/>
            <a:r>
              <a:rPr lang="en-US" altLang="en-US" sz="2200" dirty="0">
                <a:ea typeface="ヒラギノ角ゴ Pro W3" pitchFamily="-84" charset="-128"/>
              </a:rPr>
              <a:t>Examples include the NYSE and Nasdaq</a:t>
            </a:r>
            <a:endParaRPr lang="en-US" sz="2200" dirty="0"/>
          </a:p>
          <a:p>
            <a:pPr lvl="1"/>
            <a:r>
              <a:rPr lang="en-US" altLang="en-US" sz="2200" dirty="0">
                <a:ea typeface="ヒラギノ角ゴ Pro W3" pitchFamily="-84" charset="-128"/>
              </a:rPr>
              <a:t>Involves both brokers and dealers (do you know the difference?)</a:t>
            </a:r>
            <a:endParaRPr lang="en-US" sz="2200" dirty="0"/>
          </a:p>
        </p:txBody>
      </p:sp>
    </p:spTree>
    <p:extLst>
      <p:ext uri="{BB962C8B-B14F-4D97-AF65-F5344CB8AC3E}">
        <p14:creationId xmlns:p14="http://schemas.microsoft.com/office/powerpoint/2010/main" val="225502127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ea typeface="ヒラギノ角ゴ Pro W3" pitchFamily="-84" charset="-128"/>
              </a:rPr>
              <a:t>Structure of Financial Markets </a:t>
            </a:r>
            <a:r>
              <a:rPr lang="en-US" altLang="en-US" sz="2000" b="0" dirty="0">
                <a:ea typeface="ヒラギノ角ゴ Pro W3" pitchFamily="-84" charset="-128"/>
              </a:rPr>
              <a:t>(4 of 5)</a:t>
            </a:r>
            <a:endParaRPr lang="en-US" sz="2000" b="1" dirty="0">
              <a:solidFill>
                <a:srgbClr val="FFFFFF"/>
              </a:solidFill>
              <a:latin typeface="+mj-lt"/>
            </a:endParaRPr>
          </a:p>
        </p:txBody>
      </p:sp>
      <p:sp>
        <p:nvSpPr>
          <p:cNvPr id="3" name="Content Placeholder"/>
          <p:cNvSpPr>
            <a:spLocks noGrp="1"/>
          </p:cNvSpPr>
          <p:nvPr>
            <p:ph idx="1"/>
          </p:nvPr>
        </p:nvSpPr>
        <p:spPr>
          <a:xfrm>
            <a:off x="457200" y="1447800"/>
            <a:ext cx="8229600" cy="4953000"/>
          </a:xfrm>
        </p:spPr>
        <p:txBody>
          <a:bodyPr/>
          <a:lstStyle/>
          <a:p>
            <a:pPr marL="0" indent="0">
              <a:spcBef>
                <a:spcPct val="70000"/>
              </a:spcBef>
              <a:buNone/>
            </a:pPr>
            <a:r>
              <a:rPr lang="en-US" altLang="en-US" sz="2200" dirty="0">
                <a:ea typeface="ヒラギノ角ゴ Pro W3" pitchFamily="-84" charset="-128"/>
              </a:rPr>
              <a:t>Even though firms don</a:t>
            </a:r>
            <a:r>
              <a:rPr lang="ja-JP" altLang="en-US" sz="2200" dirty="0"/>
              <a:t>’</a:t>
            </a:r>
            <a:r>
              <a:rPr lang="en-US" altLang="ja-JP" sz="2200" dirty="0">
                <a:ea typeface="ヒラギノ角ゴ Pro W3" pitchFamily="-84" charset="-128"/>
              </a:rPr>
              <a:t>t get any money, per se, from the secondary market, it serves two important functions:</a:t>
            </a:r>
          </a:p>
          <a:p>
            <a:r>
              <a:rPr lang="en-US" altLang="en-US" sz="2200" dirty="0">
                <a:ea typeface="ヒラギノ角ゴ Pro W3" pitchFamily="-84" charset="-128"/>
              </a:rPr>
              <a:t>Provides liquidity, making it easy to buy and sell the securities of the companies</a:t>
            </a:r>
          </a:p>
          <a:p>
            <a:r>
              <a:rPr lang="en-US" altLang="en-US" sz="2200" dirty="0">
                <a:ea typeface="ヒラギノ角ゴ Pro W3" pitchFamily="-84" charset="-128"/>
              </a:rPr>
              <a:t>Establishes a price for the securities (useful for company valuation)</a:t>
            </a:r>
            <a:endParaRPr lang="en-US" sz="2200" dirty="0"/>
          </a:p>
        </p:txBody>
      </p:sp>
    </p:spTree>
    <p:extLst>
      <p:ext uri="{BB962C8B-B14F-4D97-AF65-F5344CB8AC3E}">
        <p14:creationId xmlns:p14="http://schemas.microsoft.com/office/powerpoint/2010/main" val="104901095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Structure of Financial Markets </a:t>
            </a:r>
            <a:r>
              <a:rPr lang="en-US" altLang="en-US" sz="2000" b="0" dirty="0">
                <a:ea typeface="ヒラギノ角ゴ Pro W3" pitchFamily="-84" charset="-128"/>
              </a:rPr>
              <a:t>(5 of 5)</a:t>
            </a:r>
            <a:endParaRPr lang="en-US" sz="2000" b="1" dirty="0">
              <a:solidFill>
                <a:schemeClr val="bg1">
                  <a:alpha val="0"/>
                </a:schemeClr>
              </a:solidFill>
              <a:latin typeface="+mj-lt"/>
            </a:endParaRPr>
          </a:p>
        </p:txBody>
      </p:sp>
      <p:sp>
        <p:nvSpPr>
          <p:cNvPr id="3" name="Content Placeholder 2"/>
          <p:cNvSpPr>
            <a:spLocks noGrp="1"/>
          </p:cNvSpPr>
          <p:nvPr>
            <p:ph idx="1"/>
          </p:nvPr>
        </p:nvSpPr>
        <p:spPr/>
        <p:txBody>
          <a:bodyPr>
            <a:noAutofit/>
          </a:bodyPr>
          <a:lstStyle/>
          <a:p>
            <a:pPr marL="0" indent="0">
              <a:buNone/>
              <a:defRPr/>
            </a:pPr>
            <a:r>
              <a:rPr lang="en-US" sz="2200" dirty="0">
                <a:ea typeface="ヒラギノ角ゴ Pro W3" charset="0"/>
                <a:cs typeface="ヒラギノ角ゴ Pro W3" charset="0"/>
              </a:rPr>
              <a:t>We can further classify secondary markets as follows:</a:t>
            </a:r>
          </a:p>
          <a:p>
            <a:pPr marL="402336" indent="-402336">
              <a:buFont typeface="Times" charset="0"/>
              <a:buAutoNum type="arabicPeriod"/>
              <a:defRPr/>
            </a:pPr>
            <a:r>
              <a:rPr lang="en-US" sz="2200" dirty="0">
                <a:ea typeface="ヒラギノ角ゴ Pro W3" charset="0"/>
                <a:cs typeface="ヒラギノ角ゴ Pro W3" charset="0"/>
              </a:rPr>
              <a:t>Exchanges</a:t>
            </a:r>
          </a:p>
          <a:p>
            <a:pPr lvl="1"/>
            <a:r>
              <a:rPr lang="en-US" sz="2200" dirty="0">
                <a:ea typeface="ヒラギノ角ゴ Pro W3" charset="0"/>
              </a:rPr>
              <a:t>Trades conducted in central locations (e.g., New York Stock Exchange, CBT)</a:t>
            </a:r>
            <a:endParaRPr lang="en-US" sz="2200" dirty="0"/>
          </a:p>
          <a:p>
            <a:pPr marL="402336" indent="-402336">
              <a:buFont typeface="Times" charset="0"/>
              <a:buAutoNum type="arabicPeriod"/>
              <a:defRPr/>
            </a:pPr>
            <a:r>
              <a:rPr lang="en-US" sz="2200" dirty="0">
                <a:ea typeface="ヒラギノ角ゴ Pro W3" charset="0"/>
                <a:cs typeface="ヒラギノ角ゴ Pro W3" charset="0"/>
              </a:rPr>
              <a:t>Over-the-Counter Markets</a:t>
            </a:r>
          </a:p>
          <a:p>
            <a:pPr lvl="1"/>
            <a:r>
              <a:rPr lang="en-US" sz="2200" dirty="0">
                <a:ea typeface="ヒラギノ角ゴ Pro W3" charset="0"/>
              </a:rPr>
              <a:t>Dealers at different locations buy and sell</a:t>
            </a:r>
            <a:endParaRPr lang="en-US" sz="2200" dirty="0"/>
          </a:p>
          <a:p>
            <a:pPr lvl="1"/>
            <a:r>
              <a:rPr lang="en-US" sz="2200" dirty="0">
                <a:ea typeface="ヒラギノ角ゴ Pro W3" charset="0"/>
              </a:rPr>
              <a:t>Best example is the market for Treasury Securities</a:t>
            </a:r>
            <a:endParaRPr lang="en-US" sz="2200" dirty="0"/>
          </a:p>
        </p:txBody>
      </p:sp>
    </p:spTree>
    <p:extLst>
      <p:ext uri="{BB962C8B-B14F-4D97-AF65-F5344CB8AC3E}">
        <p14:creationId xmlns:p14="http://schemas.microsoft.com/office/powerpoint/2010/main" val="36044425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Classifications of Financial Markets</a:t>
            </a:r>
            <a:endParaRPr lang="en-US" sz="3600" b="1" dirty="0">
              <a:latin typeface="+mj-lt"/>
            </a:endParaRPr>
          </a:p>
        </p:txBody>
      </p:sp>
      <p:sp>
        <p:nvSpPr>
          <p:cNvPr id="3" name="Content Placeholder 2"/>
          <p:cNvSpPr>
            <a:spLocks noGrp="1"/>
          </p:cNvSpPr>
          <p:nvPr>
            <p:ph idx="1"/>
          </p:nvPr>
        </p:nvSpPr>
        <p:spPr/>
        <p:txBody>
          <a:bodyPr>
            <a:noAutofit/>
          </a:bodyPr>
          <a:lstStyle/>
          <a:p>
            <a:pPr marL="0" indent="0">
              <a:buNone/>
              <a:defRPr/>
            </a:pPr>
            <a:r>
              <a:rPr lang="en-US" sz="2200" dirty="0">
                <a:ea typeface="ヒラギノ角ゴ Pro W3" charset="0"/>
                <a:cs typeface="ヒラギノ角ゴ Pro W3" charset="0"/>
              </a:rPr>
              <a:t>We can also classify markets by the maturity of the securities:</a:t>
            </a:r>
          </a:p>
          <a:p>
            <a:pPr marL="406400" indent="-406400">
              <a:buFont typeface="Times" charset="0"/>
              <a:buAutoNum type="arabicPeriod"/>
              <a:defRPr/>
            </a:pPr>
            <a:r>
              <a:rPr lang="en-US" sz="2200" dirty="0">
                <a:ea typeface="ヒラギノ角ゴ Pro W3" charset="0"/>
                <a:cs typeface="ヒラギノ角ゴ Pro W3" charset="0"/>
              </a:rPr>
              <a:t>Money Market: Short-Term</a:t>
            </a:r>
            <a:br>
              <a:rPr lang="en-US" sz="2200" dirty="0">
                <a:ea typeface="ヒラギノ角ゴ Pro W3" charset="0"/>
                <a:cs typeface="ヒラギノ角ゴ Pro W3" charset="0"/>
              </a:rPr>
            </a:br>
            <a:r>
              <a:rPr lang="en-US" sz="2200" dirty="0">
                <a:ea typeface="ヒラギノ角ゴ Pro W3" charset="0"/>
                <a:cs typeface="ヒラギノ角ゴ Pro W3" charset="0"/>
              </a:rPr>
              <a:t>(maturity &lt; 1 year)</a:t>
            </a:r>
          </a:p>
          <a:p>
            <a:pPr marL="406400" indent="-406400">
              <a:buFont typeface="Times" charset="0"/>
              <a:buAutoNum type="arabicPeriod"/>
              <a:defRPr/>
            </a:pPr>
            <a:r>
              <a:rPr lang="en-US" sz="2200" dirty="0">
                <a:ea typeface="ヒラギノ角ゴ Pro W3" charset="0"/>
                <a:cs typeface="ヒラギノ角ゴ Pro W3" charset="0"/>
              </a:rPr>
              <a:t>Capital Market: Long-Term</a:t>
            </a:r>
            <a:br>
              <a:rPr lang="en-US" sz="2200" dirty="0">
                <a:ea typeface="ヒラギノ角ゴ Pro W3" charset="0"/>
                <a:cs typeface="ヒラギノ角ゴ Pro W3" charset="0"/>
              </a:rPr>
            </a:br>
            <a:r>
              <a:rPr lang="en-US" sz="2200" dirty="0">
                <a:ea typeface="ヒラギノ角ゴ Pro W3" charset="0"/>
                <a:cs typeface="ヒラギノ角ゴ Pro W3" charset="0"/>
              </a:rPr>
              <a:t>(maturity &gt; 1 year) plus equities (no maturity)</a:t>
            </a:r>
            <a:endParaRPr lang="en-US" sz="2200" dirty="0"/>
          </a:p>
        </p:txBody>
      </p:sp>
    </p:spTree>
    <p:extLst>
      <p:ext uri="{BB962C8B-B14F-4D97-AF65-F5344CB8AC3E}">
        <p14:creationId xmlns:p14="http://schemas.microsoft.com/office/powerpoint/2010/main" val="25275385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200" dirty="0">
                <a:ea typeface="ヒラギノ角ゴ Pro W3" pitchFamily="-84" charset="-128"/>
              </a:rPr>
              <a:t>Internationalization of Financial Markets </a:t>
            </a:r>
            <a:r>
              <a:rPr lang="en-US" altLang="en-US" sz="2000" b="0" dirty="0" smtClean="0">
                <a:ea typeface="ヒラギノ角ゴ Pro W3" pitchFamily="-84" charset="-128"/>
              </a:rPr>
              <a:t>(</a:t>
            </a:r>
            <a:r>
              <a:rPr lang="en-US" altLang="en-US" sz="2000" b="0" dirty="0">
                <a:ea typeface="ヒラギノ角ゴ Pro W3" pitchFamily="-84" charset="-128"/>
              </a:rPr>
              <a:t>1 of 4)</a:t>
            </a:r>
            <a:endParaRPr lang="en-US" sz="2000" b="1" dirty="0">
              <a:latin typeface="+mj-lt"/>
            </a:endParaRPr>
          </a:p>
        </p:txBody>
      </p:sp>
      <p:sp>
        <p:nvSpPr>
          <p:cNvPr id="2" name="Content Placeholder"/>
          <p:cNvSpPr>
            <a:spLocks noGrp="1"/>
          </p:cNvSpPr>
          <p:nvPr>
            <p:ph idx="1"/>
          </p:nvPr>
        </p:nvSpPr>
        <p:spPr/>
        <p:txBody>
          <a:bodyPr/>
          <a:lstStyle/>
          <a:p>
            <a:pPr marL="0" indent="0">
              <a:buNone/>
              <a:defRPr/>
            </a:pPr>
            <a:r>
              <a:rPr lang="en-US" sz="2200" dirty="0">
                <a:ea typeface="ヒラギノ角ゴ Pro W3" charset="0"/>
                <a:cs typeface="ヒラギノ角ゴ Pro W3" charset="0"/>
              </a:rPr>
              <a:t>The internationalization of markets is an important trend. The U.S. no longer dominates the world stage.</a:t>
            </a:r>
          </a:p>
          <a:p>
            <a:pPr>
              <a:defRPr/>
            </a:pPr>
            <a:r>
              <a:rPr lang="en-US" sz="2200" dirty="0">
                <a:ea typeface="ヒラギノ角ゴ Pro W3" charset="0"/>
                <a:cs typeface="ヒラギノ角ゴ Pro W3" charset="0"/>
              </a:rPr>
              <a:t>International Bond Market &amp; Eurobonds</a:t>
            </a:r>
          </a:p>
          <a:p>
            <a:pPr lvl="1"/>
            <a:r>
              <a:rPr lang="en-US" sz="2200" dirty="0">
                <a:ea typeface="ヒラギノ角ゴ Pro W3" charset="0"/>
              </a:rPr>
              <a:t>Foreign bonds</a:t>
            </a:r>
            <a:endParaRPr lang="en-US" sz="2200" dirty="0"/>
          </a:p>
          <a:p>
            <a:pPr lvl="2">
              <a:defRPr/>
            </a:pPr>
            <a:r>
              <a:rPr lang="en-US" sz="2200" dirty="0">
                <a:ea typeface="ヒラギノ角ゴ Pro W3" charset="0"/>
              </a:rPr>
              <a:t>Denominated in a foreign currency</a:t>
            </a:r>
          </a:p>
          <a:p>
            <a:pPr lvl="2">
              <a:defRPr/>
            </a:pPr>
            <a:r>
              <a:rPr lang="en-US" sz="2200" dirty="0">
                <a:ea typeface="ヒラギノ角ゴ Pro W3" charset="0"/>
              </a:rPr>
              <a:t>Targeted at a foreign market</a:t>
            </a:r>
          </a:p>
          <a:p>
            <a:pPr lvl="1"/>
            <a:r>
              <a:rPr lang="en-US" sz="2200" dirty="0">
                <a:ea typeface="ヒラギノ角ゴ Pro W3" charset="0"/>
              </a:rPr>
              <a:t>Eurobonds</a:t>
            </a:r>
            <a:endParaRPr lang="en-US" sz="2200" dirty="0"/>
          </a:p>
          <a:p>
            <a:pPr lvl="2">
              <a:defRPr/>
            </a:pPr>
            <a:r>
              <a:rPr lang="en-US" sz="2200" dirty="0">
                <a:ea typeface="ヒラギノ角ゴ Pro W3" charset="0"/>
              </a:rPr>
              <a:t>Denominated in one currency, but sold in a different market</a:t>
            </a:r>
          </a:p>
          <a:p>
            <a:pPr lvl="2">
              <a:defRPr/>
            </a:pPr>
            <a:r>
              <a:rPr lang="en-US" sz="2200" dirty="0">
                <a:ea typeface="ヒラギノ角ゴ Pro W3" charset="0"/>
              </a:rPr>
              <a:t>Now larger than U.S. corporate bond market</a:t>
            </a:r>
          </a:p>
          <a:p>
            <a:pPr lvl="2">
              <a:defRPr/>
            </a:pPr>
            <a:r>
              <a:rPr lang="en-US" sz="2200" dirty="0">
                <a:ea typeface="ヒラギノ角ゴ Pro W3" charset="0"/>
              </a:rPr>
              <a:t>Over 80% of new bonds are Eurobonds</a:t>
            </a:r>
            <a:endParaRPr lang="en-US" sz="2200" dirty="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823367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200" dirty="0">
                <a:ea typeface="ヒラギノ角ゴ Pro W3" pitchFamily="-84" charset="-128"/>
              </a:rPr>
              <a:t>Internationalization of Financial Markets </a:t>
            </a:r>
            <a:r>
              <a:rPr lang="en-US" altLang="en-US" sz="2000" b="0" dirty="0" smtClean="0">
                <a:ea typeface="ヒラギノ角ゴ Pro W3" pitchFamily="-84" charset="-128"/>
              </a:rPr>
              <a:t>(</a:t>
            </a:r>
            <a:r>
              <a:rPr lang="en-US" altLang="en-US" sz="2000" b="0" dirty="0">
                <a:ea typeface="ヒラギノ角ゴ Pro W3" pitchFamily="-84" charset="-128"/>
              </a:rPr>
              <a:t>2 of 4)</a:t>
            </a:r>
            <a:endParaRPr lang="en-US" sz="1000" b="1" dirty="0">
              <a:solidFill>
                <a:srgbClr val="FFFFFF">
                  <a:alpha val="0"/>
                </a:srgbClr>
              </a:solidFill>
              <a:latin typeface="+mj-lt"/>
            </a:endParaRPr>
          </a:p>
        </p:txBody>
      </p:sp>
      <p:sp>
        <p:nvSpPr>
          <p:cNvPr id="2" name="Content Placeholder"/>
          <p:cNvSpPr>
            <a:spLocks noGrp="1"/>
          </p:cNvSpPr>
          <p:nvPr>
            <p:ph idx="1"/>
          </p:nvPr>
        </p:nvSpPr>
        <p:spPr/>
        <p:txBody>
          <a:bodyPr/>
          <a:lstStyle/>
          <a:p>
            <a:r>
              <a:rPr lang="en-US" altLang="en-US" sz="2200" dirty="0">
                <a:ea typeface="ヒラギノ角ゴ Pro W3" pitchFamily="-84" charset="-128"/>
              </a:rPr>
              <a:t>Eurocurrency Market</a:t>
            </a:r>
          </a:p>
          <a:p>
            <a:pPr lvl="1"/>
            <a:r>
              <a:rPr lang="en-US" altLang="en-US" sz="2200" dirty="0">
                <a:ea typeface="ヒラギノ角ゴ Pro W3" pitchFamily="-84" charset="-128"/>
              </a:rPr>
              <a:t>Foreign currency deposited outside of home country</a:t>
            </a:r>
            <a:endParaRPr lang="en-US" sz="2200" dirty="0"/>
          </a:p>
          <a:p>
            <a:pPr lvl="1"/>
            <a:r>
              <a:rPr lang="en-US" altLang="en-US" sz="2200" dirty="0">
                <a:ea typeface="ヒラギノ角ゴ Pro W3" pitchFamily="-84" charset="-128"/>
              </a:rPr>
              <a:t>Eurodollars are U.S. dollars deposited, say, London.</a:t>
            </a:r>
            <a:endParaRPr lang="en-US" sz="2200" dirty="0"/>
          </a:p>
          <a:p>
            <a:pPr lvl="1"/>
            <a:r>
              <a:rPr lang="en-US" altLang="en-US" sz="2200" dirty="0">
                <a:ea typeface="ヒラギノ角ゴ Pro W3" pitchFamily="-84" charset="-128"/>
              </a:rPr>
              <a:t>Gives U.S. borrows an alternative source for dollars.</a:t>
            </a:r>
            <a:endParaRPr lang="en-US" sz="2200" dirty="0"/>
          </a:p>
          <a:p>
            <a:r>
              <a:rPr lang="en-US" altLang="en-US" sz="2200" dirty="0">
                <a:ea typeface="ヒラギノ角ゴ Pro W3" pitchFamily="-84" charset="-128"/>
              </a:rPr>
              <a:t>World Stock Markets</a:t>
            </a:r>
          </a:p>
          <a:p>
            <a:pPr lvl="1"/>
            <a:r>
              <a:rPr lang="en-US" altLang="en-US" sz="2200" dirty="0">
                <a:ea typeface="ヒラギノ角ゴ Pro W3" pitchFamily="-84" charset="-128"/>
              </a:rPr>
              <a:t>U.S. stock markets are no longer always the largest—at one point, Japan</a:t>
            </a:r>
            <a:r>
              <a:rPr lang="ja-JP" altLang="en-US" sz="2200" dirty="0"/>
              <a:t>’</a:t>
            </a:r>
            <a:r>
              <a:rPr lang="en-US" altLang="ja-JP" sz="2200" dirty="0">
                <a:ea typeface="ヒラギノ角ゴ Pro W3" pitchFamily="-84" charset="-128"/>
              </a:rPr>
              <a:t>s was larger</a:t>
            </a:r>
            <a:endParaRPr lang="en-US" sz="2200" dirty="0"/>
          </a:p>
        </p:txBody>
      </p:sp>
    </p:spTree>
    <p:extLst>
      <p:ext uri="{BB962C8B-B14F-4D97-AF65-F5344CB8AC3E}">
        <p14:creationId xmlns:p14="http://schemas.microsoft.com/office/powerpoint/2010/main" val="214733091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200" dirty="0">
                <a:ea typeface="ヒラギノ角ゴ Pro W3" pitchFamily="-84" charset="-128"/>
              </a:rPr>
              <a:t>Internationalization of Financial Markets </a:t>
            </a:r>
            <a:r>
              <a:rPr lang="en-US" altLang="en-US" sz="2000" b="0" dirty="0" smtClean="0">
                <a:ea typeface="ヒラギノ角ゴ Pro W3" pitchFamily="-84" charset="-128"/>
              </a:rPr>
              <a:t>(</a:t>
            </a:r>
            <a:r>
              <a:rPr lang="en-US" altLang="en-US" sz="2000" b="0" dirty="0">
                <a:ea typeface="ヒラギノ角ゴ Pro W3" pitchFamily="-84" charset="-128"/>
              </a:rPr>
              <a:t>3 of 4)</a:t>
            </a:r>
            <a:endParaRPr lang="en-US" sz="2000" b="1" dirty="0">
              <a:solidFill>
                <a:srgbClr val="FFFFFF">
                  <a:alpha val="0"/>
                </a:srgbClr>
              </a:solidFill>
              <a:latin typeface="+mj-lt"/>
            </a:endParaRPr>
          </a:p>
        </p:txBody>
      </p:sp>
      <p:sp>
        <p:nvSpPr>
          <p:cNvPr id="2" name="Content Placeholder"/>
          <p:cNvSpPr>
            <a:spLocks noGrp="1"/>
          </p:cNvSpPr>
          <p:nvPr>
            <p:ph idx="1"/>
          </p:nvPr>
        </p:nvSpPr>
        <p:spPr/>
        <p:txBody>
          <a:bodyPr/>
          <a:lstStyle/>
          <a:p>
            <a:pPr marL="0" indent="0">
              <a:buNone/>
            </a:pPr>
            <a:r>
              <a:rPr lang="en-US" altLang="en-US" sz="2200" dirty="0">
                <a:ea typeface="ヒラギノ角ゴ Pro W3" pitchFamily="-84" charset="-128"/>
              </a:rPr>
              <a:t>As the next slide shows, the number of international stock market indexes is quite large. For many of us, the level of the Dow or the S&amp;P 500 is known. How about the Nikkei 225? Or the FTSE 100? Do you know what countries these represent?</a:t>
            </a:r>
            <a:endParaRPr lang="en-US" sz="2200" dirty="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181471931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200" dirty="0">
                <a:ea typeface="ヒラギノ角ゴ Pro W3" pitchFamily="-84" charset="-128"/>
              </a:rPr>
              <a:t>Internationalization of Financial Markets </a:t>
            </a:r>
            <a:r>
              <a:rPr lang="en-US" altLang="en-US" sz="2000" b="0" dirty="0" smtClean="0">
                <a:ea typeface="ヒラギノ角ゴ Pro W3" pitchFamily="-84" charset="-128"/>
              </a:rPr>
              <a:t>(</a:t>
            </a:r>
            <a:r>
              <a:rPr lang="en-US" altLang="en-US" sz="2000" b="0" dirty="0">
                <a:ea typeface="ヒラギノ角ゴ Pro W3" pitchFamily="-84" charset="-128"/>
              </a:rPr>
              <a:t>4 of 4)</a:t>
            </a:r>
            <a:endParaRPr lang="en-US" b="1" dirty="0">
              <a:latin typeface="+mj-lt"/>
            </a:endParaRPr>
          </a:p>
        </p:txBody>
      </p:sp>
      <p:sp>
        <p:nvSpPr>
          <p:cNvPr id="2" name="Content Placeholder"/>
          <p:cNvSpPr>
            <a:spLocks noGrp="1"/>
          </p:cNvSpPr>
          <p:nvPr>
            <p:ph idx="1"/>
          </p:nvPr>
        </p:nvSpPr>
        <p:spPr>
          <a:xfrm>
            <a:off x="457200" y="1600201"/>
            <a:ext cx="8229600" cy="304799"/>
          </a:xfrm>
        </p:spPr>
        <p:txBody>
          <a:bodyPr/>
          <a:lstStyle/>
          <a:p>
            <a:pPr marL="0" indent="0">
              <a:lnSpc>
                <a:spcPct val="90000"/>
              </a:lnSpc>
              <a:buNone/>
              <a:defRPr/>
            </a:pPr>
            <a:r>
              <a:rPr lang="en-US" dirty="0"/>
              <a:t>&gt; </a:t>
            </a:r>
            <a:r>
              <a:rPr lang="en-US" dirty="0" smtClean="0"/>
              <a:t>FOLLOWING THE FINANCIAL NEWS</a:t>
            </a:r>
          </a:p>
        </p:txBody>
      </p:sp>
      <p:graphicFrame>
        <p:nvGraphicFramePr>
          <p:cNvPr id="4" name="Table 3"/>
          <p:cNvGraphicFramePr>
            <a:graphicFrameLocks noGrp="1"/>
          </p:cNvGraphicFramePr>
          <p:nvPr>
            <p:extLst>
              <p:ext uri="{D42A27DB-BD31-4B8C-83A1-F6EECF244321}">
                <p14:modId xmlns:p14="http://schemas.microsoft.com/office/powerpoint/2010/main" val="3878697967"/>
              </p:ext>
            </p:extLst>
          </p:nvPr>
        </p:nvGraphicFramePr>
        <p:xfrm>
          <a:off x="609600" y="2133600"/>
          <a:ext cx="7772400" cy="3724886"/>
        </p:xfrm>
        <a:graphic>
          <a:graphicData uri="http://schemas.openxmlformats.org/drawingml/2006/table">
            <a:tbl>
              <a:tblPr firstRow="1" bandRow="1">
                <a:tableStyleId>{2D5ABB26-0587-4C30-8999-92F81FD0307C}</a:tableStyleId>
              </a:tblPr>
              <a:tblGrid>
                <a:gridCol w="3886200"/>
                <a:gridCol w="3886200"/>
              </a:tblGrid>
              <a:tr h="351958">
                <a:tc>
                  <a:txBody>
                    <a:bodyPr/>
                    <a:lstStyle/>
                    <a:p>
                      <a:r>
                        <a:rPr lang="en-US" sz="1700" b="1" i="0" u="none" strike="noStrike" kern="1200" baseline="0" dirty="0" smtClean="0">
                          <a:solidFill>
                            <a:schemeClr val="tx1"/>
                          </a:solidFill>
                          <a:latin typeface="+mn-lt"/>
                          <a:ea typeface="+mn-ea"/>
                          <a:cs typeface="+mn-cs"/>
                        </a:rPr>
                        <a:t>Foreign Stock Market Indexes</a:t>
                      </a:r>
                      <a:endParaRPr lang="en-US" sz="1700" dirty="0"/>
                    </a:p>
                  </a:txBody>
                  <a:tcPr marL="87989" marR="87989" marT="43995" marB="439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300" dirty="0" smtClean="0">
                          <a:solidFill>
                            <a:schemeClr val="bg1"/>
                          </a:solidFill>
                        </a:rPr>
                        <a:t>Blank</a:t>
                      </a:r>
                      <a:endParaRPr lang="en-US" sz="1300" dirty="0">
                        <a:solidFill>
                          <a:schemeClr val="bg1"/>
                        </a:solidFill>
                      </a:endParaRPr>
                    </a:p>
                  </a:txBody>
                  <a:tcPr marL="87989" marR="87989" marT="43995" marB="439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372928">
                <a:tc>
                  <a:txBody>
                    <a:bodyPr/>
                    <a:lstStyle/>
                    <a:p>
                      <a:r>
                        <a:rPr lang="en-US" sz="1300" b="0" i="0" u="none" strike="noStrike" kern="1200" baseline="0" dirty="0" smtClean="0">
                          <a:solidFill>
                            <a:schemeClr val="tx1"/>
                          </a:solidFill>
                          <a:latin typeface="+mn-lt"/>
                          <a:ea typeface="+mn-ea"/>
                          <a:cs typeface="+mn-cs"/>
                        </a:rPr>
                        <a:t>Foreign stock market indexes are published daily in newspapers and Internet sites such as </a:t>
                      </a:r>
                      <a:r>
                        <a:rPr lang="en-US" sz="1300" b="0" i="0" u="none" strike="noStrike" kern="1200" baseline="0" dirty="0" smtClean="0">
                          <a:solidFill>
                            <a:schemeClr val="tx1"/>
                          </a:solidFill>
                          <a:latin typeface="+mn-lt"/>
                          <a:ea typeface="+mn-ea"/>
                          <a:cs typeface="+mn-cs"/>
                          <a:hlinkClick r:id="rId3" tooltip="www.finance.yahoo.com."/>
                        </a:rPr>
                        <a:t>www.finance.yahoo.com.</a:t>
                      </a:r>
                      <a:endParaRPr lang="en-US" sz="1300" b="0" i="0" u="none" strike="noStrike" kern="1200" baseline="0" dirty="0" smtClean="0">
                        <a:solidFill>
                          <a:schemeClr val="tx1"/>
                        </a:solidFill>
                        <a:latin typeface="+mn-lt"/>
                        <a:ea typeface="+mn-ea"/>
                        <a:cs typeface="+mn-cs"/>
                      </a:endParaRPr>
                    </a:p>
                    <a:p>
                      <a:r>
                        <a:rPr lang="en-US" sz="1300" b="0" i="0" u="none" strike="noStrike" kern="1200" baseline="0" dirty="0" smtClean="0">
                          <a:solidFill>
                            <a:schemeClr val="tx1"/>
                          </a:solidFill>
                          <a:latin typeface="+mn-lt"/>
                          <a:ea typeface="+mn-ea"/>
                          <a:cs typeface="+mn-cs"/>
                        </a:rPr>
                        <a:t>The most important of these stock market indices are:</a:t>
                      </a:r>
                    </a:p>
                    <a:p>
                      <a:r>
                        <a:rPr lang="en-US" sz="1300" b="1" i="1" u="none" strike="noStrike" kern="1200" baseline="0" dirty="0" smtClean="0">
                          <a:solidFill>
                            <a:schemeClr val="tx1"/>
                          </a:solidFill>
                          <a:latin typeface="+mn-lt"/>
                          <a:ea typeface="+mn-ea"/>
                          <a:cs typeface="+mn-cs"/>
                        </a:rPr>
                        <a:t>Dow Jones Industrial Average (DJIA)</a:t>
                      </a:r>
                      <a:r>
                        <a:rPr lang="en-US" sz="1300" b="1" i="0" u="none" strike="noStrike" kern="1200" baseline="0" dirty="0" smtClean="0">
                          <a:solidFill>
                            <a:schemeClr val="tx1"/>
                          </a:solidFill>
                          <a:latin typeface="+mn-lt"/>
                          <a:ea typeface="+mn-ea"/>
                          <a:cs typeface="+mn-cs"/>
                        </a:rPr>
                        <a:t> </a:t>
                      </a:r>
                      <a:r>
                        <a:rPr lang="en-US" sz="1300" b="0" i="0" u="none" strike="noStrike" kern="1200" baseline="0" dirty="0" smtClean="0">
                          <a:solidFill>
                            <a:schemeClr val="tx1"/>
                          </a:solidFill>
                          <a:latin typeface="+mn-lt"/>
                          <a:ea typeface="+mn-ea"/>
                          <a:cs typeface="+mn-cs"/>
                        </a:rPr>
                        <a:t>An index of the 30 largest publicly traded corporations in the United States maintained by the Dow Jones Corporation.</a:t>
                      </a:r>
                    </a:p>
                    <a:p>
                      <a:r>
                        <a:rPr lang="en-US" sz="1300" b="1" i="1" u="none" strike="noStrike" kern="1200" baseline="0" dirty="0" smtClean="0">
                          <a:solidFill>
                            <a:schemeClr val="tx1"/>
                          </a:solidFill>
                          <a:latin typeface="+mn-lt"/>
                          <a:ea typeface="+mn-ea"/>
                          <a:cs typeface="+mn-cs"/>
                        </a:rPr>
                        <a:t>S&amp;P 500</a:t>
                      </a:r>
                      <a:r>
                        <a:rPr lang="en-US" sz="1300" b="1" i="0" u="none" strike="noStrike" kern="1200" baseline="0" dirty="0" smtClean="0">
                          <a:solidFill>
                            <a:schemeClr val="tx1"/>
                          </a:solidFill>
                          <a:latin typeface="+mn-lt"/>
                          <a:ea typeface="+mn-ea"/>
                          <a:cs typeface="+mn-cs"/>
                        </a:rPr>
                        <a:t> </a:t>
                      </a:r>
                      <a:r>
                        <a:rPr lang="en-US" sz="1300" b="0" i="0" u="none" strike="noStrike" kern="1200" baseline="0" dirty="0" smtClean="0">
                          <a:solidFill>
                            <a:schemeClr val="tx1"/>
                          </a:solidFill>
                          <a:latin typeface="+mn-lt"/>
                          <a:ea typeface="+mn-ea"/>
                          <a:cs typeface="+mn-cs"/>
                        </a:rPr>
                        <a:t>An index of 500 of the largest companies traded in the United States maintained by Standard &amp; Poor’s.</a:t>
                      </a:r>
                    </a:p>
                    <a:p>
                      <a:r>
                        <a:rPr lang="en-US" sz="1300" b="1" i="1" u="none" strike="noStrike" kern="1200" baseline="0" dirty="0" smtClean="0">
                          <a:solidFill>
                            <a:schemeClr val="tx1"/>
                          </a:solidFill>
                          <a:latin typeface="+mn-lt"/>
                          <a:ea typeface="+mn-ea"/>
                          <a:cs typeface="+mn-cs"/>
                        </a:rPr>
                        <a:t>Nasdaq Composite</a:t>
                      </a:r>
                      <a:r>
                        <a:rPr lang="en-US" sz="1300" b="1" i="0" u="none" strike="noStrike" kern="1200" baseline="0" dirty="0" smtClean="0">
                          <a:solidFill>
                            <a:schemeClr val="tx1"/>
                          </a:solidFill>
                          <a:latin typeface="+mn-lt"/>
                          <a:ea typeface="+mn-ea"/>
                          <a:cs typeface="+mn-cs"/>
                        </a:rPr>
                        <a:t> </a:t>
                      </a:r>
                      <a:r>
                        <a:rPr lang="en-US" sz="1300" b="0" i="0" u="none" strike="noStrike" kern="1200" baseline="0" dirty="0" smtClean="0">
                          <a:solidFill>
                            <a:schemeClr val="tx1"/>
                          </a:solidFill>
                          <a:latin typeface="+mn-lt"/>
                          <a:ea typeface="+mn-ea"/>
                          <a:cs typeface="+mn-cs"/>
                        </a:rPr>
                        <a:t>An index for all the stocks that trade on the Nasdaq stock market, where most of the technology stocks in the United States are traded.</a:t>
                      </a:r>
                      <a:endParaRPr lang="en-US" sz="1300" dirty="0"/>
                    </a:p>
                  </a:txBody>
                  <a:tcPr marL="87989" marR="87989" marT="43995" marB="439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300" b="1" i="1" u="none" strike="noStrike" kern="1200" baseline="0" dirty="0" smtClean="0">
                          <a:solidFill>
                            <a:schemeClr val="tx1"/>
                          </a:solidFill>
                          <a:latin typeface="+mn-lt"/>
                          <a:ea typeface="+mn-ea"/>
                          <a:cs typeface="+mn-cs"/>
                        </a:rPr>
                        <a:t>FTSE 100</a:t>
                      </a:r>
                      <a:r>
                        <a:rPr lang="en-US" sz="1300" b="1" i="0" u="none" strike="noStrike" kern="1200" baseline="0" dirty="0" smtClean="0">
                          <a:solidFill>
                            <a:schemeClr val="tx1"/>
                          </a:solidFill>
                          <a:latin typeface="+mn-lt"/>
                          <a:ea typeface="+mn-ea"/>
                          <a:cs typeface="+mn-cs"/>
                        </a:rPr>
                        <a:t> </a:t>
                      </a:r>
                      <a:r>
                        <a:rPr lang="en-US" sz="1300" b="0" i="0" u="none" strike="noStrike" kern="1200" baseline="0" dirty="0" smtClean="0">
                          <a:solidFill>
                            <a:schemeClr val="tx1"/>
                          </a:solidFill>
                          <a:latin typeface="+mn-lt"/>
                          <a:ea typeface="+mn-ea"/>
                          <a:cs typeface="+mn-cs"/>
                        </a:rPr>
                        <a:t>An index of the 100 most highly capitalized UK companies listed on the London Stock Exchange.</a:t>
                      </a:r>
                    </a:p>
                    <a:p>
                      <a:r>
                        <a:rPr lang="en-US" sz="1300" b="1" i="1" u="none" strike="noStrike" kern="1200" baseline="0" dirty="0" smtClean="0">
                          <a:solidFill>
                            <a:schemeClr val="tx1"/>
                          </a:solidFill>
                          <a:latin typeface="+mn-lt"/>
                          <a:ea typeface="+mn-ea"/>
                          <a:cs typeface="+mn-cs"/>
                        </a:rPr>
                        <a:t>DAX</a:t>
                      </a:r>
                      <a:r>
                        <a:rPr lang="en-US" sz="1300" b="1" i="0" u="none" strike="noStrike" kern="1200" baseline="0" dirty="0" smtClean="0">
                          <a:solidFill>
                            <a:schemeClr val="tx1"/>
                          </a:solidFill>
                          <a:latin typeface="+mn-lt"/>
                          <a:ea typeface="+mn-ea"/>
                          <a:cs typeface="+mn-cs"/>
                        </a:rPr>
                        <a:t> </a:t>
                      </a:r>
                      <a:r>
                        <a:rPr lang="en-US" sz="1300" b="0" i="0" u="none" strike="noStrike" kern="1200" baseline="0" dirty="0" smtClean="0">
                          <a:solidFill>
                            <a:schemeClr val="tx1"/>
                          </a:solidFill>
                          <a:latin typeface="+mn-lt"/>
                          <a:ea typeface="+mn-ea"/>
                          <a:cs typeface="+mn-cs"/>
                        </a:rPr>
                        <a:t>An index of the 30 largest German companies trading on the Frankfurt Stock Exchange.</a:t>
                      </a:r>
                    </a:p>
                    <a:p>
                      <a:r>
                        <a:rPr lang="en-US" sz="1300" b="1" i="1" u="none" strike="noStrike" kern="1200" baseline="0" dirty="0" smtClean="0">
                          <a:solidFill>
                            <a:schemeClr val="tx1"/>
                          </a:solidFill>
                          <a:latin typeface="+mn-lt"/>
                          <a:ea typeface="+mn-ea"/>
                          <a:cs typeface="+mn-cs"/>
                        </a:rPr>
                        <a:t>CAC 40</a:t>
                      </a:r>
                      <a:r>
                        <a:rPr lang="en-US" sz="1300" b="1" i="0" u="none" strike="noStrike" kern="1200" baseline="0" dirty="0" smtClean="0">
                          <a:solidFill>
                            <a:schemeClr val="tx1"/>
                          </a:solidFill>
                          <a:latin typeface="+mn-lt"/>
                          <a:ea typeface="+mn-ea"/>
                          <a:cs typeface="+mn-cs"/>
                        </a:rPr>
                        <a:t> </a:t>
                      </a:r>
                      <a:r>
                        <a:rPr lang="en-US" sz="1300" b="0" i="0" u="none" strike="noStrike" kern="1200" baseline="0" dirty="0" smtClean="0">
                          <a:solidFill>
                            <a:schemeClr val="tx1"/>
                          </a:solidFill>
                          <a:latin typeface="+mn-lt"/>
                          <a:ea typeface="+mn-ea"/>
                          <a:cs typeface="+mn-cs"/>
                        </a:rPr>
                        <a:t>An index of the largest 40 French companies traded on Euronext Paris.</a:t>
                      </a:r>
                    </a:p>
                    <a:p>
                      <a:r>
                        <a:rPr lang="en-US" sz="1300" b="1" i="1" u="none" strike="noStrike" kern="1200" baseline="0" dirty="0" smtClean="0">
                          <a:solidFill>
                            <a:schemeClr val="tx1"/>
                          </a:solidFill>
                          <a:latin typeface="+mn-lt"/>
                          <a:ea typeface="+mn-ea"/>
                          <a:cs typeface="+mn-cs"/>
                        </a:rPr>
                        <a:t>Hang Seng</a:t>
                      </a:r>
                      <a:r>
                        <a:rPr lang="en-US" sz="1300" b="1" i="0" u="none" strike="noStrike" kern="1200" baseline="0" dirty="0" smtClean="0">
                          <a:solidFill>
                            <a:schemeClr val="tx1"/>
                          </a:solidFill>
                          <a:latin typeface="+mn-lt"/>
                          <a:ea typeface="+mn-ea"/>
                          <a:cs typeface="+mn-cs"/>
                        </a:rPr>
                        <a:t> </a:t>
                      </a:r>
                      <a:r>
                        <a:rPr lang="en-US" sz="1300" b="0" i="0" u="none" strike="noStrike" kern="1200" baseline="0" dirty="0" smtClean="0">
                          <a:solidFill>
                            <a:schemeClr val="tx1"/>
                          </a:solidFill>
                          <a:latin typeface="+mn-lt"/>
                          <a:ea typeface="+mn-ea"/>
                          <a:cs typeface="+mn-cs"/>
                        </a:rPr>
                        <a:t>An index of the largest companies traded on the Hong Kong stock markets.</a:t>
                      </a:r>
                    </a:p>
                    <a:p>
                      <a:r>
                        <a:rPr lang="en-US" sz="1300" b="1" i="1" u="none" strike="noStrike" kern="1200" baseline="0" dirty="0" smtClean="0">
                          <a:solidFill>
                            <a:schemeClr val="tx1"/>
                          </a:solidFill>
                          <a:latin typeface="+mn-lt"/>
                          <a:ea typeface="+mn-ea"/>
                          <a:cs typeface="+mn-cs"/>
                        </a:rPr>
                        <a:t>Strait Times</a:t>
                      </a:r>
                      <a:r>
                        <a:rPr lang="en-US" sz="1300" b="1" i="0" u="none" strike="noStrike" kern="1200" baseline="0" dirty="0" smtClean="0">
                          <a:solidFill>
                            <a:schemeClr val="tx1"/>
                          </a:solidFill>
                          <a:latin typeface="+mn-lt"/>
                          <a:ea typeface="+mn-ea"/>
                          <a:cs typeface="+mn-cs"/>
                        </a:rPr>
                        <a:t> </a:t>
                      </a:r>
                      <a:r>
                        <a:rPr lang="en-US" sz="1300" b="0" i="0" u="none" strike="noStrike" kern="1200" baseline="0" dirty="0" smtClean="0">
                          <a:solidFill>
                            <a:schemeClr val="tx1"/>
                          </a:solidFill>
                          <a:latin typeface="+mn-lt"/>
                          <a:ea typeface="+mn-ea"/>
                          <a:cs typeface="+mn-cs"/>
                        </a:rPr>
                        <a:t>An index of the largest 30 companies traded on the Singapore Exchange.</a:t>
                      </a:r>
                      <a:endParaRPr lang="en-US" sz="1300" dirty="0"/>
                    </a:p>
                  </a:txBody>
                  <a:tcPr marL="87989" marR="87989" marT="43995" marB="439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31797762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Global Perspective: Relative Decline of U.S. Capital Markets </a:t>
            </a:r>
            <a:r>
              <a:rPr lang="en-US" altLang="en-US" sz="2000" b="0" dirty="0">
                <a:ea typeface="ヒラギノ角ゴ Pro W3" pitchFamily="-84" charset="-128"/>
              </a:rPr>
              <a:t>(1 of 2)</a:t>
            </a:r>
            <a:endParaRPr lang="en-US"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pitchFamily="-84" charset="-128"/>
              </a:rPr>
              <a:t>The U.S. has lost its dominance in many industries: automobiles and consumer electronics, to name a few.</a:t>
            </a:r>
          </a:p>
          <a:p>
            <a:r>
              <a:rPr lang="en-US" altLang="en-US" sz="2200" dirty="0">
                <a:ea typeface="ヒラギノ角ゴ Pro W3" pitchFamily="-84" charset="-128"/>
              </a:rPr>
              <a:t>A similar trend appears at work for U.S. financial markets, as London and Hong Kong compete. Indeed, many U.S. firms use these markets over the U.S.</a:t>
            </a:r>
            <a:endParaRPr lang="en-US" sz="2200" dirty="0"/>
          </a:p>
        </p:txBody>
      </p:sp>
    </p:spTree>
    <p:extLst>
      <p:ext uri="{BB962C8B-B14F-4D97-AF65-F5344CB8AC3E}">
        <p14:creationId xmlns:p14="http://schemas.microsoft.com/office/powerpoint/2010/main" val="252586979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Global Perspective: Relative Decline of U.S. Capital Markets </a:t>
            </a:r>
            <a:r>
              <a:rPr lang="en-US" altLang="en-US" sz="2000" b="0" dirty="0">
                <a:ea typeface="ヒラギノ角ゴ Pro W3" pitchFamily="-84" charset="-128"/>
              </a:rPr>
              <a:t>(2 of 2)</a:t>
            </a:r>
            <a:endParaRPr lang="en-US" sz="2800" b="1" dirty="0">
              <a:latin typeface="+mj-lt"/>
            </a:endParaRPr>
          </a:p>
        </p:txBody>
      </p:sp>
      <p:sp>
        <p:nvSpPr>
          <p:cNvPr id="2" name="Content Placeholder"/>
          <p:cNvSpPr>
            <a:spLocks noGrp="1"/>
          </p:cNvSpPr>
          <p:nvPr>
            <p:ph idx="1"/>
          </p:nvPr>
        </p:nvSpPr>
        <p:spPr/>
        <p:txBody>
          <a:bodyPr/>
          <a:lstStyle/>
          <a:p>
            <a:pPr marL="609600" indent="-609600">
              <a:buNone/>
              <a:defRPr/>
            </a:pPr>
            <a:r>
              <a:rPr lang="en-US" sz="2200" dirty="0"/>
              <a:t>Why?</a:t>
            </a:r>
          </a:p>
          <a:p>
            <a:pPr marL="402336" indent="-402336">
              <a:buFont typeface="Times"/>
              <a:buAutoNum type="arabicPeriod"/>
              <a:defRPr/>
            </a:pPr>
            <a:r>
              <a:rPr lang="en-US" sz="2200" dirty="0"/>
              <a:t>New technology in foreign exchanges</a:t>
            </a:r>
          </a:p>
          <a:p>
            <a:pPr marL="402336" indent="-402336">
              <a:buFont typeface="Times"/>
              <a:buAutoNum type="arabicPeriod"/>
              <a:defRPr/>
            </a:pPr>
            <a:r>
              <a:rPr lang="en-US" sz="2200" dirty="0"/>
              <a:t>9–11 made U.S. regulations tighter</a:t>
            </a:r>
          </a:p>
          <a:p>
            <a:pPr marL="402336" indent="-402336">
              <a:buFont typeface="Times"/>
              <a:buAutoNum type="arabicPeriod"/>
              <a:defRPr/>
            </a:pPr>
            <a:r>
              <a:rPr lang="en-US" sz="2200" dirty="0"/>
              <a:t>Greater risk of lawsuit in the U.S.</a:t>
            </a:r>
          </a:p>
          <a:p>
            <a:pPr marL="402336" indent="-402336">
              <a:buFont typeface="Times"/>
              <a:buAutoNum type="arabicPeriod"/>
              <a:defRPr/>
            </a:pPr>
            <a:r>
              <a:rPr lang="en-US" sz="2200" dirty="0"/>
              <a:t>Sarbanes-Oxley has increased the cost of being a U.S.-listed public company</a:t>
            </a:r>
          </a:p>
        </p:txBody>
      </p:sp>
    </p:spTree>
    <p:extLst>
      <p:ext uri="{BB962C8B-B14F-4D97-AF65-F5344CB8AC3E}">
        <p14:creationId xmlns:p14="http://schemas.microsoft.com/office/powerpoint/2010/main" val="319328813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t>The top part of Figure 2.1—indirect finance.</a:t>
            </a:r>
            <a:endParaRPr lang="en-US" sz="3600" b="1" dirty="0">
              <a:latin typeface="+mj-lt"/>
            </a:endParaRPr>
          </a:p>
        </p:txBody>
      </p:sp>
      <p:pic>
        <p:nvPicPr>
          <p:cNvPr id="5" name="Picture 1" descr="A diagram shows flows of funds through the financial system.&#10;The diagram shows that in direct finance financial market get funds from lender-savers such as households, business firms, government, and foreigners and from financial intermediaries and provide funds to borrower-spenders such as business firms, government, households, and foreigners. In case of indirect finance financial intermediaries get funds from lender-savers such as households, business firms, government, and foreigners and provide funds to borrower-spenders such as business firms, government, households, and foreigners and to the financial markets."/>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727312" y="1600200"/>
            <a:ext cx="5689376"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5277793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Function of Financial </a:t>
            </a:r>
            <a:br>
              <a:rPr lang="en-US" altLang="en-US" sz="3600" dirty="0">
                <a:ea typeface="ヒラギノ角ゴ Pro W3" pitchFamily="-84" charset="-128"/>
              </a:rPr>
            </a:br>
            <a:r>
              <a:rPr lang="en-US" altLang="en-US" sz="3600" dirty="0">
                <a:ea typeface="ヒラギノ角ゴ Pro W3" pitchFamily="-84" charset="-128"/>
              </a:rPr>
              <a:t>Intermediaries: Indirect Finance </a:t>
            </a:r>
            <a:r>
              <a:rPr lang="en-US" altLang="en-US" sz="2000" b="0" dirty="0">
                <a:ea typeface="ヒラギノ角ゴ Pro W3" pitchFamily="-84" charset="-128"/>
              </a:rPr>
              <a:t>(1 of 8)</a:t>
            </a:r>
            <a:endParaRPr lang="en-US" b="1" dirty="0">
              <a:latin typeface="+mj-lt"/>
            </a:endParaRPr>
          </a:p>
        </p:txBody>
      </p:sp>
      <p:sp>
        <p:nvSpPr>
          <p:cNvPr id="2" name="Content Placeholder"/>
          <p:cNvSpPr>
            <a:spLocks noGrp="1"/>
          </p:cNvSpPr>
          <p:nvPr>
            <p:ph idx="1"/>
          </p:nvPr>
        </p:nvSpPr>
        <p:spPr/>
        <p:txBody>
          <a:bodyPr/>
          <a:lstStyle/>
          <a:p>
            <a:pPr>
              <a:spcBef>
                <a:spcPct val="30000"/>
              </a:spcBef>
              <a:buClr>
                <a:schemeClr val="tx1"/>
              </a:buClr>
              <a:buNone/>
            </a:pPr>
            <a:r>
              <a:rPr lang="en-US" altLang="en-US" sz="2200" dirty="0"/>
              <a:t>Instead of savers lending/investing directly with borrowers, a financial intermediary (such as a bank) plays as the middleman:</a:t>
            </a:r>
          </a:p>
          <a:p>
            <a:pPr marL="256032" lvl="1" indent="-256032">
              <a:spcBef>
                <a:spcPts val="1500"/>
              </a:spcBef>
              <a:buSzPct val="100000"/>
              <a:buFont typeface="Arial" panose="020B0604020202020204" pitchFamily="34" charset="0"/>
              <a:buChar char="•"/>
            </a:pPr>
            <a:r>
              <a:rPr lang="en-US" altLang="en-US" sz="2200" dirty="0"/>
              <a:t>the intermediary obtains funds from savers</a:t>
            </a:r>
          </a:p>
          <a:p>
            <a:pPr marL="256032" lvl="1" indent="-256032">
              <a:spcBef>
                <a:spcPts val="1500"/>
              </a:spcBef>
              <a:buSzPct val="100000"/>
              <a:buFont typeface="Arial" panose="020B0604020202020204" pitchFamily="34" charset="0"/>
              <a:buChar char="•"/>
            </a:pPr>
            <a:r>
              <a:rPr lang="en-US" altLang="en-US" sz="2200" dirty="0"/>
              <a:t>the intermediary then makes loans/investments with borrowers</a:t>
            </a:r>
            <a:endParaRPr lang="en-US" sz="2200" dirty="0"/>
          </a:p>
        </p:txBody>
      </p:sp>
    </p:spTree>
    <p:extLst>
      <p:ext uri="{BB962C8B-B14F-4D97-AF65-F5344CB8AC3E}">
        <p14:creationId xmlns:p14="http://schemas.microsoft.com/office/powerpoint/2010/main" val="74657459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Function of Financial </a:t>
            </a:r>
            <a:br>
              <a:rPr lang="en-US" altLang="en-US" sz="3600" dirty="0">
                <a:ea typeface="ヒラギノ角ゴ Pro W3" pitchFamily="-84" charset="-128"/>
              </a:rPr>
            </a:br>
            <a:r>
              <a:rPr lang="en-US" altLang="en-US" sz="3600" dirty="0">
                <a:ea typeface="ヒラギノ角ゴ Pro W3" pitchFamily="-84" charset="-128"/>
              </a:rPr>
              <a:t>Intermediaries: Indirect Finance </a:t>
            </a:r>
            <a:r>
              <a:rPr lang="en-US" altLang="en-US" sz="2000" b="0" dirty="0">
                <a:ea typeface="ヒラギノ角ゴ Pro W3" pitchFamily="-84" charset="-128"/>
              </a:rPr>
              <a:t>(2 of 8)</a:t>
            </a:r>
            <a:endParaRPr lang="en-US" sz="2800"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pitchFamily="-84" charset="-128"/>
              </a:rPr>
              <a:t>This process, called financial intermediation, is actually the primary means of moving funds from lenders to borrowers.</a:t>
            </a:r>
          </a:p>
          <a:p>
            <a:r>
              <a:rPr lang="en-US" altLang="en-US" sz="2200" dirty="0">
                <a:ea typeface="ヒラギノ角ゴ Pro W3" pitchFamily="-84" charset="-128"/>
              </a:rPr>
              <a:t>More important source of finance than securities markets (such as stocks)</a:t>
            </a:r>
          </a:p>
          <a:p>
            <a:r>
              <a:rPr lang="en-US" altLang="en-US" sz="2200" dirty="0">
                <a:ea typeface="ヒラギノ角ゴ Pro W3" pitchFamily="-84" charset="-128"/>
              </a:rPr>
              <a:t>Needed because of transactions costs, risk sharing, and asymmetric information</a:t>
            </a:r>
            <a:endParaRPr lang="en-US" sz="2200" dirty="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167133268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Function of Financial </a:t>
            </a:r>
            <a:br>
              <a:rPr lang="en-US" altLang="en-US" sz="3600" dirty="0">
                <a:ea typeface="ヒラギノ角ゴ Pro W3" pitchFamily="-84" charset="-128"/>
              </a:rPr>
            </a:br>
            <a:r>
              <a:rPr lang="en-US" altLang="en-US" sz="3600" dirty="0">
                <a:ea typeface="ヒラギノ角ゴ Pro W3" pitchFamily="-84" charset="-128"/>
              </a:rPr>
              <a:t>Intermediaries: Indirect Finance </a:t>
            </a:r>
            <a:r>
              <a:rPr lang="en-US" altLang="en-US" sz="2000" b="0" dirty="0">
                <a:ea typeface="ヒラギノ角ゴ Pro W3" pitchFamily="-84" charset="-128"/>
              </a:rPr>
              <a:t>(3 of 8)</a:t>
            </a:r>
            <a:endParaRPr lang="en-US" sz="2800"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pitchFamily="-84" charset="-128"/>
              </a:rPr>
              <a:t>Transactions Costs</a:t>
            </a:r>
          </a:p>
          <a:p>
            <a:pPr marL="740664" lvl="1" indent="-402336">
              <a:spcBef>
                <a:spcPts val="1500"/>
              </a:spcBef>
              <a:buFont typeface="Times" panose="02020603050405020304" pitchFamily="18" charset="0"/>
              <a:buAutoNum type="arabicPeriod"/>
            </a:pPr>
            <a:r>
              <a:rPr lang="en-US" altLang="en-US" sz="2200" dirty="0">
                <a:ea typeface="ヒラギノ角ゴ Pro W3" pitchFamily="-84" charset="-128"/>
              </a:rPr>
              <a:t>Financial intermediaries make profits by reducing transactions costs</a:t>
            </a:r>
          </a:p>
          <a:p>
            <a:pPr marL="740664" lvl="1" indent="-402336">
              <a:spcBef>
                <a:spcPts val="1500"/>
              </a:spcBef>
              <a:buFont typeface="Times" panose="02020603050405020304" pitchFamily="18" charset="0"/>
              <a:buAutoNum type="arabicPeriod"/>
            </a:pPr>
            <a:r>
              <a:rPr lang="en-US" altLang="en-US" sz="2200" dirty="0">
                <a:ea typeface="ヒラギノ角ゴ Pro W3" pitchFamily="-84" charset="-128"/>
              </a:rPr>
              <a:t>Reduce transactions costs by developing expertise and taking advantage of economies of scale</a:t>
            </a:r>
            <a:endParaRPr lang="en-US" sz="2200" dirty="0"/>
          </a:p>
        </p:txBody>
      </p:sp>
    </p:spTree>
    <p:extLst>
      <p:ext uri="{BB962C8B-B14F-4D97-AF65-F5344CB8AC3E}">
        <p14:creationId xmlns:p14="http://schemas.microsoft.com/office/powerpoint/2010/main" val="115772338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Function of Financial </a:t>
            </a:r>
            <a:br>
              <a:rPr lang="en-US" altLang="en-US" sz="3600" dirty="0">
                <a:ea typeface="ヒラギノ角ゴ Pro W3" pitchFamily="-84" charset="-128"/>
              </a:rPr>
            </a:br>
            <a:r>
              <a:rPr lang="en-US" altLang="en-US" sz="3600" dirty="0">
                <a:ea typeface="ヒラギノ角ゴ Pro W3" pitchFamily="-84" charset="-128"/>
              </a:rPr>
              <a:t>Intermediaries: Indirect Finance </a:t>
            </a:r>
            <a:r>
              <a:rPr lang="en-US" altLang="en-US" sz="2000" b="0" dirty="0">
                <a:ea typeface="ヒラギノ角ゴ Pro W3" pitchFamily="-84" charset="-128"/>
              </a:rPr>
              <a:t>(4 of 8)</a:t>
            </a:r>
            <a:endParaRPr lang="en-US"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pitchFamily="-84" charset="-128"/>
              </a:rPr>
              <a:t>A financial intermediary</a:t>
            </a:r>
            <a:r>
              <a:rPr lang="ja-JP" altLang="en-US" sz="2200" dirty="0"/>
              <a:t>’</a:t>
            </a:r>
            <a:r>
              <a:rPr lang="en-US" altLang="ja-JP" sz="2200" dirty="0">
                <a:ea typeface="ヒラギノ角ゴ Pro W3" pitchFamily="-84" charset="-128"/>
              </a:rPr>
              <a:t>s low transaction costs mean that it can provide its customers with </a:t>
            </a:r>
            <a:r>
              <a:rPr lang="en-US" altLang="ja-JP" sz="2200" b="1" dirty="0">
                <a:ea typeface="ヒラギノ角ゴ Pro W3" pitchFamily="-84" charset="-128"/>
              </a:rPr>
              <a:t>liquidity services</a:t>
            </a:r>
            <a:r>
              <a:rPr lang="en-US" altLang="ja-JP" sz="2200" dirty="0">
                <a:ea typeface="ヒラギノ角ゴ Pro W3" pitchFamily="-84" charset="-128"/>
              </a:rPr>
              <a:t>, services that make it easier for customers to conduct transactions</a:t>
            </a:r>
          </a:p>
          <a:p>
            <a:pPr marL="740664" lvl="1" indent="-402336">
              <a:spcBef>
                <a:spcPts val="900"/>
              </a:spcBef>
              <a:buFont typeface="Times" panose="02020603050405020304" pitchFamily="18" charset="0"/>
              <a:buAutoNum type="arabicPeriod"/>
            </a:pPr>
            <a:r>
              <a:rPr lang="en-US" altLang="en-US" sz="2200" dirty="0">
                <a:ea typeface="ヒラギノ角ゴ Pro W3" pitchFamily="-84" charset="-128"/>
              </a:rPr>
              <a:t>Banks provide depositors with checking accounts that enable them to pay their bills easily</a:t>
            </a:r>
          </a:p>
          <a:p>
            <a:pPr marL="740664" lvl="1" indent="-402336">
              <a:spcBef>
                <a:spcPts val="900"/>
              </a:spcBef>
              <a:buFont typeface="Times" panose="02020603050405020304" pitchFamily="18" charset="0"/>
              <a:buAutoNum type="arabicPeriod"/>
            </a:pPr>
            <a:r>
              <a:rPr lang="en-US" altLang="en-US" sz="2200" dirty="0">
                <a:ea typeface="ヒラギノ角ゴ Pro W3" pitchFamily="-84" charset="-128"/>
              </a:rPr>
              <a:t>Depositors can earn interest on checking and savings accounts and yet still convert them into goods and services whenever necessary</a:t>
            </a:r>
            <a:endParaRPr lang="en-US" sz="2200" dirty="0"/>
          </a:p>
        </p:txBody>
      </p:sp>
    </p:spTree>
    <p:extLst>
      <p:ext uri="{BB962C8B-B14F-4D97-AF65-F5344CB8AC3E}">
        <p14:creationId xmlns:p14="http://schemas.microsoft.com/office/powerpoint/2010/main" val="189450913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200" dirty="0">
                <a:ea typeface="ヒラギノ角ゴ Pro W3" pitchFamily="-84" charset="-128"/>
              </a:rPr>
              <a:t>Global: The Importance of Financial Intermediaries Relative to Securities Markets</a:t>
            </a:r>
            <a:endParaRPr lang="en-US" sz="3200"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pitchFamily="-84" charset="-128"/>
              </a:rPr>
              <a:t>Studies show that firms in the U.S., Canada, the U.K., and other developed nations usually obtain funds from financial intermediaries, not directly from capital markets.</a:t>
            </a:r>
          </a:p>
          <a:p>
            <a:r>
              <a:rPr lang="en-US" altLang="en-US" sz="2200" dirty="0">
                <a:ea typeface="ヒラギノ角ゴ Pro W3" pitchFamily="-84" charset="-128"/>
              </a:rPr>
              <a:t>In Germany and Japan, financing from financial intermediaries exceeds capital market financing 10-fold.</a:t>
            </a:r>
          </a:p>
          <a:p>
            <a:r>
              <a:rPr lang="en-US" altLang="en-US" sz="2200" dirty="0">
                <a:ea typeface="ヒラギノ角ゴ Pro W3" pitchFamily="-84" charset="-128"/>
              </a:rPr>
              <a:t>However, the relative use of bonds versus equity does differ by country.</a:t>
            </a:r>
            <a:endParaRPr lang="en-US" sz="2200" dirty="0"/>
          </a:p>
        </p:txBody>
      </p:sp>
    </p:spTree>
    <p:extLst>
      <p:ext uri="{BB962C8B-B14F-4D97-AF65-F5344CB8AC3E}">
        <p14:creationId xmlns:p14="http://schemas.microsoft.com/office/powerpoint/2010/main" val="248216119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t>Function of Financial </a:t>
            </a:r>
            <a:br>
              <a:rPr lang="en-US" altLang="en-US" sz="3600" dirty="0"/>
            </a:br>
            <a:r>
              <a:rPr lang="en-US" altLang="en-US" sz="3600" dirty="0"/>
              <a:t>Intermediaries: Indirect Finance </a:t>
            </a:r>
            <a:r>
              <a:rPr lang="en-US" altLang="en-US" sz="2000" b="0" dirty="0"/>
              <a:t>(5 of 8)</a:t>
            </a:r>
            <a:endParaRPr lang="en-US" b="1" dirty="0">
              <a:latin typeface="+mj-lt"/>
            </a:endParaRPr>
          </a:p>
        </p:txBody>
      </p:sp>
      <p:sp>
        <p:nvSpPr>
          <p:cNvPr id="3" name="Content Placeholder"/>
          <p:cNvSpPr>
            <a:spLocks noGrp="1"/>
          </p:cNvSpPr>
          <p:nvPr>
            <p:ph idx="1"/>
          </p:nvPr>
        </p:nvSpPr>
        <p:spPr/>
        <p:txBody>
          <a:bodyPr/>
          <a:lstStyle/>
          <a:p>
            <a:r>
              <a:rPr lang="en-US" altLang="en-US" sz="2200" dirty="0">
                <a:ea typeface="ヒラギノ角ゴ Pro W3" pitchFamily="-84" charset="-128"/>
              </a:rPr>
              <a:t>Another benefit made possible by the FI</a:t>
            </a:r>
            <a:r>
              <a:rPr lang="ja-JP" altLang="en-US" sz="2200" dirty="0"/>
              <a:t>’</a:t>
            </a:r>
            <a:r>
              <a:rPr lang="en-US" altLang="ja-JP" sz="2200" dirty="0">
                <a:ea typeface="ヒラギノ角ゴ Pro W3" pitchFamily="-84" charset="-128"/>
              </a:rPr>
              <a:t>s low transaction costs is that they can help reduce the exposure of investors to risk, through a process known as </a:t>
            </a:r>
            <a:r>
              <a:rPr lang="en-US" altLang="ja-JP" sz="2200" b="1" dirty="0">
                <a:ea typeface="ヒラギノ角ゴ Pro W3" pitchFamily="-84" charset="-128"/>
              </a:rPr>
              <a:t>risk sharing</a:t>
            </a:r>
            <a:endParaRPr lang="en-US" altLang="ja-JP" sz="2200" dirty="0">
              <a:ea typeface="ヒラギノ角ゴ Pro W3" pitchFamily="-84" charset="-128"/>
            </a:endParaRPr>
          </a:p>
          <a:p>
            <a:pPr lvl="1"/>
            <a:r>
              <a:rPr lang="en-US" altLang="en-US" sz="2200" dirty="0">
                <a:ea typeface="ヒラギノ角ゴ Pro W3" pitchFamily="-84" charset="-128"/>
              </a:rPr>
              <a:t>FIs create and sell assets with lesser risk to one </a:t>
            </a:r>
            <a:br>
              <a:rPr lang="en-US" altLang="en-US" sz="2200" dirty="0">
                <a:ea typeface="ヒラギノ角ゴ Pro W3" pitchFamily="-84" charset="-128"/>
              </a:rPr>
            </a:br>
            <a:r>
              <a:rPr lang="en-US" altLang="en-US" sz="2200" dirty="0">
                <a:ea typeface="ヒラギノ角ゴ Pro W3" pitchFamily="-84" charset="-128"/>
              </a:rPr>
              <a:t>party in order to buy assets with greater risk from another party</a:t>
            </a:r>
            <a:endParaRPr lang="en-US" sz="2200" dirty="0"/>
          </a:p>
          <a:p>
            <a:pPr lvl="1"/>
            <a:r>
              <a:rPr lang="en-US" altLang="en-US" sz="2200" dirty="0">
                <a:ea typeface="ヒラギノ角ゴ Pro W3" pitchFamily="-84" charset="-128"/>
              </a:rPr>
              <a:t>This process is referred to as </a:t>
            </a:r>
            <a:r>
              <a:rPr lang="en-US" altLang="en-US" sz="2200" b="1" dirty="0">
                <a:ea typeface="ヒラギノ角ゴ Pro W3" pitchFamily="-84" charset="-128"/>
              </a:rPr>
              <a:t>asset transformation</a:t>
            </a:r>
            <a:r>
              <a:rPr lang="en-US" altLang="en-US" sz="2200" dirty="0">
                <a:ea typeface="ヒラギノ角ゴ Pro W3" pitchFamily="-84" charset="-128"/>
              </a:rPr>
              <a:t>, because in a sense risky assets are turned into safer assets for investors</a:t>
            </a:r>
            <a:endParaRPr lang="en-US" sz="2200" dirty="0"/>
          </a:p>
        </p:txBody>
      </p:sp>
    </p:spTree>
    <p:extLst>
      <p:ext uri="{BB962C8B-B14F-4D97-AF65-F5344CB8AC3E}">
        <p14:creationId xmlns:p14="http://schemas.microsoft.com/office/powerpoint/2010/main" val="164229042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ea typeface="ヒラギノ角ゴ Pro W3" pitchFamily="-84" charset="-128"/>
              </a:rPr>
              <a:t>Function of Financial</a:t>
            </a:r>
            <a:br>
              <a:rPr lang="en-US" altLang="en-US" sz="3600" dirty="0">
                <a:ea typeface="ヒラギノ角ゴ Pro W3" pitchFamily="-84" charset="-128"/>
              </a:rPr>
            </a:br>
            <a:r>
              <a:rPr lang="en-US" altLang="en-US" sz="3600" dirty="0">
                <a:ea typeface="ヒラギノ角ゴ Pro W3" pitchFamily="-84" charset="-128"/>
              </a:rPr>
              <a:t>Intermediaries: Indirect Finance </a:t>
            </a:r>
            <a:r>
              <a:rPr lang="en-US" altLang="en-US" sz="2000" b="0" dirty="0"/>
              <a:t>(6 of 8)</a:t>
            </a:r>
            <a:endParaRPr lang="en-US" sz="2800" b="1" dirty="0">
              <a:latin typeface="+mj-lt"/>
            </a:endParaRPr>
          </a:p>
        </p:txBody>
      </p:sp>
      <p:sp>
        <p:nvSpPr>
          <p:cNvPr id="3" name="Content Placeholder"/>
          <p:cNvSpPr>
            <a:spLocks noGrp="1"/>
          </p:cNvSpPr>
          <p:nvPr>
            <p:ph idx="1"/>
          </p:nvPr>
        </p:nvSpPr>
        <p:spPr/>
        <p:txBody>
          <a:bodyPr/>
          <a:lstStyle/>
          <a:p>
            <a:r>
              <a:rPr lang="en-US" altLang="en-US" sz="2200" dirty="0">
                <a:ea typeface="ヒラギノ角ゴ Pro W3" pitchFamily="-84" charset="-128"/>
              </a:rPr>
              <a:t>Financial intermediaries also help by providing the means for individuals and businesses to </a:t>
            </a:r>
            <a:r>
              <a:rPr lang="en-US" altLang="en-US" sz="2200" b="1" dirty="0">
                <a:ea typeface="ヒラギノ角ゴ Pro W3" pitchFamily="-84" charset="-128"/>
              </a:rPr>
              <a:t>diversify</a:t>
            </a:r>
            <a:r>
              <a:rPr lang="en-US" altLang="en-US" sz="2200" dirty="0">
                <a:ea typeface="ヒラギノ角ゴ Pro W3" pitchFamily="-84" charset="-128"/>
              </a:rPr>
              <a:t> their asset holdings.</a:t>
            </a:r>
          </a:p>
          <a:p>
            <a:r>
              <a:rPr lang="en-US" altLang="en-US" sz="2200" dirty="0">
                <a:ea typeface="ヒラギノ角ゴ Pro W3" pitchFamily="-84" charset="-128"/>
              </a:rPr>
              <a:t>Low transaction costs allow them to buy a range of assets, pool them, and then sell rights to the diversified pool to individuals.</a:t>
            </a:r>
            <a:endParaRPr lang="en-US" sz="2200" dirty="0"/>
          </a:p>
        </p:txBody>
      </p:sp>
    </p:spTree>
    <p:extLst>
      <p:ext uri="{BB962C8B-B14F-4D97-AF65-F5344CB8AC3E}">
        <p14:creationId xmlns:p14="http://schemas.microsoft.com/office/powerpoint/2010/main" val="17846532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ea typeface="ヒラギノ角ゴ Pro W3" pitchFamily="-84" charset="-128"/>
              </a:rPr>
              <a:t>Function of Financial</a:t>
            </a:r>
            <a:br>
              <a:rPr lang="en-US" altLang="en-US" sz="3600" dirty="0">
                <a:ea typeface="ヒラギノ角ゴ Pro W3" pitchFamily="-84" charset="-128"/>
              </a:rPr>
            </a:br>
            <a:r>
              <a:rPr lang="en-US" altLang="en-US" sz="3600" dirty="0">
                <a:ea typeface="ヒラギノ角ゴ Pro W3" pitchFamily="-84" charset="-128"/>
              </a:rPr>
              <a:t>Intermediaries: Indirect Finance </a:t>
            </a:r>
            <a:r>
              <a:rPr lang="en-US" altLang="en-US" sz="2000" b="0" dirty="0"/>
              <a:t>(7 of 8)</a:t>
            </a:r>
            <a:endParaRPr lang="en-US" sz="2800" b="1" dirty="0">
              <a:latin typeface="+mj-lt"/>
            </a:endParaRPr>
          </a:p>
        </p:txBody>
      </p:sp>
      <p:sp>
        <p:nvSpPr>
          <p:cNvPr id="3" name="Content Placeholder"/>
          <p:cNvSpPr>
            <a:spLocks noGrp="1"/>
          </p:cNvSpPr>
          <p:nvPr>
            <p:ph idx="1"/>
          </p:nvPr>
        </p:nvSpPr>
        <p:spPr/>
        <p:txBody>
          <a:bodyPr/>
          <a:lstStyle/>
          <a:p>
            <a:r>
              <a:rPr lang="en-US" altLang="en-US" sz="2200" dirty="0">
                <a:ea typeface="ヒラギノ角ゴ Pro W3" pitchFamily="-84" charset="-128"/>
              </a:rPr>
              <a:t>Another reason FIs exist is to reduce the impact of </a:t>
            </a:r>
            <a:r>
              <a:rPr lang="en-US" altLang="en-US" sz="2200" b="1" dirty="0">
                <a:ea typeface="ヒラギノ角ゴ Pro W3" pitchFamily="-84" charset="-128"/>
              </a:rPr>
              <a:t>asymmetric information</a:t>
            </a:r>
            <a:r>
              <a:rPr lang="en-US" altLang="en-US" sz="2200" dirty="0">
                <a:ea typeface="ヒラギノ角ゴ Pro W3" pitchFamily="-84" charset="-128"/>
              </a:rPr>
              <a:t>.</a:t>
            </a:r>
          </a:p>
          <a:p>
            <a:r>
              <a:rPr lang="en-US" altLang="en-US" sz="2200" dirty="0">
                <a:ea typeface="ヒラギノ角ゴ Pro W3" pitchFamily="-84" charset="-128"/>
              </a:rPr>
              <a:t>One party lacks crucial information about another party, impacting decision-making.</a:t>
            </a:r>
          </a:p>
          <a:p>
            <a:r>
              <a:rPr lang="en-US" altLang="en-US" sz="2200" dirty="0">
                <a:ea typeface="ヒラギノ角ゴ Pro W3" pitchFamily="-84" charset="-128"/>
              </a:rPr>
              <a:t>We usually discuss this problem along two fronts: adverse selection and moral hazard.</a:t>
            </a:r>
            <a:endParaRPr lang="en-US" sz="2200" dirty="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79353451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ea typeface="ヒラギノ角ゴ Pro W3" pitchFamily="-84" charset="-128"/>
              </a:rPr>
              <a:t>Function of Financial</a:t>
            </a:r>
            <a:br>
              <a:rPr lang="en-US" altLang="en-US" sz="3600" dirty="0">
                <a:ea typeface="ヒラギノ角ゴ Pro W3" pitchFamily="-84" charset="-128"/>
              </a:rPr>
            </a:br>
            <a:r>
              <a:rPr lang="en-US" altLang="en-US" sz="3600" dirty="0">
                <a:ea typeface="ヒラギノ角ゴ Pro W3" pitchFamily="-84" charset="-128"/>
              </a:rPr>
              <a:t>Intermediaries: Indirect Finance </a:t>
            </a:r>
            <a:r>
              <a:rPr lang="en-US" altLang="en-US" sz="2000" b="0" dirty="0"/>
              <a:t>(8 of 8)</a:t>
            </a:r>
            <a:endParaRPr lang="en-US" b="1" dirty="0">
              <a:latin typeface="+mj-lt"/>
            </a:endParaRPr>
          </a:p>
        </p:txBody>
      </p:sp>
      <p:sp>
        <p:nvSpPr>
          <p:cNvPr id="3" name="Content Placeholder"/>
          <p:cNvSpPr>
            <a:spLocks noGrp="1"/>
          </p:cNvSpPr>
          <p:nvPr>
            <p:ph idx="1"/>
          </p:nvPr>
        </p:nvSpPr>
        <p:spPr/>
        <p:txBody>
          <a:bodyPr/>
          <a:lstStyle/>
          <a:p>
            <a:r>
              <a:rPr lang="en-US" altLang="en-US" sz="2200" dirty="0">
                <a:ea typeface="ヒラギノ角ゴ Pro W3" pitchFamily="-84" charset="-128"/>
              </a:rPr>
              <a:t>Adverse Selection</a:t>
            </a:r>
          </a:p>
          <a:p>
            <a:pPr marL="740664" lvl="1" indent="-402336">
              <a:buFont typeface="Times" panose="02020603050405020304" pitchFamily="18" charset="0"/>
              <a:buAutoNum type="arabicPeriod"/>
            </a:pPr>
            <a:r>
              <a:rPr lang="en-US" altLang="en-US" sz="2200" dirty="0">
                <a:ea typeface="ヒラギノ角ゴ Pro W3" pitchFamily="-84" charset="-128"/>
              </a:rPr>
              <a:t>Before transaction occurs</a:t>
            </a:r>
          </a:p>
          <a:p>
            <a:pPr marL="740664" lvl="1" indent="-402336">
              <a:buFont typeface="Times" panose="02020603050405020304" pitchFamily="18" charset="0"/>
              <a:buAutoNum type="arabicPeriod"/>
            </a:pPr>
            <a:r>
              <a:rPr lang="en-US" altLang="en-US" sz="2200" dirty="0">
                <a:ea typeface="ヒラギノ角ゴ Pro W3" pitchFamily="-84" charset="-128"/>
              </a:rPr>
              <a:t>Potential borrowers most likely to produce adverse outcome are ones most likely to seek a loan</a:t>
            </a:r>
          </a:p>
          <a:p>
            <a:pPr marL="740664" lvl="1" indent="-402336">
              <a:buFont typeface="Times" panose="02020603050405020304" pitchFamily="18" charset="0"/>
              <a:buAutoNum type="arabicPeriod"/>
            </a:pPr>
            <a:r>
              <a:rPr lang="en-US" altLang="en-US" sz="2200" dirty="0">
                <a:ea typeface="ヒラギノ角ゴ Pro W3" pitchFamily="-84" charset="-128"/>
              </a:rPr>
              <a:t>Similar problems occur with insurance where unhealthy people want their known medical problems covered</a:t>
            </a:r>
            <a:endParaRPr lang="en-US" sz="2200" dirty="0"/>
          </a:p>
        </p:txBody>
      </p:sp>
    </p:spTree>
    <p:extLst>
      <p:ext uri="{BB962C8B-B14F-4D97-AF65-F5344CB8AC3E}">
        <p14:creationId xmlns:p14="http://schemas.microsoft.com/office/powerpoint/2010/main" val="408346082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Asymmetric Information: Adverse Selection and Moral Hazard </a:t>
            </a:r>
            <a:r>
              <a:rPr lang="en-US" altLang="en-US" sz="2000" b="0" dirty="0">
                <a:ea typeface="ヒラギノ角ゴ Pro W3" pitchFamily="-84" charset="-128"/>
              </a:rPr>
              <a:t>(1 of 2)</a:t>
            </a:r>
            <a:endParaRPr lang="en-US" b="1" dirty="0">
              <a:latin typeface="+mj-lt"/>
            </a:endParaRPr>
          </a:p>
        </p:txBody>
      </p:sp>
      <p:sp>
        <p:nvSpPr>
          <p:cNvPr id="2" name="Content Placeholder"/>
          <p:cNvSpPr>
            <a:spLocks noGrp="1"/>
          </p:cNvSpPr>
          <p:nvPr>
            <p:ph idx="1"/>
          </p:nvPr>
        </p:nvSpPr>
        <p:spPr/>
        <p:txBody>
          <a:bodyPr>
            <a:normAutofit/>
          </a:bodyPr>
          <a:lstStyle/>
          <a:p>
            <a:r>
              <a:rPr lang="en-US" altLang="en-US" sz="2200" dirty="0">
                <a:ea typeface="ヒラギノ角ゴ Pro W3" pitchFamily="-84" charset="-128"/>
              </a:rPr>
              <a:t>Moral Hazard</a:t>
            </a:r>
          </a:p>
          <a:p>
            <a:pPr marL="740664" lvl="1" indent="-402336">
              <a:buFont typeface="Times" panose="02020603050405020304" pitchFamily="18" charset="0"/>
              <a:buAutoNum type="arabicPeriod"/>
            </a:pPr>
            <a:r>
              <a:rPr lang="en-US" altLang="en-US" sz="2200" dirty="0">
                <a:ea typeface="ヒラギノ角ゴ Pro W3" pitchFamily="-84" charset="-128"/>
              </a:rPr>
              <a:t>After transaction occurs</a:t>
            </a:r>
          </a:p>
          <a:p>
            <a:pPr marL="740664" lvl="1" indent="-402336">
              <a:buFont typeface="Times" panose="02020603050405020304" pitchFamily="18" charset="0"/>
              <a:buAutoNum type="arabicPeriod"/>
            </a:pPr>
            <a:r>
              <a:rPr lang="en-US" altLang="en-US" sz="2200" u="sng" dirty="0">
                <a:ea typeface="ヒラギノ角ゴ Pro W3" pitchFamily="-84" charset="-128"/>
              </a:rPr>
              <a:t>Hazard</a:t>
            </a:r>
            <a:r>
              <a:rPr lang="en-US" altLang="en-US" sz="2200" dirty="0">
                <a:ea typeface="ヒラギノ角ゴ Pro W3" pitchFamily="-84" charset="-128"/>
              </a:rPr>
              <a:t> that borrower has incentives to engage in undesirable (</a:t>
            </a:r>
            <a:r>
              <a:rPr lang="en-US" altLang="en-US" sz="2200" u="sng" dirty="0">
                <a:ea typeface="ヒラギノ角ゴ Pro W3" pitchFamily="-84" charset="-128"/>
              </a:rPr>
              <a:t>immoral</a:t>
            </a:r>
            <a:r>
              <a:rPr lang="en-US" altLang="en-US" sz="2200" dirty="0">
                <a:ea typeface="ヒラギノ角ゴ Pro W3" pitchFamily="-84" charset="-128"/>
              </a:rPr>
              <a:t>) activities making it more likely that won</a:t>
            </a:r>
            <a:r>
              <a:rPr lang="ja-JP" altLang="en-US" sz="2200" dirty="0"/>
              <a:t>’</a:t>
            </a:r>
            <a:r>
              <a:rPr lang="en-US" altLang="ja-JP" sz="2200" dirty="0">
                <a:ea typeface="ヒラギノ角ゴ Pro W3" pitchFamily="-84" charset="-128"/>
              </a:rPr>
              <a:t>t pay loan back</a:t>
            </a:r>
          </a:p>
          <a:p>
            <a:pPr marL="740664" lvl="1" indent="-402336">
              <a:buFont typeface="Times" panose="02020603050405020304" pitchFamily="18" charset="0"/>
              <a:buAutoNum type="arabicPeriod"/>
            </a:pPr>
            <a:r>
              <a:rPr lang="en-US" altLang="en-US" sz="2200" dirty="0">
                <a:ea typeface="ヒラギノ角ゴ Pro W3" pitchFamily="-84" charset="-128"/>
              </a:rPr>
              <a:t>Again, with insurance, people may engage in risky activities only after being insured</a:t>
            </a:r>
          </a:p>
          <a:p>
            <a:pPr marL="740664" lvl="1" indent="-402336">
              <a:buFont typeface="Times" panose="02020603050405020304" pitchFamily="18" charset="0"/>
              <a:buAutoNum type="arabicPeriod"/>
            </a:pPr>
            <a:r>
              <a:rPr lang="en-US" altLang="en-US" sz="2200" dirty="0">
                <a:ea typeface="ヒラギノ角ゴ Pro W3" pitchFamily="-84" charset="-128"/>
              </a:rPr>
              <a:t>Another view is a </a:t>
            </a:r>
            <a:r>
              <a:rPr lang="en-US" altLang="en-US" sz="2200" b="1" dirty="0">
                <a:ea typeface="ヒラギノ角ゴ Pro W3" pitchFamily="-84" charset="-128"/>
              </a:rPr>
              <a:t>conflict of interest</a:t>
            </a:r>
            <a:endParaRPr lang="en-US" sz="2200" dirty="0"/>
          </a:p>
        </p:txBody>
      </p:sp>
    </p:spTree>
    <p:extLst>
      <p:ext uri="{BB962C8B-B14F-4D97-AF65-F5344CB8AC3E}">
        <p14:creationId xmlns:p14="http://schemas.microsoft.com/office/powerpoint/2010/main" val="388604266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Asymmetric Information: Adverse Selection and Moral Hazard </a:t>
            </a:r>
            <a:r>
              <a:rPr lang="en-US" altLang="en-US" sz="2000" b="0" dirty="0">
                <a:ea typeface="ヒラギノ角ゴ Pro W3" pitchFamily="-84" charset="-128"/>
              </a:rPr>
              <a:t>(2 of 2)</a:t>
            </a:r>
            <a:endParaRPr lang="en-US" b="1" dirty="0">
              <a:latin typeface="+mj-lt"/>
            </a:endParaRPr>
          </a:p>
        </p:txBody>
      </p:sp>
      <p:sp>
        <p:nvSpPr>
          <p:cNvPr id="2" name="Content Placeholder"/>
          <p:cNvSpPr>
            <a:spLocks noGrp="1"/>
          </p:cNvSpPr>
          <p:nvPr>
            <p:ph idx="1"/>
          </p:nvPr>
        </p:nvSpPr>
        <p:spPr>
          <a:noFill/>
        </p:spPr>
        <p:txBody>
          <a:bodyPr/>
          <a:lstStyle/>
          <a:p>
            <a:pPr marL="0" indent="0">
              <a:buNone/>
              <a:defRPr/>
            </a:pPr>
            <a:r>
              <a:rPr lang="en-US" altLang="en-US" sz="2200" dirty="0">
                <a:ea typeface="ヒラギノ角ゴ Pro W3" pitchFamily="-84" charset="-128"/>
              </a:rPr>
              <a:t>Financial intermediaries reduce adverse selection and moral hazard problems, enabling them to make profits. How they accomplish this is covered in many of the chapters to come.</a:t>
            </a:r>
            <a:endParaRPr lang="en-US" sz="2200" dirty="0"/>
          </a:p>
        </p:txBody>
      </p:sp>
    </p:spTree>
    <p:extLst>
      <p:ext uri="{BB962C8B-B14F-4D97-AF65-F5344CB8AC3E}">
        <p14:creationId xmlns:p14="http://schemas.microsoft.com/office/powerpoint/2010/main" val="132001390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ea typeface="ヒラギノ角ゴ Pro W3" pitchFamily="-84" charset="-128"/>
              </a:rPr>
              <a:t>Economies of Scope and Conflicts of Interest</a:t>
            </a:r>
            <a:endParaRPr lang="en-US" sz="3600" b="1" dirty="0">
              <a:latin typeface="+mj-lt"/>
            </a:endParaRPr>
          </a:p>
        </p:txBody>
      </p:sp>
      <p:sp>
        <p:nvSpPr>
          <p:cNvPr id="3" name="Content Placeholder"/>
          <p:cNvSpPr>
            <a:spLocks noGrp="1"/>
          </p:cNvSpPr>
          <p:nvPr>
            <p:ph idx="1"/>
          </p:nvPr>
        </p:nvSpPr>
        <p:spPr/>
        <p:txBody>
          <a:bodyPr>
            <a:normAutofit/>
          </a:bodyPr>
          <a:lstStyle/>
          <a:p>
            <a:r>
              <a:rPr lang="en-US" altLang="en-US" sz="2200" dirty="0">
                <a:ea typeface="ヒラギノ角ゴ Pro W3" pitchFamily="-84" charset="-128"/>
              </a:rPr>
              <a:t>FIs are able to lower the production cost of information by using the information for multiple services: bank accounts, loans, auto insurance, retirement savings, etc. This is called </a:t>
            </a:r>
            <a:r>
              <a:rPr lang="en-US" altLang="en-US" sz="2200" b="1" dirty="0">
                <a:ea typeface="ヒラギノ角ゴ Pro W3" pitchFamily="-84" charset="-128"/>
              </a:rPr>
              <a:t>economies of scope.</a:t>
            </a:r>
            <a:endParaRPr lang="en-US" altLang="en-US" sz="2200" dirty="0">
              <a:ea typeface="ヒラギノ角ゴ Pro W3" pitchFamily="-84" charset="-128"/>
            </a:endParaRPr>
          </a:p>
          <a:p>
            <a:r>
              <a:rPr lang="en-US" altLang="en-US" sz="2200" dirty="0">
                <a:ea typeface="ヒラギノ角ゴ Pro W3" pitchFamily="-84" charset="-128"/>
              </a:rPr>
              <a:t>But, providing multiple services may lead to </a:t>
            </a:r>
            <a:r>
              <a:rPr lang="en-US" altLang="en-US" sz="2200" b="1" dirty="0">
                <a:ea typeface="ヒラギノ角ゴ Pro W3" pitchFamily="-84" charset="-128"/>
              </a:rPr>
              <a:t>conflicts of interest</a:t>
            </a:r>
            <a:r>
              <a:rPr lang="en-US" altLang="en-US" sz="2200" dirty="0">
                <a:ea typeface="ヒラギノ角ゴ Pro W3" pitchFamily="-84" charset="-128"/>
              </a:rPr>
              <a:t>, perhaps causing one area of the FI to hide or conceal information from another area (or the economy as a whole). This may actually make financial markets less efficient!</a:t>
            </a:r>
            <a:endParaRPr lang="en-US" sz="2200" dirty="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167621911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t>Table 2.1 Primary Assets and Liabilities of Financial Intermediaries </a:t>
            </a:r>
            <a:r>
              <a:rPr lang="en-US" sz="2000" b="0" dirty="0"/>
              <a:t>(1 of 3)</a:t>
            </a:r>
            <a:endParaRPr lang="en-US" sz="2000" b="1" dirty="0">
              <a:latin typeface="+mj-lt"/>
            </a:endParaRPr>
          </a:p>
        </p:txBody>
      </p:sp>
      <p:graphicFrame>
        <p:nvGraphicFramePr>
          <p:cNvPr id="5" name="Table 4"/>
          <p:cNvGraphicFramePr>
            <a:graphicFrameLocks noGrp="1"/>
          </p:cNvGraphicFramePr>
          <p:nvPr>
            <p:extLst>
              <p:ext uri="{D42A27DB-BD31-4B8C-83A1-F6EECF244321}">
                <p14:modId xmlns:p14="http://schemas.microsoft.com/office/powerpoint/2010/main" val="1984175380"/>
              </p:ext>
            </p:extLst>
          </p:nvPr>
        </p:nvGraphicFramePr>
        <p:xfrm>
          <a:off x="435429" y="1676400"/>
          <a:ext cx="8301720" cy="4098060"/>
        </p:xfrm>
        <a:graphic>
          <a:graphicData uri="http://schemas.openxmlformats.org/drawingml/2006/table">
            <a:tbl>
              <a:tblPr firstRow="1" bandRow="1">
                <a:tableStyleId>{2D5ABB26-0587-4C30-8999-92F81FD0307C}</a:tableStyleId>
              </a:tblPr>
              <a:tblGrid>
                <a:gridCol w="3472132"/>
                <a:gridCol w="2370935"/>
                <a:gridCol w="2458653"/>
              </a:tblGrid>
              <a:tr h="633794">
                <a:tc>
                  <a:txBody>
                    <a:bodyPr/>
                    <a:lstStyle/>
                    <a:p>
                      <a:r>
                        <a:rPr lang="en-US" sz="1800" b="1" dirty="0" smtClean="0"/>
                        <a:t>Type of Intermediary</a:t>
                      </a:r>
                      <a:endParaRPr lang="en-US" sz="1800" b="1" dirty="0"/>
                    </a:p>
                  </a:txBody>
                  <a:tcPr marL="88650" marR="88650" marT="44325" marB="443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800" b="1" dirty="0" smtClean="0"/>
                        <a:t>Primary</a:t>
                      </a:r>
                      <a:r>
                        <a:rPr lang="en-US" sz="1800" b="1" baseline="0" dirty="0" smtClean="0"/>
                        <a:t> Liabilities (Sources of Funds)</a:t>
                      </a:r>
                      <a:endParaRPr lang="en-US" sz="1800" b="1" dirty="0"/>
                    </a:p>
                  </a:txBody>
                  <a:tcPr marL="88650" marR="88650" marT="44325" marB="443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800" b="1" dirty="0" smtClean="0"/>
                        <a:t>Primary</a:t>
                      </a:r>
                      <a:r>
                        <a:rPr lang="en-US" sz="1800" b="1" baseline="0" dirty="0" smtClean="0"/>
                        <a:t> Assets </a:t>
                      </a:r>
                      <a:br>
                        <a:rPr lang="en-US" sz="1800" b="1" baseline="0" dirty="0" smtClean="0"/>
                      </a:br>
                      <a:r>
                        <a:rPr lang="en-US" sz="1800" b="1" baseline="0" dirty="0" smtClean="0"/>
                        <a:t>(Uses of Funds)</a:t>
                      </a:r>
                      <a:endParaRPr lang="en-US" sz="1800" b="1" dirty="0"/>
                    </a:p>
                  </a:txBody>
                  <a:tcPr marL="88650" marR="88650" marT="44325" marB="443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633794">
                <a:tc>
                  <a:txBody>
                    <a:bodyPr/>
                    <a:lstStyle/>
                    <a:p>
                      <a:r>
                        <a:rPr lang="en-US" sz="1800" b="1" dirty="0" smtClean="0"/>
                        <a:t>Depository Institutions</a:t>
                      </a:r>
                      <a:r>
                        <a:rPr lang="en-US" sz="1800" b="1" baseline="0" dirty="0" smtClean="0"/>
                        <a:t> (banks)</a:t>
                      </a:r>
                      <a:endParaRPr lang="en-US" sz="1800" dirty="0"/>
                    </a:p>
                  </a:txBody>
                  <a:tcPr marL="88650" marR="88650" marT="44325" marB="443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300" dirty="0" smtClean="0">
                          <a:solidFill>
                            <a:schemeClr val="bg1"/>
                          </a:solidFill>
                        </a:rPr>
                        <a:t>Blank</a:t>
                      </a:r>
                      <a:endParaRPr lang="en-US" sz="1800" dirty="0"/>
                    </a:p>
                  </a:txBody>
                  <a:tcPr marL="88650" marR="88650" marT="44325" marB="443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300" dirty="0" smtClean="0">
                          <a:solidFill>
                            <a:schemeClr val="bg1"/>
                          </a:solidFill>
                        </a:rPr>
                        <a:t>Blank</a:t>
                      </a:r>
                      <a:endParaRPr lang="en-US" sz="1800" dirty="0"/>
                    </a:p>
                  </a:txBody>
                  <a:tcPr marL="88650" marR="88650" marT="44325" marB="443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724081">
                <a:tc>
                  <a:txBody>
                    <a:bodyPr/>
                    <a:lstStyle/>
                    <a:p>
                      <a:r>
                        <a:rPr lang="en-US" sz="1800" dirty="0" smtClean="0"/>
                        <a:t>Commercial</a:t>
                      </a:r>
                      <a:r>
                        <a:rPr lang="en-US" sz="1800" baseline="0" dirty="0" smtClean="0"/>
                        <a:t> banks</a:t>
                      </a:r>
                      <a:endParaRPr lang="en-US" sz="1800" dirty="0"/>
                    </a:p>
                  </a:txBody>
                  <a:tcPr marL="88650" marR="88650" marT="44325" marB="443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800" dirty="0" smtClean="0"/>
                        <a:t>Deposits</a:t>
                      </a:r>
                      <a:endParaRPr lang="en-US" sz="1800" dirty="0"/>
                    </a:p>
                  </a:txBody>
                  <a:tcPr marL="88650" marR="88650" marT="44325" marB="443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800" dirty="0" smtClean="0"/>
                        <a:t>Business and consumer loans, mortgages, U.S. government securities,</a:t>
                      </a:r>
                    </a:p>
                    <a:p>
                      <a:r>
                        <a:rPr lang="en-US" sz="1800" dirty="0" smtClean="0"/>
                        <a:t>and municipal bonds</a:t>
                      </a:r>
                      <a:endParaRPr lang="en-US" sz="1800" dirty="0"/>
                    </a:p>
                  </a:txBody>
                  <a:tcPr marL="88650" marR="88650" marT="44325" marB="443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61222">
                <a:tc>
                  <a:txBody>
                    <a:bodyPr/>
                    <a:lstStyle/>
                    <a:p>
                      <a:r>
                        <a:rPr lang="en-US" sz="1800" dirty="0" smtClean="0"/>
                        <a:t>S&amp;L associations</a:t>
                      </a:r>
                      <a:endParaRPr lang="en-US" sz="1800" dirty="0"/>
                    </a:p>
                  </a:txBody>
                  <a:tcPr marL="88650" marR="88650" marT="44325" marB="443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800" dirty="0" smtClean="0"/>
                        <a:t>Deposits</a:t>
                      </a:r>
                      <a:endParaRPr lang="en-US" sz="1800" dirty="0"/>
                    </a:p>
                  </a:txBody>
                  <a:tcPr marL="88650" marR="88650" marT="44325" marB="443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800" dirty="0" smtClean="0"/>
                        <a:t>Mortgages</a:t>
                      </a:r>
                      <a:endParaRPr lang="en-US" sz="1800" dirty="0"/>
                    </a:p>
                  </a:txBody>
                  <a:tcPr marL="88650" marR="88650" marT="44325" marB="443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61222">
                <a:tc>
                  <a:txBody>
                    <a:bodyPr/>
                    <a:lstStyle/>
                    <a:p>
                      <a:r>
                        <a:rPr lang="en-US" sz="1800" dirty="0" smtClean="0"/>
                        <a:t>Mutual savings banks</a:t>
                      </a:r>
                      <a:endParaRPr lang="en-US" sz="1800" dirty="0"/>
                    </a:p>
                  </a:txBody>
                  <a:tcPr marL="88650" marR="88650" marT="44325" marB="443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800" dirty="0" smtClean="0"/>
                        <a:t>Deposits</a:t>
                      </a:r>
                      <a:endParaRPr lang="en-US" sz="1800" dirty="0"/>
                    </a:p>
                  </a:txBody>
                  <a:tcPr marL="88650" marR="88650" marT="44325" marB="443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800" dirty="0" smtClean="0"/>
                        <a:t>Mortgages</a:t>
                      </a:r>
                      <a:endParaRPr lang="en-US" sz="1800" dirty="0"/>
                    </a:p>
                  </a:txBody>
                  <a:tcPr marL="88650" marR="88650" marT="44325" marB="443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61222">
                <a:tc>
                  <a:txBody>
                    <a:bodyPr/>
                    <a:lstStyle/>
                    <a:p>
                      <a:r>
                        <a:rPr lang="en-US" sz="1800" dirty="0" smtClean="0"/>
                        <a:t>Credit unions</a:t>
                      </a:r>
                      <a:endParaRPr lang="en-US" sz="1800" dirty="0"/>
                    </a:p>
                  </a:txBody>
                  <a:tcPr marL="88650" marR="88650" marT="44325" marB="443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800" dirty="0" smtClean="0"/>
                        <a:t>Deposits</a:t>
                      </a:r>
                      <a:endParaRPr lang="en-US" sz="1800" dirty="0"/>
                    </a:p>
                  </a:txBody>
                  <a:tcPr marL="88650" marR="88650" marT="44325" marB="443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800" dirty="0" smtClean="0"/>
                        <a:t>Consumer loans</a:t>
                      </a:r>
                      <a:endParaRPr lang="en-US" sz="1800" dirty="0"/>
                    </a:p>
                  </a:txBody>
                  <a:tcPr marL="88650" marR="88650" marT="44325" marB="443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422014442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t>Table 2.1 Primary Assets and Liabilities of Financial Intermediaries </a:t>
            </a:r>
            <a:r>
              <a:rPr lang="en-US" sz="2000" b="0" dirty="0"/>
              <a:t>(2 of 3)</a:t>
            </a:r>
            <a:endParaRPr lang="en-US" sz="2000" b="0" dirty="0">
              <a:latin typeface="+mj-lt"/>
            </a:endParaRPr>
          </a:p>
        </p:txBody>
      </p:sp>
      <p:graphicFrame>
        <p:nvGraphicFramePr>
          <p:cNvPr id="5" name="Table 4"/>
          <p:cNvGraphicFramePr>
            <a:graphicFrameLocks noGrp="1"/>
          </p:cNvGraphicFramePr>
          <p:nvPr>
            <p:extLst>
              <p:ext uri="{D42A27DB-BD31-4B8C-83A1-F6EECF244321}">
                <p14:modId xmlns:p14="http://schemas.microsoft.com/office/powerpoint/2010/main" val="1939298465"/>
              </p:ext>
            </p:extLst>
          </p:nvPr>
        </p:nvGraphicFramePr>
        <p:xfrm>
          <a:off x="469901" y="1676400"/>
          <a:ext cx="8242299" cy="3912345"/>
        </p:xfrm>
        <a:graphic>
          <a:graphicData uri="http://schemas.openxmlformats.org/drawingml/2006/table">
            <a:tbl>
              <a:tblPr firstRow="1" bandRow="1">
                <a:tableStyleId>{2D5ABB26-0587-4C30-8999-92F81FD0307C}</a:tableStyleId>
              </a:tblPr>
              <a:tblGrid>
                <a:gridCol w="3486777"/>
                <a:gridCol w="2337781"/>
                <a:gridCol w="2417741"/>
              </a:tblGrid>
              <a:tr h="659384">
                <a:tc>
                  <a:txBody>
                    <a:bodyPr/>
                    <a:lstStyle/>
                    <a:p>
                      <a:r>
                        <a:rPr lang="en-US" sz="1700" b="1" dirty="0" smtClean="0"/>
                        <a:t>Type of Intermediary</a:t>
                      </a:r>
                      <a:endParaRPr lang="en-US" sz="1700" b="1" dirty="0"/>
                    </a:p>
                  </a:txBody>
                  <a:tcPr marL="87918" marR="87918" marT="43959" marB="439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b="1" dirty="0" smtClean="0"/>
                        <a:t>Primary</a:t>
                      </a:r>
                      <a:r>
                        <a:rPr lang="en-US" sz="1700" b="1" baseline="0" dirty="0" smtClean="0"/>
                        <a:t> Liabilities (Sources of Funds)</a:t>
                      </a:r>
                      <a:endParaRPr lang="en-US" sz="1700" b="1" dirty="0"/>
                    </a:p>
                  </a:txBody>
                  <a:tcPr marL="87918" marR="87918" marT="43959" marB="439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b="1" dirty="0" smtClean="0"/>
                        <a:t>Primary</a:t>
                      </a:r>
                      <a:r>
                        <a:rPr lang="en-US" sz="1700" b="1" baseline="0" dirty="0" smtClean="0"/>
                        <a:t> Assets (Uses of Funds)</a:t>
                      </a:r>
                      <a:endParaRPr lang="en-US" sz="1700" b="1" dirty="0"/>
                    </a:p>
                  </a:txBody>
                  <a:tcPr marL="87918" marR="87918" marT="43959" marB="439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61542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1" u="none" strike="noStrike" kern="1200" baseline="0" dirty="0" smtClean="0"/>
                        <a:t>Contractual savings institutions</a:t>
                      </a:r>
                      <a:endParaRPr lang="en-US" sz="1700" b="1" dirty="0" smtClean="0"/>
                    </a:p>
                  </a:txBody>
                  <a:tcPr marL="87918" marR="87918" marT="43959" marB="439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300" dirty="0" smtClean="0">
                          <a:solidFill>
                            <a:schemeClr val="bg1"/>
                          </a:solidFill>
                        </a:rPr>
                        <a:t>Blank</a:t>
                      </a:r>
                      <a:endParaRPr lang="en-US" sz="1700" dirty="0"/>
                    </a:p>
                  </a:txBody>
                  <a:tcPr marL="87918" marR="87918" marT="43959" marB="439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300" dirty="0" smtClean="0">
                          <a:solidFill>
                            <a:schemeClr val="bg1"/>
                          </a:solidFill>
                        </a:rPr>
                        <a:t>Blank</a:t>
                      </a:r>
                      <a:endParaRPr lang="en-US" sz="1700" dirty="0"/>
                    </a:p>
                  </a:txBody>
                  <a:tcPr marL="87918" marR="87918" marT="43959" marB="439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615425">
                <a:tc>
                  <a:txBody>
                    <a:bodyPr/>
                    <a:lstStyle/>
                    <a:p>
                      <a:r>
                        <a:rPr lang="en-US" sz="1700" u="none" strike="noStrike" kern="1200" baseline="0" dirty="0" smtClean="0"/>
                        <a:t>Life insurance companies</a:t>
                      </a:r>
                      <a:endParaRPr lang="en-US" sz="1700" dirty="0"/>
                    </a:p>
                  </a:txBody>
                  <a:tcPr marL="87918" marR="87918" marT="43959" marB="439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Premiums from policies</a:t>
                      </a:r>
                      <a:endParaRPr lang="en-US" sz="1700" dirty="0"/>
                    </a:p>
                  </a:txBody>
                  <a:tcPr marL="87918" marR="87918" marT="43959" marB="439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Corporate bonds and</a:t>
                      </a:r>
                    </a:p>
                    <a:p>
                      <a:r>
                        <a:rPr lang="en-US" sz="1700" u="none" strike="noStrike" kern="1200" baseline="0" dirty="0" smtClean="0"/>
                        <a:t>mortgages</a:t>
                      </a:r>
                      <a:endParaRPr lang="en-US" sz="1700" dirty="0"/>
                    </a:p>
                  </a:txBody>
                  <a:tcPr marL="87918" marR="87918" marT="43959" marB="439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142932">
                <a:tc>
                  <a:txBody>
                    <a:bodyPr/>
                    <a:lstStyle/>
                    <a:p>
                      <a:r>
                        <a:rPr lang="en-US" sz="1700" u="none" strike="noStrike" kern="1200" baseline="0" dirty="0" smtClean="0"/>
                        <a:t>Fire and casualty</a:t>
                      </a:r>
                    </a:p>
                    <a:p>
                      <a:r>
                        <a:rPr lang="en-US" sz="1700" u="none" strike="noStrike" kern="1200" baseline="0" dirty="0" smtClean="0"/>
                        <a:t>insurance companies</a:t>
                      </a:r>
                      <a:endParaRPr lang="en-US" sz="1700" dirty="0"/>
                    </a:p>
                  </a:txBody>
                  <a:tcPr marL="87918" marR="87918" marT="43959" marB="439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Premiums from policies</a:t>
                      </a:r>
                      <a:endParaRPr lang="en-US" sz="1700" dirty="0"/>
                    </a:p>
                  </a:txBody>
                  <a:tcPr marL="87918" marR="87918" marT="43959" marB="439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Municipal bonds, corporate bonds and stock, and U.S. government securities</a:t>
                      </a:r>
                      <a:endParaRPr lang="en-US" sz="1700" dirty="0"/>
                    </a:p>
                  </a:txBody>
                  <a:tcPr marL="87918" marR="87918" marT="43959" marB="439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879179">
                <a:tc>
                  <a:txBody>
                    <a:bodyPr/>
                    <a:lstStyle/>
                    <a:p>
                      <a:r>
                        <a:rPr lang="en-US" sz="1700" u="none" strike="noStrike" kern="1200" baseline="0" dirty="0" smtClean="0"/>
                        <a:t>Pension funds,</a:t>
                      </a:r>
                    </a:p>
                    <a:p>
                      <a:r>
                        <a:rPr lang="en-US" sz="1700" u="none" strike="noStrike" kern="1200" baseline="0" dirty="0" smtClean="0"/>
                        <a:t>government retirement</a:t>
                      </a:r>
                    </a:p>
                    <a:p>
                      <a:r>
                        <a:rPr lang="en-US" sz="1700" u="none" strike="noStrike" kern="1200" baseline="0" dirty="0" smtClean="0"/>
                        <a:t>funds</a:t>
                      </a:r>
                      <a:endParaRPr lang="en-US" sz="1700" dirty="0"/>
                    </a:p>
                  </a:txBody>
                  <a:tcPr marL="87918" marR="87918" marT="43959" marB="439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Employer and employee</a:t>
                      </a:r>
                    </a:p>
                    <a:p>
                      <a:r>
                        <a:rPr lang="en-US" sz="1700" u="none" strike="noStrike" kern="1200" baseline="0" dirty="0" smtClean="0"/>
                        <a:t>contributions</a:t>
                      </a:r>
                      <a:endParaRPr lang="en-US" sz="1700" dirty="0"/>
                    </a:p>
                  </a:txBody>
                  <a:tcPr marL="87918" marR="87918" marT="43959" marB="439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Corporate bonds and stock</a:t>
                      </a:r>
                      <a:endParaRPr lang="en-US" sz="1700" dirty="0"/>
                    </a:p>
                  </a:txBody>
                  <a:tcPr marL="87918" marR="87918" marT="43959" marB="4395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36172592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sz="3600" dirty="0"/>
              <a:t>Table 2.1 Primary Assets and Liabilities of Financial Intermediaries </a:t>
            </a:r>
            <a:r>
              <a:rPr lang="en-US" sz="2000" b="0" dirty="0"/>
              <a:t>(3 of 3)</a:t>
            </a:r>
            <a:endParaRPr lang="en-US" sz="2000" b="1" dirty="0">
              <a:latin typeface="+mj-lt"/>
            </a:endParaRPr>
          </a:p>
        </p:txBody>
      </p:sp>
      <p:graphicFrame>
        <p:nvGraphicFramePr>
          <p:cNvPr id="5" name="Table 4"/>
          <p:cNvGraphicFramePr>
            <a:graphicFrameLocks noGrp="1"/>
          </p:cNvGraphicFramePr>
          <p:nvPr>
            <p:extLst>
              <p:ext uri="{D42A27DB-BD31-4B8C-83A1-F6EECF244321}">
                <p14:modId xmlns:p14="http://schemas.microsoft.com/office/powerpoint/2010/main" val="4294583113"/>
              </p:ext>
            </p:extLst>
          </p:nvPr>
        </p:nvGraphicFramePr>
        <p:xfrm>
          <a:off x="444501" y="1686515"/>
          <a:ext cx="8255000" cy="3418885"/>
        </p:xfrm>
        <a:graphic>
          <a:graphicData uri="http://schemas.openxmlformats.org/drawingml/2006/table">
            <a:tbl>
              <a:tblPr firstRow="1" bandRow="1">
                <a:tableStyleId>{2D5ABB26-0587-4C30-8999-92F81FD0307C}</a:tableStyleId>
              </a:tblPr>
              <a:tblGrid>
                <a:gridCol w="3513225"/>
                <a:gridCol w="2331023"/>
                <a:gridCol w="2410752"/>
              </a:tblGrid>
              <a:tr h="613646">
                <a:tc>
                  <a:txBody>
                    <a:bodyPr/>
                    <a:lstStyle/>
                    <a:p>
                      <a:r>
                        <a:rPr lang="en-US" sz="1700" b="1" dirty="0" smtClean="0"/>
                        <a:t>Type of Intermediary</a:t>
                      </a:r>
                      <a:endParaRPr lang="en-US" sz="1700" b="1" dirty="0"/>
                    </a:p>
                  </a:txBody>
                  <a:tcPr marL="87664" marR="87664" marT="43832" marB="43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b="1" dirty="0" smtClean="0"/>
                        <a:t>Primary</a:t>
                      </a:r>
                      <a:r>
                        <a:rPr lang="en-US" sz="1700" b="1" baseline="0" dirty="0" smtClean="0"/>
                        <a:t> Liabilities (Sources of Funds)</a:t>
                      </a:r>
                      <a:endParaRPr lang="en-US" sz="1700" b="1" dirty="0"/>
                    </a:p>
                  </a:txBody>
                  <a:tcPr marL="87664" marR="87664" marT="43832" marB="43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b="1" dirty="0" smtClean="0"/>
                        <a:t>Primary</a:t>
                      </a:r>
                      <a:r>
                        <a:rPr lang="en-US" sz="1700" b="1" baseline="0" dirty="0" smtClean="0"/>
                        <a:t> Assets (Uses of Funds)</a:t>
                      </a:r>
                      <a:endParaRPr lang="en-US" sz="1700" b="1" dirty="0"/>
                    </a:p>
                  </a:txBody>
                  <a:tcPr marL="87664" marR="87664" marT="43832" marB="43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5065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1" i="0" u="none" strike="noStrike" kern="1200" baseline="0" dirty="0" smtClean="0">
                          <a:solidFill>
                            <a:schemeClr val="tx1"/>
                          </a:solidFill>
                          <a:latin typeface="+mn-lt"/>
                          <a:ea typeface="+mn-ea"/>
                          <a:cs typeface="+mn-cs"/>
                        </a:rPr>
                        <a:t>Investment intermediaries</a:t>
                      </a:r>
                      <a:endParaRPr lang="en-US" sz="1700" b="1" dirty="0" smtClean="0"/>
                    </a:p>
                  </a:txBody>
                  <a:tcPr marL="87664" marR="87664" marT="43832" marB="43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300" dirty="0" smtClean="0">
                          <a:solidFill>
                            <a:schemeClr val="bg1"/>
                          </a:solidFill>
                        </a:rPr>
                        <a:t>Blank</a:t>
                      </a:r>
                      <a:endParaRPr lang="en-US" sz="1700" b="1" dirty="0"/>
                    </a:p>
                  </a:txBody>
                  <a:tcPr marL="87664" marR="87664" marT="43832" marB="43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300" dirty="0" smtClean="0">
                          <a:solidFill>
                            <a:schemeClr val="bg1"/>
                          </a:solidFill>
                        </a:rPr>
                        <a:t>Blank</a:t>
                      </a:r>
                      <a:endParaRPr lang="en-US" sz="1700" b="1" dirty="0"/>
                    </a:p>
                  </a:txBody>
                  <a:tcPr marL="87664" marR="87664" marT="43832" marB="43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613646">
                <a:tc>
                  <a:txBody>
                    <a:bodyPr/>
                    <a:lstStyle/>
                    <a:p>
                      <a:r>
                        <a:rPr lang="en-US" sz="1700" dirty="0" smtClean="0"/>
                        <a:t>Finance companies</a:t>
                      </a:r>
                      <a:endParaRPr lang="en-US" sz="1700" dirty="0"/>
                    </a:p>
                  </a:txBody>
                  <a:tcPr marL="87664" marR="87664" marT="43832" marB="43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b="0" i="0" u="none" strike="noStrike" kern="1200" baseline="0" dirty="0" smtClean="0">
                          <a:solidFill>
                            <a:schemeClr val="tx1"/>
                          </a:solidFill>
                          <a:latin typeface="+mn-lt"/>
                          <a:ea typeface="+mn-ea"/>
                          <a:cs typeface="+mn-cs"/>
                        </a:rPr>
                        <a:t>Commercial paper, stocks, bonds</a:t>
                      </a:r>
                      <a:endParaRPr lang="en-US" sz="1700" dirty="0"/>
                    </a:p>
                  </a:txBody>
                  <a:tcPr marL="87664" marR="87664" marT="43832" marB="43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b="0" i="0" u="none" strike="noStrike" kern="1200" baseline="0" dirty="0" smtClean="0">
                          <a:solidFill>
                            <a:schemeClr val="tx1"/>
                          </a:solidFill>
                          <a:latin typeface="+mn-lt"/>
                          <a:ea typeface="+mn-ea"/>
                          <a:cs typeface="+mn-cs"/>
                        </a:rPr>
                        <a:t>Consumer and business loans</a:t>
                      </a:r>
                      <a:endParaRPr lang="en-US" sz="1700" dirty="0"/>
                    </a:p>
                  </a:txBody>
                  <a:tcPr marL="87664" marR="87664" marT="43832" marB="43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50655">
                <a:tc>
                  <a:txBody>
                    <a:bodyPr/>
                    <a:lstStyle/>
                    <a:p>
                      <a:r>
                        <a:rPr lang="en-US" sz="1700" dirty="0" smtClean="0"/>
                        <a:t>Mutual funds</a:t>
                      </a:r>
                      <a:endParaRPr lang="en-US" sz="1700" dirty="0"/>
                    </a:p>
                  </a:txBody>
                  <a:tcPr marL="87664" marR="87664" marT="43832" marB="43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dirty="0" smtClean="0"/>
                        <a:t>Shares</a:t>
                      </a:r>
                      <a:endParaRPr lang="en-US" sz="1700" dirty="0"/>
                    </a:p>
                  </a:txBody>
                  <a:tcPr marL="87664" marR="87664" marT="43832" marB="43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dirty="0" smtClean="0"/>
                        <a:t>Stocks, bonds</a:t>
                      </a:r>
                      <a:endParaRPr lang="en-US" sz="1700" dirty="0"/>
                    </a:p>
                  </a:txBody>
                  <a:tcPr marL="87664" marR="87664" marT="43832" marB="43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613646">
                <a:tc>
                  <a:txBody>
                    <a:bodyPr/>
                    <a:lstStyle/>
                    <a:p>
                      <a:r>
                        <a:rPr lang="en-US" sz="1700" dirty="0" smtClean="0"/>
                        <a:t>Money market mutual funds</a:t>
                      </a:r>
                      <a:endParaRPr lang="en-US" sz="1700" dirty="0"/>
                    </a:p>
                  </a:txBody>
                  <a:tcPr marL="87664" marR="87664" marT="43832" marB="43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dirty="0" smtClean="0"/>
                        <a:t>Shares</a:t>
                      </a:r>
                      <a:endParaRPr lang="en-US" sz="1700" dirty="0"/>
                    </a:p>
                  </a:txBody>
                  <a:tcPr marL="87664" marR="87664" marT="43832" marB="43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dirty="0" smtClean="0"/>
                        <a:t>Money market instruments</a:t>
                      </a:r>
                      <a:endParaRPr lang="en-US" sz="1700" dirty="0"/>
                    </a:p>
                  </a:txBody>
                  <a:tcPr marL="87664" marR="87664" marT="43832" marB="43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876637">
                <a:tc>
                  <a:txBody>
                    <a:bodyPr/>
                    <a:lstStyle/>
                    <a:p>
                      <a:r>
                        <a:rPr lang="en-US" sz="1700" dirty="0" smtClean="0"/>
                        <a:t>Hedge</a:t>
                      </a:r>
                      <a:r>
                        <a:rPr lang="en-US" sz="1700" baseline="0" dirty="0" smtClean="0"/>
                        <a:t> funds</a:t>
                      </a:r>
                      <a:endParaRPr lang="en-US" sz="1700" dirty="0"/>
                    </a:p>
                  </a:txBody>
                  <a:tcPr marL="87664" marR="87664" marT="43832" marB="43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b="0" i="0" u="none" strike="noStrike" kern="1200" baseline="0" dirty="0" smtClean="0">
                          <a:solidFill>
                            <a:schemeClr val="tx1"/>
                          </a:solidFill>
                          <a:latin typeface="+mn-lt"/>
                          <a:ea typeface="+mn-ea"/>
                          <a:cs typeface="+mn-cs"/>
                        </a:rPr>
                        <a:t>Partnership participation</a:t>
                      </a:r>
                      <a:endParaRPr lang="en-US" sz="1700" dirty="0"/>
                    </a:p>
                  </a:txBody>
                  <a:tcPr marL="87664" marR="87664" marT="43832" marB="43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b="0" i="0" u="none" strike="noStrike" kern="1200" baseline="0" dirty="0" smtClean="0">
                          <a:solidFill>
                            <a:schemeClr val="tx1"/>
                          </a:solidFill>
                          <a:latin typeface="+mn-lt"/>
                          <a:ea typeface="+mn-ea"/>
                          <a:cs typeface="+mn-cs"/>
                        </a:rPr>
                        <a:t>Stocks, bonds, loans,</a:t>
                      </a:r>
                    </a:p>
                    <a:p>
                      <a:r>
                        <a:rPr lang="en-US" sz="1700" b="0" i="0" u="none" strike="noStrike" kern="1200" baseline="0" dirty="0" smtClean="0">
                          <a:solidFill>
                            <a:schemeClr val="tx1"/>
                          </a:solidFill>
                          <a:latin typeface="+mn-lt"/>
                          <a:ea typeface="+mn-ea"/>
                          <a:cs typeface="+mn-cs"/>
                        </a:rPr>
                        <a:t>foreign currencies, and</a:t>
                      </a:r>
                    </a:p>
                    <a:p>
                      <a:r>
                        <a:rPr lang="en-US" sz="1700" b="0" i="0" u="none" strike="noStrike" kern="1200" baseline="0" dirty="0" smtClean="0">
                          <a:solidFill>
                            <a:schemeClr val="tx1"/>
                          </a:solidFill>
                          <a:latin typeface="+mn-lt"/>
                          <a:ea typeface="+mn-ea"/>
                          <a:cs typeface="+mn-cs"/>
                        </a:rPr>
                        <a:t>many other assets</a:t>
                      </a:r>
                      <a:endParaRPr lang="en-US" sz="1700" dirty="0"/>
                    </a:p>
                  </a:txBody>
                  <a:tcPr marL="87664" marR="87664" marT="43832" marB="4383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9087345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dirty="0"/>
              <a:t>Table 2.2 Principal Financial Intermediaries and Value of Their Assets ($ billions) </a:t>
            </a:r>
            <a:r>
              <a:rPr lang="en-US" sz="2000" b="0" dirty="0"/>
              <a:t>(1 of 3)</a:t>
            </a:r>
            <a:endParaRPr lang="en-US" sz="2000" b="1" dirty="0">
              <a:latin typeface="+mj-lt"/>
            </a:endParaRPr>
          </a:p>
        </p:txBody>
      </p:sp>
      <p:graphicFrame>
        <p:nvGraphicFramePr>
          <p:cNvPr id="5" name="Table 4"/>
          <p:cNvGraphicFramePr>
            <a:graphicFrameLocks noGrp="1"/>
          </p:cNvGraphicFramePr>
          <p:nvPr>
            <p:extLst>
              <p:ext uri="{D42A27DB-BD31-4B8C-83A1-F6EECF244321}">
                <p14:modId xmlns:p14="http://schemas.microsoft.com/office/powerpoint/2010/main" val="58960221"/>
              </p:ext>
            </p:extLst>
          </p:nvPr>
        </p:nvGraphicFramePr>
        <p:xfrm>
          <a:off x="952501" y="2593658"/>
          <a:ext cx="7238999" cy="1661160"/>
        </p:xfrm>
        <a:graphic>
          <a:graphicData uri="http://schemas.openxmlformats.org/drawingml/2006/table">
            <a:tbl>
              <a:tblPr firstRow="1" bandRow="1">
                <a:tableStyleId>{2D5ABB26-0587-4C30-8999-92F81FD0307C}</a:tableStyleId>
              </a:tblPr>
              <a:tblGrid>
                <a:gridCol w="3581400"/>
                <a:gridCol w="914400"/>
                <a:gridCol w="914400"/>
                <a:gridCol w="914400"/>
                <a:gridCol w="914399"/>
              </a:tblGrid>
              <a:tr h="370840">
                <a:tc>
                  <a:txBody>
                    <a:bodyPr/>
                    <a:lstStyle/>
                    <a:p>
                      <a:r>
                        <a:rPr lang="en-US" b="1" dirty="0" smtClean="0"/>
                        <a:t>Type of Intermediary</a:t>
                      </a:r>
                      <a:endParaRPr lang="en-US" b="1"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1990</a:t>
                      </a:r>
                      <a:endParaRPr lang="en-US" b="1"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2000</a:t>
                      </a:r>
                      <a:endParaRPr lang="en-US" b="1"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2010</a:t>
                      </a:r>
                      <a:endParaRPr lang="en-US" b="1"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2015</a:t>
                      </a:r>
                      <a:endParaRPr lang="en-US" b="1"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smtClean="0"/>
                        <a:t>Depository institutions (banks)</a:t>
                      </a: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dirty="0" smtClean="0">
                          <a:solidFill>
                            <a:schemeClr val="bg1"/>
                          </a:solidFill>
                        </a:rPr>
                        <a:t>Blank</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dirty="0" smtClean="0">
                          <a:solidFill>
                            <a:schemeClr val="bg1"/>
                          </a:solidFill>
                        </a:rPr>
                        <a:t>Blank</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dirty="0" smtClean="0">
                          <a:solidFill>
                            <a:schemeClr val="bg1"/>
                          </a:solidFill>
                        </a:rPr>
                        <a:t>Blank</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dirty="0" smtClean="0">
                          <a:solidFill>
                            <a:schemeClr val="bg1"/>
                          </a:solidFill>
                        </a:rPr>
                        <a:t>Blank</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pPr algn="l" fontAlgn="b"/>
                      <a:r>
                        <a:rPr lang="en-US" sz="1800" u="none" strike="noStrike" dirty="0">
                          <a:effectLst/>
                        </a:rPr>
                        <a:t>Commercial banks, savings and loans, </a:t>
                      </a:r>
                      <a:r>
                        <a:rPr lang="en-US" sz="1800" u="none" strike="noStrike" kern="1200" baseline="0" dirty="0" smtClean="0"/>
                        <a:t>and mutual savings banks</a:t>
                      </a:r>
                      <a:endParaRPr lang="en-US" sz="1800" b="0" i="0" u="none" strike="noStrike" dirty="0">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a:effectLst/>
                        </a:rPr>
                        <a:t>4,779</a:t>
                      </a:r>
                      <a:endParaRPr lang="en-US" sz="1800" b="0" i="0" u="none" strike="noStrike">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a:effectLst/>
                        </a:rPr>
                        <a:t>7,687</a:t>
                      </a:r>
                      <a:endParaRPr lang="en-US" sz="1800" b="0" i="0" u="none" strike="noStrike">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a:effectLst/>
                        </a:rPr>
                        <a:t>15,580</a:t>
                      </a:r>
                      <a:endParaRPr lang="en-US" sz="1800" b="0" i="0" u="none" strike="noStrike">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a:effectLst/>
                        </a:rPr>
                        <a:t>17,368</a:t>
                      </a:r>
                      <a:endParaRPr lang="en-US" sz="1800" b="0" i="0" u="none" strike="noStrike">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pPr algn="l" fontAlgn="b"/>
                      <a:r>
                        <a:rPr lang="en-US" sz="1800" u="none" strike="noStrike" dirty="0">
                          <a:effectLst/>
                        </a:rPr>
                        <a:t>Credit unions </a:t>
                      </a:r>
                      <a:endParaRPr lang="en-US" sz="1800" b="0" i="0" u="none" strike="noStrike" dirty="0">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215</a:t>
                      </a:r>
                      <a:endParaRPr lang="en-US" sz="1800" b="0" i="0" u="none" strike="noStrike" dirty="0">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441</a:t>
                      </a:r>
                      <a:endParaRPr lang="en-US" sz="1800" b="0" i="0" u="none" strike="noStrike" dirty="0">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912</a:t>
                      </a:r>
                      <a:endParaRPr lang="en-US" sz="1800" b="0" i="0" u="none" strike="noStrike" dirty="0">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1,146</a:t>
                      </a:r>
                      <a:endParaRPr lang="en-US" sz="1800" b="0" i="0" u="none" strike="noStrike" dirty="0">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277017974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Table 2.2 Principal Financial Intermediaries and Value of Their Assets ($ billions) </a:t>
            </a:r>
            <a:r>
              <a:rPr lang="en-US" sz="2000" b="0" dirty="0"/>
              <a:t>(2 of 3)</a:t>
            </a:r>
            <a:endParaRPr lang="en-US" sz="2000" b="1" dirty="0">
              <a:latin typeface="+mj-lt"/>
            </a:endParaRPr>
          </a:p>
        </p:txBody>
      </p:sp>
      <p:graphicFrame>
        <p:nvGraphicFramePr>
          <p:cNvPr id="5" name="Table 4"/>
          <p:cNvGraphicFramePr>
            <a:graphicFrameLocks noGrp="1"/>
          </p:cNvGraphicFramePr>
          <p:nvPr>
            <p:extLst>
              <p:ext uri="{D42A27DB-BD31-4B8C-83A1-F6EECF244321}">
                <p14:modId xmlns:p14="http://schemas.microsoft.com/office/powerpoint/2010/main" val="1180398773"/>
              </p:ext>
            </p:extLst>
          </p:nvPr>
        </p:nvGraphicFramePr>
        <p:xfrm>
          <a:off x="952501" y="2181860"/>
          <a:ext cx="7238999" cy="2402840"/>
        </p:xfrm>
        <a:graphic>
          <a:graphicData uri="http://schemas.openxmlformats.org/drawingml/2006/table">
            <a:tbl>
              <a:tblPr firstRow="1" bandRow="1">
                <a:tableStyleId>{2D5ABB26-0587-4C30-8999-92F81FD0307C}</a:tableStyleId>
              </a:tblPr>
              <a:tblGrid>
                <a:gridCol w="3581400"/>
                <a:gridCol w="914400"/>
                <a:gridCol w="914400"/>
                <a:gridCol w="914400"/>
                <a:gridCol w="914399"/>
              </a:tblGrid>
              <a:tr h="370840">
                <a:tc>
                  <a:txBody>
                    <a:bodyPr/>
                    <a:lstStyle/>
                    <a:p>
                      <a:r>
                        <a:rPr lang="en-US" b="1" dirty="0" smtClean="0"/>
                        <a:t>Type of Intermediary</a:t>
                      </a:r>
                      <a:endParaRPr lang="en-US" b="1"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1990</a:t>
                      </a:r>
                      <a:endParaRPr lang="en-US" b="1"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2000</a:t>
                      </a:r>
                      <a:endParaRPr lang="en-US" b="1"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2010</a:t>
                      </a:r>
                      <a:endParaRPr lang="en-US" b="1"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2015</a:t>
                      </a:r>
                      <a:endParaRPr lang="en-US" b="1"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smtClean="0"/>
                        <a:t>Contractual</a:t>
                      </a:r>
                      <a:r>
                        <a:rPr lang="en-US" b="1" baseline="0" dirty="0" smtClean="0"/>
                        <a:t> savings institutions</a:t>
                      </a:r>
                      <a:endParaRPr lang="en-US" b="1" dirty="0" smtClean="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1400" dirty="0" smtClean="0">
                          <a:solidFill>
                            <a:schemeClr val="bg1"/>
                          </a:solidFill>
                        </a:rPr>
                        <a:t>Blank</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1400" dirty="0" smtClean="0">
                          <a:solidFill>
                            <a:schemeClr val="bg1"/>
                          </a:solidFill>
                        </a:rPr>
                        <a:t>Blank</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1400" dirty="0" smtClean="0">
                          <a:solidFill>
                            <a:schemeClr val="bg1"/>
                          </a:solidFill>
                        </a:rPr>
                        <a:t>Blank</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1400" dirty="0" smtClean="0">
                          <a:solidFill>
                            <a:schemeClr val="bg1"/>
                          </a:solidFill>
                        </a:rPr>
                        <a:t>Blank</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r>
                        <a:rPr lang="en-US" dirty="0" smtClean="0"/>
                        <a:t>Life insurance companies</a:t>
                      </a:r>
                      <a:endParaRPr lang="en-US"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1,367</a:t>
                      </a:r>
                      <a:endParaRPr lang="en-US" sz="1800" b="0" i="0" u="none" strike="noStrike" dirty="0">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3,136</a:t>
                      </a:r>
                      <a:endParaRPr lang="en-US" sz="1800" b="0" i="0" u="none" strike="noStrike" dirty="0">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a:effectLst/>
                        </a:rPr>
                        <a:t>5,176</a:t>
                      </a:r>
                      <a:endParaRPr lang="en-US" sz="1800" b="0" i="0" u="none" strike="noStrike">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a:effectLst/>
                        </a:rPr>
                        <a:t>6,350</a:t>
                      </a:r>
                      <a:endParaRPr lang="en-US" sz="1800" b="0" i="0" u="none" strike="noStrike">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r>
                        <a:rPr lang="en-US" dirty="0" smtClean="0"/>
                        <a:t>Fire and casualty insurance cos</a:t>
                      </a:r>
                      <a:endParaRPr lang="en-US"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533</a:t>
                      </a:r>
                      <a:endParaRPr lang="en-US" sz="1800" b="0" i="0" u="none" strike="noStrike" dirty="0">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862</a:t>
                      </a:r>
                      <a:endParaRPr lang="en-US" sz="1800" b="0" i="0" u="none" strike="noStrike" dirty="0">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a:effectLst/>
                        </a:rPr>
                        <a:t>1,242</a:t>
                      </a:r>
                      <a:endParaRPr lang="en-US" sz="1800" b="0" i="0" u="none" strike="noStrike">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a:effectLst/>
                        </a:rPr>
                        <a:t>1,591</a:t>
                      </a:r>
                      <a:endParaRPr lang="en-US" sz="1800" b="0" i="0" u="none" strike="noStrike">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r>
                        <a:rPr lang="en-US" dirty="0" smtClean="0"/>
                        <a:t>Pension funds (private)</a:t>
                      </a:r>
                      <a:endParaRPr lang="en-US"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1,629</a:t>
                      </a:r>
                      <a:endParaRPr lang="en-US" sz="1800" b="0" i="0" u="none" strike="noStrike" dirty="0">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4,355</a:t>
                      </a:r>
                      <a:endParaRPr lang="en-US" sz="1800" b="0" i="0" u="none" strike="noStrike" dirty="0">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4,527</a:t>
                      </a:r>
                      <a:endParaRPr lang="en-US" sz="1800" b="0" i="0" u="none" strike="noStrike" dirty="0">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8,517</a:t>
                      </a:r>
                      <a:endParaRPr lang="en-US" sz="1800" b="0" i="0" u="none" strike="noStrike" dirty="0">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r>
                        <a:rPr lang="en-US" dirty="0" smtClean="0"/>
                        <a:t>State and local government</a:t>
                      </a:r>
                      <a:r>
                        <a:rPr lang="en-US" baseline="0" dirty="0" smtClean="0"/>
                        <a:t> retirement funds</a:t>
                      </a:r>
                      <a:endParaRPr lang="en-US"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737</a:t>
                      </a:r>
                      <a:endParaRPr lang="en-US" sz="1800" b="0" i="0" u="none" strike="noStrike" dirty="0">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2,293</a:t>
                      </a:r>
                      <a:endParaRPr lang="en-US" sz="1800" b="0" i="0" u="none" strike="noStrike" dirty="0">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2,661</a:t>
                      </a:r>
                      <a:endParaRPr lang="en-US" sz="1800" b="0" i="0" u="none" strike="noStrike" dirty="0">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5,641</a:t>
                      </a:r>
                      <a:endParaRPr lang="en-US" sz="1800" b="0" i="0" u="none" strike="noStrike" dirty="0">
                        <a:solidFill>
                          <a:srgbClr val="000000"/>
                        </a:solidFill>
                        <a:effectLst/>
                        <a:latin typeface="+mn-lt"/>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74019246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Table 2.2 Principal Financial Intermediaries and Value of Their Assets ($ billions) </a:t>
            </a:r>
            <a:r>
              <a:rPr lang="en-US" sz="2000" b="0" dirty="0"/>
              <a:t>(3 of 3)</a:t>
            </a:r>
            <a:endParaRPr lang="en-US" sz="2000" b="1" dirty="0">
              <a:latin typeface="+mj-lt"/>
            </a:endParaRPr>
          </a:p>
        </p:txBody>
      </p:sp>
      <p:graphicFrame>
        <p:nvGraphicFramePr>
          <p:cNvPr id="5" name="Table 4"/>
          <p:cNvGraphicFramePr>
            <a:graphicFrameLocks noGrp="1"/>
          </p:cNvGraphicFramePr>
          <p:nvPr>
            <p:extLst>
              <p:ext uri="{D42A27DB-BD31-4B8C-83A1-F6EECF244321}">
                <p14:modId xmlns:p14="http://schemas.microsoft.com/office/powerpoint/2010/main" val="4217844257"/>
              </p:ext>
            </p:extLst>
          </p:nvPr>
        </p:nvGraphicFramePr>
        <p:xfrm>
          <a:off x="952501" y="2501900"/>
          <a:ext cx="7277099" cy="1854200"/>
        </p:xfrm>
        <a:graphic>
          <a:graphicData uri="http://schemas.openxmlformats.org/drawingml/2006/table">
            <a:tbl>
              <a:tblPr firstRow="1" bandRow="1">
                <a:tableStyleId>{2D5ABB26-0587-4C30-8999-92F81FD0307C}</a:tableStyleId>
              </a:tblPr>
              <a:tblGrid>
                <a:gridCol w="3581400"/>
                <a:gridCol w="914400"/>
                <a:gridCol w="914400"/>
                <a:gridCol w="914400"/>
                <a:gridCol w="952499"/>
              </a:tblGrid>
              <a:tr h="370840">
                <a:tc>
                  <a:txBody>
                    <a:bodyPr/>
                    <a:lstStyle/>
                    <a:p>
                      <a:r>
                        <a:rPr lang="en-US" b="1" dirty="0" smtClean="0"/>
                        <a:t>Type of Intermediary</a:t>
                      </a:r>
                      <a:endParaRPr lang="en-US" b="1"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1990</a:t>
                      </a:r>
                      <a:endParaRPr lang="en-US" b="1"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2000</a:t>
                      </a:r>
                      <a:endParaRPr lang="en-US" b="1"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2010</a:t>
                      </a:r>
                      <a:endParaRPr lang="en-US" b="1"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2015</a:t>
                      </a:r>
                      <a:endParaRPr lang="en-US" b="1"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smtClean="0"/>
                        <a:t>Contractual</a:t>
                      </a:r>
                      <a:r>
                        <a:rPr lang="en-US" b="1" baseline="0" dirty="0" smtClean="0"/>
                        <a:t> savings institutions</a:t>
                      </a:r>
                      <a:endParaRPr lang="en-US" b="1" dirty="0" smtClean="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1400" dirty="0" smtClean="0">
                          <a:solidFill>
                            <a:schemeClr val="bg1"/>
                          </a:solidFill>
                        </a:rPr>
                        <a:t>Blank</a:t>
                      </a:r>
                      <a:endParaRPr lang="en-US" b="1"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1400" dirty="0" smtClean="0">
                          <a:solidFill>
                            <a:schemeClr val="bg1"/>
                          </a:solidFill>
                        </a:rPr>
                        <a:t>Blank</a:t>
                      </a:r>
                      <a:endParaRPr lang="en-US" b="1"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1400" dirty="0" smtClean="0">
                          <a:solidFill>
                            <a:schemeClr val="bg1"/>
                          </a:solidFill>
                        </a:rPr>
                        <a:t>Blank</a:t>
                      </a:r>
                      <a:endParaRPr lang="en-US" b="1"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1400" dirty="0" smtClean="0">
                          <a:solidFill>
                            <a:schemeClr val="bg1"/>
                          </a:solidFill>
                        </a:rPr>
                        <a:t>Blank</a:t>
                      </a:r>
                      <a:endParaRPr lang="en-US" b="1" dirty="0"/>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pPr algn="l" fontAlgn="b"/>
                      <a:r>
                        <a:rPr lang="en-US" sz="1800" u="none" strike="noStrike" dirty="0">
                          <a:effectLst/>
                        </a:rPr>
                        <a:t>Finance companies </a:t>
                      </a:r>
                      <a:endParaRPr lang="en-US" sz="1800" b="0" i="0" u="none" strike="noStrike" dirty="0">
                        <a:solidFill>
                          <a:srgbClr val="000000"/>
                        </a:solidFill>
                        <a:effectLst/>
                        <a:latin typeface="Arial" panose="020B0604020202020204" pitchFamily="34" charset="0"/>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610</a:t>
                      </a:r>
                      <a:endParaRPr lang="en-US" sz="1800" b="0" i="0" u="none" strike="noStrike" dirty="0">
                        <a:solidFill>
                          <a:srgbClr val="000000"/>
                        </a:solidFill>
                        <a:effectLst/>
                        <a:latin typeface="Arial" panose="020B0604020202020204" pitchFamily="34" charset="0"/>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a:effectLst/>
                        </a:rPr>
                        <a:t>1,140</a:t>
                      </a:r>
                      <a:endParaRPr lang="en-US" sz="1800" b="0" i="0" u="none" strike="noStrike">
                        <a:solidFill>
                          <a:srgbClr val="000000"/>
                        </a:solidFill>
                        <a:effectLst/>
                        <a:latin typeface="Arial" panose="020B0604020202020204" pitchFamily="34" charset="0"/>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a:effectLst/>
                        </a:rPr>
                        <a:t>1,439</a:t>
                      </a:r>
                      <a:endParaRPr lang="en-US" sz="1800" b="0" i="0" u="none" strike="noStrike">
                        <a:solidFill>
                          <a:srgbClr val="000000"/>
                        </a:solidFill>
                        <a:effectLst/>
                        <a:latin typeface="Arial" panose="020B0604020202020204" pitchFamily="34" charset="0"/>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a:effectLst/>
                        </a:rPr>
                        <a:t>1,474</a:t>
                      </a:r>
                      <a:endParaRPr lang="en-US" sz="1800" b="0" i="0" u="none" strike="noStrike">
                        <a:solidFill>
                          <a:srgbClr val="000000"/>
                        </a:solidFill>
                        <a:effectLst/>
                        <a:latin typeface="Arial" panose="020B0604020202020204" pitchFamily="34" charset="0"/>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pPr algn="l" fontAlgn="b"/>
                      <a:r>
                        <a:rPr lang="en-US" sz="1800" u="none" strike="noStrike" dirty="0">
                          <a:effectLst/>
                        </a:rPr>
                        <a:t>Mutual funds </a:t>
                      </a:r>
                      <a:endParaRPr lang="en-US" sz="1800" b="0" i="0" u="none" strike="noStrike" dirty="0">
                        <a:solidFill>
                          <a:srgbClr val="000000"/>
                        </a:solidFill>
                        <a:effectLst/>
                        <a:latin typeface="Arial" panose="020B0604020202020204" pitchFamily="34" charset="0"/>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654</a:t>
                      </a:r>
                      <a:endParaRPr lang="en-US" sz="1800" b="0" i="0" u="none" strike="noStrike" dirty="0">
                        <a:solidFill>
                          <a:srgbClr val="000000"/>
                        </a:solidFill>
                        <a:effectLst/>
                        <a:latin typeface="Arial" panose="020B0604020202020204" pitchFamily="34" charset="0"/>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4,435</a:t>
                      </a:r>
                      <a:endParaRPr lang="en-US" sz="1800" b="0" i="0" u="none" strike="noStrike" dirty="0">
                        <a:solidFill>
                          <a:srgbClr val="000000"/>
                        </a:solidFill>
                        <a:effectLst/>
                        <a:latin typeface="Arial" panose="020B0604020202020204" pitchFamily="34" charset="0"/>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a:effectLst/>
                        </a:rPr>
                        <a:t>7,935</a:t>
                      </a:r>
                      <a:endParaRPr lang="en-US" sz="1800" b="0" i="0" u="none" strike="noStrike">
                        <a:solidFill>
                          <a:srgbClr val="000000"/>
                        </a:solidFill>
                        <a:effectLst/>
                        <a:latin typeface="Arial" panose="020B0604020202020204" pitchFamily="34" charset="0"/>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a:effectLst/>
                        </a:rPr>
                        <a:t>12,843</a:t>
                      </a:r>
                      <a:endParaRPr lang="en-US" sz="1800" b="0" i="0" u="none" strike="noStrike">
                        <a:solidFill>
                          <a:srgbClr val="000000"/>
                        </a:solidFill>
                        <a:effectLst/>
                        <a:latin typeface="Arial" panose="020B0604020202020204" pitchFamily="34" charset="0"/>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pPr algn="l" fontAlgn="b"/>
                      <a:r>
                        <a:rPr lang="en-US" sz="1800" u="none" strike="noStrike" dirty="0">
                          <a:effectLst/>
                        </a:rPr>
                        <a:t>Money market mutual funds </a:t>
                      </a:r>
                      <a:endParaRPr lang="en-US" sz="1800" b="0" i="0" u="none" strike="noStrike" dirty="0">
                        <a:solidFill>
                          <a:srgbClr val="000000"/>
                        </a:solidFill>
                        <a:effectLst/>
                        <a:latin typeface="Arial" panose="020B0604020202020204" pitchFamily="34" charset="0"/>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498</a:t>
                      </a:r>
                      <a:endParaRPr lang="en-US" sz="1800" b="0" i="0" u="none" strike="noStrike" dirty="0">
                        <a:solidFill>
                          <a:srgbClr val="000000"/>
                        </a:solidFill>
                        <a:effectLst/>
                        <a:latin typeface="Arial" panose="020B0604020202020204" pitchFamily="34" charset="0"/>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1,812</a:t>
                      </a:r>
                      <a:endParaRPr lang="en-US" sz="1800" b="0" i="0" u="none" strike="noStrike" dirty="0">
                        <a:solidFill>
                          <a:srgbClr val="000000"/>
                        </a:solidFill>
                        <a:effectLst/>
                        <a:latin typeface="Arial" panose="020B0604020202020204" pitchFamily="34" charset="0"/>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2,755</a:t>
                      </a:r>
                      <a:endParaRPr lang="en-US" sz="1800" b="0" i="0" u="none" strike="noStrike" dirty="0">
                        <a:solidFill>
                          <a:srgbClr val="000000"/>
                        </a:solidFill>
                        <a:effectLst/>
                        <a:latin typeface="Arial" panose="020B0604020202020204" pitchFamily="34" charset="0"/>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r>
                        <a:rPr lang="en-US" sz="1800" u="none" strike="noStrike" dirty="0">
                          <a:effectLst/>
                        </a:rPr>
                        <a:t>2,716</a:t>
                      </a:r>
                      <a:endParaRPr lang="en-US" sz="1800" b="0" i="0" u="none" strike="noStrike" dirty="0">
                        <a:solidFill>
                          <a:srgbClr val="000000"/>
                        </a:solidFill>
                        <a:effectLst/>
                        <a:latin typeface="Arial" panose="020B0604020202020204" pitchFamily="34" charset="0"/>
                      </a:endParaRPr>
                    </a:p>
                  </a:txBody>
                  <a:tcPr marL="45720" marR="4572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30083320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ea typeface="ヒラギノ角ゴ Pro W3" pitchFamily="-84" charset="-128"/>
              </a:rPr>
              <a:t>Types of Financial Intermediaries </a:t>
            </a:r>
            <a:r>
              <a:rPr lang="en-US" sz="2000" b="0" dirty="0"/>
              <a:t>(1 of 2)</a:t>
            </a:r>
            <a:endParaRPr lang="en-US" b="1" dirty="0">
              <a:latin typeface="+mj-lt"/>
            </a:endParaRPr>
          </a:p>
        </p:txBody>
      </p:sp>
      <p:sp>
        <p:nvSpPr>
          <p:cNvPr id="3" name="Content Placeholder"/>
          <p:cNvSpPr>
            <a:spLocks noGrp="1"/>
          </p:cNvSpPr>
          <p:nvPr>
            <p:ph idx="1"/>
          </p:nvPr>
        </p:nvSpPr>
        <p:spPr>
          <a:xfrm>
            <a:off x="457200" y="1447800"/>
            <a:ext cx="8229600" cy="4953000"/>
          </a:xfrm>
        </p:spPr>
        <p:txBody>
          <a:bodyPr/>
          <a:lstStyle/>
          <a:p>
            <a:r>
              <a:rPr lang="en-US" altLang="en-US" sz="2200" dirty="0">
                <a:ea typeface="ヒラギノ角ゴ Pro W3" pitchFamily="-84" charset="-128"/>
              </a:rPr>
              <a:t>Depository Institutions (Banks): accept deposits and make loans. These include commercial banks and thrifts.</a:t>
            </a:r>
          </a:p>
          <a:p>
            <a:r>
              <a:rPr lang="en-US" altLang="en-US" sz="2200" dirty="0">
                <a:ea typeface="ヒラギノ角ゴ Pro W3" pitchFamily="-84" charset="-128"/>
              </a:rPr>
              <a:t>Commercial banks (about 5,000 at end of 2015)</a:t>
            </a:r>
          </a:p>
          <a:p>
            <a:pPr lvl="1"/>
            <a:r>
              <a:rPr lang="en-US" altLang="en-US" sz="2200" dirty="0">
                <a:ea typeface="ヒラギノ角ゴ Pro W3" pitchFamily="-84" charset="-128"/>
              </a:rPr>
              <a:t>Raise funds primarily by issuing checkable, savings, and time deposits which are used to make commercial, consumer and mortgage loans</a:t>
            </a:r>
            <a:endParaRPr lang="en-US" sz="2200" dirty="0"/>
          </a:p>
          <a:p>
            <a:pPr lvl="1"/>
            <a:r>
              <a:rPr lang="en-US" altLang="en-US" sz="2200" dirty="0">
                <a:ea typeface="ヒラギノ角ゴ Pro W3" pitchFamily="-84" charset="-128"/>
              </a:rPr>
              <a:t>Collectively, these banks comprise the largest financial intermediary and have the most diversified asset portfolios</a:t>
            </a:r>
            <a:endParaRPr lang="en-US" sz="2200" dirty="0"/>
          </a:p>
        </p:txBody>
      </p:sp>
    </p:spTree>
    <p:extLst>
      <p:ext uri="{BB962C8B-B14F-4D97-AF65-F5344CB8AC3E}">
        <p14:creationId xmlns:p14="http://schemas.microsoft.com/office/powerpoint/2010/main" val="295122691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Types of Financial Intermediaries </a:t>
            </a:r>
            <a:r>
              <a:rPr lang="en-US" sz="2000" b="0" dirty="0"/>
              <a:t>(2 of 2)</a:t>
            </a:r>
            <a:endParaRPr lang="en-US" b="1" dirty="0">
              <a:latin typeface="+mj-lt"/>
            </a:endParaRPr>
          </a:p>
        </p:txBody>
      </p:sp>
      <p:sp>
        <p:nvSpPr>
          <p:cNvPr id="3" name="Content Placeholder 2"/>
          <p:cNvSpPr>
            <a:spLocks noGrp="1"/>
          </p:cNvSpPr>
          <p:nvPr>
            <p:ph idx="1"/>
          </p:nvPr>
        </p:nvSpPr>
        <p:spPr/>
        <p:txBody>
          <a:bodyPr>
            <a:noAutofit/>
          </a:bodyPr>
          <a:lstStyle/>
          <a:p>
            <a:r>
              <a:rPr lang="en-US" altLang="en-US" sz="2200" dirty="0">
                <a:ea typeface="ヒラギノ角ゴ Pro W3" pitchFamily="-84" charset="-128"/>
              </a:rPr>
              <a:t>Thrifts: S&amp;Ls &amp; Mutual Savings Banks and Credit Unions (around 900 of each)</a:t>
            </a:r>
          </a:p>
          <a:p>
            <a:pPr lvl="1"/>
            <a:r>
              <a:rPr lang="en-US" altLang="en-US" sz="2200" dirty="0">
                <a:ea typeface="ヒラギノ角ゴ Pro W3" pitchFamily="-84" charset="-128"/>
              </a:rPr>
              <a:t>Raise funds primarily by issuing savings, time, and checkable deposits which are most often used to make mortgage and consumer loans, with commercial loans also becoming more prevalent at S&amp;Ls and Mutual Savings Banks</a:t>
            </a:r>
            <a:endParaRPr lang="en-US" sz="2200" dirty="0"/>
          </a:p>
          <a:p>
            <a:pPr lvl="1"/>
            <a:r>
              <a:rPr lang="en-US" altLang="en-US" sz="2200" dirty="0">
                <a:ea typeface="ヒラギノ角ゴ Pro W3" pitchFamily="-84" charset="-128"/>
              </a:rPr>
              <a:t>Mutual savings banks and credit unions issue deposits as shares and are owned collectively by their depositors, most of which at credit unions belong to a particular group, e.g., a company</a:t>
            </a:r>
            <a:r>
              <a:rPr lang="ja-JP" altLang="en-US" sz="2200" dirty="0"/>
              <a:t>’</a:t>
            </a:r>
            <a:r>
              <a:rPr lang="en-US" altLang="ja-JP" sz="2200" dirty="0">
                <a:ea typeface="ヒラギノ角ゴ Pro W3" pitchFamily="-84" charset="-128"/>
              </a:rPr>
              <a:t>s workers</a:t>
            </a:r>
            <a:endParaRPr lang="en-US" sz="2200" dirty="0"/>
          </a:p>
        </p:txBody>
      </p:sp>
    </p:spTree>
    <p:extLst>
      <p:ext uri="{BB962C8B-B14F-4D97-AF65-F5344CB8AC3E}">
        <p14:creationId xmlns:p14="http://schemas.microsoft.com/office/powerpoint/2010/main" val="6508650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ea typeface="ヒラギノ角ゴ Pro W3" pitchFamily="-84" charset="-128"/>
              </a:rPr>
              <a:t>Contractual Savings Institutions (CSIs) </a:t>
            </a:r>
            <a:r>
              <a:rPr lang="en-US" sz="2000" b="0" dirty="0" smtClean="0"/>
              <a:t>(</a:t>
            </a:r>
            <a:r>
              <a:rPr lang="en-US" sz="2000" b="0" dirty="0"/>
              <a:t>1 of 2)</a:t>
            </a:r>
            <a:endParaRPr lang="en-US" b="1" dirty="0">
              <a:latin typeface="+mj-lt"/>
            </a:endParaRPr>
          </a:p>
        </p:txBody>
      </p:sp>
      <p:sp>
        <p:nvSpPr>
          <p:cNvPr id="3" name="Content Placeholder 2"/>
          <p:cNvSpPr>
            <a:spLocks noGrp="1"/>
          </p:cNvSpPr>
          <p:nvPr>
            <p:ph idx="1"/>
          </p:nvPr>
        </p:nvSpPr>
        <p:spPr/>
        <p:txBody>
          <a:bodyPr>
            <a:noAutofit/>
          </a:bodyPr>
          <a:lstStyle/>
          <a:p>
            <a:r>
              <a:rPr lang="en-US" altLang="en-US" sz="2200" dirty="0">
                <a:ea typeface="ヒラギノ角ゴ Pro W3" pitchFamily="-84" charset="-128"/>
              </a:rPr>
              <a:t>All CSIs acquire funds from clients at periodic intervals on a contractual basis and have fairly predictable future payout requirements.</a:t>
            </a:r>
          </a:p>
          <a:p>
            <a:pPr lvl="1"/>
            <a:r>
              <a:rPr lang="en-US" altLang="en-US" sz="2200" b="1" dirty="0">
                <a:ea typeface="ヒラギノ角ゴ Pro W3" pitchFamily="-84" charset="-128"/>
              </a:rPr>
              <a:t>Life Insurance Companies</a:t>
            </a:r>
            <a:r>
              <a:rPr lang="en-US" altLang="en-US" sz="2200" dirty="0">
                <a:ea typeface="ヒラギノ角ゴ Pro W3" pitchFamily="-84" charset="-128"/>
              </a:rPr>
              <a:t> receive funds from policy premiums, can invest in less liquid corporate securities and mortgages, since actual benefit pay outs are close to those predicted by actuarial analysis</a:t>
            </a:r>
            <a:endParaRPr lang="en-US" sz="2200" dirty="0"/>
          </a:p>
          <a:p>
            <a:pPr lvl="1"/>
            <a:r>
              <a:rPr lang="en-US" altLang="en-US" sz="2200" b="1" dirty="0">
                <a:ea typeface="ヒラギノ角ゴ Pro W3" pitchFamily="-84" charset="-128"/>
              </a:rPr>
              <a:t>Fire and Casualty Insurance Companies</a:t>
            </a:r>
            <a:r>
              <a:rPr lang="en-US" altLang="en-US" sz="2200" dirty="0">
                <a:ea typeface="ヒラギノ角ゴ Pro W3" pitchFamily="-84" charset="-128"/>
              </a:rPr>
              <a:t> receive funds from policy premiums, must invest most in liquid government and corporate securities, since loss events are harder to predict</a:t>
            </a:r>
            <a:endParaRPr lang="en-US" sz="2200" dirty="0"/>
          </a:p>
        </p:txBody>
      </p:sp>
    </p:spTree>
    <p:extLst>
      <p:ext uri="{BB962C8B-B14F-4D97-AF65-F5344CB8AC3E}">
        <p14:creationId xmlns:p14="http://schemas.microsoft.com/office/powerpoint/2010/main" val="363263913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dirty="0">
                <a:ea typeface="ヒラギノ角ゴ Pro W3" pitchFamily="-84" charset="-128"/>
              </a:rPr>
              <a:t>Contractual Savings Institutions (CSIs) </a:t>
            </a:r>
            <a:r>
              <a:rPr lang="en-US" sz="2000" b="0" dirty="0" smtClean="0"/>
              <a:t>(</a:t>
            </a:r>
            <a:r>
              <a:rPr lang="en-US" sz="2000" b="0" dirty="0"/>
              <a:t>2 of 2)</a:t>
            </a:r>
            <a:endParaRPr lang="en-US" b="1" dirty="0">
              <a:latin typeface="+mj-lt"/>
            </a:endParaRPr>
          </a:p>
        </p:txBody>
      </p:sp>
      <p:sp>
        <p:nvSpPr>
          <p:cNvPr id="4" name="Content Placeholder 3"/>
          <p:cNvSpPr>
            <a:spLocks noGrp="1"/>
          </p:cNvSpPr>
          <p:nvPr>
            <p:ph idx="1"/>
          </p:nvPr>
        </p:nvSpPr>
        <p:spPr/>
        <p:txBody>
          <a:bodyPr/>
          <a:lstStyle/>
          <a:p>
            <a:r>
              <a:rPr lang="en-US" altLang="en-US" sz="2200" dirty="0">
                <a:ea typeface="ヒラギノ角ゴ Pro W3" pitchFamily="-84" charset="-128"/>
              </a:rPr>
              <a:t>All CSIs acquire funds from clients at periodic intervals on a contractual basis and have fairly predictable future payout requirements.</a:t>
            </a:r>
          </a:p>
          <a:p>
            <a:pPr lvl="1"/>
            <a:r>
              <a:rPr lang="en-US" altLang="en-US" sz="2200" b="1" dirty="0">
                <a:ea typeface="ヒラギノ角ゴ Pro W3" pitchFamily="-84" charset="-128"/>
              </a:rPr>
              <a:t>Pension and Government Retirement Funds</a:t>
            </a:r>
            <a:r>
              <a:rPr lang="en-US" altLang="en-US" sz="2200" dirty="0">
                <a:ea typeface="ヒラギノ角ゴ Pro W3" pitchFamily="-84" charset="-128"/>
              </a:rPr>
              <a:t> hosted by corporations and state and local governments acquire funds through employee and employer payroll contributions, invest in corporate securities, and provide retirement income via </a:t>
            </a:r>
            <a:r>
              <a:rPr lang="en-US" altLang="en-US" sz="2200" dirty="0" smtClean="0">
                <a:ea typeface="ヒラギノ角ゴ Pro W3" pitchFamily="-84" charset="-128"/>
              </a:rPr>
              <a:t>annuities</a:t>
            </a:r>
            <a:endParaRPr lang="en-US" sz="2200" dirty="0"/>
          </a:p>
        </p:txBody>
      </p:sp>
    </p:spTree>
    <p:extLst>
      <p:ext uri="{BB962C8B-B14F-4D97-AF65-F5344CB8AC3E}">
        <p14:creationId xmlns:p14="http://schemas.microsoft.com/office/powerpoint/2010/main" val="360295228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Types of Financial Intermediaries </a:t>
            </a:r>
            <a:r>
              <a:rPr lang="en-US" sz="2000" b="0" dirty="0"/>
              <a:t>(1 of 3)</a:t>
            </a:r>
            <a:endParaRPr lang="en-US" sz="3400" b="1" dirty="0">
              <a:latin typeface="+mj-lt"/>
            </a:endParaRPr>
          </a:p>
        </p:txBody>
      </p:sp>
      <p:sp>
        <p:nvSpPr>
          <p:cNvPr id="4" name="Content Placeholder 3"/>
          <p:cNvSpPr>
            <a:spLocks noGrp="1"/>
          </p:cNvSpPr>
          <p:nvPr>
            <p:ph idx="1"/>
          </p:nvPr>
        </p:nvSpPr>
        <p:spPr/>
        <p:txBody>
          <a:bodyPr/>
          <a:lstStyle/>
          <a:p>
            <a:r>
              <a:rPr lang="en-US" altLang="en-US" sz="2200" b="1" dirty="0">
                <a:ea typeface="ヒラギノ角ゴ Pro W3" pitchFamily="-84" charset="-128"/>
              </a:rPr>
              <a:t>Finance Companies</a:t>
            </a:r>
            <a:r>
              <a:rPr lang="en-US" altLang="en-US" sz="2200" dirty="0">
                <a:ea typeface="ヒラギノ角ゴ Pro W3" pitchFamily="-84" charset="-128"/>
              </a:rPr>
              <a:t> sell commercial paper </a:t>
            </a:r>
            <a:br>
              <a:rPr lang="en-US" altLang="en-US" sz="2200" dirty="0">
                <a:ea typeface="ヒラギノ角ゴ Pro W3" pitchFamily="-84" charset="-128"/>
              </a:rPr>
            </a:br>
            <a:r>
              <a:rPr lang="en-US" altLang="en-US" sz="2200" dirty="0">
                <a:ea typeface="ヒラギノ角ゴ Pro W3" pitchFamily="-84" charset="-128"/>
              </a:rPr>
              <a:t>(a short-term debt instrument) and issue bonds and stocks to raise funds to lend to consumers to buy durable goods, and to small businesses for operations.</a:t>
            </a:r>
          </a:p>
          <a:p>
            <a:r>
              <a:rPr lang="en-US" altLang="en-US" sz="2200" b="1" dirty="0">
                <a:ea typeface="ヒラギノ角ゴ Pro W3" pitchFamily="-84" charset="-128"/>
              </a:rPr>
              <a:t>Mutual Funds </a:t>
            </a:r>
            <a:r>
              <a:rPr lang="en-US" altLang="en-US" sz="2200" dirty="0">
                <a:ea typeface="ヒラギノ角ゴ Pro W3" pitchFamily="-84" charset="-128"/>
              </a:rPr>
              <a:t>acquire funds by selling shares to individual investors (many of whose shares are held in retirement accounts) and use the proceeds to purchase large, diversified portfolios of stocks and bonds</a:t>
            </a:r>
            <a:r>
              <a:rPr lang="en-US" altLang="en-US" sz="2200" dirty="0" smtClean="0">
                <a:ea typeface="ヒラギノ角ゴ Pro W3" pitchFamily="-84" charset="-128"/>
              </a:rPr>
              <a:t>.</a:t>
            </a:r>
            <a:endParaRPr lang="en-US" sz="2200" dirty="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133105901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ltLang="en-US" sz="3600" dirty="0">
                <a:ea typeface="ヒラギノ角ゴ Pro W3" pitchFamily="-84" charset="-128"/>
              </a:rPr>
              <a:t>Types of Financial Intermediaries </a:t>
            </a:r>
            <a:r>
              <a:rPr lang="en-US" sz="2000" b="0" dirty="0"/>
              <a:t>(2 of 3)</a:t>
            </a:r>
            <a:endParaRPr lang="en-US" sz="3400" b="1" dirty="0">
              <a:latin typeface="+mj-lt"/>
            </a:endParaRPr>
          </a:p>
        </p:txBody>
      </p:sp>
      <p:sp>
        <p:nvSpPr>
          <p:cNvPr id="2" name="Content Placeholder 1"/>
          <p:cNvSpPr>
            <a:spLocks noGrp="1"/>
          </p:cNvSpPr>
          <p:nvPr>
            <p:ph idx="1"/>
          </p:nvPr>
        </p:nvSpPr>
        <p:spPr/>
        <p:txBody>
          <a:bodyPr/>
          <a:lstStyle/>
          <a:p>
            <a:pPr>
              <a:spcBef>
                <a:spcPts val="600"/>
              </a:spcBef>
            </a:pPr>
            <a:r>
              <a:rPr lang="en-US" altLang="en-US" sz="2200" b="1" dirty="0">
                <a:ea typeface="ヒラギノ角ゴ Pro W3" pitchFamily="-84" charset="-128"/>
              </a:rPr>
              <a:t>Money Market</a:t>
            </a:r>
            <a:r>
              <a:rPr lang="en-US" altLang="en-US" sz="2200" dirty="0">
                <a:ea typeface="ヒラギノ角ゴ Pro W3" pitchFamily="-84" charset="-128"/>
              </a:rPr>
              <a:t> </a:t>
            </a:r>
            <a:r>
              <a:rPr lang="en-US" altLang="en-US" sz="2200" b="1" dirty="0">
                <a:ea typeface="ヒラギノ角ゴ Pro W3" pitchFamily="-84" charset="-128"/>
              </a:rPr>
              <a:t>Mutual Funds</a:t>
            </a:r>
            <a:r>
              <a:rPr lang="en-US" altLang="en-US" sz="2200" dirty="0">
                <a:ea typeface="ヒラギノ角ゴ Pro W3" pitchFamily="-84" charset="-128"/>
              </a:rPr>
              <a:t> acquire funds by selling checkable deposit-like shares to individual investors and use the proceeds to purchase highly liquid and safe short-term money market instruments.</a:t>
            </a:r>
          </a:p>
          <a:p>
            <a:pPr>
              <a:spcBef>
                <a:spcPts val="600"/>
              </a:spcBef>
            </a:pPr>
            <a:r>
              <a:rPr lang="en-US" altLang="en-US" sz="2200" b="1" dirty="0">
                <a:ea typeface="ヒラギノ角ゴ Pro W3" pitchFamily="-84" charset="-128"/>
              </a:rPr>
              <a:t>Hedge Funds </a:t>
            </a:r>
            <a:r>
              <a:rPr lang="en-US" altLang="en-US" sz="2200" dirty="0">
                <a:ea typeface="ヒラギノ角ゴ Pro W3" pitchFamily="-84" charset="-128"/>
              </a:rPr>
              <a:t>are a type of mutual fund requiring large investments ($100,000 or more), long holding periods, and are subject to few regulations. These funds invest across almost all asset classes</a:t>
            </a:r>
            <a:r>
              <a:rPr lang="en-US" altLang="en-US" sz="2200" dirty="0" smtClean="0">
                <a:ea typeface="ヒラギノ角ゴ Pro W3" pitchFamily="-84" charset="-128"/>
              </a:rPr>
              <a:t>.</a:t>
            </a:r>
            <a:endParaRPr lang="en-US" sz="2200" dirty="0"/>
          </a:p>
        </p:txBody>
      </p:sp>
    </p:spTree>
    <p:extLst>
      <p:ext uri="{BB962C8B-B14F-4D97-AF65-F5344CB8AC3E}">
        <p14:creationId xmlns:p14="http://schemas.microsoft.com/office/powerpoint/2010/main" val="309125783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dirty="0">
                <a:ea typeface="ヒラギノ角ゴ Pro W3" pitchFamily="-84" charset="-128"/>
              </a:rPr>
              <a:t>Types of Financial Intermediaries </a:t>
            </a:r>
            <a:r>
              <a:rPr lang="en-US" sz="2000" b="0" dirty="0"/>
              <a:t>(3 of 3)</a:t>
            </a:r>
            <a:endParaRPr lang="en-US" b="1" dirty="0">
              <a:latin typeface="+mj-lt"/>
            </a:endParaRPr>
          </a:p>
        </p:txBody>
      </p:sp>
      <p:sp>
        <p:nvSpPr>
          <p:cNvPr id="2" name="Content Placeholder"/>
          <p:cNvSpPr>
            <a:spLocks noGrp="1"/>
          </p:cNvSpPr>
          <p:nvPr>
            <p:ph idx="1"/>
          </p:nvPr>
        </p:nvSpPr>
        <p:spPr/>
        <p:txBody>
          <a:bodyPr/>
          <a:lstStyle/>
          <a:p>
            <a:pPr>
              <a:defRPr/>
            </a:pPr>
            <a:r>
              <a:rPr lang="en-US" altLang="en-US" sz="2200" b="1" dirty="0">
                <a:ea typeface="ヒラギノ角ゴ Pro W3" pitchFamily="-84" charset="-128"/>
              </a:rPr>
              <a:t>Investment Banks </a:t>
            </a:r>
            <a:r>
              <a:rPr lang="en-US" altLang="en-US" sz="2200" dirty="0">
                <a:ea typeface="ヒラギノ角ゴ Pro W3" pitchFamily="-84" charset="-128"/>
              </a:rPr>
              <a:t>advise companies on securities to issue, underwriting security offerings, offer M&amp;A assistance, and act as dealers in security markets.</a:t>
            </a:r>
            <a:endParaRPr lang="en-US" sz="2200" dirty="0"/>
          </a:p>
        </p:txBody>
      </p:sp>
    </p:spTree>
    <p:extLst>
      <p:ext uri="{BB962C8B-B14F-4D97-AF65-F5344CB8AC3E}">
        <p14:creationId xmlns:p14="http://schemas.microsoft.com/office/powerpoint/2010/main" val="175847454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3600" dirty="0"/>
              <a:t>Table 2.3 Principal Regulatory Agencies of the U.S. Financial System </a:t>
            </a:r>
            <a:r>
              <a:rPr lang="en-US" sz="2000" b="0" dirty="0"/>
              <a:t>(1 of 3)</a:t>
            </a:r>
            <a:endParaRPr lang="en-US" sz="2000" b="1" dirty="0">
              <a:latin typeface="+mj-lt"/>
            </a:endParaRPr>
          </a:p>
        </p:txBody>
      </p:sp>
      <p:graphicFrame>
        <p:nvGraphicFramePr>
          <p:cNvPr id="7" name="Table 6"/>
          <p:cNvGraphicFramePr>
            <a:graphicFrameLocks noGrp="1"/>
          </p:cNvGraphicFramePr>
          <p:nvPr>
            <p:extLst>
              <p:ext uri="{D42A27DB-BD31-4B8C-83A1-F6EECF244321}">
                <p14:modId xmlns:p14="http://schemas.microsoft.com/office/powerpoint/2010/main" val="969862349"/>
              </p:ext>
            </p:extLst>
          </p:nvPr>
        </p:nvGraphicFramePr>
        <p:xfrm>
          <a:off x="1066801" y="1587525"/>
          <a:ext cx="7010400" cy="4432275"/>
        </p:xfrm>
        <a:graphic>
          <a:graphicData uri="http://schemas.openxmlformats.org/drawingml/2006/table">
            <a:tbl>
              <a:tblPr firstRow="1" bandRow="1">
                <a:tableStyleId>{2D5ABB26-0587-4C30-8999-92F81FD0307C}</a:tableStyleId>
              </a:tblPr>
              <a:tblGrid>
                <a:gridCol w="2336800"/>
                <a:gridCol w="2336800"/>
                <a:gridCol w="2336800"/>
              </a:tblGrid>
              <a:tr h="555279">
                <a:tc>
                  <a:txBody>
                    <a:bodyPr/>
                    <a:lstStyle/>
                    <a:p>
                      <a:r>
                        <a:rPr lang="en-US" sz="1700" u="none" strike="noStrike" kern="1200" baseline="0" dirty="0" smtClean="0"/>
                        <a:t>Regulatory Agency</a:t>
                      </a:r>
                      <a:endParaRPr lang="en-US" sz="1700" b="0" i="0" u="none" strike="noStrike" kern="1200" baseline="0" dirty="0">
                        <a:solidFill>
                          <a:schemeClr val="tx1"/>
                        </a:solidFill>
                        <a:latin typeface="+mn-lt"/>
                        <a:ea typeface="+mn-ea"/>
                        <a:cs typeface="+mn-cs"/>
                      </a:endParaRPr>
                    </a:p>
                  </a:txBody>
                  <a:tcPr marL="83292" marR="83292" marT="41646" marB="4164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Subject of Regulation</a:t>
                      </a:r>
                      <a:endParaRPr lang="en-US" sz="1700" dirty="0"/>
                    </a:p>
                  </a:txBody>
                  <a:tcPr marL="83292" marR="83292" marT="41646" marB="4164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Nature of Regulations</a:t>
                      </a:r>
                      <a:endParaRPr lang="en-US" sz="1700" dirty="0"/>
                    </a:p>
                  </a:txBody>
                  <a:tcPr marL="83292" marR="83292" marT="41646" marB="4164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853248">
                <a:tc>
                  <a:txBody>
                    <a:bodyPr/>
                    <a:lstStyle/>
                    <a:p>
                      <a:r>
                        <a:rPr lang="en-US" sz="1700" u="none" strike="noStrike" kern="1200" baseline="0" dirty="0" smtClean="0"/>
                        <a:t>Securities and</a:t>
                      </a:r>
                    </a:p>
                    <a:p>
                      <a:r>
                        <a:rPr lang="en-US" sz="1700" u="none" strike="noStrike" kern="1200" baseline="0" dirty="0" smtClean="0"/>
                        <a:t>Exchange Commission (SEC)</a:t>
                      </a:r>
                      <a:endParaRPr lang="en-US" sz="1700" dirty="0"/>
                    </a:p>
                  </a:txBody>
                  <a:tcPr marL="83292" marR="83292" marT="41646" marB="4164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Organized exchanges</a:t>
                      </a:r>
                    </a:p>
                    <a:p>
                      <a:r>
                        <a:rPr lang="en-US" sz="1700" u="none" strike="noStrike" kern="1200" baseline="0" dirty="0" smtClean="0"/>
                        <a:t>and financial markets</a:t>
                      </a:r>
                      <a:endParaRPr lang="en-US" sz="1700" dirty="0"/>
                    </a:p>
                  </a:txBody>
                  <a:tcPr marL="83292" marR="83292" marT="41646" marB="4164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Requires disclosure of</a:t>
                      </a:r>
                    </a:p>
                    <a:p>
                      <a:r>
                        <a:rPr lang="en-US" sz="1700" u="none" strike="noStrike" kern="1200" baseline="0" dirty="0" smtClean="0"/>
                        <a:t>information; restricts insider trading</a:t>
                      </a:r>
                      <a:endParaRPr lang="en-US" sz="1700" dirty="0"/>
                    </a:p>
                  </a:txBody>
                  <a:tcPr marL="83292" marR="83292" marT="41646" marB="4164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853248">
                <a:tc>
                  <a:txBody>
                    <a:bodyPr/>
                    <a:lstStyle/>
                    <a:p>
                      <a:r>
                        <a:rPr lang="en-US" sz="1700" u="none" strike="noStrike" kern="1200" baseline="0" dirty="0" smtClean="0"/>
                        <a:t>Commodities Futures</a:t>
                      </a:r>
                    </a:p>
                    <a:p>
                      <a:r>
                        <a:rPr lang="en-US" sz="1700" u="none" strike="noStrike" kern="1200" baseline="0" dirty="0" smtClean="0"/>
                        <a:t>Trading Commission</a:t>
                      </a:r>
                    </a:p>
                    <a:p>
                      <a:r>
                        <a:rPr lang="en-US" sz="1700" u="none" strike="noStrike" kern="1200" baseline="0" dirty="0" smtClean="0"/>
                        <a:t>(CFTC)</a:t>
                      </a:r>
                      <a:endParaRPr lang="en-US" sz="1700" dirty="0"/>
                    </a:p>
                  </a:txBody>
                  <a:tcPr marL="83292" marR="83292" marT="41646" marB="4164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Futures market</a:t>
                      </a:r>
                    </a:p>
                    <a:p>
                      <a:r>
                        <a:rPr lang="en-US" sz="1700" u="none" strike="noStrike" kern="1200" baseline="0" dirty="0" smtClean="0"/>
                        <a:t>exchanges</a:t>
                      </a:r>
                      <a:endParaRPr lang="en-US" sz="1700" dirty="0"/>
                    </a:p>
                  </a:txBody>
                  <a:tcPr marL="83292" marR="83292" marT="41646" marB="4164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Regulates procedures for trading</a:t>
                      </a:r>
                    </a:p>
                    <a:p>
                      <a:r>
                        <a:rPr lang="en-US" sz="1700" u="none" strike="noStrike" kern="1200" baseline="0" dirty="0" smtClean="0"/>
                        <a:t>in futures markets</a:t>
                      </a:r>
                      <a:endParaRPr lang="en-US" sz="1700" dirty="0"/>
                    </a:p>
                  </a:txBody>
                  <a:tcPr marL="83292" marR="83292" marT="41646" marB="4164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136507">
                <a:tc>
                  <a:txBody>
                    <a:bodyPr/>
                    <a:lstStyle/>
                    <a:p>
                      <a:r>
                        <a:rPr lang="en-US" sz="1700" u="none" strike="noStrike" kern="1200" baseline="0" dirty="0" smtClean="0"/>
                        <a:t>Office of the</a:t>
                      </a:r>
                    </a:p>
                    <a:p>
                      <a:r>
                        <a:rPr lang="en-US" sz="1700" u="none" strike="noStrike" kern="1200" baseline="0" dirty="0" smtClean="0"/>
                        <a:t>Comptroller of the</a:t>
                      </a:r>
                    </a:p>
                    <a:p>
                      <a:r>
                        <a:rPr lang="en-US" sz="1700" u="none" strike="noStrike" kern="1200" baseline="0" dirty="0" smtClean="0"/>
                        <a:t>Currency</a:t>
                      </a:r>
                      <a:endParaRPr lang="en-US" sz="1700" dirty="0"/>
                    </a:p>
                  </a:txBody>
                  <a:tcPr marL="83292" marR="83292" marT="41646" marB="4164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Federally chartered</a:t>
                      </a:r>
                    </a:p>
                    <a:p>
                      <a:r>
                        <a:rPr lang="en-US" sz="1700" u="none" strike="noStrike" kern="1200" baseline="0" dirty="0" smtClean="0"/>
                        <a:t>commercial banks and</a:t>
                      </a:r>
                    </a:p>
                    <a:p>
                      <a:r>
                        <a:rPr lang="en-US" sz="1700" u="none" strike="noStrike" kern="1200" baseline="0" dirty="0" smtClean="0"/>
                        <a:t>thrift institutions</a:t>
                      </a:r>
                      <a:endParaRPr lang="en-US" sz="1700" dirty="0"/>
                    </a:p>
                  </a:txBody>
                  <a:tcPr marL="83292" marR="83292" marT="41646" marB="4164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Charters and examines the books of federally chartered commercial banks and thrift</a:t>
                      </a:r>
                    </a:p>
                    <a:p>
                      <a:r>
                        <a:rPr lang="en-US" sz="1700" u="none" strike="noStrike" kern="1200" baseline="0" dirty="0" smtClean="0"/>
                        <a:t>institutions; imposes restrictions on assets they can hold</a:t>
                      </a:r>
                      <a:endParaRPr lang="en-US" sz="1700" dirty="0"/>
                    </a:p>
                  </a:txBody>
                  <a:tcPr marL="83292" marR="83292" marT="41646" marB="4164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46532660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t>Table 2.3 Principal Regulatory Agencies of the U.S. Financial System </a:t>
            </a:r>
            <a:r>
              <a:rPr lang="en-US" sz="2000" b="0" dirty="0"/>
              <a:t>(2 of 3)</a:t>
            </a:r>
            <a:endParaRPr lang="en-US" sz="2000" b="1" dirty="0">
              <a:latin typeface="+mj-lt"/>
            </a:endParaRPr>
          </a:p>
        </p:txBody>
      </p:sp>
      <p:graphicFrame>
        <p:nvGraphicFramePr>
          <p:cNvPr id="5" name="Table 4"/>
          <p:cNvGraphicFramePr>
            <a:graphicFrameLocks noGrp="1"/>
          </p:cNvGraphicFramePr>
          <p:nvPr>
            <p:extLst>
              <p:ext uri="{D42A27DB-BD31-4B8C-83A1-F6EECF244321}">
                <p14:modId xmlns:p14="http://schemas.microsoft.com/office/powerpoint/2010/main" val="683213749"/>
              </p:ext>
            </p:extLst>
          </p:nvPr>
        </p:nvGraphicFramePr>
        <p:xfrm>
          <a:off x="876300" y="1600200"/>
          <a:ext cx="7391400" cy="4449476"/>
        </p:xfrm>
        <a:graphic>
          <a:graphicData uri="http://schemas.openxmlformats.org/drawingml/2006/table">
            <a:tbl>
              <a:tblPr firstRow="1" bandRow="1">
                <a:tableStyleId>{2D5ABB26-0587-4C30-8999-92F81FD0307C}</a:tableStyleId>
              </a:tblPr>
              <a:tblGrid>
                <a:gridCol w="2463800"/>
                <a:gridCol w="2463800"/>
                <a:gridCol w="2463800"/>
              </a:tblGrid>
              <a:tr h="585457">
                <a:tc>
                  <a:txBody>
                    <a:bodyPr/>
                    <a:lstStyle/>
                    <a:p>
                      <a:r>
                        <a:rPr lang="en-US" sz="1700" u="none" strike="noStrike" kern="1200" baseline="0" dirty="0" smtClean="0"/>
                        <a:t>Regulatory Agency</a:t>
                      </a:r>
                      <a:endParaRPr lang="en-US" sz="1700" b="0" i="0" u="none" strike="noStrike" kern="1200" baseline="0" dirty="0">
                        <a:solidFill>
                          <a:schemeClr val="tx1"/>
                        </a:solidFill>
                        <a:latin typeface="+mn-lt"/>
                        <a:ea typeface="+mn-ea"/>
                        <a:cs typeface="+mn-cs"/>
                      </a:endParaRPr>
                    </a:p>
                  </a:txBody>
                  <a:tcPr marL="87819" marR="87819" marT="43909" marB="439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Subject of Regulation</a:t>
                      </a:r>
                      <a:endParaRPr lang="en-US" sz="1700" dirty="0"/>
                    </a:p>
                  </a:txBody>
                  <a:tcPr marL="87819" marR="87819" marT="43909" marB="439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Nature of Regulations</a:t>
                      </a:r>
                      <a:endParaRPr lang="en-US" sz="1700" dirty="0"/>
                    </a:p>
                  </a:txBody>
                  <a:tcPr marL="87819" marR="87819" marT="43909" marB="439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668554">
                <a:tc>
                  <a:txBody>
                    <a:bodyPr/>
                    <a:lstStyle/>
                    <a:p>
                      <a:r>
                        <a:rPr lang="en-US" sz="1700" u="none" strike="noStrike" kern="1200" baseline="0" dirty="0" smtClean="0"/>
                        <a:t>National Credit Union</a:t>
                      </a:r>
                    </a:p>
                    <a:p>
                      <a:r>
                        <a:rPr lang="en-US" sz="1700" u="none" strike="noStrike" kern="1200" baseline="0" dirty="0" smtClean="0"/>
                        <a:t>Administration</a:t>
                      </a:r>
                    </a:p>
                    <a:p>
                      <a:r>
                        <a:rPr lang="en-US" sz="1700" u="none" strike="noStrike" kern="1200" baseline="0" dirty="0" smtClean="0"/>
                        <a:t>(NCUA)</a:t>
                      </a:r>
                      <a:endParaRPr lang="en-US" sz="1700" dirty="0"/>
                    </a:p>
                  </a:txBody>
                  <a:tcPr marL="87819" marR="87819" marT="43909" marB="439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Federally chartered</a:t>
                      </a:r>
                    </a:p>
                    <a:p>
                      <a:r>
                        <a:rPr lang="en-US" sz="1700" u="none" strike="noStrike" kern="1200" baseline="0" dirty="0" smtClean="0"/>
                        <a:t>credit unions</a:t>
                      </a:r>
                      <a:endParaRPr lang="en-US" sz="1700" dirty="0"/>
                    </a:p>
                  </a:txBody>
                  <a:tcPr marL="87819" marR="87819" marT="43909" marB="439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Charters and examines the books of federally chartered credit unions and imposes restrictions on assets they can hold</a:t>
                      </a:r>
                      <a:endParaRPr lang="en-US" sz="1700" dirty="0"/>
                    </a:p>
                  </a:txBody>
                  <a:tcPr marL="87819" marR="87819" marT="43909" marB="439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195465">
                <a:tc>
                  <a:txBody>
                    <a:bodyPr/>
                    <a:lstStyle/>
                    <a:p>
                      <a:r>
                        <a:rPr lang="en-US" sz="1700" u="none" strike="noStrike" kern="1200" baseline="0" dirty="0" smtClean="0"/>
                        <a:t>State banking</a:t>
                      </a:r>
                    </a:p>
                    <a:p>
                      <a:r>
                        <a:rPr lang="en-US" sz="1700" u="none" strike="noStrike" kern="1200" baseline="0" dirty="0" smtClean="0"/>
                        <a:t>and insurance</a:t>
                      </a:r>
                    </a:p>
                    <a:p>
                      <a:r>
                        <a:rPr lang="en-US" sz="1700" u="none" strike="noStrike" kern="1200" baseline="0" dirty="0" smtClean="0"/>
                        <a:t>commissions</a:t>
                      </a:r>
                      <a:endParaRPr lang="en-US" sz="1700" dirty="0"/>
                    </a:p>
                  </a:txBody>
                  <a:tcPr marL="87819" marR="87819" marT="43909" marB="439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State-chartered</a:t>
                      </a:r>
                    </a:p>
                    <a:p>
                      <a:r>
                        <a:rPr lang="en-US" sz="1700" u="none" strike="noStrike" kern="1200" baseline="0" dirty="0" smtClean="0"/>
                        <a:t>depository institutions</a:t>
                      </a:r>
                      <a:endParaRPr lang="en-US" sz="1700" dirty="0"/>
                    </a:p>
                  </a:txBody>
                  <a:tcPr marL="87819" marR="87819" marT="43909" marB="439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Charter and examine the books of state-chartered banks and</a:t>
                      </a:r>
                    </a:p>
                    <a:p>
                      <a:r>
                        <a:rPr lang="en-US" sz="1700" u="none" strike="noStrike" kern="1200" baseline="0" dirty="0" smtClean="0"/>
                        <a:t>insurance companies; impose restrictions on assets they can hold; and impose restrictions on branching</a:t>
                      </a:r>
                      <a:endParaRPr lang="en-US" sz="1700" dirty="0"/>
                    </a:p>
                  </a:txBody>
                  <a:tcPr marL="87819" marR="87819" marT="43909" marB="439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22829395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sz="3600" dirty="0"/>
              <a:t>Table 2.3 Principal Regulatory Agencies of the U.S. Financial System </a:t>
            </a:r>
            <a:r>
              <a:rPr lang="en-US" sz="2000" b="0" dirty="0"/>
              <a:t>(3 of 3)</a:t>
            </a:r>
            <a:endParaRPr lang="en-US" sz="2000" b="1" dirty="0">
              <a:latin typeface="+mj-lt"/>
            </a:endParaRPr>
          </a:p>
        </p:txBody>
      </p:sp>
      <p:graphicFrame>
        <p:nvGraphicFramePr>
          <p:cNvPr id="6" name="Table 5"/>
          <p:cNvGraphicFramePr>
            <a:graphicFrameLocks noGrp="1"/>
          </p:cNvGraphicFramePr>
          <p:nvPr>
            <p:extLst>
              <p:ext uri="{D42A27DB-BD31-4B8C-83A1-F6EECF244321}">
                <p14:modId xmlns:p14="http://schemas.microsoft.com/office/powerpoint/2010/main" val="2491548427"/>
              </p:ext>
            </p:extLst>
          </p:nvPr>
        </p:nvGraphicFramePr>
        <p:xfrm>
          <a:off x="876300" y="1600200"/>
          <a:ext cx="7391400" cy="4449476"/>
        </p:xfrm>
        <a:graphic>
          <a:graphicData uri="http://schemas.openxmlformats.org/drawingml/2006/table">
            <a:tbl>
              <a:tblPr firstRow="1" bandRow="1">
                <a:tableStyleId>{2D5ABB26-0587-4C30-8999-92F81FD0307C}</a:tableStyleId>
              </a:tblPr>
              <a:tblGrid>
                <a:gridCol w="2463800"/>
                <a:gridCol w="2463800"/>
                <a:gridCol w="2463800"/>
              </a:tblGrid>
              <a:tr h="585457">
                <a:tc>
                  <a:txBody>
                    <a:bodyPr/>
                    <a:lstStyle/>
                    <a:p>
                      <a:r>
                        <a:rPr lang="en-US" sz="1700" u="none" strike="noStrike" kern="1200" baseline="0" dirty="0" smtClean="0"/>
                        <a:t>Regulatory Agency</a:t>
                      </a:r>
                      <a:endParaRPr lang="en-US" sz="1700" b="0" i="0" u="none" strike="noStrike" kern="1200" baseline="0" dirty="0">
                        <a:solidFill>
                          <a:schemeClr val="tx1"/>
                        </a:solidFill>
                        <a:latin typeface="+mn-lt"/>
                        <a:ea typeface="+mn-ea"/>
                        <a:cs typeface="+mn-cs"/>
                      </a:endParaRPr>
                    </a:p>
                  </a:txBody>
                  <a:tcPr marL="87819" marR="87819" marT="43909" marB="439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Subject of Regulation</a:t>
                      </a:r>
                      <a:endParaRPr lang="en-US" sz="1700" dirty="0"/>
                    </a:p>
                  </a:txBody>
                  <a:tcPr marL="87819" marR="87819" marT="43909" marB="439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Nature of Regulations</a:t>
                      </a:r>
                      <a:endParaRPr lang="en-US" sz="1700" dirty="0"/>
                    </a:p>
                  </a:txBody>
                  <a:tcPr marL="87819" marR="87819" marT="43909" marB="439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2195465">
                <a:tc>
                  <a:txBody>
                    <a:bodyPr/>
                    <a:lstStyle/>
                    <a:p>
                      <a:r>
                        <a:rPr lang="en-US" sz="1700" u="none" strike="noStrike" kern="1200" baseline="0" dirty="0" smtClean="0"/>
                        <a:t>Federal Deposit</a:t>
                      </a:r>
                    </a:p>
                    <a:p>
                      <a:r>
                        <a:rPr lang="en-US" sz="1700" u="none" strike="noStrike" kern="1200" baseline="0" dirty="0" smtClean="0"/>
                        <a:t>Insurance</a:t>
                      </a:r>
                    </a:p>
                    <a:p>
                      <a:r>
                        <a:rPr lang="en-US" sz="1700" u="none" strike="noStrike" kern="1200" baseline="0" dirty="0" smtClean="0"/>
                        <a:t>Corporation (FDIC)</a:t>
                      </a:r>
                      <a:endParaRPr lang="en-US" sz="1700" dirty="0"/>
                    </a:p>
                  </a:txBody>
                  <a:tcPr marL="87819" marR="87819" marT="43909" marB="439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Commercial banks,</a:t>
                      </a:r>
                    </a:p>
                    <a:p>
                      <a:r>
                        <a:rPr lang="en-US" sz="1700" u="none" strike="noStrike" kern="1200" baseline="0" dirty="0" smtClean="0"/>
                        <a:t>mutual savings banks,</a:t>
                      </a:r>
                    </a:p>
                    <a:p>
                      <a:r>
                        <a:rPr lang="en-US" sz="1700" u="none" strike="noStrike" kern="1200" baseline="0" dirty="0" smtClean="0"/>
                        <a:t>savings and loan</a:t>
                      </a:r>
                    </a:p>
                    <a:p>
                      <a:r>
                        <a:rPr lang="en-US" sz="1700" u="none" strike="noStrike" kern="1200" baseline="0" dirty="0" smtClean="0"/>
                        <a:t>associations</a:t>
                      </a:r>
                      <a:endParaRPr lang="en-US" sz="1700" dirty="0"/>
                    </a:p>
                  </a:txBody>
                  <a:tcPr marL="87819" marR="87819" marT="43909" marB="439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Provides insurance of up to $250,000 for each depositor</a:t>
                      </a:r>
                    </a:p>
                    <a:p>
                      <a:r>
                        <a:rPr lang="en-US" sz="1700" u="none" strike="noStrike" kern="1200" baseline="0" dirty="0" smtClean="0"/>
                        <a:t>at a bank; examines the books of insured banks; and imposes</a:t>
                      </a:r>
                    </a:p>
                    <a:p>
                      <a:r>
                        <a:rPr lang="en-US" sz="1700" u="none" strike="noStrike" kern="1200" baseline="0" dirty="0" smtClean="0"/>
                        <a:t>restrictions on assets they can hold</a:t>
                      </a:r>
                      <a:endParaRPr lang="en-US" sz="1700" dirty="0"/>
                    </a:p>
                  </a:txBody>
                  <a:tcPr marL="87819" marR="87819" marT="43909" marB="439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668554">
                <a:tc>
                  <a:txBody>
                    <a:bodyPr/>
                    <a:lstStyle/>
                    <a:p>
                      <a:r>
                        <a:rPr lang="en-US" sz="1700" u="none" strike="noStrike" kern="1200" baseline="0" dirty="0" smtClean="0"/>
                        <a:t>Federal Reserve</a:t>
                      </a:r>
                    </a:p>
                    <a:p>
                      <a:r>
                        <a:rPr lang="en-US" sz="1700" u="none" strike="noStrike" kern="1200" baseline="0" dirty="0" smtClean="0"/>
                        <a:t>System</a:t>
                      </a:r>
                      <a:endParaRPr lang="en-US" sz="1700" dirty="0"/>
                    </a:p>
                  </a:txBody>
                  <a:tcPr marL="87819" marR="87819" marT="43909" marB="439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All depository</a:t>
                      </a:r>
                    </a:p>
                    <a:p>
                      <a:r>
                        <a:rPr lang="en-US" sz="1700" u="none" strike="noStrike" kern="1200" baseline="0" dirty="0" smtClean="0"/>
                        <a:t>institutions</a:t>
                      </a:r>
                      <a:endParaRPr lang="en-US" sz="1700" dirty="0"/>
                    </a:p>
                  </a:txBody>
                  <a:tcPr marL="87819" marR="87819" marT="43909" marB="439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700" u="none" strike="noStrike" kern="1200" baseline="0" dirty="0" smtClean="0"/>
                        <a:t>Examines the books of</a:t>
                      </a:r>
                    </a:p>
                    <a:p>
                      <a:r>
                        <a:rPr lang="en-US" sz="1700" u="none" strike="noStrike" kern="1200" baseline="0" dirty="0" smtClean="0"/>
                        <a:t>commercial banks that are members of the system; sets reserve requirements for all banks</a:t>
                      </a:r>
                      <a:endParaRPr lang="en-US" sz="1700" dirty="0"/>
                    </a:p>
                  </a:txBody>
                  <a:tcPr marL="87819" marR="87819" marT="43909" marB="439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55018605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Regulation of Financial Markets</a:t>
            </a:r>
            <a:endParaRPr lang="en-US" sz="3600" b="1" dirty="0">
              <a:latin typeface="+mj-lt"/>
            </a:endParaRPr>
          </a:p>
        </p:txBody>
      </p:sp>
      <p:sp>
        <p:nvSpPr>
          <p:cNvPr id="2" name="Content Placeholder"/>
          <p:cNvSpPr>
            <a:spLocks noGrp="1"/>
          </p:cNvSpPr>
          <p:nvPr>
            <p:ph idx="1"/>
          </p:nvPr>
        </p:nvSpPr>
        <p:spPr/>
        <p:txBody>
          <a:bodyPr/>
          <a:lstStyle/>
          <a:p>
            <a:pPr marL="341313" indent="-341313">
              <a:buNone/>
            </a:pPr>
            <a:r>
              <a:rPr lang="en-US" altLang="en-US" sz="2200" dirty="0">
                <a:ea typeface="ヒラギノ角ゴ Pro W3" pitchFamily="-84" charset="-128"/>
              </a:rPr>
              <a:t>Main Reasons for Regulation</a:t>
            </a:r>
          </a:p>
          <a:p>
            <a:pPr marL="402336" indent="-402336">
              <a:buFont typeface="Times" panose="02020603050405020304" pitchFamily="18" charset="0"/>
              <a:buAutoNum type="arabicPeriod"/>
            </a:pPr>
            <a:r>
              <a:rPr lang="en-US" altLang="en-US" sz="2200" dirty="0">
                <a:ea typeface="ヒラギノ角ゴ Pro W3" pitchFamily="-84" charset="-128"/>
              </a:rPr>
              <a:t>Increase Information to Investors</a:t>
            </a:r>
          </a:p>
          <a:p>
            <a:pPr marL="402336" indent="-402336">
              <a:buFont typeface="Times" panose="02020603050405020304" pitchFamily="18" charset="0"/>
              <a:buAutoNum type="arabicPeriod"/>
            </a:pPr>
            <a:r>
              <a:rPr lang="en-US" altLang="en-US" sz="2200" dirty="0">
                <a:ea typeface="ヒラギノ角ゴ Pro W3" pitchFamily="-84" charset="-128"/>
              </a:rPr>
              <a:t>Ensure the Soundness of Financial Intermediaries</a:t>
            </a:r>
            <a:endParaRPr lang="en-US" sz="2200" dirty="0"/>
          </a:p>
        </p:txBody>
      </p:sp>
    </p:spTree>
    <p:extLst>
      <p:ext uri="{BB962C8B-B14F-4D97-AF65-F5344CB8AC3E}">
        <p14:creationId xmlns:p14="http://schemas.microsoft.com/office/powerpoint/2010/main" val="106079274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Regulation Reason: Increase Investor Information </a:t>
            </a:r>
            <a:r>
              <a:rPr lang="en-US" sz="2000" b="0" dirty="0"/>
              <a:t>(1 of 2)</a:t>
            </a:r>
            <a:endParaRPr lang="en-US" sz="2800"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pitchFamily="-84" charset="-128"/>
              </a:rPr>
              <a:t>Asymmetric information in financial markets means that investors may be subject to adverse selection and moral hazard problems that may hinder the efficient operation of financial markets and may also keep investors away from financial markets.</a:t>
            </a:r>
          </a:p>
          <a:p>
            <a:r>
              <a:rPr lang="en-US" altLang="en-US" sz="2200" dirty="0">
                <a:ea typeface="ヒラギノ角ゴ Pro W3" pitchFamily="-84" charset="-128"/>
              </a:rPr>
              <a:t>The Securities and Exchange Commission (SEC) requires corporations issuing securities to disclose certain information about their sales, assets, and earnings to the public and restricts trading by the largest stockholders (known as insiders) in the corporation.</a:t>
            </a:r>
            <a:endParaRPr lang="en-US" sz="2200" dirty="0"/>
          </a:p>
        </p:txBody>
      </p:sp>
    </p:spTree>
    <p:extLst>
      <p:ext uri="{BB962C8B-B14F-4D97-AF65-F5344CB8AC3E}">
        <p14:creationId xmlns:p14="http://schemas.microsoft.com/office/powerpoint/2010/main" val="106921586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Regulation Reason: Increase Investor Information </a:t>
            </a:r>
            <a:r>
              <a:rPr lang="en-US" sz="2000" b="0" dirty="0"/>
              <a:t>(2 of 2)</a:t>
            </a:r>
            <a:endParaRPr lang="en-US" sz="2800" b="1" dirty="0">
              <a:latin typeface="+mj-lt"/>
            </a:endParaRPr>
          </a:p>
        </p:txBody>
      </p:sp>
      <p:sp>
        <p:nvSpPr>
          <p:cNvPr id="2" name="Content Placeholder"/>
          <p:cNvSpPr>
            <a:spLocks noGrp="1"/>
          </p:cNvSpPr>
          <p:nvPr>
            <p:ph idx="1"/>
          </p:nvPr>
        </p:nvSpPr>
        <p:spPr/>
        <p:txBody>
          <a:bodyPr>
            <a:normAutofit/>
          </a:bodyPr>
          <a:lstStyle/>
          <a:p>
            <a:r>
              <a:rPr lang="en-US" altLang="en-US" sz="2200" dirty="0">
                <a:ea typeface="ヒラギノ角ゴ Pro W3" pitchFamily="-84" charset="-128"/>
              </a:rPr>
              <a:t>Such government regulation can reduce adverse selection and moral hazard problems in financial markets and increase their efficiency by increasing the amount of information available to investors. Indeed, the SEC has been particularly active recently in pursuing illegal insider trading.</a:t>
            </a:r>
            <a:endParaRPr lang="en-US" sz="2200" dirty="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43808775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Regulation Reason: Ensure Soundness of Financial Intermediaries </a:t>
            </a:r>
            <a:r>
              <a:rPr lang="en-US" altLang="en-US" sz="2000" b="0" dirty="0">
                <a:ea typeface="ヒラギノ角ゴ Pro W3" pitchFamily="-84" charset="-128"/>
              </a:rPr>
              <a:t>(1 of 2)</a:t>
            </a:r>
            <a:endParaRPr lang="en-US" dirty="0"/>
          </a:p>
        </p:txBody>
      </p:sp>
      <p:sp>
        <p:nvSpPr>
          <p:cNvPr id="3" name="Content Placeholder 2"/>
          <p:cNvSpPr>
            <a:spLocks noGrp="1"/>
          </p:cNvSpPr>
          <p:nvPr>
            <p:ph idx="1"/>
          </p:nvPr>
        </p:nvSpPr>
        <p:spPr/>
        <p:txBody>
          <a:bodyPr/>
          <a:lstStyle/>
          <a:p>
            <a:r>
              <a:rPr lang="en-US" altLang="en-US" sz="2200" dirty="0">
                <a:ea typeface="ヒラギノ角ゴ Pro W3" pitchFamily="-84" charset="-128"/>
              </a:rPr>
              <a:t>Providers of funds (depositors, like you) to financial intermediaries may not be able to assess whether the institutions holding their funds are sound or not.</a:t>
            </a:r>
          </a:p>
          <a:p>
            <a:r>
              <a:rPr lang="en-US" altLang="en-US" sz="2200" dirty="0">
                <a:ea typeface="ヒラギノ角ゴ Pro W3" pitchFamily="-84" charset="-128"/>
              </a:rPr>
              <a:t>If they have doubts about the overall health of financial intermediaries, they may want to pull their funds out of both sound and unsound institutions, which can lead to a financial panic.</a:t>
            </a:r>
          </a:p>
          <a:p>
            <a:r>
              <a:rPr lang="en-US" altLang="en-US" sz="2200" dirty="0">
                <a:ea typeface="ヒラギノ角ゴ Pro W3" pitchFamily="-84" charset="-128"/>
              </a:rPr>
              <a:t>Such panics produces large losses for the public and causes serious damage to the economy.</a:t>
            </a:r>
            <a:endParaRPr lang="en-US" sz="2200" dirty="0"/>
          </a:p>
        </p:txBody>
      </p:sp>
    </p:spTree>
    <p:extLst>
      <p:ext uri="{BB962C8B-B14F-4D97-AF65-F5344CB8AC3E}">
        <p14:creationId xmlns:p14="http://schemas.microsoft.com/office/powerpoint/2010/main" val="427789623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Regulation Reason: Ensure Soundness of Financial Intermediaries </a:t>
            </a:r>
            <a:r>
              <a:rPr lang="en-US" altLang="en-US" sz="2000" b="0" dirty="0">
                <a:ea typeface="ヒラギノ角ゴ Pro W3" pitchFamily="-84" charset="-128"/>
              </a:rPr>
              <a:t>(2 of 2)</a:t>
            </a:r>
            <a:endParaRPr lang="en-US"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pitchFamily="-84" charset="-128"/>
              </a:rPr>
              <a:t>To protect the public and the economy from financial panics, the government has implemented six types of regulations:</a:t>
            </a:r>
          </a:p>
          <a:p>
            <a:pPr lvl="1"/>
            <a:r>
              <a:rPr lang="en-US" altLang="en-US" sz="2200" dirty="0">
                <a:ea typeface="ヒラギノ角ゴ Pro W3" pitchFamily="-84" charset="-128"/>
              </a:rPr>
              <a:t>Restrictions on Entry</a:t>
            </a:r>
            <a:endParaRPr lang="en-US" sz="2200" dirty="0"/>
          </a:p>
          <a:p>
            <a:pPr lvl="1"/>
            <a:r>
              <a:rPr lang="en-US" altLang="en-US" sz="2200" dirty="0">
                <a:ea typeface="ヒラギノ角ゴ Pro W3" pitchFamily="-84" charset="-128"/>
              </a:rPr>
              <a:t>Disclosure</a:t>
            </a:r>
            <a:endParaRPr lang="en-US" sz="2200" dirty="0"/>
          </a:p>
          <a:p>
            <a:pPr lvl="1"/>
            <a:r>
              <a:rPr lang="en-US" altLang="en-US" sz="2200" dirty="0">
                <a:ea typeface="ヒラギノ角ゴ Pro W3" pitchFamily="-84" charset="-128"/>
              </a:rPr>
              <a:t>Restrictions on Assets and Activities</a:t>
            </a:r>
            <a:endParaRPr lang="en-US" sz="2200" dirty="0"/>
          </a:p>
          <a:p>
            <a:pPr lvl="1"/>
            <a:r>
              <a:rPr lang="en-US" altLang="en-US" sz="2200" dirty="0">
                <a:ea typeface="ヒラギノ角ゴ Pro W3" pitchFamily="-84" charset="-128"/>
              </a:rPr>
              <a:t>Deposit Insurance</a:t>
            </a:r>
            <a:endParaRPr lang="en-US" sz="2200" dirty="0"/>
          </a:p>
          <a:p>
            <a:pPr lvl="1"/>
            <a:r>
              <a:rPr lang="en-US" altLang="en-US" sz="2200" dirty="0">
                <a:ea typeface="ヒラギノ角ゴ Pro W3" pitchFamily="-84" charset="-128"/>
              </a:rPr>
              <a:t>Limits on Competition</a:t>
            </a:r>
            <a:endParaRPr lang="en-US" sz="2200" dirty="0"/>
          </a:p>
          <a:p>
            <a:pPr lvl="1"/>
            <a:r>
              <a:rPr lang="en-US" altLang="en-US" sz="2200" dirty="0">
                <a:ea typeface="ヒラギノ角ゴ Pro W3" pitchFamily="-84" charset="-128"/>
              </a:rPr>
              <a:t>Restrictions on Interest Rates</a:t>
            </a:r>
            <a:endParaRPr lang="en-US" sz="2200" dirty="0"/>
          </a:p>
        </p:txBody>
      </p:sp>
    </p:spTree>
    <p:extLst>
      <p:ext uri="{BB962C8B-B14F-4D97-AF65-F5344CB8AC3E}">
        <p14:creationId xmlns:p14="http://schemas.microsoft.com/office/powerpoint/2010/main" val="155716544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Regulation: Restriction on Entry</a:t>
            </a:r>
            <a:endParaRPr lang="en-US" sz="3600"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pitchFamily="-84" charset="-128"/>
              </a:rPr>
              <a:t>Restrictions on Entry</a:t>
            </a:r>
          </a:p>
          <a:p>
            <a:pPr lvl="1"/>
            <a:r>
              <a:rPr lang="en-US" altLang="en-US" sz="2200" dirty="0">
                <a:ea typeface="ヒラギノ角ゴ Pro W3" pitchFamily="-84" charset="-128"/>
              </a:rPr>
              <a:t>Regulators have created tight regulations as to who is allowed to set up a financial intermediary</a:t>
            </a:r>
            <a:endParaRPr lang="en-US" sz="2200" dirty="0"/>
          </a:p>
          <a:p>
            <a:pPr lvl="1"/>
            <a:r>
              <a:rPr lang="en-US" altLang="en-US" sz="2200" dirty="0">
                <a:ea typeface="ヒラギノ角ゴ Pro W3" pitchFamily="-84" charset="-128"/>
              </a:rPr>
              <a:t>Individuals or groups that want to establish a </a:t>
            </a:r>
            <a:br>
              <a:rPr lang="en-US" altLang="en-US" sz="2200" dirty="0">
                <a:ea typeface="ヒラギノ角ゴ Pro W3" pitchFamily="-84" charset="-128"/>
              </a:rPr>
            </a:br>
            <a:r>
              <a:rPr lang="en-US" altLang="en-US" sz="2200" dirty="0">
                <a:ea typeface="ヒラギノ角ゴ Pro W3" pitchFamily="-84" charset="-128"/>
              </a:rPr>
              <a:t>financial intermediary, such as a bank or an insurance company, must obtain a charter from the state or the federal government</a:t>
            </a:r>
            <a:endParaRPr lang="en-US" sz="2200" dirty="0"/>
          </a:p>
          <a:p>
            <a:pPr lvl="1"/>
            <a:r>
              <a:rPr lang="en-US" altLang="en-US" sz="2200" dirty="0">
                <a:ea typeface="ヒラギノ角ゴ Pro W3" pitchFamily="-84" charset="-128"/>
              </a:rPr>
              <a:t>Only if they are upstanding citizens with impeccable credentials and a large amount of initial funds will they be given a charter</a:t>
            </a:r>
            <a:endParaRPr lang="en-US" sz="2200" dirty="0"/>
          </a:p>
        </p:txBody>
      </p:sp>
    </p:spTree>
    <p:extLst>
      <p:ext uri="{BB962C8B-B14F-4D97-AF65-F5344CB8AC3E}">
        <p14:creationId xmlns:p14="http://schemas.microsoft.com/office/powerpoint/2010/main" val="298453109"/>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Regulation: Disclosure</a:t>
            </a:r>
            <a:endParaRPr lang="en-US" sz="3600"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pitchFamily="-84" charset="-128"/>
              </a:rPr>
              <a:t>There are stringent reporting requirements for financial intermediaries</a:t>
            </a:r>
          </a:p>
          <a:p>
            <a:pPr lvl="1"/>
            <a:r>
              <a:rPr lang="en-US" altLang="en-US" sz="2200" dirty="0">
                <a:ea typeface="ヒラギノ角ゴ Pro W3" pitchFamily="-84" charset="-128"/>
              </a:rPr>
              <a:t>Their bookkeeping must follow certain strict principles</a:t>
            </a:r>
            <a:endParaRPr lang="en-US" sz="2200" dirty="0"/>
          </a:p>
          <a:p>
            <a:pPr lvl="1"/>
            <a:r>
              <a:rPr lang="en-US" altLang="en-US" sz="2200" dirty="0">
                <a:ea typeface="ヒラギノ角ゴ Pro W3" pitchFamily="-84" charset="-128"/>
              </a:rPr>
              <a:t>Their books are subject to periodic inspection</a:t>
            </a:r>
            <a:endParaRPr lang="en-US" sz="2200" dirty="0"/>
          </a:p>
          <a:p>
            <a:pPr lvl="1"/>
            <a:r>
              <a:rPr lang="en-US" altLang="en-US" sz="2200" dirty="0">
                <a:ea typeface="ヒラギノ角ゴ Pro W3" pitchFamily="-84" charset="-128"/>
              </a:rPr>
              <a:t>They must make certain information available to </a:t>
            </a:r>
            <a:br>
              <a:rPr lang="en-US" altLang="en-US" sz="2200" dirty="0">
                <a:ea typeface="ヒラギノ角ゴ Pro W3" pitchFamily="-84" charset="-128"/>
              </a:rPr>
            </a:br>
            <a:r>
              <a:rPr lang="en-US" altLang="en-US" sz="2200" dirty="0">
                <a:ea typeface="ヒラギノ角ゴ Pro W3" pitchFamily="-84" charset="-128"/>
              </a:rPr>
              <a:t>the public</a:t>
            </a:r>
            <a:endParaRPr lang="en-US" sz="2200" dirty="0"/>
          </a:p>
        </p:txBody>
      </p:sp>
    </p:spTree>
    <p:extLst>
      <p:ext uri="{BB962C8B-B14F-4D97-AF65-F5344CB8AC3E}">
        <p14:creationId xmlns:p14="http://schemas.microsoft.com/office/powerpoint/2010/main" val="60326591"/>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Regulation: Restriction on Assets and Activities </a:t>
            </a:r>
            <a:r>
              <a:rPr lang="en-US" sz="2000" b="0" dirty="0"/>
              <a:t>(1 of 2)</a:t>
            </a:r>
            <a:endParaRPr lang="en-US" sz="2800"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pitchFamily="-84" charset="-128"/>
              </a:rPr>
              <a:t>There are restrictions on what financial intermediaries are allowed to do and what assets they can hold</a:t>
            </a:r>
          </a:p>
          <a:p>
            <a:r>
              <a:rPr lang="en-US" altLang="en-US" sz="2200" dirty="0">
                <a:ea typeface="ヒラギノ角ゴ Pro W3" pitchFamily="-84" charset="-128"/>
              </a:rPr>
              <a:t>Before you put your funds into a bank or some other similar institution, you want to know that your funds are safe and that the financial intermediary will be able to meet its obligations to you</a:t>
            </a:r>
            <a:endParaRPr lang="en-US" sz="2200" dirty="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43869831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Regulation: Restriction on Assets and Activities </a:t>
            </a:r>
            <a:r>
              <a:rPr lang="en-US" sz="2000" b="0" dirty="0"/>
              <a:t>(2 of 2)</a:t>
            </a:r>
            <a:endParaRPr lang="en-US"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pitchFamily="-84" charset="-128"/>
              </a:rPr>
              <a:t>One way of doing this is to restrict the financial intermediary from engaging in certain risky activities</a:t>
            </a:r>
          </a:p>
          <a:p>
            <a:r>
              <a:rPr lang="en-US" altLang="en-US" sz="2200" dirty="0">
                <a:ea typeface="ヒラギノ角ゴ Pro W3" pitchFamily="-84" charset="-128"/>
              </a:rPr>
              <a:t>Another way is to restrict financial intermediaries from holding certain risky assets, or at least from holding a greater quantity of these risky assets than is prudent</a:t>
            </a:r>
            <a:endParaRPr lang="en-US" sz="2200" dirty="0"/>
          </a:p>
        </p:txBody>
      </p:sp>
    </p:spTree>
    <p:extLst>
      <p:ext uri="{BB962C8B-B14F-4D97-AF65-F5344CB8AC3E}">
        <p14:creationId xmlns:p14="http://schemas.microsoft.com/office/powerpoint/2010/main" val="3521135246"/>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Regulation: Deposit Insurance </a:t>
            </a:r>
            <a:r>
              <a:rPr lang="en-US" sz="2000" b="0" dirty="0"/>
              <a:t>(1 of 2)</a:t>
            </a:r>
            <a:endParaRPr lang="en-US" sz="2800" b="1" dirty="0">
              <a:latin typeface="+mj-lt"/>
            </a:endParaRPr>
          </a:p>
        </p:txBody>
      </p:sp>
      <p:sp>
        <p:nvSpPr>
          <p:cNvPr id="2" name="Content Placeholder"/>
          <p:cNvSpPr>
            <a:spLocks noGrp="1"/>
          </p:cNvSpPr>
          <p:nvPr>
            <p:ph idx="1"/>
          </p:nvPr>
        </p:nvSpPr>
        <p:spPr/>
        <p:txBody>
          <a:bodyPr>
            <a:normAutofit/>
          </a:bodyPr>
          <a:lstStyle/>
          <a:p>
            <a:r>
              <a:rPr lang="en-US" altLang="en-US" sz="2200" dirty="0">
                <a:ea typeface="ヒラギノ角ゴ Pro W3" pitchFamily="-84" charset="-128"/>
              </a:rPr>
              <a:t>The government can insure people</a:t>
            </a:r>
            <a:r>
              <a:rPr lang="ja-JP" altLang="en-US" sz="2200" dirty="0"/>
              <a:t>’</a:t>
            </a:r>
            <a:r>
              <a:rPr lang="en-US" altLang="ja-JP" sz="2200" dirty="0">
                <a:ea typeface="ヒラギノ角ゴ Pro W3" pitchFamily="-84" charset="-128"/>
              </a:rPr>
              <a:t>s deposits to a financial intermediary from any financial loss if the financial intermediary should fail</a:t>
            </a:r>
          </a:p>
          <a:p>
            <a:r>
              <a:rPr lang="en-US" altLang="en-US" sz="2200" dirty="0">
                <a:ea typeface="ヒラギノ角ゴ Pro W3" pitchFamily="-84" charset="-128"/>
              </a:rPr>
              <a:t>The Federal Deposit Insurance Corporation (FDIC) insures each depositor at a commercial bank or mutual savings bank up to a loss of $250,000 per account</a:t>
            </a:r>
            <a:endParaRPr lang="en-US" sz="2200" dirty="0"/>
          </a:p>
        </p:txBody>
      </p:sp>
    </p:spTree>
    <p:extLst>
      <p:ext uri="{BB962C8B-B14F-4D97-AF65-F5344CB8AC3E}">
        <p14:creationId xmlns:p14="http://schemas.microsoft.com/office/powerpoint/2010/main" val="3315707410"/>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Regulation: Deposit Insurance </a:t>
            </a:r>
            <a:r>
              <a:rPr lang="en-US" sz="2000" b="0" dirty="0"/>
              <a:t>(2 of 2)</a:t>
            </a:r>
            <a:endParaRPr lang="en-US" sz="2800"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pitchFamily="-84" charset="-128"/>
              </a:rPr>
              <a:t>Similar government agencies exist for other </a:t>
            </a:r>
            <a:br>
              <a:rPr lang="en-US" altLang="en-US" sz="2200" dirty="0">
                <a:ea typeface="ヒラギノ角ゴ Pro W3" pitchFamily="-84" charset="-128"/>
              </a:rPr>
            </a:br>
            <a:r>
              <a:rPr lang="en-US" altLang="en-US" sz="2200" dirty="0">
                <a:ea typeface="ヒラギノ角ゴ Pro W3" pitchFamily="-84" charset="-128"/>
              </a:rPr>
              <a:t>depository institutions:</a:t>
            </a:r>
          </a:p>
          <a:p>
            <a:pPr lvl="1"/>
            <a:r>
              <a:rPr lang="en-US" altLang="en-US" sz="2200" dirty="0">
                <a:ea typeface="ヒラギノ角ゴ Pro W3" pitchFamily="-84" charset="-128"/>
              </a:rPr>
              <a:t>The National Credit Union Share Insurance Fund (NCUSIF) provides insurance for credit unions</a:t>
            </a:r>
            <a:endParaRPr lang="en-US" sz="2200" dirty="0"/>
          </a:p>
        </p:txBody>
      </p:sp>
    </p:spTree>
    <p:extLst>
      <p:ext uri="{BB962C8B-B14F-4D97-AF65-F5344CB8AC3E}">
        <p14:creationId xmlns:p14="http://schemas.microsoft.com/office/powerpoint/2010/main" val="355385182"/>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p:cNvSpPr>
            <a:spLocks noGrp="1"/>
          </p:cNvSpPr>
          <p:nvPr>
            <p:ph type="title"/>
          </p:nvPr>
        </p:nvSpPr>
        <p:spPr/>
        <p:txBody>
          <a:bodyPr/>
          <a:lstStyle/>
          <a:p>
            <a:r>
              <a:rPr lang="en-US" altLang="en-US" sz="3600" dirty="0">
                <a:ea typeface="ヒラギノ角ゴ Pro W3" pitchFamily="-84" charset="-128"/>
              </a:rPr>
              <a:t>Regulation: Limits on Competition</a:t>
            </a:r>
            <a:endParaRPr lang="en-US" sz="3600" b="1" dirty="0">
              <a:latin typeface="+mj-lt"/>
            </a:endParaRPr>
          </a:p>
        </p:txBody>
      </p:sp>
      <p:sp>
        <p:nvSpPr>
          <p:cNvPr id="2" name="Content Placeholder 1"/>
          <p:cNvSpPr>
            <a:spLocks noGrp="1"/>
          </p:cNvSpPr>
          <p:nvPr>
            <p:ph idx="1"/>
          </p:nvPr>
        </p:nvSpPr>
        <p:spPr/>
        <p:txBody>
          <a:bodyPr>
            <a:normAutofit/>
          </a:bodyPr>
          <a:lstStyle/>
          <a:p>
            <a:r>
              <a:rPr lang="en-US" altLang="en-US" sz="2200" dirty="0">
                <a:ea typeface="ヒラギノ角ゴ Pro W3" pitchFamily="-84" charset="-128"/>
              </a:rPr>
              <a:t>Evidence is weak showing that competition among financial intermediaries promotes failures that will harm the public. However, such evidence has not stopped the state and federal governments from imposing many restrictive regulations.</a:t>
            </a:r>
          </a:p>
          <a:p>
            <a:r>
              <a:rPr lang="en-US" altLang="en-US" sz="2200" dirty="0">
                <a:ea typeface="ヒラギノ角ゴ Pro W3" pitchFamily="-84" charset="-128"/>
              </a:rPr>
              <a:t>In the past, banks were not allowed to open branches in other states, and in some states banks were restricted from opening additional locations.</a:t>
            </a:r>
            <a:endParaRPr lang="en-US" sz="2200" dirty="0"/>
          </a:p>
        </p:txBody>
      </p:sp>
    </p:spTree>
    <p:extLst>
      <p:ext uri="{BB962C8B-B14F-4D97-AF65-F5344CB8AC3E}">
        <p14:creationId xmlns:p14="http://schemas.microsoft.com/office/powerpoint/2010/main" val="3690724309"/>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84" charset="-128"/>
              </a:rPr>
              <a:t>Regulation: Restrictions on Interest Rates</a:t>
            </a:r>
            <a:endParaRPr lang="en-US" sz="3600"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pitchFamily="-84" charset="-128"/>
              </a:rPr>
              <a:t>Competition has also been inhibited by regulations that impose restrictions on interest rates that can be paid on deposits</a:t>
            </a:r>
          </a:p>
          <a:p>
            <a:r>
              <a:rPr lang="en-US" altLang="en-US" sz="2200" dirty="0">
                <a:ea typeface="ヒラギノ角ゴ Pro W3" pitchFamily="-84" charset="-128"/>
              </a:rPr>
              <a:t>These regulations were instituted because of the widespread belief that unrestricted interest-rate competition helped encourage bank failures during the Great Depression</a:t>
            </a:r>
          </a:p>
          <a:p>
            <a:r>
              <a:rPr lang="en-US" altLang="en-US" sz="2200" dirty="0">
                <a:ea typeface="ヒラギノ角ゴ Pro W3" pitchFamily="-84" charset="-128"/>
              </a:rPr>
              <a:t>Later evidence did not support this view, and restrictions on interest rates have been abolished</a:t>
            </a:r>
            <a:endParaRPr lang="en-US" sz="2200" dirty="0"/>
          </a:p>
        </p:txBody>
      </p:sp>
    </p:spTree>
    <p:extLst>
      <p:ext uri="{BB962C8B-B14F-4D97-AF65-F5344CB8AC3E}">
        <p14:creationId xmlns:p14="http://schemas.microsoft.com/office/powerpoint/2010/main" val="118532351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Regulation Reason: Improve Monetary Control</a:t>
            </a:r>
            <a:endParaRPr lang="en-IN" sz="3600" dirty="0"/>
          </a:p>
        </p:txBody>
      </p:sp>
      <p:sp>
        <p:nvSpPr>
          <p:cNvPr id="3" name="Content Placeholder 2"/>
          <p:cNvSpPr>
            <a:spLocks noGrp="1"/>
          </p:cNvSpPr>
          <p:nvPr>
            <p:ph idx="1"/>
          </p:nvPr>
        </p:nvSpPr>
        <p:spPr/>
        <p:txBody>
          <a:bodyPr/>
          <a:lstStyle/>
          <a:p>
            <a:r>
              <a:rPr lang="en-US" altLang="en-US" sz="2200" dirty="0">
                <a:ea typeface="ヒラギノ角ゴ Pro W3" pitchFamily="-84" charset="-128"/>
              </a:rPr>
              <a:t>Because banks play a very important role in determining the supply of money (which in turn affects many aspects of the economy), regulation of these financial intermediaries is intended to improve control over the money supply</a:t>
            </a:r>
          </a:p>
          <a:p>
            <a:r>
              <a:rPr lang="en-US" altLang="en-US" sz="2200" dirty="0">
                <a:ea typeface="ヒラギノ角ゴ Pro W3" pitchFamily="-84" charset="-128"/>
              </a:rPr>
              <a:t>One example is </a:t>
            </a:r>
            <a:r>
              <a:rPr lang="en-US" altLang="en-US" sz="2200" b="1" dirty="0">
                <a:ea typeface="ヒラギノ角ゴ Pro W3" pitchFamily="-84" charset="-128"/>
              </a:rPr>
              <a:t>reserve requirements, </a:t>
            </a:r>
            <a:r>
              <a:rPr lang="en-US" altLang="en-US" sz="2200" dirty="0">
                <a:ea typeface="ヒラギノ角ゴ Pro W3" pitchFamily="-84" charset="-128"/>
              </a:rPr>
              <a:t>which make it obligatory for all depository institutions to keep a certain fraction of their deposits in accounts with the Federal Reserve System (the Fed), the central bank in the United States</a:t>
            </a:r>
          </a:p>
          <a:p>
            <a:r>
              <a:rPr lang="en-US" altLang="en-US" sz="2200" dirty="0">
                <a:ea typeface="ヒラギノ角ゴ Pro W3" pitchFamily="-84" charset="-128"/>
              </a:rPr>
              <a:t>Reserve requirements help the Fed exercise more precise control over the money </a:t>
            </a:r>
            <a:r>
              <a:rPr lang="en-US" altLang="en-US" sz="2200" dirty="0" smtClean="0">
                <a:ea typeface="ヒラギノ角ゴ Pro W3" pitchFamily="-84" charset="-128"/>
              </a:rPr>
              <a:t>supply</a:t>
            </a:r>
            <a:endParaRPr lang="en-US" sz="2200" dirty="0"/>
          </a:p>
        </p:txBody>
      </p:sp>
    </p:spTree>
    <p:extLst>
      <p:ext uri="{BB962C8B-B14F-4D97-AF65-F5344CB8AC3E}">
        <p14:creationId xmlns:p14="http://schemas.microsoft.com/office/powerpoint/2010/main" val="286600165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Financial Regulation Abroad</a:t>
            </a:r>
            <a:endParaRPr lang="en-IN" sz="3600" dirty="0"/>
          </a:p>
        </p:txBody>
      </p:sp>
      <p:sp>
        <p:nvSpPr>
          <p:cNvPr id="3" name="Content Placeholder 2"/>
          <p:cNvSpPr>
            <a:spLocks noGrp="1"/>
          </p:cNvSpPr>
          <p:nvPr>
            <p:ph idx="1"/>
          </p:nvPr>
        </p:nvSpPr>
        <p:spPr/>
        <p:txBody>
          <a:bodyPr/>
          <a:lstStyle/>
          <a:p>
            <a:r>
              <a:rPr lang="en-US" altLang="en-US" sz="2200" dirty="0">
                <a:ea typeface="ヒラギノ角ゴ Pro W3" pitchFamily="-84" charset="-128"/>
              </a:rPr>
              <a:t>Those countries with similar economic systems also implement financial regulation consistent with the U.S. model: Japan, Canada, and Western Europe</a:t>
            </a:r>
          </a:p>
          <a:p>
            <a:pPr lvl="1"/>
            <a:r>
              <a:rPr lang="en-US" altLang="en-US" sz="2200" dirty="0">
                <a:ea typeface="ヒラギノ角ゴ Pro W3" pitchFamily="-84" charset="-128"/>
              </a:rPr>
              <a:t>Financial reporting for corporations is required</a:t>
            </a:r>
            <a:endParaRPr lang="en-US" sz="2200" dirty="0"/>
          </a:p>
          <a:p>
            <a:pPr lvl="1"/>
            <a:r>
              <a:rPr lang="en-US" altLang="en-US" sz="2200" dirty="0">
                <a:ea typeface="ヒラギノ角ゴ Pro W3" pitchFamily="-84" charset="-128"/>
              </a:rPr>
              <a:t>Financial intermediaries are heavily regulated</a:t>
            </a:r>
            <a:endParaRPr lang="en-US" sz="2200" dirty="0"/>
          </a:p>
          <a:p>
            <a:r>
              <a:rPr lang="en-US" altLang="en-US" sz="2200" dirty="0">
                <a:ea typeface="ヒラギノ角ゴ Pro W3" pitchFamily="-84" charset="-128"/>
              </a:rPr>
              <a:t>However, U.S. banks are more regulated along dimensions of branching and services than their foreign </a:t>
            </a:r>
            <a:r>
              <a:rPr lang="en-US" altLang="en-US" sz="2200" dirty="0" smtClean="0">
                <a:ea typeface="ヒラギノ角ゴ Pro W3" pitchFamily="-84" charset="-128"/>
              </a:rPr>
              <a:t>counterparts</a:t>
            </a:r>
            <a:endParaRPr lang="en-US" sz="2200" dirty="0"/>
          </a:p>
        </p:txBody>
      </p:sp>
    </p:spTree>
    <p:extLst>
      <p:ext uri="{BB962C8B-B14F-4D97-AF65-F5344CB8AC3E}">
        <p14:creationId xmlns:p14="http://schemas.microsoft.com/office/powerpoint/2010/main" val="311710002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Chapter Summary </a:t>
            </a:r>
            <a:r>
              <a:rPr lang="en-US" altLang="en-US" sz="2000" b="0" dirty="0">
                <a:ea typeface="ヒラギノ角ゴ Pro W3" pitchFamily="-84" charset="-128"/>
              </a:rPr>
              <a:t>(1 of 3)</a:t>
            </a:r>
            <a:endParaRPr lang="en-IN" dirty="0"/>
          </a:p>
        </p:txBody>
      </p:sp>
      <p:sp>
        <p:nvSpPr>
          <p:cNvPr id="3" name="Content Placeholder 2"/>
          <p:cNvSpPr>
            <a:spLocks noGrp="1"/>
          </p:cNvSpPr>
          <p:nvPr>
            <p:ph idx="1"/>
          </p:nvPr>
        </p:nvSpPr>
        <p:spPr/>
        <p:txBody>
          <a:bodyPr/>
          <a:lstStyle/>
          <a:p>
            <a:r>
              <a:rPr lang="en-US" altLang="en-US" sz="2200" dirty="0">
                <a:ea typeface="ヒラギノ角ゴ Pro W3" pitchFamily="-84" charset="-128"/>
              </a:rPr>
              <a:t>Function of Financial Markets: We examined the flow of funds through the financial system and the role of intermediaries in this process.</a:t>
            </a:r>
          </a:p>
          <a:p>
            <a:r>
              <a:rPr lang="en-US" altLang="en-US" sz="2200" dirty="0">
                <a:ea typeface="ヒラギノ角ゴ Pro W3" pitchFamily="-84" charset="-128"/>
              </a:rPr>
              <a:t>Structure of Financial Markets: We examined market structure from several perspectives, including types of instruments, purpose, organization, and time horizon</a:t>
            </a:r>
            <a:r>
              <a:rPr lang="en-US" altLang="en-US" sz="2200" dirty="0" smtClean="0">
                <a:ea typeface="ヒラギノ角ゴ Pro W3" pitchFamily="-84" charset="-128"/>
              </a:rPr>
              <a:t>.</a:t>
            </a:r>
            <a:endParaRPr lang="en-US" sz="2200" dirty="0"/>
          </a:p>
        </p:txBody>
      </p:sp>
    </p:spTree>
    <p:extLst>
      <p:ext uri="{BB962C8B-B14F-4D97-AF65-F5344CB8AC3E}">
        <p14:creationId xmlns:p14="http://schemas.microsoft.com/office/powerpoint/2010/main" val="252866650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Chapter Summary </a:t>
            </a:r>
            <a:r>
              <a:rPr lang="en-US" altLang="en-US" sz="2000" b="0" dirty="0">
                <a:ea typeface="ヒラギノ角ゴ Pro W3" pitchFamily="-84" charset="-128"/>
              </a:rPr>
              <a:t>(2 of 3)</a:t>
            </a:r>
            <a:endParaRPr lang="en-IN" dirty="0"/>
          </a:p>
        </p:txBody>
      </p:sp>
      <p:sp>
        <p:nvSpPr>
          <p:cNvPr id="3" name="Content Placeholder 2"/>
          <p:cNvSpPr>
            <a:spLocks noGrp="1"/>
          </p:cNvSpPr>
          <p:nvPr>
            <p:ph idx="1"/>
          </p:nvPr>
        </p:nvSpPr>
        <p:spPr/>
        <p:txBody>
          <a:bodyPr/>
          <a:lstStyle/>
          <a:p>
            <a:r>
              <a:rPr lang="en-US" altLang="en-US" sz="2200" dirty="0">
                <a:ea typeface="ヒラギノ角ゴ Pro W3" pitchFamily="-84" charset="-128"/>
              </a:rPr>
              <a:t>Internationalization of Financial Markets: We briefly examined how debt and equity markets have expanded in the international setting.</a:t>
            </a:r>
          </a:p>
          <a:p>
            <a:r>
              <a:rPr lang="en-US" altLang="en-US" sz="2200" dirty="0">
                <a:ea typeface="ヒラギノ角ゴ Pro W3" pitchFamily="-84" charset="-128"/>
              </a:rPr>
              <a:t>Function of Financial Intermediaries: We examined the roles of intermediaries in reducing transaction costs, sharing risk, and reducing information problems</a:t>
            </a:r>
            <a:r>
              <a:rPr lang="en-US" altLang="en-US" sz="2200" dirty="0" smtClean="0">
                <a:ea typeface="ヒラギノ角ゴ Pro W3" pitchFamily="-84" charset="-128"/>
              </a:rPr>
              <a:t>.</a:t>
            </a:r>
            <a:endParaRPr lang="en-US" sz="2200" dirty="0"/>
          </a:p>
        </p:txBody>
      </p:sp>
    </p:spTree>
    <p:extLst>
      <p:ext uri="{BB962C8B-B14F-4D97-AF65-F5344CB8AC3E}">
        <p14:creationId xmlns:p14="http://schemas.microsoft.com/office/powerpoint/2010/main" val="254596507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Chapter Summary </a:t>
            </a:r>
            <a:r>
              <a:rPr lang="en-US" altLang="en-US" sz="2000" b="0" dirty="0">
                <a:ea typeface="ヒラギノ角ゴ Pro W3" pitchFamily="-84" charset="-128"/>
              </a:rPr>
              <a:t>(3 of 3)</a:t>
            </a:r>
            <a:endParaRPr lang="en-IN" dirty="0"/>
          </a:p>
        </p:txBody>
      </p:sp>
      <p:sp>
        <p:nvSpPr>
          <p:cNvPr id="3" name="Content Placeholder 2"/>
          <p:cNvSpPr>
            <a:spLocks noGrp="1"/>
          </p:cNvSpPr>
          <p:nvPr>
            <p:ph idx="1"/>
          </p:nvPr>
        </p:nvSpPr>
        <p:spPr/>
        <p:txBody>
          <a:bodyPr/>
          <a:lstStyle/>
          <a:p>
            <a:r>
              <a:rPr lang="en-US" altLang="en-US" sz="2200" dirty="0">
                <a:ea typeface="ヒラギノ角ゴ Pro W3" pitchFamily="-84" charset="-128"/>
              </a:rPr>
              <a:t>Types of Financial Intermediaries: We outlined the numerous types of financial intermediaries to be further examined in later chapters.</a:t>
            </a:r>
          </a:p>
          <a:p>
            <a:r>
              <a:rPr lang="en-US" altLang="en-US" sz="2200" dirty="0">
                <a:ea typeface="ヒラギノ角ゴ Pro W3" pitchFamily="-84" charset="-128"/>
              </a:rPr>
              <a:t>Regulation of the Financial System: We outlined some of the agencies charged with the oversight of various institutions and markets</a:t>
            </a:r>
            <a:r>
              <a:rPr lang="en-US" altLang="en-US" sz="2200" dirty="0" smtClean="0">
                <a:ea typeface="ヒラギノ角ゴ Pro W3" pitchFamily="-84" charset="-128"/>
              </a:rPr>
              <a:t>.</a:t>
            </a:r>
            <a:endParaRPr lang="en-US" sz="2200" dirty="0"/>
          </a:p>
        </p:txBody>
      </p:sp>
    </p:spTree>
    <p:extLst>
      <p:ext uri="{BB962C8B-B14F-4D97-AF65-F5344CB8AC3E}">
        <p14:creationId xmlns:p14="http://schemas.microsoft.com/office/powerpoint/2010/main" val="179348546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Copyright</a:t>
            </a:r>
            <a:endParaRPr lang="en-US" sz="3600" dirty="0"/>
          </a:p>
        </p:txBody>
      </p:sp>
      <p:pic>
        <p:nvPicPr>
          <p:cNvPr id="5" name="Picture 4" descr="This work is protected by United States copyright laws and is provided solely for the use of instructors in teaching their courses and assessing student learning. Dissemination or sale of any part of this work left parenthesis including on the world wide web right parenthesis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
          <p:cNvPicPr>
            <a:picLocks noChangeAspect="1" noChangeArrowheads="1"/>
          </p:cNvPicPr>
          <p:nvPr/>
        </p:nvPicPr>
        <p:blipFill>
          <a:blip r:embed="rId3" cstate="screen">
            <a:extLst>
              <a:ext uri="{28A0092B-C50C-407E-A947-70E740481C1C}">
                <a14:useLocalDpi xmlns:a14="http://schemas.microsoft.com/office/drawing/2010/main" val="0"/>
              </a:ext>
            </a:extLst>
          </a:blip>
          <a:stretch>
            <a:fillRect/>
          </a:stretch>
        </p:blipFill>
        <p:spPr bwMode="auto">
          <a:xfrm>
            <a:off x="1026534" y="2286000"/>
            <a:ext cx="7090932" cy="2286000"/>
          </a:xfrm>
          <a:prstGeom prst="rect">
            <a:avLst/>
          </a:prstGeom>
          <a:noFill/>
          <a:ln w="9525">
            <a:noFill/>
            <a:miter lim="800000"/>
            <a:headEnd/>
            <a:tailEnd/>
          </a:ln>
        </p:spPr>
      </p:pic>
    </p:spTree>
    <p:extLst>
      <p:ext uri="{BB962C8B-B14F-4D97-AF65-F5344CB8AC3E}">
        <p14:creationId xmlns:p14="http://schemas.microsoft.com/office/powerpoint/2010/main" val="2833579703"/>
      </p:ext>
    </p:extLst>
  </p:cSld>
  <p:clrMapOvr>
    <a:masterClrMapping/>
  </p:clrMapOvr>
</p:sld>
</file>

<file path=ppt/theme/theme1.xml><?xml version="1.0" encoding="utf-8"?>
<a:theme xmlns:a="http://schemas.openxmlformats.org/drawingml/2006/main" name="508 Lectur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6960</TotalTime>
  <Words>4118</Words>
  <Application>Microsoft Office PowerPoint</Application>
  <PresentationFormat>On-screen Show (4:3)</PresentationFormat>
  <Paragraphs>472</Paragraphs>
  <Slides>70</Slides>
  <Notes>70</Notes>
  <HiddenSlides>0</HiddenSlides>
  <MMClips>0</MMClips>
  <ScaleCrop>false</ScaleCrop>
  <HeadingPairs>
    <vt:vector size="4" baseType="variant">
      <vt:variant>
        <vt:lpstr>Theme</vt:lpstr>
      </vt:variant>
      <vt:variant>
        <vt:i4>1</vt:i4>
      </vt:variant>
      <vt:variant>
        <vt:lpstr>Slide Titles</vt:lpstr>
      </vt:variant>
      <vt:variant>
        <vt:i4>70</vt:i4>
      </vt:variant>
    </vt:vector>
  </HeadingPairs>
  <TitlesOfParts>
    <vt:vector size="71" baseType="lpstr">
      <vt:lpstr>508 Lecture</vt:lpstr>
      <vt:lpstr>Financial Markets and Institutions</vt:lpstr>
      <vt:lpstr>Chapter Preview (1 of 3)</vt:lpstr>
      <vt:lpstr>Chapter Preview (2 of 3)</vt:lpstr>
      <vt:lpstr>Chapter Preview (3 of 3)</vt:lpstr>
      <vt:lpstr>Function of Financial Markets</vt:lpstr>
      <vt:lpstr>Financial Markets Funds Transferees</vt:lpstr>
      <vt:lpstr>Segments of Financial Markets</vt:lpstr>
      <vt:lpstr>Figure 2.1 Flows of Funds Through the Financial System</vt:lpstr>
      <vt:lpstr>Importance of Financial Markets (1 of 2)</vt:lpstr>
      <vt:lpstr>Importance of Financial Markets (2 of 2)</vt:lpstr>
      <vt:lpstr>Structure of Financial Markets (1 of 5)</vt:lpstr>
      <vt:lpstr>Structure of Financial Markets (2 of 5)</vt:lpstr>
      <vt:lpstr>Structure of Financial Markets (3 of 5)</vt:lpstr>
      <vt:lpstr>Structure of Financial Markets (4 of 5)</vt:lpstr>
      <vt:lpstr>Structure of Financial Markets (5 of 5)</vt:lpstr>
      <vt:lpstr>Classifications of Financial Markets</vt:lpstr>
      <vt:lpstr>Internationalization of Financial Markets (1 of 4)</vt:lpstr>
      <vt:lpstr>Internationalization of Financial Markets (2 of 4)</vt:lpstr>
      <vt:lpstr>Internationalization of Financial Markets (3 of 4)</vt:lpstr>
      <vt:lpstr>Internationalization of Financial Markets (4 of 4)</vt:lpstr>
      <vt:lpstr>Global Perspective: Relative Decline of U.S. Capital Markets (1 of 2)</vt:lpstr>
      <vt:lpstr>Global Perspective: Relative Decline of U.S. Capital Markets (2 of 2)</vt:lpstr>
      <vt:lpstr>The top part of Figure 2.1—indirect finance.</vt:lpstr>
      <vt:lpstr>Function of Financial  Intermediaries: Indirect Finance (1 of 8)</vt:lpstr>
      <vt:lpstr>Function of Financial  Intermediaries: Indirect Finance (2 of 8)</vt:lpstr>
      <vt:lpstr>Function of Financial  Intermediaries: Indirect Finance (3 of 8)</vt:lpstr>
      <vt:lpstr>Function of Financial  Intermediaries: Indirect Finance (4 of 8)</vt:lpstr>
      <vt:lpstr>Global: The Importance of Financial Intermediaries Relative to Securities Markets</vt:lpstr>
      <vt:lpstr>Function of Financial  Intermediaries: Indirect Finance (5 of 8)</vt:lpstr>
      <vt:lpstr>Function of Financial Intermediaries: Indirect Finance (6 of 8)</vt:lpstr>
      <vt:lpstr>Function of Financial Intermediaries: Indirect Finance (7 of 8)</vt:lpstr>
      <vt:lpstr>Function of Financial Intermediaries: Indirect Finance (8 of 8)</vt:lpstr>
      <vt:lpstr>Asymmetric Information: Adverse Selection and Moral Hazard (1 of 2)</vt:lpstr>
      <vt:lpstr>Asymmetric Information: Adverse Selection and Moral Hazard (2 of 2)</vt:lpstr>
      <vt:lpstr>Economies of Scope and Conflicts of Interest</vt:lpstr>
      <vt:lpstr>Table 2.1 Primary Assets and Liabilities of Financial Intermediaries (1 of 3)</vt:lpstr>
      <vt:lpstr>Table 2.1 Primary Assets and Liabilities of Financial Intermediaries (2 of 3)</vt:lpstr>
      <vt:lpstr>Table 2.1 Primary Assets and Liabilities of Financial Intermediaries (3 of 3)</vt:lpstr>
      <vt:lpstr>Table 2.2 Principal Financial Intermediaries and Value of Their Assets ($ billions) (1 of 3)</vt:lpstr>
      <vt:lpstr>Table 2.2 Principal Financial Intermediaries and Value of Their Assets ($ billions) (2 of 3)</vt:lpstr>
      <vt:lpstr>Table 2.2 Principal Financial Intermediaries and Value of Their Assets ($ billions) (3 of 3)</vt:lpstr>
      <vt:lpstr>Types of Financial Intermediaries (1 of 2)</vt:lpstr>
      <vt:lpstr>Types of Financial Intermediaries (2 of 2)</vt:lpstr>
      <vt:lpstr>Contractual Savings Institutions (CSIs) (1 of 2)</vt:lpstr>
      <vt:lpstr>Contractual Savings Institutions (CSIs) (2 of 2)</vt:lpstr>
      <vt:lpstr>Types of Financial Intermediaries (1 of 3)</vt:lpstr>
      <vt:lpstr>Types of Financial Intermediaries (2 of 3)</vt:lpstr>
      <vt:lpstr>Types of Financial Intermediaries (3 of 3)</vt:lpstr>
      <vt:lpstr>Table 2.3 Principal Regulatory Agencies of the U.S. Financial System (1 of 3)</vt:lpstr>
      <vt:lpstr>Table 2.3 Principal Regulatory Agencies of the U.S. Financial System (2 of 3)</vt:lpstr>
      <vt:lpstr>Table 2.3 Principal Regulatory Agencies of the U.S. Financial System (3 of 3)</vt:lpstr>
      <vt:lpstr>Regulation of Financial Markets</vt:lpstr>
      <vt:lpstr>Regulation Reason: Increase Investor Information (1 of 2)</vt:lpstr>
      <vt:lpstr>Regulation Reason: Increase Investor Information (2 of 2)</vt:lpstr>
      <vt:lpstr>Regulation Reason: Ensure Soundness of Financial Intermediaries (1 of 2)</vt:lpstr>
      <vt:lpstr>Regulation Reason: Ensure Soundness of Financial Intermediaries (2 of 2)</vt:lpstr>
      <vt:lpstr>Regulation: Restriction on Entry</vt:lpstr>
      <vt:lpstr>Regulation: Disclosure</vt:lpstr>
      <vt:lpstr>Regulation: Restriction on Assets and Activities (1 of 2)</vt:lpstr>
      <vt:lpstr>Regulation: Restriction on Assets and Activities (2 of 2)</vt:lpstr>
      <vt:lpstr>Regulation: Deposit Insurance (1 of 2)</vt:lpstr>
      <vt:lpstr>Regulation: Deposit Insurance (2 of 2)</vt:lpstr>
      <vt:lpstr>Regulation: Limits on Competition</vt:lpstr>
      <vt:lpstr>Regulation: Restrictions on Interest Rates</vt:lpstr>
      <vt:lpstr>Regulation Reason: Improve Monetary Control</vt:lpstr>
      <vt:lpstr>Financial Regulation Abroad</vt:lpstr>
      <vt:lpstr>Chapter Summary (1 of 3)</vt:lpstr>
      <vt:lpstr>Chapter Summary (2 of 3)</vt:lpstr>
      <vt:lpstr>Chapter Summary (3 of 3)</vt:lpstr>
      <vt:lpstr>Copyright</vt:lpstr>
    </vt:vector>
  </TitlesOfParts>
  <Company>Integra Software Services Pvt. Ltd.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Markets and Institutions</dc:title>
  <dc:subject>Finance</dc:subject>
  <dc:creator>Frederic S. Mishkin &amp; Stanley G. Eakins</dc:creator>
  <cp:lastModifiedBy>Pradish Veerapouthirane</cp:lastModifiedBy>
  <cp:revision>284</cp:revision>
  <dcterms:created xsi:type="dcterms:W3CDTF">2014-07-14T20:04:21Z</dcterms:created>
  <dcterms:modified xsi:type="dcterms:W3CDTF">2018-03-07T09:28:54Z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UniqueId">
    <vt:lpwstr>682740</vt:lpwstr>
  </property>
  <property fmtid="{D5CDD505-2E9C-101B-9397-08002B2CF9AE}" pid="3" name="Offisync_UpdateToken">
    <vt:lpwstr>1</vt:lpwstr>
  </property>
  <property fmtid="{D5CDD505-2E9C-101B-9397-08002B2CF9AE}" pid="4" name="Offisync_ProviderInitializationData">
    <vt:lpwstr>https://neo.pearson.com</vt:lpwstr>
  </property>
  <property fmtid="{D5CDD505-2E9C-101B-9397-08002B2CF9AE}" pid="5" name="Jive_LatestUserAccountName">
    <vt:lpwstr>shinyr</vt:lpwstr>
  </property>
  <property fmtid="{D5CDD505-2E9C-101B-9397-08002B2CF9AE}" pid="6" name="Offisync_ServerID">
    <vt:lpwstr>7e960520-0e88-4f05-9fa0-24079b61e486</vt:lpwstr>
  </property>
  <property fmtid="{D5CDD505-2E9C-101B-9397-08002B2CF9AE}" pid="7" name="Jive_VersionGuid">
    <vt:lpwstr>d35f936a-ffc5-40e3-94ed-7eab6fe38a10</vt:lpwstr>
  </property>
</Properties>
</file>