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77" r:id="rId3"/>
    <p:sldId id="280" r:id="rId4"/>
    <p:sldId id="278" r:id="rId5"/>
    <p:sldId id="279" r:id="rId6"/>
    <p:sldId id="260" r:id="rId7"/>
    <p:sldId id="265" r:id="rId8"/>
    <p:sldId id="283" r:id="rId9"/>
    <p:sldId id="266" r:id="rId10"/>
    <p:sldId id="281" r:id="rId11"/>
    <p:sldId id="259" r:id="rId12"/>
    <p:sldId id="282" r:id="rId13"/>
    <p:sldId id="261" r:id="rId14"/>
    <p:sldId id="256" r:id="rId15"/>
    <p:sldId id="258" r:id="rId16"/>
    <p:sldId id="262" r:id="rId17"/>
    <p:sldId id="263" r:id="rId18"/>
    <p:sldId id="264" r:id="rId19"/>
    <p:sldId id="267" r:id="rId20"/>
    <p:sldId id="268" r:id="rId21"/>
    <p:sldId id="271" r:id="rId22"/>
    <p:sldId id="270" r:id="rId23"/>
    <p:sldId id="284" r:id="rId24"/>
    <p:sldId id="286"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8" autoAdjust="0"/>
    <p:restoredTop sz="94660"/>
  </p:normalViewPr>
  <p:slideViewPr>
    <p:cSldViewPr snapToGrid="0">
      <p:cViewPr varScale="1">
        <p:scale>
          <a:sx n="70" d="100"/>
          <a:sy n="70" d="100"/>
        </p:scale>
        <p:origin x="72" y="43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BB1CE2F-914F-4AE5-A91C-7D7E126B2904}" type="datetimeFigureOut">
              <a:rPr lang="en-GB" smtClean="0"/>
              <a:t>23/10/2022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51DDAA-FFE9-4170-AC06-D27602E977C4}" type="slidenum">
              <a:rPr lang="en-GB" smtClean="0"/>
              <a:t>‹#›</a:t>
            </a:fld>
            <a:endParaRPr lang="en-GB"/>
          </a:p>
        </p:txBody>
      </p:sp>
    </p:spTree>
    <p:extLst>
      <p:ext uri="{BB962C8B-B14F-4D97-AF65-F5344CB8AC3E}">
        <p14:creationId xmlns:p14="http://schemas.microsoft.com/office/powerpoint/2010/main" val="39241402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B1CE2F-914F-4AE5-A91C-7D7E126B2904}" type="datetimeFigureOut">
              <a:rPr lang="en-GB" smtClean="0"/>
              <a:t>23/10/2022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51DDAA-FFE9-4170-AC06-D27602E977C4}" type="slidenum">
              <a:rPr lang="en-GB" smtClean="0"/>
              <a:t>‹#›</a:t>
            </a:fld>
            <a:endParaRPr lang="en-GB"/>
          </a:p>
        </p:txBody>
      </p:sp>
    </p:spTree>
    <p:extLst>
      <p:ext uri="{BB962C8B-B14F-4D97-AF65-F5344CB8AC3E}">
        <p14:creationId xmlns:p14="http://schemas.microsoft.com/office/powerpoint/2010/main" val="1374480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BB1CE2F-914F-4AE5-A91C-7D7E126B2904}" type="datetimeFigureOut">
              <a:rPr lang="en-GB" smtClean="0"/>
              <a:t>23/10/2022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51DDAA-FFE9-4170-AC06-D27602E977C4}" type="slidenum">
              <a:rPr lang="en-GB" smtClean="0"/>
              <a:t>‹#›</a:t>
            </a:fld>
            <a:endParaRPr lang="en-GB"/>
          </a:p>
        </p:txBody>
      </p:sp>
    </p:spTree>
    <p:extLst>
      <p:ext uri="{BB962C8B-B14F-4D97-AF65-F5344CB8AC3E}">
        <p14:creationId xmlns:p14="http://schemas.microsoft.com/office/powerpoint/2010/main" val="3502018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BB1CE2F-914F-4AE5-A91C-7D7E126B2904}" type="datetimeFigureOut">
              <a:rPr lang="en-GB" smtClean="0"/>
              <a:t>23/10/2022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51DDAA-FFE9-4170-AC06-D27602E977C4}" type="slidenum">
              <a:rPr lang="en-GB" smtClean="0"/>
              <a:t>‹#›</a:t>
            </a:fld>
            <a:endParaRPr lang="en-GB"/>
          </a:p>
        </p:txBody>
      </p:sp>
    </p:spTree>
    <p:extLst>
      <p:ext uri="{BB962C8B-B14F-4D97-AF65-F5344CB8AC3E}">
        <p14:creationId xmlns:p14="http://schemas.microsoft.com/office/powerpoint/2010/main" val="1068871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BB1CE2F-914F-4AE5-A91C-7D7E126B2904}" type="datetimeFigureOut">
              <a:rPr lang="en-GB" smtClean="0"/>
              <a:t>23/10/2022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C51DDAA-FFE9-4170-AC06-D27602E977C4}" type="slidenum">
              <a:rPr lang="en-GB" smtClean="0"/>
              <a:t>‹#›</a:t>
            </a:fld>
            <a:endParaRPr lang="en-GB"/>
          </a:p>
        </p:txBody>
      </p:sp>
    </p:spTree>
    <p:extLst>
      <p:ext uri="{BB962C8B-B14F-4D97-AF65-F5344CB8AC3E}">
        <p14:creationId xmlns:p14="http://schemas.microsoft.com/office/powerpoint/2010/main" val="38548217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BB1CE2F-914F-4AE5-A91C-7D7E126B2904}" type="datetimeFigureOut">
              <a:rPr lang="en-GB" smtClean="0"/>
              <a:t>23/10/2022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C51DDAA-FFE9-4170-AC06-D27602E977C4}" type="slidenum">
              <a:rPr lang="en-GB" smtClean="0"/>
              <a:t>‹#›</a:t>
            </a:fld>
            <a:endParaRPr lang="en-GB"/>
          </a:p>
        </p:txBody>
      </p:sp>
    </p:spTree>
    <p:extLst>
      <p:ext uri="{BB962C8B-B14F-4D97-AF65-F5344CB8AC3E}">
        <p14:creationId xmlns:p14="http://schemas.microsoft.com/office/powerpoint/2010/main" val="584729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B1CE2F-914F-4AE5-A91C-7D7E126B2904}" type="datetimeFigureOut">
              <a:rPr lang="en-GB" smtClean="0"/>
              <a:t>23/10/2022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C51DDAA-FFE9-4170-AC06-D27602E977C4}" type="slidenum">
              <a:rPr lang="en-GB" smtClean="0"/>
              <a:t>‹#›</a:t>
            </a:fld>
            <a:endParaRPr lang="en-GB"/>
          </a:p>
        </p:txBody>
      </p:sp>
    </p:spTree>
    <p:extLst>
      <p:ext uri="{BB962C8B-B14F-4D97-AF65-F5344CB8AC3E}">
        <p14:creationId xmlns:p14="http://schemas.microsoft.com/office/powerpoint/2010/main" val="962235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BB1CE2F-914F-4AE5-A91C-7D7E126B2904}" type="datetimeFigureOut">
              <a:rPr lang="en-GB" smtClean="0"/>
              <a:t>23/10/2022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51DDAA-FFE9-4170-AC06-D27602E977C4}" type="slidenum">
              <a:rPr lang="en-GB" smtClean="0"/>
              <a:t>‹#›</a:t>
            </a:fld>
            <a:endParaRPr lang="en-GB"/>
          </a:p>
        </p:txBody>
      </p:sp>
    </p:spTree>
    <p:extLst>
      <p:ext uri="{BB962C8B-B14F-4D97-AF65-F5344CB8AC3E}">
        <p14:creationId xmlns:p14="http://schemas.microsoft.com/office/powerpoint/2010/main" val="2025214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BB1CE2F-914F-4AE5-A91C-7D7E126B2904}" type="datetimeFigureOut">
              <a:rPr lang="en-GB" smtClean="0"/>
              <a:t>23/10/2022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51DDAA-FFE9-4170-AC06-D27602E977C4}" type="slidenum">
              <a:rPr lang="en-GB" smtClean="0"/>
              <a:t>‹#›</a:t>
            </a:fld>
            <a:endParaRPr lang="en-GB"/>
          </a:p>
        </p:txBody>
      </p:sp>
    </p:spTree>
    <p:extLst>
      <p:ext uri="{BB962C8B-B14F-4D97-AF65-F5344CB8AC3E}">
        <p14:creationId xmlns:p14="http://schemas.microsoft.com/office/powerpoint/2010/main" val="7345737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B1CE2F-914F-4AE5-A91C-7D7E126B2904}" type="datetimeFigureOut">
              <a:rPr lang="en-GB" smtClean="0"/>
              <a:t>23/10/2022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51DDAA-FFE9-4170-AC06-D27602E977C4}" type="slidenum">
              <a:rPr lang="en-GB" smtClean="0"/>
              <a:t>‹#›</a:t>
            </a:fld>
            <a:endParaRPr lang="en-GB"/>
          </a:p>
        </p:txBody>
      </p:sp>
    </p:spTree>
    <p:extLst>
      <p:ext uri="{BB962C8B-B14F-4D97-AF65-F5344CB8AC3E}">
        <p14:creationId xmlns:p14="http://schemas.microsoft.com/office/powerpoint/2010/main" val="35672852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B1CE2F-914F-4AE5-A91C-7D7E126B2904}" type="datetimeFigureOut">
              <a:rPr lang="en-GB" smtClean="0"/>
              <a:t>23/10/2022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51DDAA-FFE9-4170-AC06-D27602E977C4}" type="slidenum">
              <a:rPr lang="en-GB" smtClean="0"/>
              <a:t>‹#›</a:t>
            </a:fld>
            <a:endParaRPr lang="en-GB"/>
          </a:p>
        </p:txBody>
      </p:sp>
    </p:spTree>
    <p:extLst>
      <p:ext uri="{BB962C8B-B14F-4D97-AF65-F5344CB8AC3E}">
        <p14:creationId xmlns:p14="http://schemas.microsoft.com/office/powerpoint/2010/main" val="20044713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B1CE2F-914F-4AE5-A91C-7D7E126B2904}" type="datetimeFigureOut">
              <a:rPr lang="en-GB" smtClean="0"/>
              <a:t>23/10/2022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51DDAA-FFE9-4170-AC06-D27602E977C4}" type="slidenum">
              <a:rPr lang="en-GB" smtClean="0"/>
              <a:t>‹#›</a:t>
            </a:fld>
            <a:endParaRPr lang="en-GB"/>
          </a:p>
        </p:txBody>
      </p:sp>
    </p:spTree>
    <p:extLst>
      <p:ext uri="{BB962C8B-B14F-4D97-AF65-F5344CB8AC3E}">
        <p14:creationId xmlns:p14="http://schemas.microsoft.com/office/powerpoint/2010/main" val="38162210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u="sng" dirty="0" smtClean="0"/>
              <a:t>Descriptive Statistics</a:t>
            </a:r>
            <a:endParaRPr lang="en-GB" u="sng" dirty="0"/>
          </a:p>
        </p:txBody>
      </p:sp>
      <p:sp>
        <p:nvSpPr>
          <p:cNvPr id="5" name="Content Placeholder 4"/>
          <p:cNvSpPr>
            <a:spLocks noGrp="1"/>
          </p:cNvSpPr>
          <p:nvPr>
            <p:ph idx="1"/>
          </p:nvPr>
        </p:nvSpPr>
        <p:spPr/>
        <p:txBody>
          <a:bodyPr>
            <a:normAutofit fontScale="92500" lnSpcReduction="20000"/>
          </a:bodyPr>
          <a:lstStyle/>
          <a:p>
            <a:pPr marL="0" indent="0">
              <a:buNone/>
            </a:pPr>
            <a:r>
              <a:rPr lang="en-GB" dirty="0" smtClean="0"/>
              <a:t>Raw and calculated data that helps you describe, show or summarise the data you have collected in a meaningful way.</a:t>
            </a:r>
          </a:p>
          <a:p>
            <a:pPr marL="0" indent="0">
              <a:buNone/>
            </a:pPr>
            <a:endParaRPr lang="en-GB" dirty="0"/>
          </a:p>
          <a:p>
            <a:pPr marL="0" indent="0">
              <a:buNone/>
            </a:pPr>
            <a:r>
              <a:rPr lang="en-GB" dirty="0" smtClean="0"/>
              <a:t>Measures of central tendency:  </a:t>
            </a:r>
          </a:p>
          <a:p>
            <a:pPr marL="0" indent="0">
              <a:buNone/>
            </a:pPr>
            <a:endParaRPr lang="en-GB" dirty="0" smtClean="0">
              <a:solidFill>
                <a:srgbClr val="0070C0"/>
              </a:solidFill>
            </a:endParaRPr>
          </a:p>
          <a:p>
            <a:pPr marL="0" indent="0" algn="ctr">
              <a:buNone/>
            </a:pPr>
            <a:r>
              <a:rPr lang="en-GB" dirty="0" smtClean="0">
                <a:solidFill>
                  <a:srgbClr val="0070C0"/>
                </a:solidFill>
              </a:rPr>
              <a:t>MEAN, MEDIAN, MODE, CONFIDENCE INTERVAL</a:t>
            </a:r>
          </a:p>
          <a:p>
            <a:pPr marL="0" indent="0">
              <a:buNone/>
            </a:pPr>
            <a:endParaRPr lang="en-GB" dirty="0">
              <a:solidFill>
                <a:srgbClr val="0070C0"/>
              </a:solidFill>
            </a:endParaRPr>
          </a:p>
          <a:p>
            <a:pPr marL="0" indent="0">
              <a:buNone/>
            </a:pPr>
            <a:endParaRPr lang="en-GB" dirty="0" smtClean="0">
              <a:solidFill>
                <a:srgbClr val="0070C0"/>
              </a:solidFill>
            </a:endParaRPr>
          </a:p>
          <a:p>
            <a:pPr marL="0" indent="0">
              <a:buNone/>
            </a:pPr>
            <a:r>
              <a:rPr lang="en-GB" dirty="0" smtClean="0"/>
              <a:t>Measures of spread or distribution: </a:t>
            </a:r>
          </a:p>
          <a:p>
            <a:pPr marL="0" indent="0">
              <a:buNone/>
            </a:pPr>
            <a:endParaRPr lang="en-GB" dirty="0">
              <a:solidFill>
                <a:srgbClr val="FF0000"/>
              </a:solidFill>
            </a:endParaRPr>
          </a:p>
          <a:p>
            <a:pPr marL="0" indent="0" algn="ctr">
              <a:buNone/>
            </a:pPr>
            <a:r>
              <a:rPr lang="en-GB" dirty="0" smtClean="0">
                <a:solidFill>
                  <a:srgbClr val="FF0000"/>
                </a:solidFill>
              </a:rPr>
              <a:t>RANGE, QUARTILES, DEVIATION, VARIANCE, Z-scores</a:t>
            </a:r>
          </a:p>
          <a:p>
            <a:pPr marL="0" indent="0">
              <a:buNone/>
            </a:pPr>
            <a:endParaRPr lang="en-GB" dirty="0"/>
          </a:p>
        </p:txBody>
      </p:sp>
    </p:spTree>
    <p:extLst>
      <p:ext uri="{BB962C8B-B14F-4D97-AF65-F5344CB8AC3E}">
        <p14:creationId xmlns:p14="http://schemas.microsoft.com/office/powerpoint/2010/main" val="30467715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smtClean="0">
                <a:cs typeface="+mj-cs"/>
              </a:rPr>
              <a:t>Questions</a:t>
            </a:r>
          </a:p>
        </p:txBody>
      </p:sp>
      <p:sp>
        <p:nvSpPr>
          <p:cNvPr id="3" name="Content Placeholder 2"/>
          <p:cNvSpPr>
            <a:spLocks noGrp="1"/>
          </p:cNvSpPr>
          <p:nvPr>
            <p:ph idx="1"/>
          </p:nvPr>
        </p:nvSpPr>
        <p:spPr/>
        <p:txBody>
          <a:bodyPr/>
          <a:lstStyle/>
          <a:p>
            <a:pPr eaLnBrk="1" hangingPunct="1">
              <a:defRPr/>
            </a:pPr>
            <a:r>
              <a:rPr lang="en-US" dirty="0" smtClean="0">
                <a:solidFill>
                  <a:srgbClr val="FF0000"/>
                </a:solidFill>
                <a:cs typeface="+mn-cs"/>
              </a:rPr>
              <a:t>Is the population a normal distribution?</a:t>
            </a:r>
          </a:p>
          <a:p>
            <a:pPr eaLnBrk="1" hangingPunct="1">
              <a:defRPr/>
            </a:pPr>
            <a:r>
              <a:rPr lang="en-US" dirty="0" smtClean="0">
                <a:solidFill>
                  <a:srgbClr val="0070C0"/>
                </a:solidFill>
                <a:cs typeface="+mn-cs"/>
              </a:rPr>
              <a:t>What is the mean strength?</a:t>
            </a:r>
          </a:p>
          <a:p>
            <a:pPr eaLnBrk="1" hangingPunct="1">
              <a:defRPr/>
            </a:pPr>
            <a:r>
              <a:rPr lang="en-US" dirty="0" smtClean="0">
                <a:solidFill>
                  <a:srgbClr val="002060"/>
                </a:solidFill>
                <a:cs typeface="+mn-cs"/>
              </a:rPr>
              <a:t>What is the range of strengths?</a:t>
            </a:r>
          </a:p>
          <a:p>
            <a:pPr eaLnBrk="1" hangingPunct="1">
              <a:defRPr/>
            </a:pPr>
            <a:r>
              <a:rPr lang="en-US" dirty="0" smtClean="0">
                <a:solidFill>
                  <a:srgbClr val="FF0000"/>
                </a:solidFill>
                <a:cs typeface="+mn-cs"/>
              </a:rPr>
              <a:t>What is the standard distribution?</a:t>
            </a:r>
          </a:p>
          <a:p>
            <a:pPr eaLnBrk="1" hangingPunct="1">
              <a:defRPr/>
            </a:pPr>
            <a:r>
              <a:rPr lang="en-US" dirty="0" smtClean="0">
                <a:cs typeface="+mn-cs"/>
              </a:rPr>
              <a:t>What is the confidence interval?</a:t>
            </a:r>
          </a:p>
          <a:p>
            <a:pPr eaLnBrk="1" hangingPunct="1">
              <a:defRPr/>
            </a:pPr>
            <a:r>
              <a:rPr lang="en-US" i="1" dirty="0" smtClean="0">
                <a:solidFill>
                  <a:srgbClr val="00B050"/>
                </a:solidFill>
                <a:cs typeface="+mn-cs"/>
              </a:rPr>
              <a:t>Is there a difference between males and females?</a:t>
            </a:r>
          </a:p>
        </p:txBody>
      </p:sp>
    </p:spTree>
    <p:extLst>
      <p:ext uri="{BB962C8B-B14F-4D97-AF65-F5344CB8AC3E}">
        <p14:creationId xmlns:p14="http://schemas.microsoft.com/office/powerpoint/2010/main" val="20322848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hangingPunct="1">
              <a:defRPr/>
            </a:pPr>
            <a:r>
              <a:rPr lang="en-US" dirty="0" smtClean="0">
                <a:cs typeface="+mj-cs"/>
              </a:rPr>
              <a:t>Central tendency</a:t>
            </a:r>
          </a:p>
        </p:txBody>
      </p:sp>
      <p:sp>
        <p:nvSpPr>
          <p:cNvPr id="3" name="Content Placeholder 2"/>
          <p:cNvSpPr>
            <a:spLocks noGrp="1"/>
          </p:cNvSpPr>
          <p:nvPr>
            <p:ph idx="1"/>
          </p:nvPr>
        </p:nvSpPr>
        <p:spPr>
          <a:xfrm>
            <a:off x="354563" y="1600200"/>
            <a:ext cx="10829731" cy="4205288"/>
          </a:xfrm>
        </p:spPr>
        <p:txBody>
          <a:bodyPr>
            <a:normAutofit fontScale="92500"/>
          </a:bodyPr>
          <a:lstStyle/>
          <a:p>
            <a:pPr marL="0" indent="0" algn="ctr">
              <a:buNone/>
              <a:defRPr/>
            </a:pPr>
            <a:r>
              <a:rPr lang="en-US" altLang="en-US" dirty="0" smtClean="0">
                <a:solidFill>
                  <a:srgbClr val="FF0000"/>
                </a:solidFill>
              </a:rPr>
              <a:t>The tendency for </a:t>
            </a:r>
            <a:r>
              <a:rPr lang="en-US" altLang="en-US" dirty="0" err="1" smtClean="0">
                <a:solidFill>
                  <a:srgbClr val="FF0000"/>
                </a:solidFill>
              </a:rPr>
              <a:t>va;lues</a:t>
            </a:r>
            <a:r>
              <a:rPr lang="en-US" altLang="en-US" dirty="0" smtClean="0">
                <a:solidFill>
                  <a:srgbClr val="FF0000"/>
                </a:solidFill>
              </a:rPr>
              <a:t> of a random variable to cluster around the average</a:t>
            </a:r>
          </a:p>
          <a:p>
            <a:pPr marL="0" indent="0" algn="ctr">
              <a:buNone/>
              <a:defRPr/>
            </a:pPr>
            <a:endParaRPr lang="en-US" altLang="en-US" dirty="0">
              <a:solidFill>
                <a:srgbClr val="FF0000"/>
              </a:solidFill>
            </a:endParaRPr>
          </a:p>
          <a:p>
            <a:pPr marL="0" indent="0" algn="ctr">
              <a:buNone/>
              <a:defRPr/>
            </a:pPr>
            <a:r>
              <a:rPr lang="en-US" altLang="en-US" dirty="0" smtClean="0">
                <a:solidFill>
                  <a:srgbClr val="0070C0"/>
                </a:solidFill>
              </a:rPr>
              <a:t>Mean, Median and mode</a:t>
            </a:r>
          </a:p>
          <a:p>
            <a:pPr marL="0" indent="0" algn="ctr">
              <a:buNone/>
              <a:defRPr/>
            </a:pPr>
            <a:endParaRPr lang="en-US" altLang="en-US" dirty="0"/>
          </a:p>
          <a:p>
            <a:pPr marL="0" indent="0">
              <a:buNone/>
              <a:defRPr/>
            </a:pPr>
            <a:r>
              <a:rPr lang="en-US" altLang="en-US" dirty="0" smtClean="0"/>
              <a:t>A measure of the distribution of the mean average is standard deviation</a:t>
            </a:r>
          </a:p>
          <a:p>
            <a:pPr marL="0" indent="0">
              <a:buNone/>
              <a:defRPr/>
            </a:pPr>
            <a:endParaRPr lang="en-US" altLang="en-US" dirty="0" smtClean="0"/>
          </a:p>
          <a:p>
            <a:pPr marL="0" indent="0" algn="ctr">
              <a:buNone/>
              <a:defRPr/>
            </a:pPr>
            <a:r>
              <a:rPr lang="en-US" altLang="en-US" sz="2400" dirty="0"/>
              <a:t>mean </a:t>
            </a:r>
            <a:r>
              <a:rPr lang="en-US" altLang="en-US" sz="2400" dirty="0">
                <a:ea typeface="MS Gothic" pitchFamily="49" charset="-128"/>
              </a:rPr>
              <a:t>± 1 Standard deviation (68.2% of data points)</a:t>
            </a:r>
          </a:p>
          <a:p>
            <a:pPr marL="0" indent="0" algn="ctr">
              <a:buNone/>
              <a:defRPr/>
            </a:pPr>
            <a:endParaRPr lang="en-US" altLang="en-US" sz="2400" dirty="0">
              <a:ea typeface="MS Gothic" pitchFamily="49" charset="-128"/>
            </a:endParaRPr>
          </a:p>
          <a:p>
            <a:pPr marL="0" indent="0" algn="ctr">
              <a:buNone/>
              <a:defRPr/>
            </a:pPr>
            <a:r>
              <a:rPr lang="en-US" altLang="en-US" sz="2400" dirty="0"/>
              <a:t>mean </a:t>
            </a:r>
            <a:r>
              <a:rPr lang="en-US" altLang="en-US" sz="2400" dirty="0">
                <a:ea typeface="MS Gothic" pitchFamily="49" charset="-128"/>
              </a:rPr>
              <a:t>± 2 Standard deviations (95.4% of data points)</a:t>
            </a:r>
          </a:p>
          <a:p>
            <a:pPr marL="0" indent="0" algn="ctr">
              <a:buNone/>
              <a:defRPr/>
            </a:pPr>
            <a:endParaRPr lang="en-US" altLang="en-US" sz="2400" dirty="0"/>
          </a:p>
        </p:txBody>
      </p:sp>
    </p:spTree>
    <p:extLst>
      <p:ext uri="{BB962C8B-B14F-4D97-AF65-F5344CB8AC3E}">
        <p14:creationId xmlns:p14="http://schemas.microsoft.com/office/powerpoint/2010/main" val="5535631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defRPr/>
            </a:pPr>
            <a:r>
              <a:rPr lang="en-US" dirty="0" smtClean="0"/>
              <a:t>Distribution</a:t>
            </a:r>
            <a:br>
              <a:rPr lang="en-US" dirty="0" smtClean="0"/>
            </a:br>
            <a:r>
              <a:rPr lang="en-US" dirty="0" smtClean="0"/>
              <a:t>Normal</a:t>
            </a:r>
            <a:endParaRPr lang="en-US" dirty="0" smtClean="0">
              <a:cs typeface="+mj-cs"/>
            </a:endParaRPr>
          </a:p>
        </p:txBody>
      </p:sp>
      <p:pic>
        <p:nvPicPr>
          <p:cNvPr id="24579" name="Picture 5" descr="https://encrypted-tbn1.gstatic.com/images?q=tbn:ANd9GcQqowO7qVTL4WQST8qwsokvkd8fvEiNcHudEhEd3HEgqUdrxMmSz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1616" y="1953208"/>
            <a:ext cx="7864740" cy="47195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8640147" y="2158482"/>
            <a:ext cx="2761861" cy="923330"/>
          </a:xfrm>
          <a:prstGeom prst="rect">
            <a:avLst/>
          </a:prstGeom>
          <a:noFill/>
        </p:spPr>
        <p:txBody>
          <a:bodyPr wrap="square" rtlCol="0">
            <a:spAutoFit/>
          </a:bodyPr>
          <a:lstStyle/>
          <a:p>
            <a:r>
              <a:rPr lang="en-GB" dirty="0" smtClean="0"/>
              <a:t>Where the distribution of values is symmetrical around the mean.</a:t>
            </a:r>
            <a:endParaRPr lang="en-GB" dirty="0"/>
          </a:p>
        </p:txBody>
      </p:sp>
    </p:spTree>
    <p:extLst>
      <p:ext uri="{BB962C8B-B14F-4D97-AF65-F5344CB8AC3E}">
        <p14:creationId xmlns:p14="http://schemas.microsoft.com/office/powerpoint/2010/main" val="23838761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hangingPunct="1">
              <a:defRPr/>
            </a:pPr>
            <a:r>
              <a:rPr lang="en-US" dirty="0" smtClean="0">
                <a:cs typeface="+mj-cs"/>
              </a:rPr>
              <a:t>Skewed Data</a:t>
            </a:r>
          </a:p>
        </p:txBody>
      </p:sp>
      <p:pic>
        <p:nvPicPr>
          <p:cNvPr id="3" name="Picture 2"/>
          <p:cNvPicPr>
            <a:picLocks noChangeAspect="1"/>
          </p:cNvPicPr>
          <p:nvPr/>
        </p:nvPicPr>
        <p:blipFill>
          <a:blip r:embed="rId2"/>
          <a:stretch>
            <a:fillRect/>
          </a:stretch>
        </p:blipFill>
        <p:spPr>
          <a:xfrm>
            <a:off x="1366149" y="1976910"/>
            <a:ext cx="9218799" cy="3478388"/>
          </a:xfrm>
          <a:prstGeom prst="rect">
            <a:avLst/>
          </a:prstGeom>
        </p:spPr>
      </p:pic>
    </p:spTree>
    <p:extLst>
      <p:ext uri="{BB962C8B-B14F-4D97-AF65-F5344CB8AC3E}">
        <p14:creationId xmlns:p14="http://schemas.microsoft.com/office/powerpoint/2010/main" val="38017508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47860"/>
          </a:xfrm>
        </p:spPr>
        <p:txBody>
          <a:bodyPr/>
          <a:lstStyle/>
          <a:p>
            <a:pPr algn="ctr"/>
            <a:r>
              <a:rPr lang="en-GB" dirty="0" smtClean="0"/>
              <a:t>Mean, Median and Mode</a:t>
            </a:r>
            <a:endParaRPr lang="en-GB" dirty="0"/>
          </a:p>
        </p:txBody>
      </p:sp>
      <p:sp>
        <p:nvSpPr>
          <p:cNvPr id="3" name="Content Placeholder 2"/>
          <p:cNvSpPr>
            <a:spLocks noGrp="1"/>
          </p:cNvSpPr>
          <p:nvPr>
            <p:ph idx="1"/>
          </p:nvPr>
        </p:nvSpPr>
        <p:spPr>
          <a:xfrm>
            <a:off x="838200" y="1258277"/>
            <a:ext cx="10515600" cy="5236308"/>
          </a:xfrm>
        </p:spPr>
        <p:txBody>
          <a:bodyPr>
            <a:normAutofit/>
          </a:bodyPr>
          <a:lstStyle/>
          <a:p>
            <a:pPr marL="0" indent="0">
              <a:buNone/>
            </a:pPr>
            <a:r>
              <a:rPr lang="en-GB" dirty="0">
                <a:solidFill>
                  <a:srgbClr val="FF0000"/>
                </a:solidFill>
              </a:rPr>
              <a:t>The mean </a:t>
            </a:r>
            <a:r>
              <a:rPr lang="en-GB" dirty="0"/>
              <a:t>is most commonly used in numeric data collection and i</a:t>
            </a:r>
            <a:r>
              <a:rPr lang="en-GB" dirty="0">
                <a:solidFill>
                  <a:srgbClr val="0070C0"/>
                </a:solidFill>
              </a:rPr>
              <a:t>s the sum of all values divided by the number of values</a:t>
            </a:r>
            <a:r>
              <a:rPr lang="en-GB" dirty="0"/>
              <a:t>. In most fitness assessment data you will use the mean data and this will be associated with its standard deviation</a:t>
            </a:r>
            <a:r>
              <a:rPr lang="en-GB" dirty="0" smtClean="0"/>
              <a:t>.</a:t>
            </a:r>
          </a:p>
          <a:p>
            <a:pPr marL="0" indent="0">
              <a:buNone/>
            </a:pPr>
            <a:endParaRPr lang="en-GB" dirty="0"/>
          </a:p>
          <a:p>
            <a:pPr marL="0" indent="0">
              <a:buNone/>
            </a:pPr>
            <a:r>
              <a:rPr lang="en-GB" dirty="0" smtClean="0">
                <a:solidFill>
                  <a:srgbClr val="FF0000"/>
                </a:solidFill>
              </a:rPr>
              <a:t>The </a:t>
            </a:r>
            <a:r>
              <a:rPr lang="en-GB" dirty="0">
                <a:solidFill>
                  <a:srgbClr val="FF0000"/>
                </a:solidFill>
              </a:rPr>
              <a:t>mode </a:t>
            </a:r>
            <a:r>
              <a:rPr lang="en-GB" dirty="0"/>
              <a:t>is </a:t>
            </a:r>
            <a:r>
              <a:rPr lang="en-GB" dirty="0">
                <a:solidFill>
                  <a:srgbClr val="0070C0"/>
                </a:solidFill>
              </a:rPr>
              <a:t>the most common value </a:t>
            </a:r>
            <a:r>
              <a:rPr lang="en-GB" dirty="0"/>
              <a:t>provided within a sample and is useful often when analysing survey or questionnaire </a:t>
            </a:r>
            <a:r>
              <a:rPr lang="en-GB" dirty="0" smtClean="0"/>
              <a:t>data.</a:t>
            </a:r>
          </a:p>
          <a:p>
            <a:pPr marL="0" indent="0">
              <a:buNone/>
            </a:pPr>
            <a:endParaRPr lang="en-GB" dirty="0"/>
          </a:p>
          <a:p>
            <a:pPr marL="0" indent="0">
              <a:buNone/>
            </a:pPr>
            <a:r>
              <a:rPr lang="en-GB" dirty="0">
                <a:solidFill>
                  <a:srgbClr val="FF0000"/>
                </a:solidFill>
              </a:rPr>
              <a:t>The median </a:t>
            </a:r>
            <a:r>
              <a:rPr lang="en-GB" dirty="0">
                <a:solidFill>
                  <a:srgbClr val="0070C0"/>
                </a:solidFill>
              </a:rPr>
              <a:t>is the middle point of your data when place in order </a:t>
            </a:r>
            <a:r>
              <a:rPr lang="en-GB" dirty="0"/>
              <a:t>and equates to the 50</a:t>
            </a:r>
            <a:r>
              <a:rPr lang="en-GB" baseline="30000" dirty="0"/>
              <a:t>th</a:t>
            </a:r>
            <a:r>
              <a:rPr lang="en-GB" dirty="0"/>
              <a:t> percentile. It is useful to use the median point when you have lots of outliers </a:t>
            </a:r>
            <a:r>
              <a:rPr lang="en-GB" dirty="0" smtClean="0"/>
              <a:t>or the data is skewed.</a:t>
            </a:r>
            <a:endParaRPr lang="en-GB" dirty="0"/>
          </a:p>
        </p:txBody>
      </p:sp>
    </p:spTree>
    <p:extLst>
      <p:ext uri="{BB962C8B-B14F-4D97-AF65-F5344CB8AC3E}">
        <p14:creationId xmlns:p14="http://schemas.microsoft.com/office/powerpoint/2010/main" val="33687188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74321"/>
          </a:xfrm>
        </p:spPr>
        <p:txBody>
          <a:bodyPr>
            <a:normAutofit fontScale="90000"/>
          </a:bodyPr>
          <a:lstStyle/>
          <a:p>
            <a:pPr algn="ctr"/>
            <a:r>
              <a:rPr lang="en-GB" dirty="0" smtClean="0"/>
              <a:t>Standard Deviation</a:t>
            </a:r>
            <a:endParaRPr lang="en-GB" dirty="0"/>
          </a:p>
        </p:txBody>
      </p:sp>
      <p:sp>
        <p:nvSpPr>
          <p:cNvPr id="3" name="Content Placeholder 2"/>
          <p:cNvSpPr>
            <a:spLocks noGrp="1"/>
          </p:cNvSpPr>
          <p:nvPr>
            <p:ph idx="1"/>
          </p:nvPr>
        </p:nvSpPr>
        <p:spPr>
          <a:xfrm>
            <a:off x="283308" y="1282333"/>
            <a:ext cx="5109307" cy="5126281"/>
          </a:xfrm>
        </p:spPr>
        <p:txBody>
          <a:bodyPr>
            <a:normAutofit lnSpcReduction="10000"/>
          </a:bodyPr>
          <a:lstStyle/>
          <a:p>
            <a:pPr marL="0" indent="0">
              <a:buNone/>
            </a:pPr>
            <a:r>
              <a:rPr lang="en-GB" dirty="0" smtClean="0"/>
              <a:t>T</a:t>
            </a:r>
            <a:r>
              <a:rPr lang="en-GB" sz="2400" dirty="0" smtClean="0"/>
              <a:t>he standard deviation (SD) is a measure of the spread of data or how much a variable differs from the mean value.</a:t>
            </a:r>
          </a:p>
          <a:p>
            <a:pPr marL="0" indent="0">
              <a:buNone/>
            </a:pPr>
            <a:endParaRPr lang="en-GB" sz="2400" dirty="0" smtClean="0"/>
          </a:p>
          <a:p>
            <a:pPr marL="0" indent="0">
              <a:buNone/>
            </a:pPr>
            <a:r>
              <a:rPr lang="en-GB" sz="2400" dirty="0" smtClean="0"/>
              <a:t>A large deviation means that there is a wide variance in the data whereas a small deviation means all values a quite similar.</a:t>
            </a:r>
          </a:p>
          <a:p>
            <a:pPr marL="0" indent="0">
              <a:buNone/>
            </a:pPr>
            <a:endParaRPr lang="en-GB" sz="2400" dirty="0" smtClean="0"/>
          </a:p>
          <a:p>
            <a:pPr marL="0" indent="0">
              <a:buNone/>
            </a:pPr>
            <a:r>
              <a:rPr lang="en-GB" sz="2400" dirty="0" smtClean="0"/>
              <a:t>SPSS output normally provides the mean value and one standard deviation. This means that the 68.2% of the data lies between the mean score and ± the SD.</a:t>
            </a:r>
            <a:endParaRPr lang="en-GB" sz="2400" dirty="0"/>
          </a:p>
        </p:txBody>
      </p:sp>
      <p:pic>
        <p:nvPicPr>
          <p:cNvPr id="6"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614376" y="2039816"/>
            <a:ext cx="6661152" cy="3330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2"/>
          <p:cNvSpPr txBox="1">
            <a:spLocks/>
          </p:cNvSpPr>
          <p:nvPr/>
        </p:nvSpPr>
        <p:spPr>
          <a:xfrm>
            <a:off x="8092331" y="1282333"/>
            <a:ext cx="3970337" cy="99581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defRPr/>
            </a:pPr>
            <a:r>
              <a:rPr lang="en-US" altLang="en-US" sz="1600" dirty="0" smtClean="0"/>
              <a:t>A measure of distribution</a:t>
            </a:r>
          </a:p>
          <a:p>
            <a:pPr marL="0" indent="0" algn="ctr">
              <a:buFont typeface="Arial" panose="020B0604020202020204" pitchFamily="34" charset="0"/>
              <a:buNone/>
              <a:defRPr/>
            </a:pPr>
            <a:r>
              <a:rPr lang="en-US" altLang="en-US" sz="1200" dirty="0" smtClean="0">
                <a:solidFill>
                  <a:srgbClr val="FF0000"/>
                </a:solidFill>
              </a:rPr>
              <a:t>mean </a:t>
            </a:r>
            <a:r>
              <a:rPr lang="en-US" altLang="en-US" sz="1200" dirty="0" smtClean="0">
                <a:solidFill>
                  <a:srgbClr val="FF0000"/>
                </a:solidFill>
                <a:ea typeface="MS Gothic" pitchFamily="49" charset="-128"/>
              </a:rPr>
              <a:t>± 1 Standard deviation (68.2% of data points)</a:t>
            </a:r>
          </a:p>
          <a:p>
            <a:pPr marL="0" indent="0" algn="ctr">
              <a:buFont typeface="Arial" panose="020B0604020202020204" pitchFamily="34" charset="0"/>
              <a:buNone/>
              <a:defRPr/>
            </a:pPr>
            <a:r>
              <a:rPr lang="en-US" altLang="en-US" sz="1200" dirty="0" smtClean="0">
                <a:solidFill>
                  <a:srgbClr val="FF0000"/>
                </a:solidFill>
              </a:rPr>
              <a:t>mean </a:t>
            </a:r>
            <a:r>
              <a:rPr lang="en-US" altLang="en-US" sz="1200" dirty="0" smtClean="0">
                <a:solidFill>
                  <a:srgbClr val="FF0000"/>
                </a:solidFill>
                <a:ea typeface="MS Gothic" pitchFamily="49" charset="-128"/>
              </a:rPr>
              <a:t>± 2 Standard deviations (95.4% of data points)</a:t>
            </a:r>
          </a:p>
          <a:p>
            <a:pPr marL="0" indent="0" algn="ctr">
              <a:buFont typeface="Arial" panose="020B0604020202020204" pitchFamily="34" charset="0"/>
              <a:buNone/>
              <a:defRPr/>
            </a:pPr>
            <a:endParaRPr lang="en-US" altLang="en-US" sz="1200" dirty="0"/>
          </a:p>
        </p:txBody>
      </p:sp>
    </p:spTree>
    <p:extLst>
      <p:ext uri="{BB962C8B-B14F-4D97-AF65-F5344CB8AC3E}">
        <p14:creationId xmlns:p14="http://schemas.microsoft.com/office/powerpoint/2010/main" val="3597638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Standard Deviation Task</a:t>
            </a:r>
            <a:endParaRPr lang="en-GB" dirty="0"/>
          </a:p>
        </p:txBody>
      </p:sp>
      <p:sp>
        <p:nvSpPr>
          <p:cNvPr id="4" name="Text Placeholder 3"/>
          <p:cNvSpPr>
            <a:spLocks noGrp="1"/>
          </p:cNvSpPr>
          <p:nvPr>
            <p:ph type="body" idx="1"/>
          </p:nvPr>
        </p:nvSpPr>
        <p:spPr>
          <a:xfrm>
            <a:off x="839788" y="1681163"/>
            <a:ext cx="5157787" cy="371572"/>
          </a:xfrm>
        </p:spPr>
        <p:txBody>
          <a:bodyPr>
            <a:normAutofit fontScale="92500" lnSpcReduction="10000"/>
          </a:bodyPr>
          <a:lstStyle/>
          <a:p>
            <a:pPr algn="ctr"/>
            <a:r>
              <a:rPr lang="en-GB" dirty="0" smtClean="0"/>
              <a:t>Data</a:t>
            </a:r>
            <a:endParaRPr lang="en-GB" dirty="0"/>
          </a:p>
        </p:txBody>
      </p:sp>
      <p:sp>
        <p:nvSpPr>
          <p:cNvPr id="5" name="Content Placeholder 4"/>
          <p:cNvSpPr>
            <a:spLocks noGrp="1"/>
          </p:cNvSpPr>
          <p:nvPr>
            <p:ph sz="half" idx="2"/>
          </p:nvPr>
        </p:nvSpPr>
        <p:spPr>
          <a:xfrm>
            <a:off x="839788" y="2096278"/>
            <a:ext cx="5243771" cy="4093385"/>
          </a:xfrm>
        </p:spPr>
        <p:txBody>
          <a:bodyPr/>
          <a:lstStyle/>
          <a:p>
            <a:pPr marL="0" indent="0">
              <a:buNone/>
            </a:pPr>
            <a:r>
              <a:rPr lang="en-GB" dirty="0" smtClean="0"/>
              <a:t>You conduct an evaluation of grip strength on athletes v non-athletes</a:t>
            </a:r>
          </a:p>
          <a:p>
            <a:pPr marL="0" indent="0">
              <a:buNone/>
            </a:pPr>
            <a:endParaRPr lang="en-GB" dirty="0"/>
          </a:p>
        </p:txBody>
      </p:sp>
      <p:sp>
        <p:nvSpPr>
          <p:cNvPr id="6" name="Text Placeholder 5"/>
          <p:cNvSpPr>
            <a:spLocks noGrp="1"/>
          </p:cNvSpPr>
          <p:nvPr>
            <p:ph type="body" sz="quarter" idx="3"/>
          </p:nvPr>
        </p:nvSpPr>
        <p:spPr>
          <a:xfrm>
            <a:off x="6172200" y="1580179"/>
            <a:ext cx="5183188" cy="583066"/>
          </a:xfrm>
        </p:spPr>
        <p:txBody>
          <a:bodyPr/>
          <a:lstStyle/>
          <a:p>
            <a:pPr algn="ctr"/>
            <a:r>
              <a:rPr lang="en-GB" dirty="0" smtClean="0"/>
              <a:t>Questions</a:t>
            </a:r>
            <a:endParaRPr lang="en-GB" dirty="0"/>
          </a:p>
        </p:txBody>
      </p:sp>
      <p:graphicFrame>
        <p:nvGraphicFramePr>
          <p:cNvPr id="10" name="Content Placeholder 9"/>
          <p:cNvGraphicFramePr>
            <a:graphicFrameLocks noGrp="1"/>
          </p:cNvGraphicFramePr>
          <p:nvPr>
            <p:ph sz="quarter" idx="4"/>
            <p:extLst>
              <p:ext uri="{D42A27DB-BD31-4B8C-83A1-F6EECF244321}">
                <p14:modId xmlns:p14="http://schemas.microsoft.com/office/powerpoint/2010/main" val="1318770548"/>
              </p:ext>
            </p:extLst>
          </p:nvPr>
        </p:nvGraphicFramePr>
        <p:xfrm>
          <a:off x="839788" y="2928063"/>
          <a:ext cx="5183188" cy="3708400"/>
        </p:xfrm>
        <a:graphic>
          <a:graphicData uri="http://schemas.openxmlformats.org/drawingml/2006/table">
            <a:tbl>
              <a:tblPr firstRow="1" bandRow="1">
                <a:tableStyleId>{5C22544A-7EE6-4342-B048-85BDC9FD1C3A}</a:tableStyleId>
              </a:tblPr>
              <a:tblGrid>
                <a:gridCol w="2591594">
                  <a:extLst>
                    <a:ext uri="{9D8B030D-6E8A-4147-A177-3AD203B41FA5}">
                      <a16:colId xmlns:a16="http://schemas.microsoft.com/office/drawing/2014/main" val="3865816782"/>
                    </a:ext>
                  </a:extLst>
                </a:gridCol>
                <a:gridCol w="2591594">
                  <a:extLst>
                    <a:ext uri="{9D8B030D-6E8A-4147-A177-3AD203B41FA5}">
                      <a16:colId xmlns:a16="http://schemas.microsoft.com/office/drawing/2014/main" val="1507559731"/>
                    </a:ext>
                  </a:extLst>
                </a:gridCol>
              </a:tblGrid>
              <a:tr h="370840">
                <a:tc>
                  <a:txBody>
                    <a:bodyPr/>
                    <a:lstStyle/>
                    <a:p>
                      <a:pPr algn="ctr"/>
                      <a:r>
                        <a:rPr lang="en-GB" dirty="0" smtClean="0"/>
                        <a:t>Athletes</a:t>
                      </a:r>
                      <a:endParaRPr lang="en-GB" dirty="0"/>
                    </a:p>
                  </a:txBody>
                  <a:tcPr anchor="ctr"/>
                </a:tc>
                <a:tc>
                  <a:txBody>
                    <a:bodyPr/>
                    <a:lstStyle/>
                    <a:p>
                      <a:pPr algn="ctr"/>
                      <a:r>
                        <a:rPr lang="en-GB" dirty="0" smtClean="0"/>
                        <a:t>Non-Athletes</a:t>
                      </a:r>
                      <a:endParaRPr lang="en-GB" dirty="0"/>
                    </a:p>
                  </a:txBody>
                  <a:tcPr anchor="ctr"/>
                </a:tc>
                <a:extLst>
                  <a:ext uri="{0D108BD9-81ED-4DB2-BD59-A6C34878D82A}">
                    <a16:rowId xmlns:a16="http://schemas.microsoft.com/office/drawing/2014/main" val="3213578943"/>
                  </a:ext>
                </a:extLst>
              </a:tr>
              <a:tr h="370840">
                <a:tc>
                  <a:txBody>
                    <a:bodyPr/>
                    <a:lstStyle/>
                    <a:p>
                      <a:pPr algn="ctr"/>
                      <a:r>
                        <a:rPr lang="en-GB" dirty="0" smtClean="0"/>
                        <a:t>45</a:t>
                      </a:r>
                      <a:endParaRPr lang="en-GB" dirty="0"/>
                    </a:p>
                  </a:txBody>
                  <a:tcPr/>
                </a:tc>
                <a:tc>
                  <a:txBody>
                    <a:bodyPr/>
                    <a:lstStyle/>
                    <a:p>
                      <a:pPr algn="ctr"/>
                      <a:r>
                        <a:rPr lang="en-GB" dirty="0" smtClean="0"/>
                        <a:t>41</a:t>
                      </a:r>
                      <a:endParaRPr lang="en-GB" dirty="0"/>
                    </a:p>
                  </a:txBody>
                  <a:tcPr/>
                </a:tc>
                <a:extLst>
                  <a:ext uri="{0D108BD9-81ED-4DB2-BD59-A6C34878D82A}">
                    <a16:rowId xmlns:a16="http://schemas.microsoft.com/office/drawing/2014/main" val="3514360525"/>
                  </a:ext>
                </a:extLst>
              </a:tr>
              <a:tr h="370840">
                <a:tc>
                  <a:txBody>
                    <a:bodyPr/>
                    <a:lstStyle/>
                    <a:p>
                      <a:pPr algn="ctr"/>
                      <a:r>
                        <a:rPr lang="en-GB" dirty="0" smtClean="0"/>
                        <a:t>41</a:t>
                      </a:r>
                      <a:endParaRPr lang="en-GB" dirty="0"/>
                    </a:p>
                  </a:txBody>
                  <a:tcPr/>
                </a:tc>
                <a:tc>
                  <a:txBody>
                    <a:bodyPr/>
                    <a:lstStyle/>
                    <a:p>
                      <a:pPr algn="ctr"/>
                      <a:r>
                        <a:rPr lang="en-GB" dirty="0" smtClean="0"/>
                        <a:t>23</a:t>
                      </a:r>
                      <a:endParaRPr lang="en-GB" dirty="0"/>
                    </a:p>
                  </a:txBody>
                  <a:tcPr/>
                </a:tc>
                <a:extLst>
                  <a:ext uri="{0D108BD9-81ED-4DB2-BD59-A6C34878D82A}">
                    <a16:rowId xmlns:a16="http://schemas.microsoft.com/office/drawing/2014/main" val="1973171683"/>
                  </a:ext>
                </a:extLst>
              </a:tr>
              <a:tr h="370840">
                <a:tc>
                  <a:txBody>
                    <a:bodyPr/>
                    <a:lstStyle/>
                    <a:p>
                      <a:pPr algn="ctr"/>
                      <a:r>
                        <a:rPr lang="en-GB" dirty="0" smtClean="0"/>
                        <a:t>51</a:t>
                      </a:r>
                      <a:endParaRPr lang="en-GB" dirty="0"/>
                    </a:p>
                  </a:txBody>
                  <a:tcPr/>
                </a:tc>
                <a:tc>
                  <a:txBody>
                    <a:bodyPr/>
                    <a:lstStyle/>
                    <a:p>
                      <a:pPr algn="ctr"/>
                      <a:r>
                        <a:rPr lang="en-GB" dirty="0" smtClean="0"/>
                        <a:t>51</a:t>
                      </a:r>
                      <a:endParaRPr lang="en-GB" dirty="0"/>
                    </a:p>
                  </a:txBody>
                  <a:tcPr/>
                </a:tc>
                <a:extLst>
                  <a:ext uri="{0D108BD9-81ED-4DB2-BD59-A6C34878D82A}">
                    <a16:rowId xmlns:a16="http://schemas.microsoft.com/office/drawing/2014/main" val="3356504532"/>
                  </a:ext>
                </a:extLst>
              </a:tr>
              <a:tr h="370840">
                <a:tc>
                  <a:txBody>
                    <a:bodyPr/>
                    <a:lstStyle/>
                    <a:p>
                      <a:pPr algn="ctr"/>
                      <a:r>
                        <a:rPr lang="en-GB" dirty="0" smtClean="0"/>
                        <a:t>46</a:t>
                      </a:r>
                      <a:endParaRPr lang="en-GB" dirty="0"/>
                    </a:p>
                  </a:txBody>
                  <a:tcPr/>
                </a:tc>
                <a:tc>
                  <a:txBody>
                    <a:bodyPr/>
                    <a:lstStyle/>
                    <a:p>
                      <a:pPr algn="ctr"/>
                      <a:r>
                        <a:rPr lang="en-GB" dirty="0" smtClean="0"/>
                        <a:t>31</a:t>
                      </a:r>
                      <a:endParaRPr lang="en-GB" dirty="0"/>
                    </a:p>
                  </a:txBody>
                  <a:tcPr/>
                </a:tc>
                <a:extLst>
                  <a:ext uri="{0D108BD9-81ED-4DB2-BD59-A6C34878D82A}">
                    <a16:rowId xmlns:a16="http://schemas.microsoft.com/office/drawing/2014/main" val="3605029854"/>
                  </a:ext>
                </a:extLst>
              </a:tr>
              <a:tr h="370840">
                <a:tc>
                  <a:txBody>
                    <a:bodyPr/>
                    <a:lstStyle/>
                    <a:p>
                      <a:pPr algn="ctr"/>
                      <a:r>
                        <a:rPr lang="en-GB" dirty="0" smtClean="0"/>
                        <a:t>39</a:t>
                      </a:r>
                      <a:endParaRPr lang="en-GB" dirty="0"/>
                    </a:p>
                  </a:txBody>
                  <a:tcPr/>
                </a:tc>
                <a:tc>
                  <a:txBody>
                    <a:bodyPr/>
                    <a:lstStyle/>
                    <a:p>
                      <a:pPr algn="ctr"/>
                      <a:r>
                        <a:rPr lang="en-GB" dirty="0" smtClean="0"/>
                        <a:t>34</a:t>
                      </a:r>
                      <a:endParaRPr lang="en-GB" dirty="0"/>
                    </a:p>
                  </a:txBody>
                  <a:tcPr/>
                </a:tc>
                <a:extLst>
                  <a:ext uri="{0D108BD9-81ED-4DB2-BD59-A6C34878D82A}">
                    <a16:rowId xmlns:a16="http://schemas.microsoft.com/office/drawing/2014/main" val="806283397"/>
                  </a:ext>
                </a:extLst>
              </a:tr>
              <a:tr h="370840">
                <a:tc>
                  <a:txBody>
                    <a:bodyPr/>
                    <a:lstStyle/>
                    <a:p>
                      <a:pPr algn="ctr"/>
                      <a:r>
                        <a:rPr lang="en-GB" dirty="0" smtClean="0"/>
                        <a:t>48</a:t>
                      </a:r>
                      <a:endParaRPr lang="en-GB" dirty="0"/>
                    </a:p>
                  </a:txBody>
                  <a:tcPr/>
                </a:tc>
                <a:tc>
                  <a:txBody>
                    <a:bodyPr/>
                    <a:lstStyle/>
                    <a:p>
                      <a:pPr algn="ctr"/>
                      <a:r>
                        <a:rPr lang="en-GB" dirty="0" smtClean="0"/>
                        <a:t>46</a:t>
                      </a:r>
                      <a:endParaRPr lang="en-GB" dirty="0"/>
                    </a:p>
                  </a:txBody>
                  <a:tcPr/>
                </a:tc>
                <a:extLst>
                  <a:ext uri="{0D108BD9-81ED-4DB2-BD59-A6C34878D82A}">
                    <a16:rowId xmlns:a16="http://schemas.microsoft.com/office/drawing/2014/main" val="2472516964"/>
                  </a:ext>
                </a:extLst>
              </a:tr>
              <a:tr h="370840">
                <a:tc>
                  <a:txBody>
                    <a:bodyPr/>
                    <a:lstStyle/>
                    <a:p>
                      <a:pPr algn="ctr"/>
                      <a:r>
                        <a:rPr lang="en-GB" dirty="0" smtClean="0"/>
                        <a:t>46</a:t>
                      </a:r>
                      <a:endParaRPr lang="en-GB" dirty="0"/>
                    </a:p>
                  </a:txBody>
                  <a:tcPr/>
                </a:tc>
                <a:tc>
                  <a:txBody>
                    <a:bodyPr/>
                    <a:lstStyle/>
                    <a:p>
                      <a:pPr algn="ctr"/>
                      <a:r>
                        <a:rPr lang="en-GB" dirty="0" smtClean="0"/>
                        <a:t>52</a:t>
                      </a:r>
                      <a:endParaRPr lang="en-GB" dirty="0"/>
                    </a:p>
                  </a:txBody>
                  <a:tcPr/>
                </a:tc>
                <a:extLst>
                  <a:ext uri="{0D108BD9-81ED-4DB2-BD59-A6C34878D82A}">
                    <a16:rowId xmlns:a16="http://schemas.microsoft.com/office/drawing/2014/main" val="2240981960"/>
                  </a:ext>
                </a:extLst>
              </a:tr>
              <a:tr h="370840">
                <a:tc>
                  <a:txBody>
                    <a:bodyPr/>
                    <a:lstStyle/>
                    <a:p>
                      <a:pPr algn="ctr"/>
                      <a:r>
                        <a:rPr lang="en-GB" dirty="0" smtClean="0"/>
                        <a:t>44</a:t>
                      </a:r>
                      <a:endParaRPr lang="en-GB" dirty="0"/>
                    </a:p>
                  </a:txBody>
                  <a:tcPr/>
                </a:tc>
                <a:tc>
                  <a:txBody>
                    <a:bodyPr/>
                    <a:lstStyle/>
                    <a:p>
                      <a:pPr algn="ctr"/>
                      <a:r>
                        <a:rPr lang="en-GB" dirty="0" smtClean="0"/>
                        <a:t>37</a:t>
                      </a:r>
                      <a:endParaRPr lang="en-GB" dirty="0"/>
                    </a:p>
                  </a:txBody>
                  <a:tcPr/>
                </a:tc>
                <a:extLst>
                  <a:ext uri="{0D108BD9-81ED-4DB2-BD59-A6C34878D82A}">
                    <a16:rowId xmlns:a16="http://schemas.microsoft.com/office/drawing/2014/main" val="2689293908"/>
                  </a:ext>
                </a:extLst>
              </a:tr>
              <a:tr h="370840">
                <a:tc>
                  <a:txBody>
                    <a:bodyPr/>
                    <a:lstStyle/>
                    <a:p>
                      <a:pPr algn="ctr"/>
                      <a:r>
                        <a:rPr lang="en-GB" dirty="0" smtClean="0"/>
                        <a:t>50</a:t>
                      </a:r>
                      <a:endParaRPr lang="en-GB" dirty="0"/>
                    </a:p>
                  </a:txBody>
                  <a:tcPr/>
                </a:tc>
                <a:tc>
                  <a:txBody>
                    <a:bodyPr/>
                    <a:lstStyle/>
                    <a:p>
                      <a:pPr algn="ctr"/>
                      <a:r>
                        <a:rPr lang="en-GB" dirty="0" smtClean="0"/>
                        <a:t>41</a:t>
                      </a:r>
                      <a:endParaRPr lang="en-GB" dirty="0"/>
                    </a:p>
                  </a:txBody>
                  <a:tcPr/>
                </a:tc>
                <a:extLst>
                  <a:ext uri="{0D108BD9-81ED-4DB2-BD59-A6C34878D82A}">
                    <a16:rowId xmlns:a16="http://schemas.microsoft.com/office/drawing/2014/main" val="708346109"/>
                  </a:ext>
                </a:extLst>
              </a:tr>
            </a:tbl>
          </a:graphicData>
        </a:graphic>
      </p:graphicFrame>
      <p:sp>
        <p:nvSpPr>
          <p:cNvPr id="11" name="TextBox 10"/>
          <p:cNvSpPr txBox="1"/>
          <p:nvPr/>
        </p:nvSpPr>
        <p:spPr>
          <a:xfrm>
            <a:off x="6512767" y="2890741"/>
            <a:ext cx="5393093" cy="2308324"/>
          </a:xfrm>
          <a:prstGeom prst="rect">
            <a:avLst/>
          </a:prstGeom>
          <a:noFill/>
        </p:spPr>
        <p:txBody>
          <a:bodyPr wrap="square" rtlCol="0">
            <a:spAutoFit/>
          </a:bodyPr>
          <a:lstStyle/>
          <a:p>
            <a:r>
              <a:rPr lang="en-GB" sz="2400" dirty="0" smtClean="0"/>
              <a:t>What is the mean and standard deviation for athletes and non athletes?</a:t>
            </a:r>
          </a:p>
          <a:p>
            <a:endParaRPr lang="en-GB" sz="2400" dirty="0"/>
          </a:p>
          <a:p>
            <a:r>
              <a:rPr lang="en-GB" sz="2400" dirty="0" smtClean="0"/>
              <a:t>Calculate the range of the data.</a:t>
            </a:r>
          </a:p>
          <a:p>
            <a:endParaRPr lang="en-GB" sz="2400" dirty="0"/>
          </a:p>
          <a:p>
            <a:r>
              <a:rPr lang="en-GB" sz="2400" dirty="0" smtClean="0"/>
              <a:t>Write a statement describing the data.</a:t>
            </a:r>
            <a:endParaRPr lang="en-GB" sz="2400" dirty="0"/>
          </a:p>
        </p:txBody>
      </p:sp>
    </p:spTree>
    <p:extLst>
      <p:ext uri="{BB962C8B-B14F-4D97-AF65-F5344CB8AC3E}">
        <p14:creationId xmlns:p14="http://schemas.microsoft.com/office/powerpoint/2010/main" val="4243310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smtClean="0"/>
              <a:t>Calculating Mean, Standard Deviation &amp; Range</a:t>
            </a:r>
            <a:endParaRPr lang="en-GB" sz="4000"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Most SPSS output provide mean and SD</a:t>
            </a:r>
          </a:p>
          <a:p>
            <a:pPr marL="0" indent="0">
              <a:buNone/>
            </a:pPr>
            <a:endParaRPr lang="en-GB" dirty="0"/>
          </a:p>
          <a:p>
            <a:pPr marL="0" indent="0">
              <a:buNone/>
            </a:pPr>
            <a:r>
              <a:rPr lang="en-GB" dirty="0" smtClean="0"/>
              <a:t>You can just calculate in using </a:t>
            </a:r>
            <a:r>
              <a:rPr lang="en-GB" dirty="0" err="1" smtClean="0"/>
              <a:t>descriptives</a:t>
            </a:r>
            <a:r>
              <a:rPr lang="en-GB" dirty="0" smtClean="0"/>
              <a:t>.</a:t>
            </a:r>
          </a:p>
          <a:p>
            <a:pPr marL="0" indent="0">
              <a:buNone/>
            </a:pPr>
            <a:endParaRPr lang="en-GB" dirty="0"/>
          </a:p>
          <a:p>
            <a:pPr marL="457200" indent="-457200">
              <a:buFont typeface="+mj-lt"/>
              <a:buAutoNum type="arabicPeriod"/>
            </a:pPr>
            <a:r>
              <a:rPr lang="en-GB" sz="2000" dirty="0" smtClean="0"/>
              <a:t>Input data into SPSS</a:t>
            </a:r>
          </a:p>
          <a:p>
            <a:pPr marL="457200" indent="-457200">
              <a:buFont typeface="+mj-lt"/>
              <a:buAutoNum type="arabicPeriod"/>
            </a:pPr>
            <a:r>
              <a:rPr lang="en-GB" sz="2000" dirty="0" smtClean="0"/>
              <a:t>Analyse</a:t>
            </a:r>
          </a:p>
          <a:p>
            <a:pPr marL="457200" indent="-457200">
              <a:buFont typeface="+mj-lt"/>
              <a:buAutoNum type="arabicPeriod"/>
            </a:pPr>
            <a:r>
              <a:rPr lang="en-GB" sz="2000" dirty="0" err="1" smtClean="0"/>
              <a:t>Descriptives</a:t>
            </a:r>
            <a:r>
              <a:rPr lang="en-GB" sz="2000" dirty="0" smtClean="0"/>
              <a:t> statistics</a:t>
            </a:r>
          </a:p>
          <a:p>
            <a:pPr marL="457200" indent="-457200">
              <a:buFont typeface="+mj-lt"/>
              <a:buAutoNum type="arabicPeriod"/>
            </a:pPr>
            <a:r>
              <a:rPr lang="en-GB" sz="2000" dirty="0" err="1" smtClean="0"/>
              <a:t>Descriptives</a:t>
            </a:r>
            <a:endParaRPr lang="en-GB" sz="2000" dirty="0" smtClean="0"/>
          </a:p>
          <a:p>
            <a:pPr marL="457200" indent="-457200">
              <a:buFont typeface="+mj-lt"/>
              <a:buAutoNum type="arabicPeriod"/>
            </a:pPr>
            <a:r>
              <a:rPr lang="en-GB" sz="2000" dirty="0" smtClean="0"/>
              <a:t>Move the variables across</a:t>
            </a:r>
          </a:p>
          <a:p>
            <a:pPr marL="457200" indent="-457200">
              <a:buFont typeface="+mj-lt"/>
              <a:buAutoNum type="arabicPeriod"/>
            </a:pPr>
            <a:r>
              <a:rPr lang="en-GB" sz="2000" dirty="0" smtClean="0"/>
              <a:t>Options – choice those you want</a:t>
            </a:r>
          </a:p>
          <a:p>
            <a:pPr marL="457200" indent="-457200">
              <a:buFont typeface="+mj-lt"/>
              <a:buAutoNum type="arabicPeriod"/>
            </a:pPr>
            <a:r>
              <a:rPr lang="en-GB" sz="2000" dirty="0" smtClean="0"/>
              <a:t>OK</a:t>
            </a:r>
          </a:p>
          <a:p>
            <a:pPr marL="0" indent="0">
              <a:buNone/>
            </a:pPr>
            <a:endParaRPr lang="en-GB" sz="2000" dirty="0"/>
          </a:p>
        </p:txBody>
      </p:sp>
    </p:spTree>
    <p:extLst>
      <p:ext uri="{BB962C8B-B14F-4D97-AF65-F5344CB8AC3E}">
        <p14:creationId xmlns:p14="http://schemas.microsoft.com/office/powerpoint/2010/main" val="391131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eaLnBrk="1" hangingPunct="1">
              <a:defRPr/>
            </a:pPr>
            <a:r>
              <a:rPr lang="en-US" dirty="0" smtClean="0">
                <a:cs typeface="+mj-cs"/>
              </a:rPr>
              <a:t>Reporting the mean and SD</a:t>
            </a:r>
          </a:p>
        </p:txBody>
      </p:sp>
      <p:sp>
        <p:nvSpPr>
          <p:cNvPr id="3" name="Content Placeholder 2"/>
          <p:cNvSpPr>
            <a:spLocks noGrp="1"/>
          </p:cNvSpPr>
          <p:nvPr>
            <p:ph idx="1"/>
          </p:nvPr>
        </p:nvSpPr>
        <p:spPr/>
        <p:txBody>
          <a:bodyPr>
            <a:normAutofit/>
          </a:bodyPr>
          <a:lstStyle/>
          <a:p>
            <a:pPr marL="0" indent="0">
              <a:buNone/>
              <a:defRPr/>
            </a:pPr>
            <a:r>
              <a:rPr lang="en-US" altLang="en-US" dirty="0" smtClean="0"/>
              <a:t>The grip strength of athletes </a:t>
            </a:r>
            <a:r>
              <a:rPr lang="en-US" altLang="en-US" dirty="0" smtClean="0">
                <a:solidFill>
                  <a:srgbClr val="FF0000"/>
                </a:solidFill>
              </a:rPr>
              <a:t>(n=9, 45.6</a:t>
            </a:r>
            <a:r>
              <a:rPr lang="en-US" altLang="en-US" dirty="0" smtClean="0">
                <a:solidFill>
                  <a:srgbClr val="FF0000"/>
                </a:solidFill>
                <a:ea typeface="MS Gothic" pitchFamily="49" charset="-128"/>
              </a:rPr>
              <a:t>±3.9 kg</a:t>
            </a:r>
            <a:r>
              <a:rPr lang="en-US" altLang="en-US" dirty="0" smtClean="0">
                <a:solidFill>
                  <a:srgbClr val="FF0000"/>
                </a:solidFill>
                <a:latin typeface="MS Gothic" pitchFamily="49" charset="-128"/>
                <a:ea typeface="MS Gothic" pitchFamily="49" charset="-128"/>
              </a:rPr>
              <a:t>)</a:t>
            </a:r>
            <a:r>
              <a:rPr lang="en-US" altLang="en-US" dirty="0" smtClean="0"/>
              <a:t>was greater than that of non-athletes </a:t>
            </a:r>
            <a:r>
              <a:rPr lang="en-US" altLang="en-US" dirty="0" smtClean="0">
                <a:solidFill>
                  <a:srgbClr val="FF0000"/>
                </a:solidFill>
              </a:rPr>
              <a:t>(n=9, 39.6 </a:t>
            </a:r>
            <a:r>
              <a:rPr lang="en-US" altLang="en-US" dirty="0" smtClean="0">
                <a:solidFill>
                  <a:srgbClr val="FF0000"/>
                </a:solidFill>
                <a:ea typeface="MS Gothic" pitchFamily="49" charset="-128"/>
              </a:rPr>
              <a:t>± 9.5kg)</a:t>
            </a:r>
            <a:r>
              <a:rPr lang="en-US" altLang="en-US" dirty="0" smtClean="0">
                <a:ea typeface="MS Gothic" pitchFamily="49" charset="-128"/>
              </a:rPr>
              <a:t>.</a:t>
            </a:r>
          </a:p>
          <a:p>
            <a:pPr marL="0" indent="0">
              <a:buNone/>
              <a:defRPr/>
            </a:pPr>
            <a:r>
              <a:rPr lang="en-US" altLang="en-US" sz="2000" dirty="0">
                <a:ea typeface="MS Gothic" pitchFamily="49" charset="-128"/>
              </a:rPr>
              <a:t>i.e. the number within the group, mean ± Standard deviation </a:t>
            </a:r>
          </a:p>
          <a:p>
            <a:pPr marL="0" indent="0">
              <a:buNone/>
              <a:defRPr/>
            </a:pPr>
            <a:endParaRPr lang="en-US" altLang="en-US" dirty="0" smtClean="0">
              <a:ea typeface="MS Gothic" pitchFamily="49" charset="-128"/>
            </a:endParaRPr>
          </a:p>
          <a:p>
            <a:pPr marL="0" indent="0">
              <a:buNone/>
              <a:defRPr/>
            </a:pPr>
            <a:r>
              <a:rPr lang="en-US" altLang="en-US" dirty="0" smtClean="0">
                <a:ea typeface="MS Gothic" pitchFamily="49" charset="-128"/>
              </a:rPr>
              <a:t>1 SD </a:t>
            </a:r>
            <a:r>
              <a:rPr lang="en-US" altLang="en-US" dirty="0" smtClean="0">
                <a:ea typeface="MS Gothic" pitchFamily="49" charset="-128"/>
              </a:rPr>
              <a:t>is </a:t>
            </a:r>
            <a:r>
              <a:rPr lang="en-US" altLang="en-US" dirty="0" smtClean="0">
                <a:ea typeface="MS Gothic" pitchFamily="49" charset="-128"/>
              </a:rPr>
              <a:t>assumed unless otherwise stated. </a:t>
            </a:r>
          </a:p>
          <a:p>
            <a:pPr marL="0" indent="0">
              <a:buNone/>
              <a:defRPr/>
            </a:pPr>
            <a:endParaRPr lang="en-US" altLang="en-US" dirty="0">
              <a:ea typeface="MS Gothic" pitchFamily="49" charset="-128"/>
            </a:endParaRPr>
          </a:p>
          <a:p>
            <a:pPr marL="0" indent="0">
              <a:buNone/>
              <a:defRPr/>
            </a:pPr>
            <a:r>
              <a:rPr lang="en-US" altLang="en-US" dirty="0" smtClean="0">
                <a:solidFill>
                  <a:srgbClr val="0070C0"/>
                </a:solidFill>
                <a:ea typeface="MS Gothic" pitchFamily="49" charset="-128"/>
              </a:rPr>
              <a:t>The higher range of strength in non-athletes (29kg) compared to athletes (12kg) results in a greater standard deviation and means that </a:t>
            </a:r>
            <a:r>
              <a:rPr lang="en-US" altLang="en-US" dirty="0" smtClean="0">
                <a:solidFill>
                  <a:srgbClr val="0070C0"/>
                </a:solidFill>
                <a:ea typeface="MS Gothic" pitchFamily="49" charset="-128"/>
              </a:rPr>
              <a:t>there </a:t>
            </a:r>
            <a:r>
              <a:rPr lang="en-US" altLang="en-US" dirty="0" smtClean="0">
                <a:solidFill>
                  <a:srgbClr val="0070C0"/>
                </a:solidFill>
                <a:ea typeface="MS Gothic" pitchFamily="49" charset="-128"/>
              </a:rPr>
              <a:t>is a greater variable in strength score in the </a:t>
            </a:r>
            <a:r>
              <a:rPr lang="en-US" altLang="en-US" dirty="0" smtClean="0">
                <a:solidFill>
                  <a:srgbClr val="0070C0"/>
                </a:solidFill>
                <a:ea typeface="MS Gothic" pitchFamily="49" charset="-128"/>
              </a:rPr>
              <a:t>non-athlete </a:t>
            </a:r>
            <a:r>
              <a:rPr lang="en-US" altLang="en-US" dirty="0" smtClean="0">
                <a:solidFill>
                  <a:srgbClr val="0070C0"/>
                </a:solidFill>
                <a:ea typeface="MS Gothic" pitchFamily="49" charset="-128"/>
              </a:rPr>
              <a:t>group</a:t>
            </a:r>
            <a:endParaRPr lang="en-US" altLang="en-US" dirty="0" smtClean="0">
              <a:solidFill>
                <a:srgbClr val="0070C0"/>
              </a:solidFill>
            </a:endParaRPr>
          </a:p>
        </p:txBody>
      </p:sp>
    </p:spTree>
    <p:extLst>
      <p:ext uri="{BB962C8B-B14F-4D97-AF65-F5344CB8AC3E}">
        <p14:creationId xmlns:p14="http://schemas.microsoft.com/office/powerpoint/2010/main" val="12378915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96167"/>
          </a:xfrm>
        </p:spPr>
        <p:txBody>
          <a:bodyPr>
            <a:normAutofit fontScale="90000"/>
          </a:bodyPr>
          <a:lstStyle/>
          <a:p>
            <a:pPr algn="ctr"/>
            <a:r>
              <a:rPr lang="en-GB" dirty="0" smtClean="0"/>
              <a:t>Confidence Intervals</a:t>
            </a:r>
            <a:endParaRPr lang="en-GB" dirty="0"/>
          </a:p>
        </p:txBody>
      </p:sp>
      <p:sp>
        <p:nvSpPr>
          <p:cNvPr id="3" name="Content Placeholder 2"/>
          <p:cNvSpPr>
            <a:spLocks noGrp="1"/>
          </p:cNvSpPr>
          <p:nvPr>
            <p:ph idx="1"/>
          </p:nvPr>
        </p:nvSpPr>
        <p:spPr>
          <a:xfrm>
            <a:off x="838200" y="1039446"/>
            <a:ext cx="11017738" cy="5752123"/>
          </a:xfrm>
        </p:spPr>
        <p:txBody>
          <a:bodyPr>
            <a:normAutofit lnSpcReduction="10000"/>
          </a:bodyPr>
          <a:lstStyle/>
          <a:p>
            <a:pPr marL="0" indent="0">
              <a:buNone/>
            </a:pPr>
            <a:r>
              <a:rPr lang="en-GB" sz="2400" dirty="0" smtClean="0"/>
              <a:t>Calculating the mean of a group only allows </a:t>
            </a:r>
            <a:r>
              <a:rPr lang="en-GB" sz="2400" dirty="0" smtClean="0"/>
              <a:t>you to </a:t>
            </a:r>
            <a:r>
              <a:rPr lang="en-GB" sz="2400" dirty="0" smtClean="0"/>
              <a:t>describe the mean of </a:t>
            </a:r>
            <a:r>
              <a:rPr lang="en-GB" sz="2400" b="1" dirty="0" smtClean="0"/>
              <a:t>that</a:t>
            </a:r>
            <a:r>
              <a:rPr lang="en-GB" sz="2400" dirty="0" smtClean="0"/>
              <a:t> group.</a:t>
            </a:r>
          </a:p>
          <a:p>
            <a:pPr marL="0" indent="0">
              <a:buNone/>
            </a:pPr>
            <a:endParaRPr lang="en-GB" sz="2400" dirty="0"/>
          </a:p>
          <a:p>
            <a:pPr marL="0" indent="0">
              <a:buNone/>
            </a:pPr>
            <a:r>
              <a:rPr lang="en-GB" sz="2400" dirty="0" smtClean="0"/>
              <a:t>Calculating the confidence interval from this mean and its standard deviation (normally with a certainty of 95% probability) allows you to predict the mean score within the population as a whole. </a:t>
            </a:r>
            <a:endParaRPr lang="en-GB" sz="2400" dirty="0" smtClean="0"/>
          </a:p>
          <a:p>
            <a:pPr marL="0" indent="0">
              <a:buNone/>
            </a:pPr>
            <a:r>
              <a:rPr lang="en-GB" sz="2400" dirty="0" smtClean="0"/>
              <a:t>However </a:t>
            </a:r>
            <a:r>
              <a:rPr lang="en-GB" sz="2400" dirty="0" smtClean="0"/>
              <a:t>this </a:t>
            </a:r>
            <a:r>
              <a:rPr lang="en-GB" sz="2400" dirty="0" smtClean="0"/>
              <a:t>calculation only </a:t>
            </a:r>
            <a:r>
              <a:rPr lang="en-GB" sz="2400" dirty="0" smtClean="0"/>
              <a:t>provides a range score that the mean lies between.</a:t>
            </a:r>
          </a:p>
          <a:p>
            <a:pPr marL="0" indent="0">
              <a:buNone/>
            </a:pPr>
            <a:endParaRPr lang="en-GB" sz="2400" dirty="0"/>
          </a:p>
          <a:p>
            <a:pPr marL="0" indent="0" algn="ctr">
              <a:buNone/>
            </a:pPr>
            <a:r>
              <a:rPr lang="en-GB" sz="2400" dirty="0" smtClean="0"/>
              <a:t>i.e. </a:t>
            </a:r>
            <a:r>
              <a:rPr lang="en-GB" sz="2400" dirty="0"/>
              <a:t>The mean strength of the group was 34.5±9.5kg (95% CI 29.5, 39.5</a:t>
            </a:r>
            <a:r>
              <a:rPr lang="en-GB" sz="2400" dirty="0" smtClean="0"/>
              <a:t>)</a:t>
            </a:r>
          </a:p>
          <a:p>
            <a:pPr marL="0" indent="0" algn="ctr">
              <a:buNone/>
            </a:pPr>
            <a:endParaRPr lang="en-GB" sz="2400" dirty="0" smtClean="0"/>
          </a:p>
          <a:p>
            <a:pPr marL="0" indent="0">
              <a:buNone/>
            </a:pPr>
            <a:r>
              <a:rPr lang="en-GB" sz="2400" dirty="0" smtClean="0"/>
              <a:t>This means that the mean strength of the whole population from which the group mean was derived is between 29.5kg and 39.5kg.</a:t>
            </a:r>
          </a:p>
          <a:p>
            <a:pPr marL="0" indent="0">
              <a:buNone/>
            </a:pPr>
            <a:endParaRPr lang="en-GB" sz="2400" dirty="0"/>
          </a:p>
          <a:p>
            <a:pPr marL="0" indent="0">
              <a:buNone/>
            </a:pPr>
            <a:r>
              <a:rPr lang="en-GB" sz="2400" dirty="0"/>
              <a:t>You should report the CI along with the mean and standard deviation within the results section.</a:t>
            </a:r>
          </a:p>
          <a:p>
            <a:pPr marL="0" indent="0">
              <a:buNone/>
            </a:pPr>
            <a:endParaRPr lang="en-GB" sz="2400" dirty="0" smtClean="0"/>
          </a:p>
          <a:p>
            <a:pPr marL="0" indent="0">
              <a:buNone/>
            </a:pPr>
            <a:endParaRPr lang="en-GB" sz="2400" dirty="0"/>
          </a:p>
        </p:txBody>
      </p:sp>
    </p:spTree>
    <p:extLst>
      <p:ext uri="{BB962C8B-B14F-4D97-AF65-F5344CB8AC3E}">
        <p14:creationId xmlns:p14="http://schemas.microsoft.com/office/powerpoint/2010/main" val="4253577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Why Is Confidence Interval Important</a:t>
            </a:r>
            <a:endParaRPr lang="en-GB" dirty="0"/>
          </a:p>
        </p:txBody>
      </p:sp>
      <p:pic>
        <p:nvPicPr>
          <p:cNvPr id="31747" name="Picture 2" descr="Image result for confidence interva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45408" y="1936783"/>
            <a:ext cx="5029200"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48" name="Picture 10" descr="Image result for confidence interval comparisons 2 sampl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48526" y="2071689"/>
            <a:ext cx="3990769" cy="2892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ight Arrow 3"/>
          <p:cNvSpPr/>
          <p:nvPr/>
        </p:nvSpPr>
        <p:spPr>
          <a:xfrm>
            <a:off x="6096001" y="3271839"/>
            <a:ext cx="1152525" cy="517525"/>
          </a:xfrm>
          <a:prstGeom prst="rightArrow">
            <a:avLst/>
          </a:prstGeom>
          <a:solidFill>
            <a:srgbClr val="FF0000"/>
          </a:solidFill>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GB"/>
          </a:p>
        </p:txBody>
      </p:sp>
    </p:spTree>
    <p:extLst>
      <p:ext uri="{BB962C8B-B14F-4D97-AF65-F5344CB8AC3E}">
        <p14:creationId xmlns:p14="http://schemas.microsoft.com/office/powerpoint/2010/main" val="26666496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Calculating the Confidence Interval</a:t>
            </a:r>
            <a:endParaRPr lang="en-GB" dirty="0"/>
          </a:p>
        </p:txBody>
      </p:sp>
      <p:sp>
        <p:nvSpPr>
          <p:cNvPr id="3" name="Content Placeholder 2"/>
          <p:cNvSpPr>
            <a:spLocks noGrp="1"/>
          </p:cNvSpPr>
          <p:nvPr>
            <p:ph idx="1"/>
          </p:nvPr>
        </p:nvSpPr>
        <p:spPr>
          <a:xfrm>
            <a:off x="838200" y="1825625"/>
            <a:ext cx="10515600" cy="4309452"/>
          </a:xfrm>
        </p:spPr>
        <p:txBody>
          <a:bodyPr>
            <a:normAutofit lnSpcReduction="10000"/>
          </a:bodyPr>
          <a:lstStyle/>
          <a:p>
            <a:pPr marL="0" indent="0">
              <a:buNone/>
            </a:pPr>
            <a:r>
              <a:rPr lang="en-GB" dirty="0"/>
              <a:t>The confidence intervals is a standard output in SPSS but can be </a:t>
            </a:r>
            <a:r>
              <a:rPr lang="en-GB" dirty="0" smtClean="0"/>
              <a:t>calculated.</a:t>
            </a:r>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lgn="ctr">
              <a:buNone/>
            </a:pPr>
            <a:r>
              <a:rPr lang="en-GB" dirty="0" smtClean="0">
                <a:solidFill>
                  <a:srgbClr val="FF0000"/>
                </a:solidFill>
              </a:rPr>
              <a:t>Using SPSS determine the mean, standard deviation and confidence interval of the variables within data set 1</a:t>
            </a:r>
            <a:r>
              <a:rPr lang="en-GB" dirty="0" smtClean="0"/>
              <a:t>.</a:t>
            </a:r>
          </a:p>
          <a:p>
            <a:pPr marL="0" indent="0">
              <a:buNone/>
            </a:pPr>
            <a:endParaRPr lang="en-GB" dirty="0"/>
          </a:p>
          <a:p>
            <a:endParaRPr lang="en-GB" dirty="0"/>
          </a:p>
        </p:txBody>
      </p:sp>
      <p:pic>
        <p:nvPicPr>
          <p:cNvPr id="4" name="Picture 3" descr="F:\PHd\ci-for-the-mean-formula.png"/>
          <p:cNvPicPr/>
          <p:nvPr/>
        </p:nvPicPr>
        <p:blipFill>
          <a:blip r:embed="rId2">
            <a:extLst>
              <a:ext uri="{28A0092B-C50C-407E-A947-70E740481C1C}">
                <a14:useLocalDpi xmlns:a14="http://schemas.microsoft.com/office/drawing/2010/main" val="0"/>
              </a:ext>
            </a:extLst>
          </a:blip>
          <a:srcRect/>
          <a:stretch>
            <a:fillRect/>
          </a:stretch>
        </p:blipFill>
        <p:spPr bwMode="auto">
          <a:xfrm>
            <a:off x="2741099" y="2566121"/>
            <a:ext cx="2846901" cy="1414230"/>
          </a:xfrm>
          <a:prstGeom prst="rect">
            <a:avLst/>
          </a:prstGeom>
          <a:noFill/>
          <a:ln>
            <a:noFill/>
          </a:ln>
        </p:spPr>
      </p:pic>
      <p:sp>
        <p:nvSpPr>
          <p:cNvPr id="6" name="Text Box 2"/>
          <p:cNvSpPr txBox="1">
            <a:spLocks noChangeArrowheads="1"/>
          </p:cNvSpPr>
          <p:nvPr/>
        </p:nvSpPr>
        <p:spPr bwMode="auto">
          <a:xfrm>
            <a:off x="6544164" y="2566121"/>
            <a:ext cx="3662728" cy="1477328"/>
          </a:xfrm>
          <a:prstGeom prst="rect">
            <a:avLst/>
          </a:prstGeom>
          <a:solidFill>
            <a:srgbClr val="FFFFFF"/>
          </a:solidFill>
          <a:ln w="9525">
            <a:noFill/>
            <a:miter lim="800000"/>
            <a:headEnd/>
            <a:tailEnd/>
          </a:ln>
        </p:spPr>
        <p:txBody>
          <a:bodyPr rot="0" vert="horz" wrap="square" lIns="91440" tIns="45720" rIns="91440" bIns="45720" anchor="t" anchorCtr="0">
            <a:spAutoFit/>
          </a:bodyPr>
          <a:lstStyle/>
          <a:p>
            <a:pPr>
              <a:spcAft>
                <a:spcPts val="0"/>
              </a:spcAft>
            </a:pPr>
            <a:r>
              <a:rPr lang="en-GB" dirty="0">
                <a:effectLst/>
                <a:latin typeface="Calibri" panose="020F0502020204030204" pitchFamily="34" charset="0"/>
                <a:ea typeface="Calibri" panose="020F0502020204030204" pitchFamily="34" charset="0"/>
                <a:cs typeface="Times New Roman" panose="02020603050405020304" pitchFamily="18" charset="0"/>
              </a:rPr>
              <a:t>Where</a:t>
            </a:r>
          </a:p>
          <a:p>
            <a:pPr>
              <a:spcAft>
                <a:spcPts val="0"/>
              </a:spcAft>
            </a:pPr>
            <a:r>
              <a:rPr lang="en-GB" dirty="0">
                <a:effectLst/>
                <a:latin typeface="Calibri" panose="020F0502020204030204" pitchFamily="34" charset="0"/>
                <a:ea typeface="Calibri" panose="020F0502020204030204" pitchFamily="34" charset="0"/>
                <a:cs typeface="Times New Roman" panose="02020603050405020304" pitchFamily="18" charset="0"/>
              </a:rPr>
              <a:t>X is the mean value</a:t>
            </a:r>
          </a:p>
          <a:p>
            <a:pPr>
              <a:spcAft>
                <a:spcPts val="0"/>
              </a:spcAft>
            </a:pPr>
            <a:r>
              <a:rPr lang="en-GB" dirty="0">
                <a:effectLst/>
                <a:latin typeface="Calibri" panose="020F0502020204030204" pitchFamily="34" charset="0"/>
                <a:ea typeface="Calibri" panose="020F0502020204030204" pitchFamily="34" charset="0"/>
                <a:cs typeface="Times New Roman" panose="02020603050405020304" pitchFamily="18" charset="0"/>
              </a:rPr>
              <a:t>Z is 1.96</a:t>
            </a:r>
          </a:p>
          <a:p>
            <a:pPr>
              <a:spcAft>
                <a:spcPts val="0"/>
              </a:spcAft>
            </a:pPr>
            <a:r>
              <a:rPr lang="en-GB" dirty="0">
                <a:effectLst/>
                <a:latin typeface="Calibri" panose="020F0502020204030204" pitchFamily="34" charset="0"/>
                <a:ea typeface="Calibri" panose="020F0502020204030204" pitchFamily="34" charset="0"/>
                <a:cs typeface="Times New Roman" panose="02020603050405020304" pitchFamily="18" charset="0"/>
              </a:rPr>
              <a:t>S is the standard deviation</a:t>
            </a:r>
          </a:p>
          <a:p>
            <a:pPr>
              <a:spcAft>
                <a:spcPts val="0"/>
              </a:spcAft>
            </a:pPr>
            <a:r>
              <a:rPr lang="en-GB" dirty="0">
                <a:effectLst/>
                <a:latin typeface="Calibri" panose="020F0502020204030204" pitchFamily="34" charset="0"/>
                <a:ea typeface="Calibri" panose="020F0502020204030204" pitchFamily="34" charset="0"/>
                <a:cs typeface="Times New Roman" panose="02020603050405020304" pitchFamily="18" charset="0"/>
              </a:rPr>
              <a:t>N is the number of data points</a:t>
            </a:r>
          </a:p>
        </p:txBody>
      </p:sp>
    </p:spTree>
    <p:extLst>
      <p:ext uri="{BB962C8B-B14F-4D97-AF65-F5344CB8AC3E}">
        <p14:creationId xmlns:p14="http://schemas.microsoft.com/office/powerpoint/2010/main" val="42650394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839788" y="141190"/>
            <a:ext cx="10515600" cy="785651"/>
          </a:xfrm>
        </p:spPr>
        <p:txBody>
          <a:bodyPr>
            <a:normAutofit/>
          </a:bodyPr>
          <a:lstStyle/>
          <a:p>
            <a:pPr algn="ctr"/>
            <a:r>
              <a:rPr lang="en-GB" u="sng" dirty="0" smtClean="0"/>
              <a:t>Distribution</a:t>
            </a:r>
            <a:endParaRPr lang="en-GB" u="sng" dirty="0"/>
          </a:p>
        </p:txBody>
      </p:sp>
      <p:sp>
        <p:nvSpPr>
          <p:cNvPr id="11" name="Text Placeholder 10"/>
          <p:cNvSpPr>
            <a:spLocks noGrp="1"/>
          </p:cNvSpPr>
          <p:nvPr>
            <p:ph type="body" idx="1"/>
          </p:nvPr>
        </p:nvSpPr>
        <p:spPr>
          <a:xfrm>
            <a:off x="721600" y="885438"/>
            <a:ext cx="5157787" cy="626608"/>
          </a:xfrm>
        </p:spPr>
        <p:txBody>
          <a:bodyPr>
            <a:normAutofit lnSpcReduction="10000"/>
          </a:bodyPr>
          <a:lstStyle/>
          <a:p>
            <a:pPr algn="ctr"/>
            <a:r>
              <a:rPr lang="en-GB" sz="4000" dirty="0" smtClean="0">
                <a:solidFill>
                  <a:srgbClr val="FF0000"/>
                </a:solidFill>
              </a:rPr>
              <a:t>Parametric</a:t>
            </a:r>
            <a:endParaRPr lang="en-GB" sz="4000" dirty="0">
              <a:solidFill>
                <a:srgbClr val="FF0000"/>
              </a:solidFill>
            </a:endParaRPr>
          </a:p>
        </p:txBody>
      </p:sp>
      <p:sp>
        <p:nvSpPr>
          <p:cNvPr id="12" name="Content Placeholder 11"/>
          <p:cNvSpPr>
            <a:spLocks noGrp="1"/>
          </p:cNvSpPr>
          <p:nvPr>
            <p:ph sz="half" idx="2"/>
          </p:nvPr>
        </p:nvSpPr>
        <p:spPr>
          <a:xfrm>
            <a:off x="354596" y="1572013"/>
            <a:ext cx="5816049" cy="3684588"/>
          </a:xfrm>
        </p:spPr>
        <p:txBody>
          <a:bodyPr>
            <a:normAutofit/>
          </a:bodyPr>
          <a:lstStyle/>
          <a:p>
            <a:pPr marL="0" indent="0">
              <a:buNone/>
            </a:pPr>
            <a:r>
              <a:rPr lang="en-GB" sz="2400" dirty="0" smtClean="0"/>
              <a:t>Statistical use is based on the groups mean.</a:t>
            </a:r>
          </a:p>
          <a:p>
            <a:pPr marL="0" indent="0">
              <a:buNone/>
            </a:pPr>
            <a:r>
              <a:rPr lang="en-GB" sz="2400" dirty="0" smtClean="0"/>
              <a:t>Has a normal distribution.</a:t>
            </a:r>
          </a:p>
          <a:p>
            <a:pPr marL="0" indent="0">
              <a:buNone/>
            </a:pPr>
            <a:r>
              <a:rPr lang="en-GB" sz="2400" dirty="0" smtClean="0"/>
              <a:t>Sample size greater than 12.</a:t>
            </a:r>
          </a:p>
          <a:p>
            <a:pPr marL="0" indent="0">
              <a:buNone/>
            </a:pPr>
            <a:r>
              <a:rPr lang="en-GB" sz="2400" dirty="0" smtClean="0"/>
              <a:t>Outliers can be removed.</a:t>
            </a:r>
          </a:p>
          <a:p>
            <a:pPr marL="0" indent="0">
              <a:buNone/>
            </a:pPr>
            <a:r>
              <a:rPr lang="en-GB" sz="2400" dirty="0" smtClean="0"/>
              <a:t>Type of data must be scale (interval or ratio)</a:t>
            </a:r>
            <a:endParaRPr lang="en-GB" sz="2400" dirty="0"/>
          </a:p>
        </p:txBody>
      </p:sp>
      <p:sp>
        <p:nvSpPr>
          <p:cNvPr id="13" name="Text Placeholder 12"/>
          <p:cNvSpPr>
            <a:spLocks noGrp="1"/>
          </p:cNvSpPr>
          <p:nvPr>
            <p:ph type="body" sz="quarter" idx="3"/>
          </p:nvPr>
        </p:nvSpPr>
        <p:spPr>
          <a:xfrm>
            <a:off x="6097588" y="885438"/>
            <a:ext cx="5183188" cy="626608"/>
          </a:xfrm>
        </p:spPr>
        <p:txBody>
          <a:bodyPr>
            <a:normAutofit lnSpcReduction="10000"/>
          </a:bodyPr>
          <a:lstStyle/>
          <a:p>
            <a:pPr algn="ctr"/>
            <a:r>
              <a:rPr lang="en-GB" sz="4000" dirty="0" smtClean="0">
                <a:solidFill>
                  <a:srgbClr val="0070C0"/>
                </a:solidFill>
              </a:rPr>
              <a:t>Nonparametric</a:t>
            </a:r>
            <a:endParaRPr lang="en-GB" sz="4000" dirty="0">
              <a:solidFill>
                <a:srgbClr val="0070C0"/>
              </a:solidFill>
            </a:endParaRPr>
          </a:p>
        </p:txBody>
      </p:sp>
      <p:sp>
        <p:nvSpPr>
          <p:cNvPr id="14" name="Content Placeholder 13"/>
          <p:cNvSpPr>
            <a:spLocks noGrp="1"/>
          </p:cNvSpPr>
          <p:nvPr>
            <p:ph sz="quarter" idx="4"/>
          </p:nvPr>
        </p:nvSpPr>
        <p:spPr>
          <a:xfrm>
            <a:off x="6284166" y="1572013"/>
            <a:ext cx="5814528" cy="3684588"/>
          </a:xfrm>
        </p:spPr>
        <p:txBody>
          <a:bodyPr>
            <a:normAutofit/>
          </a:bodyPr>
          <a:lstStyle/>
          <a:p>
            <a:pPr marL="0" indent="0">
              <a:buNone/>
            </a:pPr>
            <a:r>
              <a:rPr lang="en-GB" sz="2400" dirty="0" smtClean="0"/>
              <a:t>Statistical use is based on the groups median.</a:t>
            </a:r>
          </a:p>
          <a:p>
            <a:pPr marL="0" indent="0">
              <a:buNone/>
            </a:pPr>
            <a:r>
              <a:rPr lang="en-GB" sz="2400" dirty="0" smtClean="0"/>
              <a:t>May not have a normal distribution.</a:t>
            </a:r>
          </a:p>
          <a:p>
            <a:pPr marL="0" indent="0">
              <a:buNone/>
            </a:pPr>
            <a:r>
              <a:rPr lang="en-GB" sz="2400" dirty="0" smtClean="0"/>
              <a:t>Sample size may be less than 12</a:t>
            </a:r>
          </a:p>
          <a:p>
            <a:pPr marL="0" indent="0">
              <a:buNone/>
            </a:pPr>
            <a:r>
              <a:rPr lang="en-GB" sz="2400" dirty="0" smtClean="0"/>
              <a:t>Outliers can’t be removed</a:t>
            </a:r>
          </a:p>
          <a:p>
            <a:pPr marL="0" indent="0">
              <a:buNone/>
            </a:pPr>
            <a:r>
              <a:rPr lang="en-GB" sz="2400" dirty="0" smtClean="0"/>
              <a:t>Type of data – nominal or ordinal</a:t>
            </a:r>
            <a:endParaRPr lang="en-GB" sz="2400" dirty="0"/>
          </a:p>
        </p:txBody>
      </p:sp>
      <p:pic>
        <p:nvPicPr>
          <p:cNvPr id="15" name="Picture 14" descr="F:\PHd\9928670.jpg"/>
          <p:cNvPicPr/>
          <p:nvPr/>
        </p:nvPicPr>
        <p:blipFill>
          <a:blip r:embed="rId2">
            <a:extLst>
              <a:ext uri="{28A0092B-C50C-407E-A947-70E740481C1C}">
                <a14:useLocalDpi xmlns:a14="http://schemas.microsoft.com/office/drawing/2010/main" val="0"/>
              </a:ext>
            </a:extLst>
          </a:blip>
          <a:srcRect/>
          <a:stretch>
            <a:fillRect/>
          </a:stretch>
        </p:blipFill>
        <p:spPr bwMode="auto">
          <a:xfrm>
            <a:off x="2965612" y="3837992"/>
            <a:ext cx="6263951" cy="2927713"/>
          </a:xfrm>
          <a:prstGeom prst="rect">
            <a:avLst/>
          </a:prstGeom>
          <a:noFill/>
          <a:ln>
            <a:noFill/>
          </a:ln>
        </p:spPr>
      </p:pic>
    </p:spTree>
    <p:extLst>
      <p:ext uri="{BB962C8B-B14F-4D97-AF65-F5344CB8AC3E}">
        <p14:creationId xmlns:p14="http://schemas.microsoft.com/office/powerpoint/2010/main" val="28378824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dirty="0" smtClean="0"/>
              <a:t>Normal Distribution</a:t>
            </a:r>
            <a:endParaRPr lang="en-GB" dirty="0"/>
          </a:p>
        </p:txBody>
      </p:sp>
      <p:sp>
        <p:nvSpPr>
          <p:cNvPr id="8" name="Content Placeholder 7"/>
          <p:cNvSpPr>
            <a:spLocks noGrp="1"/>
          </p:cNvSpPr>
          <p:nvPr>
            <p:ph idx="1"/>
          </p:nvPr>
        </p:nvSpPr>
        <p:spPr>
          <a:xfrm>
            <a:off x="838200" y="1825625"/>
            <a:ext cx="10515600" cy="849151"/>
          </a:xfrm>
        </p:spPr>
        <p:txBody>
          <a:bodyPr>
            <a:normAutofit lnSpcReduction="10000"/>
          </a:bodyPr>
          <a:lstStyle/>
          <a:p>
            <a:pPr marL="0" indent="0">
              <a:buNone/>
            </a:pPr>
            <a:r>
              <a:rPr lang="en-GB" dirty="0" smtClean="0"/>
              <a:t>To calculate whether a data set has a normal distribution plot a frequency histogram</a:t>
            </a:r>
            <a:endParaRPr lang="en-GB" dirty="0"/>
          </a:p>
        </p:txBody>
      </p:sp>
      <p:sp>
        <p:nvSpPr>
          <p:cNvPr id="9" name="Text Box 2"/>
          <p:cNvSpPr txBox="1">
            <a:spLocks noChangeArrowheads="1"/>
          </p:cNvSpPr>
          <p:nvPr/>
        </p:nvSpPr>
        <p:spPr bwMode="auto">
          <a:xfrm>
            <a:off x="736729" y="2864012"/>
            <a:ext cx="4000500" cy="2056331"/>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marL="342900" lvl="0" indent="-342900">
              <a:spcAft>
                <a:spcPts val="0"/>
              </a:spcAft>
              <a:buFont typeface="+mj-lt"/>
              <a:buAutoNum type="arabicPeriod"/>
            </a:pPr>
            <a:r>
              <a:rPr lang="en-GB" sz="1600" dirty="0">
                <a:effectLst/>
                <a:latin typeface="Calibri" panose="020F0502020204030204" pitchFamily="34" charset="0"/>
                <a:ea typeface="Calibri" panose="020F0502020204030204" pitchFamily="34" charset="0"/>
                <a:cs typeface="Times New Roman" panose="02020603050405020304" pitchFamily="18" charset="0"/>
              </a:rPr>
              <a:t>Analyse</a:t>
            </a:r>
          </a:p>
          <a:p>
            <a:pPr marL="342900" lvl="0" indent="-342900">
              <a:spcAft>
                <a:spcPts val="0"/>
              </a:spcAft>
              <a:buFont typeface="+mj-lt"/>
              <a:buAutoNum type="arabicPeriod"/>
            </a:pPr>
            <a:r>
              <a:rPr lang="en-GB" sz="1600" dirty="0">
                <a:effectLst/>
                <a:latin typeface="Calibri" panose="020F0502020204030204" pitchFamily="34" charset="0"/>
                <a:ea typeface="Calibri" panose="020F0502020204030204" pitchFamily="34" charset="0"/>
                <a:cs typeface="Times New Roman" panose="02020603050405020304" pitchFamily="18" charset="0"/>
              </a:rPr>
              <a:t>Descriptive statistics</a:t>
            </a:r>
          </a:p>
          <a:p>
            <a:pPr marL="342900" lvl="0" indent="-342900">
              <a:spcAft>
                <a:spcPts val="0"/>
              </a:spcAft>
              <a:buFont typeface="+mj-lt"/>
              <a:buAutoNum type="arabicPeriod"/>
            </a:pPr>
            <a:r>
              <a:rPr lang="en-GB" sz="1600" dirty="0">
                <a:effectLst/>
                <a:latin typeface="Calibri" panose="020F0502020204030204" pitchFamily="34" charset="0"/>
                <a:ea typeface="Calibri" panose="020F0502020204030204" pitchFamily="34" charset="0"/>
                <a:cs typeface="Times New Roman" panose="02020603050405020304" pitchFamily="18" charset="0"/>
              </a:rPr>
              <a:t>Frequencies</a:t>
            </a:r>
          </a:p>
          <a:p>
            <a:pPr marL="342900" lvl="0" indent="-342900">
              <a:spcAft>
                <a:spcPts val="0"/>
              </a:spcAft>
              <a:buFont typeface="+mj-lt"/>
              <a:buAutoNum type="arabicPeriod"/>
            </a:pPr>
            <a:r>
              <a:rPr lang="en-GB" sz="1600" dirty="0">
                <a:effectLst/>
                <a:latin typeface="Calibri" panose="020F0502020204030204" pitchFamily="34" charset="0"/>
                <a:ea typeface="Calibri" panose="020F0502020204030204" pitchFamily="34" charset="0"/>
                <a:cs typeface="Times New Roman" panose="02020603050405020304" pitchFamily="18" charset="0"/>
              </a:rPr>
              <a:t>Move flexibility across</a:t>
            </a:r>
          </a:p>
          <a:p>
            <a:pPr marL="342900" lvl="0" indent="-342900">
              <a:spcAft>
                <a:spcPts val="0"/>
              </a:spcAft>
              <a:buFont typeface="+mj-lt"/>
              <a:buAutoNum type="arabicPeriod"/>
            </a:pPr>
            <a:r>
              <a:rPr lang="en-GB" sz="1600" dirty="0">
                <a:effectLst/>
                <a:latin typeface="Calibri" panose="020F0502020204030204" pitchFamily="34" charset="0"/>
                <a:ea typeface="Calibri" panose="020F0502020204030204" pitchFamily="34" charset="0"/>
                <a:cs typeface="Times New Roman" panose="02020603050405020304" pitchFamily="18" charset="0"/>
              </a:rPr>
              <a:t>In statistics tick Mean and then continue</a:t>
            </a:r>
          </a:p>
          <a:p>
            <a:pPr marL="342900" lvl="0" indent="-342900">
              <a:spcAft>
                <a:spcPts val="0"/>
              </a:spcAft>
              <a:buFont typeface="+mj-lt"/>
              <a:buAutoNum type="arabicPeriod"/>
            </a:pPr>
            <a:r>
              <a:rPr lang="en-GB" sz="1600" dirty="0">
                <a:effectLst/>
                <a:latin typeface="Calibri" panose="020F0502020204030204" pitchFamily="34" charset="0"/>
                <a:ea typeface="Calibri" panose="020F0502020204030204" pitchFamily="34" charset="0"/>
                <a:cs typeface="Times New Roman" panose="02020603050405020304" pitchFamily="18" charset="0"/>
              </a:rPr>
              <a:t>In charts tick Histogram and show normal distribution and continue</a:t>
            </a:r>
          </a:p>
          <a:p>
            <a:pPr>
              <a:lnSpc>
                <a:spcPct val="115000"/>
              </a:lnSpc>
              <a:spcAft>
                <a:spcPts val="10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p:txBody>
      </p:sp>
      <p:pic>
        <p:nvPicPr>
          <p:cNvPr id="11" name="Picture 10"/>
          <p:cNvPicPr/>
          <p:nvPr/>
        </p:nvPicPr>
        <p:blipFill>
          <a:blip r:embed="rId2">
            <a:extLst>
              <a:ext uri="{28A0092B-C50C-407E-A947-70E740481C1C}">
                <a14:useLocalDpi xmlns:a14="http://schemas.microsoft.com/office/drawing/2010/main" val="0"/>
              </a:ext>
            </a:extLst>
          </a:blip>
          <a:srcRect/>
          <a:stretch>
            <a:fillRect/>
          </a:stretch>
        </p:blipFill>
        <p:spPr bwMode="auto">
          <a:xfrm>
            <a:off x="5214644" y="2809713"/>
            <a:ext cx="3002513" cy="2832197"/>
          </a:xfrm>
          <a:prstGeom prst="rect">
            <a:avLst/>
          </a:prstGeom>
          <a:noFill/>
          <a:ln>
            <a:noFill/>
          </a:ln>
        </p:spPr>
      </p:pic>
      <p:sp>
        <p:nvSpPr>
          <p:cNvPr id="12" name="TextBox 11"/>
          <p:cNvSpPr txBox="1"/>
          <p:nvPr/>
        </p:nvSpPr>
        <p:spPr>
          <a:xfrm>
            <a:off x="8042986" y="2752758"/>
            <a:ext cx="3968622" cy="2862322"/>
          </a:xfrm>
          <a:prstGeom prst="rect">
            <a:avLst/>
          </a:prstGeom>
          <a:noFill/>
        </p:spPr>
        <p:txBody>
          <a:bodyPr wrap="square" rtlCol="0">
            <a:spAutoFit/>
          </a:bodyPr>
          <a:lstStyle/>
          <a:p>
            <a:r>
              <a:rPr lang="en-GB" dirty="0" smtClean="0">
                <a:solidFill>
                  <a:srgbClr val="FF0000"/>
                </a:solidFill>
              </a:rPr>
              <a:t>Using data set 1 determine the plot a histogram and curve to determine normal distribution of;</a:t>
            </a:r>
          </a:p>
          <a:p>
            <a:endParaRPr lang="en-GB" dirty="0">
              <a:solidFill>
                <a:srgbClr val="FF0000"/>
              </a:solidFill>
            </a:endParaRPr>
          </a:p>
          <a:p>
            <a:pPr algn="ctr"/>
            <a:r>
              <a:rPr lang="en-GB" dirty="0" smtClean="0">
                <a:solidFill>
                  <a:srgbClr val="FF0000"/>
                </a:solidFill>
              </a:rPr>
              <a:t>Weight</a:t>
            </a:r>
          </a:p>
          <a:p>
            <a:pPr algn="ctr"/>
            <a:r>
              <a:rPr lang="en-GB" dirty="0" smtClean="0">
                <a:solidFill>
                  <a:srgbClr val="FF0000"/>
                </a:solidFill>
              </a:rPr>
              <a:t>BMI</a:t>
            </a:r>
          </a:p>
          <a:p>
            <a:pPr algn="ctr"/>
            <a:r>
              <a:rPr lang="en-GB" dirty="0" smtClean="0">
                <a:solidFill>
                  <a:srgbClr val="FF0000"/>
                </a:solidFill>
              </a:rPr>
              <a:t>MVJ</a:t>
            </a:r>
          </a:p>
          <a:p>
            <a:pPr algn="ctr"/>
            <a:r>
              <a:rPr lang="en-GB" dirty="0" smtClean="0">
                <a:solidFill>
                  <a:srgbClr val="FF0000"/>
                </a:solidFill>
              </a:rPr>
              <a:t>RPE</a:t>
            </a:r>
          </a:p>
          <a:p>
            <a:endParaRPr lang="en-GB" dirty="0"/>
          </a:p>
          <a:p>
            <a:endParaRPr lang="en-GB" dirty="0"/>
          </a:p>
        </p:txBody>
      </p:sp>
    </p:spTree>
    <p:extLst>
      <p:ext uri="{BB962C8B-B14F-4D97-AF65-F5344CB8AC3E}">
        <p14:creationId xmlns:p14="http://schemas.microsoft.com/office/powerpoint/2010/main" val="32350754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36844"/>
          </a:xfrm>
        </p:spPr>
        <p:txBody>
          <a:bodyPr/>
          <a:lstStyle/>
          <a:p>
            <a:pPr algn="ctr"/>
            <a:r>
              <a:rPr lang="en-GB" dirty="0" smtClean="0"/>
              <a:t>Normal Distribution</a:t>
            </a:r>
            <a:endParaRPr lang="en-GB" dirty="0"/>
          </a:p>
        </p:txBody>
      </p:sp>
      <p:sp>
        <p:nvSpPr>
          <p:cNvPr id="3" name="Content Placeholder 2"/>
          <p:cNvSpPr>
            <a:spLocks noGrp="1"/>
          </p:cNvSpPr>
          <p:nvPr>
            <p:ph idx="1"/>
          </p:nvPr>
        </p:nvSpPr>
        <p:spPr>
          <a:xfrm>
            <a:off x="838200" y="1101970"/>
            <a:ext cx="10515600" cy="5627075"/>
          </a:xfrm>
        </p:spPr>
        <p:txBody>
          <a:bodyPr>
            <a:normAutofit/>
          </a:bodyPr>
          <a:lstStyle/>
          <a:p>
            <a:pPr marL="0" indent="0">
              <a:buNone/>
            </a:pPr>
            <a:r>
              <a:rPr lang="en-GB" dirty="0" smtClean="0"/>
              <a:t>You can a also determine whether data is normally distributed using a Shapiro-Wilks assessment in SPSS.</a:t>
            </a:r>
          </a:p>
          <a:p>
            <a:pPr marL="0" indent="0">
              <a:buNone/>
            </a:pPr>
            <a:endParaRPr lang="en-GB" dirty="0"/>
          </a:p>
          <a:p>
            <a:pPr marL="0" indent="0">
              <a:buNone/>
            </a:pPr>
            <a:r>
              <a:rPr lang="en-GB" sz="2000" b="1" dirty="0" smtClean="0"/>
              <a:t>						You will get output of a table and histogram.</a:t>
            </a:r>
          </a:p>
          <a:p>
            <a:pPr marL="0" indent="0">
              <a:buNone/>
            </a:pPr>
            <a:endParaRPr lang="en-GB" sz="2000" b="1" dirty="0" smtClean="0"/>
          </a:p>
          <a:p>
            <a:pPr marL="0" indent="0">
              <a:buNone/>
            </a:pPr>
            <a:endParaRPr lang="en-GB" sz="2000" b="1" dirty="0"/>
          </a:p>
          <a:p>
            <a:endParaRPr lang="en-GB" dirty="0" smtClean="0"/>
          </a:p>
          <a:p>
            <a:pPr marL="0" indent="0">
              <a:buNone/>
            </a:pPr>
            <a:endParaRPr lang="en-GB" sz="2000" dirty="0" smtClean="0"/>
          </a:p>
          <a:p>
            <a:pPr marL="0" indent="0">
              <a:buNone/>
            </a:pPr>
            <a:endParaRPr lang="en-GB" sz="2000" dirty="0" smtClean="0"/>
          </a:p>
        </p:txBody>
      </p:sp>
      <p:sp>
        <p:nvSpPr>
          <p:cNvPr id="5" name="TextBox 4"/>
          <p:cNvSpPr txBox="1"/>
          <p:nvPr/>
        </p:nvSpPr>
        <p:spPr>
          <a:xfrm>
            <a:off x="351692" y="2266461"/>
            <a:ext cx="5244123" cy="2862322"/>
          </a:xfrm>
          <a:prstGeom prst="rect">
            <a:avLst/>
          </a:prstGeom>
          <a:noFill/>
        </p:spPr>
        <p:txBody>
          <a:bodyPr wrap="square" rtlCol="0">
            <a:spAutoFit/>
          </a:bodyPr>
          <a:lstStyle/>
          <a:p>
            <a:pPr marL="342900" indent="-342900">
              <a:buFont typeface="+mj-lt"/>
              <a:buAutoNum type="arabicPeriod"/>
            </a:pPr>
            <a:r>
              <a:rPr lang="en-GB" dirty="0"/>
              <a:t>Set up SPSS and copy / paste the data across.</a:t>
            </a:r>
          </a:p>
          <a:p>
            <a:pPr marL="342900" indent="-342900">
              <a:buFont typeface="+mj-lt"/>
              <a:buAutoNum type="arabicPeriod"/>
            </a:pPr>
            <a:r>
              <a:rPr lang="en-GB" dirty="0"/>
              <a:t>Analyse</a:t>
            </a:r>
          </a:p>
          <a:p>
            <a:pPr marL="342900" indent="-342900">
              <a:buFont typeface="+mj-lt"/>
              <a:buAutoNum type="arabicPeriod"/>
            </a:pPr>
            <a:r>
              <a:rPr lang="en-GB" dirty="0"/>
              <a:t>Descriptive stats</a:t>
            </a:r>
          </a:p>
          <a:p>
            <a:pPr marL="342900" indent="-342900">
              <a:buFont typeface="+mj-lt"/>
              <a:buAutoNum type="arabicPeriod"/>
            </a:pPr>
            <a:r>
              <a:rPr lang="en-GB" dirty="0"/>
              <a:t>Explore</a:t>
            </a:r>
          </a:p>
          <a:p>
            <a:pPr marL="342900" indent="-342900">
              <a:buFont typeface="+mj-lt"/>
              <a:buAutoNum type="arabicPeriod"/>
            </a:pPr>
            <a:r>
              <a:rPr lang="en-GB" dirty="0"/>
              <a:t>Move the variable across to the dependent list</a:t>
            </a:r>
          </a:p>
          <a:p>
            <a:pPr marL="342900" indent="-342900">
              <a:buFont typeface="+mj-lt"/>
              <a:buAutoNum type="arabicPeriod"/>
            </a:pPr>
            <a:r>
              <a:rPr lang="en-GB" dirty="0"/>
              <a:t>Click statistics and make sure </a:t>
            </a:r>
            <a:r>
              <a:rPr lang="en-GB" dirty="0" err="1"/>
              <a:t>descriptives</a:t>
            </a:r>
            <a:r>
              <a:rPr lang="en-GB" dirty="0"/>
              <a:t> is ticked – continue</a:t>
            </a:r>
          </a:p>
          <a:p>
            <a:pPr marL="342900" indent="-342900">
              <a:buFont typeface="+mj-lt"/>
              <a:buAutoNum type="arabicPeriod"/>
            </a:pPr>
            <a:r>
              <a:rPr lang="en-GB" dirty="0"/>
              <a:t>Click plots and tick histogram and normality plots with tests - continue</a:t>
            </a:r>
          </a:p>
          <a:p>
            <a:pPr marL="342900" indent="-342900">
              <a:buFont typeface="+mj-lt"/>
              <a:buAutoNum type="arabicPeriod"/>
            </a:pPr>
            <a:r>
              <a:rPr lang="en-GB" dirty="0"/>
              <a:t>Display both and OK</a:t>
            </a:r>
          </a:p>
        </p:txBody>
      </p:sp>
      <p:pic>
        <p:nvPicPr>
          <p:cNvPr id="7" name="Picture 6"/>
          <p:cNvPicPr/>
          <p:nvPr/>
        </p:nvPicPr>
        <p:blipFill>
          <a:blip r:embed="rId2">
            <a:extLst>
              <a:ext uri="{28A0092B-C50C-407E-A947-70E740481C1C}">
                <a14:useLocalDpi xmlns:a14="http://schemas.microsoft.com/office/drawing/2010/main" val="0"/>
              </a:ext>
            </a:extLst>
          </a:blip>
          <a:srcRect/>
          <a:stretch>
            <a:fillRect/>
          </a:stretch>
        </p:blipFill>
        <p:spPr bwMode="auto">
          <a:xfrm>
            <a:off x="5692213" y="3154288"/>
            <a:ext cx="3277235" cy="2621280"/>
          </a:xfrm>
          <a:prstGeom prst="rect">
            <a:avLst/>
          </a:prstGeom>
          <a:noFill/>
          <a:ln>
            <a:noFill/>
          </a:ln>
        </p:spPr>
      </p:pic>
      <p:pic>
        <p:nvPicPr>
          <p:cNvPr id="8" name="Picture 7"/>
          <p:cNvPicPr/>
          <p:nvPr/>
        </p:nvPicPr>
        <p:blipFill>
          <a:blip r:embed="rId3">
            <a:extLst>
              <a:ext uri="{28A0092B-C50C-407E-A947-70E740481C1C}">
                <a14:useLocalDpi xmlns:a14="http://schemas.microsoft.com/office/drawing/2010/main" val="0"/>
              </a:ext>
            </a:extLst>
          </a:blip>
          <a:srcRect/>
          <a:stretch>
            <a:fillRect/>
          </a:stretch>
        </p:blipFill>
        <p:spPr bwMode="auto">
          <a:xfrm>
            <a:off x="8790024" y="3214858"/>
            <a:ext cx="3050284" cy="2560710"/>
          </a:xfrm>
          <a:prstGeom prst="rect">
            <a:avLst/>
          </a:prstGeom>
          <a:noFill/>
          <a:ln>
            <a:noFill/>
          </a:ln>
        </p:spPr>
      </p:pic>
    </p:spTree>
    <p:extLst>
      <p:ext uri="{BB962C8B-B14F-4D97-AF65-F5344CB8AC3E}">
        <p14:creationId xmlns:p14="http://schemas.microsoft.com/office/powerpoint/2010/main" val="1596046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92274"/>
          </a:xfrm>
        </p:spPr>
        <p:txBody>
          <a:bodyPr/>
          <a:lstStyle/>
          <a:p>
            <a:pPr algn="ctr"/>
            <a:r>
              <a:rPr lang="en-GB" dirty="0" smtClean="0"/>
              <a:t>SPSS output for Normal Distribution</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94472782"/>
              </p:ext>
            </p:extLst>
          </p:nvPr>
        </p:nvGraphicFramePr>
        <p:xfrm>
          <a:off x="1836614" y="1352926"/>
          <a:ext cx="9081478" cy="1883551"/>
        </p:xfrm>
        <a:graphic>
          <a:graphicData uri="http://schemas.openxmlformats.org/drawingml/2006/table">
            <a:tbl>
              <a:tblPr>
                <a:tableStyleId>{5C22544A-7EE6-4342-B048-85BDC9FD1C3A}</a:tableStyleId>
              </a:tblPr>
              <a:tblGrid>
                <a:gridCol w="1297354">
                  <a:extLst>
                    <a:ext uri="{9D8B030D-6E8A-4147-A177-3AD203B41FA5}">
                      <a16:colId xmlns:a16="http://schemas.microsoft.com/office/drawing/2014/main" val="2807726206"/>
                    </a:ext>
                  </a:extLst>
                </a:gridCol>
                <a:gridCol w="1297354">
                  <a:extLst>
                    <a:ext uri="{9D8B030D-6E8A-4147-A177-3AD203B41FA5}">
                      <a16:colId xmlns:a16="http://schemas.microsoft.com/office/drawing/2014/main" val="804959323"/>
                    </a:ext>
                  </a:extLst>
                </a:gridCol>
                <a:gridCol w="1297354">
                  <a:extLst>
                    <a:ext uri="{9D8B030D-6E8A-4147-A177-3AD203B41FA5}">
                      <a16:colId xmlns:a16="http://schemas.microsoft.com/office/drawing/2014/main" val="2709609514"/>
                    </a:ext>
                  </a:extLst>
                </a:gridCol>
                <a:gridCol w="1297354">
                  <a:extLst>
                    <a:ext uri="{9D8B030D-6E8A-4147-A177-3AD203B41FA5}">
                      <a16:colId xmlns:a16="http://schemas.microsoft.com/office/drawing/2014/main" val="1900509471"/>
                    </a:ext>
                  </a:extLst>
                </a:gridCol>
                <a:gridCol w="1297354">
                  <a:extLst>
                    <a:ext uri="{9D8B030D-6E8A-4147-A177-3AD203B41FA5}">
                      <a16:colId xmlns:a16="http://schemas.microsoft.com/office/drawing/2014/main" val="3853552244"/>
                    </a:ext>
                  </a:extLst>
                </a:gridCol>
                <a:gridCol w="1297354">
                  <a:extLst>
                    <a:ext uri="{9D8B030D-6E8A-4147-A177-3AD203B41FA5}">
                      <a16:colId xmlns:a16="http://schemas.microsoft.com/office/drawing/2014/main" val="2486897094"/>
                    </a:ext>
                  </a:extLst>
                </a:gridCol>
                <a:gridCol w="1297354">
                  <a:extLst>
                    <a:ext uri="{9D8B030D-6E8A-4147-A177-3AD203B41FA5}">
                      <a16:colId xmlns:a16="http://schemas.microsoft.com/office/drawing/2014/main" val="2869364817"/>
                    </a:ext>
                  </a:extLst>
                </a:gridCol>
              </a:tblGrid>
              <a:tr h="312617">
                <a:tc gridSpan="7">
                  <a:txBody>
                    <a:bodyPr/>
                    <a:lstStyle/>
                    <a:p>
                      <a:pPr marL="38100" marR="38100" algn="ctr">
                        <a:lnSpc>
                          <a:spcPts val="1600"/>
                        </a:lnSpc>
                        <a:spcAft>
                          <a:spcPts val="0"/>
                        </a:spcAft>
                      </a:pPr>
                      <a:r>
                        <a:rPr lang="en-GB" sz="3600" dirty="0">
                          <a:effectLst/>
                        </a:rPr>
                        <a:t>Tests of Normality</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52537137"/>
                  </a:ext>
                </a:extLst>
              </a:tr>
              <a:tr h="230908">
                <a:tc rowSpan="2">
                  <a:txBody>
                    <a:bodyPr/>
                    <a:lstStyle/>
                    <a:p>
                      <a:pPr>
                        <a:lnSpc>
                          <a:spcPct val="107000"/>
                        </a:lnSpc>
                        <a:spcAft>
                          <a:spcPts val="0"/>
                        </a:spcAft>
                      </a:pPr>
                      <a:r>
                        <a:rPr lang="en-GB" sz="4000" dirty="0">
                          <a:effectLst/>
                        </a:rPr>
                        <a:t> </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gridSpan="3">
                  <a:txBody>
                    <a:bodyPr/>
                    <a:lstStyle/>
                    <a:p>
                      <a:pPr marL="38100" marR="38100" algn="ctr">
                        <a:lnSpc>
                          <a:spcPts val="1600"/>
                        </a:lnSpc>
                        <a:spcAft>
                          <a:spcPts val="0"/>
                        </a:spcAft>
                      </a:pPr>
                      <a:r>
                        <a:rPr lang="en-GB" sz="2400" dirty="0">
                          <a:effectLst/>
                        </a:rPr>
                        <a:t>Kolmogorov-</a:t>
                      </a:r>
                      <a:r>
                        <a:rPr lang="en-GB" sz="2400" dirty="0" err="1">
                          <a:effectLst/>
                        </a:rPr>
                        <a:t>Smirnov</a:t>
                      </a:r>
                      <a:r>
                        <a:rPr lang="en-GB" sz="2400" baseline="30000" dirty="0" err="1">
                          <a:effectLst/>
                        </a:rPr>
                        <a:t>a</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hMerge="1">
                  <a:txBody>
                    <a:bodyPr/>
                    <a:lstStyle/>
                    <a:p>
                      <a:endParaRPr lang="en-GB"/>
                    </a:p>
                  </a:txBody>
                  <a:tcPr/>
                </a:tc>
                <a:tc gridSpan="3">
                  <a:txBody>
                    <a:bodyPr/>
                    <a:lstStyle/>
                    <a:p>
                      <a:pPr marL="38100" marR="38100" algn="ctr">
                        <a:lnSpc>
                          <a:spcPts val="1600"/>
                        </a:lnSpc>
                        <a:spcAft>
                          <a:spcPts val="0"/>
                        </a:spcAft>
                      </a:pPr>
                      <a:r>
                        <a:rPr lang="en-GB" sz="2400" dirty="0">
                          <a:effectLst/>
                        </a:rPr>
                        <a:t>Shapiro-Wilk</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517589873"/>
                  </a:ext>
                </a:extLst>
              </a:tr>
              <a:tr h="404995">
                <a:tc vMerge="1">
                  <a:txBody>
                    <a:bodyPr/>
                    <a:lstStyle/>
                    <a:p>
                      <a:endParaRPr lang="en-GB"/>
                    </a:p>
                  </a:txBody>
                  <a:tcPr/>
                </a:tc>
                <a:tc>
                  <a:txBody>
                    <a:bodyPr/>
                    <a:lstStyle/>
                    <a:p>
                      <a:pPr marL="38100" marR="38100" algn="ctr">
                        <a:lnSpc>
                          <a:spcPts val="1600"/>
                        </a:lnSpc>
                        <a:spcAft>
                          <a:spcPts val="0"/>
                        </a:spcAft>
                      </a:pPr>
                      <a:r>
                        <a:rPr lang="en-GB" sz="2400" dirty="0">
                          <a:effectLst/>
                        </a:rPr>
                        <a:t>Statistic</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dirty="0" err="1">
                          <a:effectLst/>
                        </a:rPr>
                        <a:t>df</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effectLst/>
                        </a:rPr>
                        <a:t>Sig.</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dirty="0">
                          <a:effectLst/>
                        </a:rPr>
                        <a:t>Statistic</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dirty="0" err="1">
                          <a:effectLst/>
                        </a:rPr>
                        <a:t>df</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dirty="0">
                          <a:solidFill>
                            <a:srgbClr val="FF0000"/>
                          </a:solidFill>
                          <a:effectLst/>
                        </a:rPr>
                        <a:t>Sig.</a:t>
                      </a:r>
                      <a:endParaRPr lang="en-GB" sz="36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4013310431"/>
                  </a:ext>
                </a:extLst>
              </a:tr>
              <a:tr h="269142">
                <a:tc>
                  <a:txBody>
                    <a:bodyPr/>
                    <a:lstStyle/>
                    <a:p>
                      <a:pPr marL="38100" marR="38100">
                        <a:lnSpc>
                          <a:spcPts val="1600"/>
                        </a:lnSpc>
                        <a:spcAft>
                          <a:spcPts val="0"/>
                        </a:spcAft>
                      </a:pPr>
                      <a:r>
                        <a:rPr lang="en-GB" sz="2400">
                          <a:effectLst/>
                        </a:rPr>
                        <a:t>weight</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dirty="0">
                          <a:effectLst/>
                        </a:rPr>
                        <a:t>.198</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dirty="0">
                          <a:effectLst/>
                        </a:rPr>
                        <a:t>46</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dirty="0">
                          <a:effectLst/>
                        </a:rPr>
                        <a:t>.000</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dirty="0">
                          <a:effectLst/>
                        </a:rPr>
                        <a:t>.833</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dirty="0">
                          <a:effectLst/>
                        </a:rPr>
                        <a:t>46</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dirty="0">
                          <a:solidFill>
                            <a:srgbClr val="FF0000"/>
                          </a:solidFill>
                          <a:effectLst/>
                        </a:rPr>
                        <a:t>.000</a:t>
                      </a:r>
                      <a:endParaRPr lang="en-GB" sz="36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022453991"/>
                  </a:ext>
                </a:extLst>
              </a:tr>
              <a:tr h="418612">
                <a:tc>
                  <a:txBody>
                    <a:bodyPr/>
                    <a:lstStyle/>
                    <a:p>
                      <a:pPr marL="38100" marR="38100">
                        <a:lnSpc>
                          <a:spcPts val="1600"/>
                        </a:lnSpc>
                        <a:spcAft>
                          <a:spcPts val="0"/>
                        </a:spcAft>
                      </a:pPr>
                      <a:r>
                        <a:rPr lang="en-GB" sz="2400">
                          <a:effectLst/>
                        </a:rPr>
                        <a:t>BMI</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effectLst/>
                        </a:rPr>
                        <a:t>.114</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dirty="0">
                          <a:effectLst/>
                        </a:rPr>
                        <a:t>46</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effectLst/>
                        </a:rPr>
                        <a:t>.165</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dirty="0">
                          <a:effectLst/>
                        </a:rPr>
                        <a:t>.952</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dirty="0">
                          <a:effectLst/>
                        </a:rPr>
                        <a:t>46</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dirty="0">
                          <a:solidFill>
                            <a:srgbClr val="0070C0"/>
                          </a:solidFill>
                          <a:effectLst/>
                        </a:rPr>
                        <a:t>.054</a:t>
                      </a:r>
                      <a:endParaRPr lang="en-GB" sz="36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849589351"/>
                  </a:ext>
                </a:extLst>
              </a:tr>
              <a:tr h="230908">
                <a:tc gridSpan="7">
                  <a:txBody>
                    <a:bodyPr/>
                    <a:lstStyle/>
                    <a:p>
                      <a:pPr marL="38100" marR="38100">
                        <a:lnSpc>
                          <a:spcPts val="1600"/>
                        </a:lnSpc>
                        <a:spcAft>
                          <a:spcPts val="0"/>
                        </a:spcAft>
                      </a:pPr>
                      <a:r>
                        <a:rPr lang="en-GB" sz="900" dirty="0">
                          <a:effectLst/>
                        </a:rPr>
                        <a:t>a. Lilliefors Significance Correction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62259037"/>
                  </a:ext>
                </a:extLst>
              </a:tr>
            </a:tbl>
          </a:graphicData>
        </a:graphic>
      </p:graphicFrame>
      <p:sp>
        <p:nvSpPr>
          <p:cNvPr id="5" name="TextBox 4"/>
          <p:cNvSpPr txBox="1"/>
          <p:nvPr/>
        </p:nvSpPr>
        <p:spPr>
          <a:xfrm>
            <a:off x="838200" y="3432004"/>
            <a:ext cx="10611338" cy="3416320"/>
          </a:xfrm>
          <a:prstGeom prst="rect">
            <a:avLst/>
          </a:prstGeom>
          <a:noFill/>
        </p:spPr>
        <p:txBody>
          <a:bodyPr wrap="square" rtlCol="0">
            <a:spAutoFit/>
          </a:bodyPr>
          <a:lstStyle/>
          <a:p>
            <a:r>
              <a:rPr lang="en-GB" sz="2400" dirty="0" smtClean="0"/>
              <a:t>You will get both a histogram and table output,</a:t>
            </a:r>
          </a:p>
          <a:p>
            <a:endParaRPr lang="en-GB" sz="2400" dirty="0"/>
          </a:p>
          <a:p>
            <a:r>
              <a:rPr lang="en-GB" sz="2400" dirty="0" smtClean="0"/>
              <a:t>The values to consider are the sig value is Shapiro-Wilks.</a:t>
            </a:r>
          </a:p>
          <a:p>
            <a:endParaRPr lang="en-GB" sz="2400" dirty="0"/>
          </a:p>
          <a:p>
            <a:r>
              <a:rPr lang="en-GB" sz="2400" dirty="0" smtClean="0">
                <a:solidFill>
                  <a:srgbClr val="FF0000"/>
                </a:solidFill>
              </a:rPr>
              <a:t>If the sig value is below 0.05 then the test show that the data is </a:t>
            </a:r>
            <a:r>
              <a:rPr lang="en-GB" sz="2400" dirty="0" err="1" smtClean="0">
                <a:solidFill>
                  <a:srgbClr val="FF0000"/>
                </a:solidFill>
              </a:rPr>
              <a:t>significanctly</a:t>
            </a:r>
            <a:r>
              <a:rPr lang="en-GB" sz="2400" dirty="0" smtClean="0">
                <a:solidFill>
                  <a:srgbClr val="FF0000"/>
                </a:solidFill>
              </a:rPr>
              <a:t> different from that which you would expect in normally distribute data. – weight.</a:t>
            </a:r>
          </a:p>
          <a:p>
            <a:endParaRPr lang="en-GB" sz="2400" dirty="0"/>
          </a:p>
          <a:p>
            <a:r>
              <a:rPr lang="en-GB" sz="2400" dirty="0">
                <a:solidFill>
                  <a:srgbClr val="0070C0"/>
                </a:solidFill>
              </a:rPr>
              <a:t>If the sig value is </a:t>
            </a:r>
            <a:r>
              <a:rPr lang="en-GB" sz="2400" dirty="0" smtClean="0">
                <a:solidFill>
                  <a:srgbClr val="0070C0"/>
                </a:solidFill>
              </a:rPr>
              <a:t>greater than </a:t>
            </a:r>
            <a:r>
              <a:rPr lang="en-GB" sz="2400" dirty="0">
                <a:solidFill>
                  <a:srgbClr val="0070C0"/>
                </a:solidFill>
              </a:rPr>
              <a:t>0.05 then the test show that the data is </a:t>
            </a:r>
            <a:r>
              <a:rPr lang="en-GB" sz="2400" dirty="0" smtClean="0">
                <a:solidFill>
                  <a:srgbClr val="0070C0"/>
                </a:solidFill>
              </a:rPr>
              <a:t>similar to that which </a:t>
            </a:r>
            <a:r>
              <a:rPr lang="en-GB" sz="2400" dirty="0">
                <a:solidFill>
                  <a:srgbClr val="0070C0"/>
                </a:solidFill>
              </a:rPr>
              <a:t>you would expect in normally distribute </a:t>
            </a:r>
            <a:r>
              <a:rPr lang="en-GB" sz="2400" dirty="0" smtClean="0">
                <a:solidFill>
                  <a:srgbClr val="0070C0"/>
                </a:solidFill>
              </a:rPr>
              <a:t>data – BMI.</a:t>
            </a:r>
            <a:endParaRPr lang="en-GB" sz="2400" dirty="0"/>
          </a:p>
        </p:txBody>
      </p:sp>
    </p:spTree>
    <p:extLst>
      <p:ext uri="{BB962C8B-B14F-4D97-AF65-F5344CB8AC3E}">
        <p14:creationId xmlns:p14="http://schemas.microsoft.com/office/powerpoint/2010/main" val="24912448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24413"/>
          </a:xfrm>
        </p:spPr>
        <p:txBody>
          <a:bodyPr/>
          <a:lstStyle/>
          <a:p>
            <a:pPr algn="ctr"/>
            <a:r>
              <a:rPr lang="en-GB" dirty="0" smtClean="0"/>
              <a:t>Percentiles / Quartiles</a:t>
            </a:r>
            <a:endParaRPr lang="en-GB" dirty="0"/>
          </a:p>
        </p:txBody>
      </p:sp>
      <p:sp>
        <p:nvSpPr>
          <p:cNvPr id="3" name="Content Placeholder 2"/>
          <p:cNvSpPr>
            <a:spLocks noGrp="1"/>
          </p:cNvSpPr>
          <p:nvPr>
            <p:ph idx="1"/>
          </p:nvPr>
        </p:nvSpPr>
        <p:spPr>
          <a:xfrm>
            <a:off x="838200" y="1211385"/>
            <a:ext cx="10515600" cy="4965578"/>
          </a:xfrm>
        </p:spPr>
        <p:txBody>
          <a:bodyPr>
            <a:normAutofit fontScale="92500" lnSpcReduction="10000"/>
          </a:bodyPr>
          <a:lstStyle/>
          <a:p>
            <a:pPr marL="0" indent="0">
              <a:buNone/>
            </a:pPr>
            <a:r>
              <a:rPr lang="en-GB" dirty="0" smtClean="0"/>
              <a:t>These measures spilt the data set into 100 equal parts and tell us what percentage of total frequency of the data is below the desired level.</a:t>
            </a:r>
          </a:p>
          <a:p>
            <a:pPr marL="0" indent="0">
              <a:buNone/>
            </a:pPr>
            <a:endParaRPr lang="en-GB" dirty="0"/>
          </a:p>
          <a:p>
            <a:pPr marL="0" indent="0">
              <a:buNone/>
            </a:pPr>
            <a:r>
              <a:rPr lang="en-GB" dirty="0" smtClean="0">
                <a:solidFill>
                  <a:srgbClr val="0070C0"/>
                </a:solidFill>
              </a:rPr>
              <a:t>A Percentile is a measure used to indicate a value to which a given percentage of data are below.</a:t>
            </a:r>
          </a:p>
          <a:p>
            <a:pPr marL="0" indent="0">
              <a:buNone/>
            </a:pPr>
            <a:endParaRPr lang="en-GB" dirty="0"/>
          </a:p>
          <a:p>
            <a:pPr marL="0" indent="0">
              <a:buNone/>
            </a:pPr>
            <a:r>
              <a:rPr lang="en-GB" dirty="0" smtClean="0"/>
              <a:t>e.g. the 10</a:t>
            </a:r>
            <a:r>
              <a:rPr lang="en-GB" baseline="30000" dirty="0" smtClean="0"/>
              <a:t>th</a:t>
            </a:r>
            <a:r>
              <a:rPr lang="en-GB" dirty="0" smtClean="0"/>
              <a:t>  percentile is the value or score below which 10% of the data can be found.</a:t>
            </a:r>
          </a:p>
          <a:p>
            <a:pPr marL="0" indent="0">
              <a:buNone/>
            </a:pPr>
            <a:endParaRPr lang="en-GB" dirty="0"/>
          </a:p>
          <a:p>
            <a:pPr marL="0" indent="0">
              <a:buNone/>
            </a:pPr>
            <a:r>
              <a:rPr lang="en-GB" dirty="0" smtClean="0">
                <a:solidFill>
                  <a:srgbClr val="0070C0"/>
                </a:solidFill>
              </a:rPr>
              <a:t>Quartiles divides the data into 3 (</a:t>
            </a:r>
            <a:r>
              <a:rPr lang="en-GB" dirty="0">
                <a:solidFill>
                  <a:srgbClr val="0070C0"/>
                </a:solidFill>
              </a:rPr>
              <a:t>lower, median and upper </a:t>
            </a:r>
            <a:r>
              <a:rPr lang="en-GB" dirty="0" smtClean="0">
                <a:solidFill>
                  <a:srgbClr val="0070C0"/>
                </a:solidFill>
              </a:rPr>
              <a:t>quartiles) and provides values (lower 24.9%, 25-74.9, </a:t>
            </a:r>
            <a:r>
              <a:rPr lang="en-GB" dirty="0">
                <a:solidFill>
                  <a:srgbClr val="0070C0"/>
                </a:solidFill>
              </a:rPr>
              <a:t>upper 75</a:t>
            </a:r>
            <a:r>
              <a:rPr lang="en-GB" dirty="0" smtClean="0">
                <a:solidFill>
                  <a:srgbClr val="0070C0"/>
                </a:solidFill>
              </a:rPr>
              <a:t>%) to which that percentage of the data is.</a:t>
            </a:r>
          </a:p>
          <a:p>
            <a:pPr marL="0" indent="0">
              <a:buNone/>
            </a:pPr>
            <a:endParaRPr lang="en-GB" dirty="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19626258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Percentiles / </a:t>
            </a:r>
            <a:r>
              <a:rPr lang="en-GB" dirty="0" smtClean="0"/>
              <a:t>Quartiles in SPSS</a:t>
            </a:r>
            <a:endParaRPr lang="en-GB" dirty="0"/>
          </a:p>
        </p:txBody>
      </p:sp>
      <p:sp>
        <p:nvSpPr>
          <p:cNvPr id="3" name="Content Placeholder 2"/>
          <p:cNvSpPr>
            <a:spLocks noGrp="1"/>
          </p:cNvSpPr>
          <p:nvPr>
            <p:ph idx="1"/>
          </p:nvPr>
        </p:nvSpPr>
        <p:spPr>
          <a:xfrm>
            <a:off x="289170" y="1825625"/>
            <a:ext cx="5064368" cy="4351338"/>
          </a:xfrm>
        </p:spPr>
        <p:txBody>
          <a:bodyPr>
            <a:normAutofit fontScale="92500" lnSpcReduction="10000"/>
          </a:bodyPr>
          <a:lstStyle/>
          <a:p>
            <a:pPr marL="514350" indent="-514350">
              <a:buFont typeface="+mj-lt"/>
              <a:buAutoNum type="arabicPeriod"/>
            </a:pPr>
            <a:r>
              <a:rPr lang="en-GB" dirty="0" smtClean="0"/>
              <a:t>Input data into SPSS</a:t>
            </a:r>
          </a:p>
          <a:p>
            <a:pPr marL="514350" indent="-514350">
              <a:buFont typeface="+mj-lt"/>
              <a:buAutoNum type="arabicPeriod"/>
            </a:pPr>
            <a:r>
              <a:rPr lang="en-GB" dirty="0" smtClean="0"/>
              <a:t>Analyse</a:t>
            </a:r>
          </a:p>
          <a:p>
            <a:pPr marL="514350" indent="-514350">
              <a:buFont typeface="+mj-lt"/>
              <a:buAutoNum type="arabicPeriod"/>
            </a:pPr>
            <a:r>
              <a:rPr lang="en-GB" dirty="0" smtClean="0"/>
              <a:t>Descriptive statistics</a:t>
            </a:r>
          </a:p>
          <a:p>
            <a:pPr marL="514350" indent="-514350">
              <a:buFont typeface="+mj-lt"/>
              <a:buAutoNum type="arabicPeriod"/>
            </a:pPr>
            <a:r>
              <a:rPr lang="en-GB" dirty="0" smtClean="0"/>
              <a:t>Frequencies</a:t>
            </a:r>
          </a:p>
          <a:p>
            <a:pPr marL="514350" indent="-514350">
              <a:buFont typeface="+mj-lt"/>
              <a:buAutoNum type="arabicPeriod"/>
            </a:pPr>
            <a:r>
              <a:rPr lang="en-GB" dirty="0" smtClean="0"/>
              <a:t>Move variables across</a:t>
            </a:r>
          </a:p>
          <a:p>
            <a:pPr marL="514350" indent="-514350">
              <a:buFont typeface="+mj-lt"/>
              <a:buAutoNum type="arabicPeriod"/>
            </a:pPr>
            <a:r>
              <a:rPr lang="en-GB" dirty="0" smtClean="0"/>
              <a:t>Click statistics – chose what you want i.e. </a:t>
            </a:r>
            <a:r>
              <a:rPr lang="en-GB" dirty="0" smtClean="0">
                <a:solidFill>
                  <a:srgbClr val="FF0000"/>
                </a:solidFill>
              </a:rPr>
              <a:t>Quartiles, percentiles (60%), mean, min and max.</a:t>
            </a:r>
          </a:p>
          <a:p>
            <a:pPr marL="514350" indent="-514350">
              <a:buFont typeface="+mj-lt"/>
              <a:buAutoNum type="arabicPeriod"/>
            </a:pPr>
            <a:r>
              <a:rPr lang="en-GB" dirty="0" smtClean="0"/>
              <a:t>Unclick display frequency tables and then OK</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522515707"/>
              </p:ext>
            </p:extLst>
          </p:nvPr>
        </p:nvGraphicFramePr>
        <p:xfrm>
          <a:off x="6030105" y="1758274"/>
          <a:ext cx="4465956" cy="3501479"/>
        </p:xfrm>
        <a:graphic>
          <a:graphicData uri="http://schemas.openxmlformats.org/drawingml/2006/table">
            <a:tbl>
              <a:tblPr>
                <a:tableStyleId>{5C22544A-7EE6-4342-B048-85BDC9FD1C3A}</a:tableStyleId>
              </a:tblPr>
              <a:tblGrid>
                <a:gridCol w="1622826">
                  <a:extLst>
                    <a:ext uri="{9D8B030D-6E8A-4147-A177-3AD203B41FA5}">
                      <a16:colId xmlns:a16="http://schemas.microsoft.com/office/drawing/2014/main" val="3673619232"/>
                    </a:ext>
                  </a:extLst>
                </a:gridCol>
                <a:gridCol w="1421565">
                  <a:extLst>
                    <a:ext uri="{9D8B030D-6E8A-4147-A177-3AD203B41FA5}">
                      <a16:colId xmlns:a16="http://schemas.microsoft.com/office/drawing/2014/main" val="2516478882"/>
                    </a:ext>
                  </a:extLst>
                </a:gridCol>
                <a:gridCol w="1421565">
                  <a:extLst>
                    <a:ext uri="{9D8B030D-6E8A-4147-A177-3AD203B41FA5}">
                      <a16:colId xmlns:a16="http://schemas.microsoft.com/office/drawing/2014/main" val="3067670600"/>
                    </a:ext>
                  </a:extLst>
                </a:gridCol>
              </a:tblGrid>
              <a:tr h="328949">
                <a:tc gridSpan="3">
                  <a:txBody>
                    <a:bodyPr/>
                    <a:lstStyle/>
                    <a:p>
                      <a:pPr marL="38100" marR="38100" algn="l">
                        <a:lnSpc>
                          <a:spcPts val="1600"/>
                        </a:lnSpc>
                        <a:spcAft>
                          <a:spcPts val="0"/>
                        </a:spcAft>
                      </a:pPr>
                      <a:r>
                        <a:rPr lang="en-GB" sz="3600" dirty="0">
                          <a:effectLst/>
                        </a:rPr>
                        <a:t>Statistics</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304336366"/>
                  </a:ext>
                </a:extLst>
              </a:tr>
              <a:tr h="317253">
                <a:tc gridSpan="3">
                  <a:txBody>
                    <a:bodyPr/>
                    <a:lstStyle/>
                    <a:p>
                      <a:pPr algn="l">
                        <a:lnSpc>
                          <a:spcPts val="1600"/>
                        </a:lnSpc>
                        <a:spcAft>
                          <a:spcPts val="0"/>
                        </a:spcAft>
                      </a:pPr>
                      <a:r>
                        <a:rPr lang="en-GB" sz="2400" dirty="0">
                          <a:effectLst/>
                        </a:rPr>
                        <a:t>weight  </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141819722"/>
                  </a:ext>
                </a:extLst>
              </a:tr>
              <a:tr h="317253">
                <a:tc rowSpan="2">
                  <a:txBody>
                    <a:bodyPr/>
                    <a:lstStyle/>
                    <a:p>
                      <a:pPr marL="38100" marR="38100" algn="l">
                        <a:lnSpc>
                          <a:spcPts val="1600"/>
                        </a:lnSpc>
                        <a:spcAft>
                          <a:spcPts val="0"/>
                        </a:spcAft>
                      </a:pPr>
                      <a:r>
                        <a:rPr lang="en-GB" sz="2400">
                          <a:effectLst/>
                        </a:rPr>
                        <a:t>N</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l">
                        <a:lnSpc>
                          <a:spcPts val="1600"/>
                        </a:lnSpc>
                        <a:spcAft>
                          <a:spcPts val="0"/>
                        </a:spcAft>
                      </a:pPr>
                      <a:r>
                        <a:rPr lang="en-GB" sz="2400" dirty="0">
                          <a:effectLst/>
                        </a:rPr>
                        <a:t>Valid</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l">
                        <a:lnSpc>
                          <a:spcPts val="1600"/>
                        </a:lnSpc>
                        <a:spcAft>
                          <a:spcPts val="0"/>
                        </a:spcAft>
                      </a:pPr>
                      <a:r>
                        <a:rPr lang="en-GB" sz="2400">
                          <a:effectLst/>
                        </a:rPr>
                        <a:t>46</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57547434"/>
                  </a:ext>
                </a:extLst>
              </a:tr>
              <a:tr h="317253">
                <a:tc vMerge="1">
                  <a:txBody>
                    <a:bodyPr/>
                    <a:lstStyle/>
                    <a:p>
                      <a:endParaRPr lang="en-GB"/>
                    </a:p>
                  </a:txBody>
                  <a:tcPr/>
                </a:tc>
                <a:tc>
                  <a:txBody>
                    <a:bodyPr/>
                    <a:lstStyle/>
                    <a:p>
                      <a:pPr marL="38100" marR="38100" algn="l">
                        <a:lnSpc>
                          <a:spcPts val="1600"/>
                        </a:lnSpc>
                        <a:spcAft>
                          <a:spcPts val="0"/>
                        </a:spcAft>
                      </a:pPr>
                      <a:r>
                        <a:rPr lang="en-GB" sz="2400" dirty="0">
                          <a:effectLst/>
                        </a:rPr>
                        <a:t>Missing</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l">
                        <a:lnSpc>
                          <a:spcPts val="1600"/>
                        </a:lnSpc>
                        <a:spcAft>
                          <a:spcPts val="0"/>
                        </a:spcAft>
                      </a:pPr>
                      <a:r>
                        <a:rPr lang="en-GB" sz="2400">
                          <a:effectLst/>
                        </a:rPr>
                        <a:t>0</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650956897"/>
                  </a:ext>
                </a:extLst>
              </a:tr>
              <a:tr h="317253">
                <a:tc gridSpan="2">
                  <a:txBody>
                    <a:bodyPr/>
                    <a:lstStyle/>
                    <a:p>
                      <a:pPr marL="38100" marR="38100" algn="l">
                        <a:lnSpc>
                          <a:spcPts val="1600"/>
                        </a:lnSpc>
                        <a:spcAft>
                          <a:spcPts val="0"/>
                        </a:spcAft>
                      </a:pPr>
                      <a:r>
                        <a:rPr lang="en-GB" sz="2400" dirty="0">
                          <a:effectLst/>
                        </a:rPr>
                        <a:t>Mean</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a:txBody>
                    <a:bodyPr/>
                    <a:lstStyle/>
                    <a:p>
                      <a:pPr marL="38100" marR="38100" algn="l">
                        <a:lnSpc>
                          <a:spcPts val="1600"/>
                        </a:lnSpc>
                        <a:spcAft>
                          <a:spcPts val="0"/>
                        </a:spcAft>
                      </a:pPr>
                      <a:r>
                        <a:rPr lang="en-GB" sz="2400" dirty="0">
                          <a:effectLst/>
                        </a:rPr>
                        <a:t>93.1739</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4145016612"/>
                  </a:ext>
                </a:extLst>
              </a:tr>
              <a:tr h="317253">
                <a:tc gridSpan="2">
                  <a:txBody>
                    <a:bodyPr/>
                    <a:lstStyle/>
                    <a:p>
                      <a:pPr marL="38100" marR="38100" algn="l">
                        <a:lnSpc>
                          <a:spcPts val="1600"/>
                        </a:lnSpc>
                        <a:spcAft>
                          <a:spcPts val="0"/>
                        </a:spcAft>
                      </a:pPr>
                      <a:r>
                        <a:rPr lang="en-GB" sz="2400">
                          <a:effectLst/>
                        </a:rPr>
                        <a:t>Minimum</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a:txBody>
                    <a:bodyPr/>
                    <a:lstStyle/>
                    <a:p>
                      <a:pPr marL="38100" marR="38100" algn="l">
                        <a:lnSpc>
                          <a:spcPts val="1600"/>
                        </a:lnSpc>
                        <a:spcAft>
                          <a:spcPts val="0"/>
                        </a:spcAft>
                      </a:pPr>
                      <a:r>
                        <a:rPr lang="en-GB" sz="2400" dirty="0">
                          <a:effectLst/>
                        </a:rPr>
                        <a:t>55.00</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186776809"/>
                  </a:ext>
                </a:extLst>
              </a:tr>
              <a:tr h="317253">
                <a:tc gridSpan="2">
                  <a:txBody>
                    <a:bodyPr/>
                    <a:lstStyle/>
                    <a:p>
                      <a:pPr marL="38100" marR="38100" algn="l">
                        <a:lnSpc>
                          <a:spcPts val="1600"/>
                        </a:lnSpc>
                        <a:spcAft>
                          <a:spcPts val="0"/>
                        </a:spcAft>
                      </a:pPr>
                      <a:r>
                        <a:rPr lang="en-GB" sz="2400">
                          <a:effectLst/>
                        </a:rPr>
                        <a:t>Maximum</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a:txBody>
                    <a:bodyPr/>
                    <a:lstStyle/>
                    <a:p>
                      <a:pPr marL="38100" marR="38100" algn="l">
                        <a:lnSpc>
                          <a:spcPts val="1600"/>
                        </a:lnSpc>
                        <a:spcAft>
                          <a:spcPts val="0"/>
                        </a:spcAft>
                      </a:pPr>
                      <a:r>
                        <a:rPr lang="en-GB" sz="2400" dirty="0">
                          <a:effectLst/>
                        </a:rPr>
                        <a:t>187.00</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61699175"/>
                  </a:ext>
                </a:extLst>
              </a:tr>
              <a:tr h="317253">
                <a:tc rowSpan="4">
                  <a:txBody>
                    <a:bodyPr/>
                    <a:lstStyle/>
                    <a:p>
                      <a:pPr marL="38100" marR="38100" algn="l">
                        <a:lnSpc>
                          <a:spcPts val="1600"/>
                        </a:lnSpc>
                        <a:spcAft>
                          <a:spcPts val="0"/>
                        </a:spcAft>
                      </a:pPr>
                      <a:r>
                        <a:rPr lang="en-GB" sz="2400" dirty="0">
                          <a:effectLst/>
                        </a:rPr>
                        <a:t>Percentiles</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l">
                        <a:lnSpc>
                          <a:spcPts val="1600"/>
                        </a:lnSpc>
                        <a:spcAft>
                          <a:spcPts val="0"/>
                        </a:spcAft>
                      </a:pPr>
                      <a:r>
                        <a:rPr lang="en-GB" sz="2400">
                          <a:effectLst/>
                        </a:rPr>
                        <a:t>25</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l">
                        <a:lnSpc>
                          <a:spcPts val="1600"/>
                        </a:lnSpc>
                        <a:spcAft>
                          <a:spcPts val="0"/>
                        </a:spcAft>
                      </a:pPr>
                      <a:r>
                        <a:rPr lang="en-GB" sz="2400" dirty="0">
                          <a:effectLst/>
                        </a:rPr>
                        <a:t>75.0000</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983962604"/>
                  </a:ext>
                </a:extLst>
              </a:tr>
              <a:tr h="317253">
                <a:tc vMerge="1">
                  <a:txBody>
                    <a:bodyPr/>
                    <a:lstStyle/>
                    <a:p>
                      <a:endParaRPr lang="en-GB"/>
                    </a:p>
                  </a:txBody>
                  <a:tcPr/>
                </a:tc>
                <a:tc>
                  <a:txBody>
                    <a:bodyPr/>
                    <a:lstStyle/>
                    <a:p>
                      <a:pPr marL="38100" marR="38100" algn="l">
                        <a:lnSpc>
                          <a:spcPts val="1600"/>
                        </a:lnSpc>
                        <a:spcAft>
                          <a:spcPts val="0"/>
                        </a:spcAft>
                      </a:pPr>
                      <a:r>
                        <a:rPr lang="en-GB" sz="2400">
                          <a:effectLst/>
                        </a:rPr>
                        <a:t>50</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l">
                        <a:lnSpc>
                          <a:spcPts val="1600"/>
                        </a:lnSpc>
                        <a:spcAft>
                          <a:spcPts val="0"/>
                        </a:spcAft>
                      </a:pPr>
                      <a:r>
                        <a:rPr lang="en-GB" sz="2400" dirty="0">
                          <a:effectLst/>
                        </a:rPr>
                        <a:t>87.5000</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44848793"/>
                  </a:ext>
                </a:extLst>
              </a:tr>
              <a:tr h="317253">
                <a:tc vMerge="1">
                  <a:txBody>
                    <a:bodyPr/>
                    <a:lstStyle/>
                    <a:p>
                      <a:endParaRPr lang="en-GB"/>
                    </a:p>
                  </a:txBody>
                  <a:tcPr/>
                </a:tc>
                <a:tc>
                  <a:txBody>
                    <a:bodyPr/>
                    <a:lstStyle/>
                    <a:p>
                      <a:pPr marL="38100" marR="38100" algn="l">
                        <a:lnSpc>
                          <a:spcPts val="1600"/>
                        </a:lnSpc>
                        <a:spcAft>
                          <a:spcPts val="0"/>
                        </a:spcAft>
                      </a:pPr>
                      <a:r>
                        <a:rPr lang="en-GB" sz="2400">
                          <a:effectLst/>
                        </a:rPr>
                        <a:t>60</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l">
                        <a:lnSpc>
                          <a:spcPts val="1600"/>
                        </a:lnSpc>
                        <a:spcAft>
                          <a:spcPts val="0"/>
                        </a:spcAft>
                      </a:pPr>
                      <a:r>
                        <a:rPr lang="en-GB" sz="2400" dirty="0">
                          <a:effectLst/>
                        </a:rPr>
                        <a:t>91.2000</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076173739"/>
                  </a:ext>
                </a:extLst>
              </a:tr>
              <a:tr h="317253">
                <a:tc vMerge="1">
                  <a:txBody>
                    <a:bodyPr/>
                    <a:lstStyle/>
                    <a:p>
                      <a:endParaRPr lang="en-GB"/>
                    </a:p>
                  </a:txBody>
                  <a:tcPr/>
                </a:tc>
                <a:tc>
                  <a:txBody>
                    <a:bodyPr/>
                    <a:lstStyle/>
                    <a:p>
                      <a:pPr marL="38100" marR="38100" algn="l">
                        <a:lnSpc>
                          <a:spcPts val="1600"/>
                        </a:lnSpc>
                        <a:spcAft>
                          <a:spcPts val="0"/>
                        </a:spcAft>
                      </a:pPr>
                      <a:r>
                        <a:rPr lang="en-GB" sz="2400">
                          <a:effectLst/>
                        </a:rPr>
                        <a:t>75</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l">
                        <a:lnSpc>
                          <a:spcPts val="1600"/>
                        </a:lnSpc>
                        <a:spcAft>
                          <a:spcPts val="0"/>
                        </a:spcAft>
                      </a:pPr>
                      <a:r>
                        <a:rPr lang="en-GB" sz="2400" dirty="0">
                          <a:effectLst/>
                        </a:rPr>
                        <a:t>105.0000</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352497978"/>
                  </a:ext>
                </a:extLst>
              </a:tr>
            </a:tbl>
          </a:graphicData>
        </a:graphic>
      </p:graphicFrame>
    </p:spTree>
    <p:extLst>
      <p:ext uri="{BB962C8B-B14F-4D97-AF65-F5344CB8AC3E}">
        <p14:creationId xmlns:p14="http://schemas.microsoft.com/office/powerpoint/2010/main" val="16472871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Z scores or Standard Scores</a:t>
            </a:r>
            <a:endParaRPr lang="en-GB" dirty="0"/>
          </a:p>
        </p:txBody>
      </p:sp>
      <p:sp>
        <p:nvSpPr>
          <p:cNvPr id="3" name="Content Placeholder 2"/>
          <p:cNvSpPr>
            <a:spLocks noGrp="1"/>
          </p:cNvSpPr>
          <p:nvPr>
            <p:ph idx="1"/>
          </p:nvPr>
        </p:nvSpPr>
        <p:spPr>
          <a:xfrm>
            <a:off x="838200" y="1497379"/>
            <a:ext cx="10515600" cy="2832344"/>
          </a:xfrm>
        </p:spPr>
        <p:txBody>
          <a:bodyPr>
            <a:normAutofit fontScale="92500" lnSpcReduction="20000"/>
          </a:bodyPr>
          <a:lstStyle/>
          <a:p>
            <a:pPr marL="0" indent="0">
              <a:buNone/>
            </a:pPr>
            <a:r>
              <a:rPr lang="en-GB" dirty="0" smtClean="0">
                <a:solidFill>
                  <a:srgbClr val="FF0000"/>
                </a:solidFill>
              </a:rPr>
              <a:t>This is the number of standard deviations from the mean (above or below) a specific data point is. This gives us an exact position of a data point compared to the rest of the data and provides more detailed information than the general SD. This can then be used to determine the exact percentage of data points above or below a certain point.</a:t>
            </a:r>
          </a:p>
          <a:p>
            <a:pPr marL="0" indent="0">
              <a:buNone/>
            </a:pPr>
            <a:endParaRPr lang="en-GB" dirty="0"/>
          </a:p>
          <a:p>
            <a:pPr marL="0" indent="0">
              <a:buNone/>
            </a:pPr>
            <a:r>
              <a:rPr lang="en-GB" dirty="0" smtClean="0"/>
              <a:t>The process of converting data to Z scores is called standardising and is calculated from the value, mean and SD.</a:t>
            </a:r>
          </a:p>
          <a:p>
            <a:pPr marL="0" indent="0">
              <a:buNone/>
            </a:pPr>
            <a:endParaRPr lang="en-GB" dirty="0" smtClean="0"/>
          </a:p>
          <a:p>
            <a:pPr marL="0" indent="0">
              <a:buNone/>
            </a:pPr>
            <a:endParaRPr lang="en-GB" dirty="0"/>
          </a:p>
          <a:p>
            <a:pPr marL="0" indent="0">
              <a:buNone/>
            </a:pPr>
            <a:endParaRPr lang="en-GB" dirty="0"/>
          </a:p>
        </p:txBody>
      </p:sp>
      <p:sp>
        <p:nvSpPr>
          <p:cNvPr id="4" name="AutoShape 2" descr="z={x-\mu  \over \sigma }"/>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4" descr="C:\Users\d.gardner\Desktop\GARDNER\Teaching\SHSS5069 Biomechanics\Z-score-formula.webp"/>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mc:AlternateContent xmlns:mc="http://schemas.openxmlformats.org/markup-compatibility/2006" xmlns:a14="http://schemas.microsoft.com/office/drawing/2010/main">
        <mc:Choice Requires="a14">
          <p:sp>
            <p:nvSpPr>
              <p:cNvPr id="9" name="TextBox 8"/>
              <p:cNvSpPr txBox="1"/>
              <p:nvPr/>
            </p:nvSpPr>
            <p:spPr>
              <a:xfrm>
                <a:off x="3559906" y="4329723"/>
                <a:ext cx="4388340" cy="843629"/>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GB" sz="3200" b="0" i="1" smtClean="0">
                          <a:latin typeface="Cambria Math" panose="02040503050406030204" pitchFamily="18" charset="0"/>
                        </a:rPr>
                        <m:t>𝑍</m:t>
                      </m:r>
                      <m:r>
                        <a:rPr lang="en-GB" sz="3200" b="0" i="1" smtClean="0">
                          <a:latin typeface="Cambria Math" panose="02040503050406030204" pitchFamily="18" charset="0"/>
                        </a:rPr>
                        <m:t>= </m:t>
                      </m:r>
                      <m:f>
                        <m:fPr>
                          <m:ctrlPr>
                            <a:rPr lang="en-GB" sz="3200" b="0" i="1" smtClean="0">
                              <a:latin typeface="Cambria Math" panose="02040503050406030204" pitchFamily="18" charset="0"/>
                            </a:rPr>
                          </m:ctrlPr>
                        </m:fPr>
                        <m:num>
                          <m:r>
                            <a:rPr lang="en-GB" sz="3200" b="0" i="1" smtClean="0">
                              <a:latin typeface="Cambria Math" panose="02040503050406030204" pitchFamily="18" charset="0"/>
                            </a:rPr>
                            <m:t>𝑠𝑐𝑜𝑟𝑒</m:t>
                          </m:r>
                          <m:r>
                            <a:rPr lang="en-GB" sz="3200" b="0" i="1" smtClean="0">
                              <a:latin typeface="Cambria Math" panose="02040503050406030204" pitchFamily="18" charset="0"/>
                            </a:rPr>
                            <m:t>−</m:t>
                          </m:r>
                          <m:r>
                            <a:rPr lang="en-GB" sz="3200" b="0" i="1" smtClean="0">
                              <a:latin typeface="Cambria Math" panose="02040503050406030204" pitchFamily="18" charset="0"/>
                            </a:rPr>
                            <m:t>𝑚𝑒𝑎𝑛</m:t>
                          </m:r>
                        </m:num>
                        <m:den>
                          <m:r>
                            <a:rPr lang="en-GB" sz="3200" b="0" i="1" smtClean="0">
                              <a:latin typeface="Cambria Math" panose="02040503050406030204" pitchFamily="18" charset="0"/>
                            </a:rPr>
                            <m:t>𝑆𝐷</m:t>
                          </m:r>
                        </m:den>
                      </m:f>
                    </m:oMath>
                  </m:oMathPara>
                </a14:m>
                <a:endParaRPr lang="en-GB" dirty="0"/>
              </a:p>
            </p:txBody>
          </p:sp>
        </mc:Choice>
        <mc:Fallback xmlns="">
          <p:sp>
            <p:nvSpPr>
              <p:cNvPr id="9" name="TextBox 8"/>
              <p:cNvSpPr txBox="1">
                <a:spLocks noRot="1" noChangeAspect="1" noMove="1" noResize="1" noEditPoints="1" noAdjustHandles="1" noChangeArrowheads="1" noChangeShapeType="1" noTextEdit="1"/>
              </p:cNvSpPr>
              <p:nvPr/>
            </p:nvSpPr>
            <p:spPr>
              <a:xfrm>
                <a:off x="3559906" y="4329723"/>
                <a:ext cx="4388340" cy="843629"/>
              </a:xfrm>
              <a:prstGeom prst="rect">
                <a:avLst/>
              </a:prstGeom>
              <a:blipFill>
                <a:blip r:embed="rId2"/>
                <a:stretch>
                  <a:fillRect/>
                </a:stretch>
              </a:blipFill>
            </p:spPr>
            <p:txBody>
              <a:bodyPr/>
              <a:lstStyle/>
              <a:p>
                <a:r>
                  <a:rPr lang="en-GB">
                    <a:noFill/>
                  </a:rPr>
                  <a:t> </a:t>
                </a:r>
              </a:p>
            </p:txBody>
          </p:sp>
        </mc:Fallback>
      </mc:AlternateContent>
      <p:sp>
        <p:nvSpPr>
          <p:cNvPr id="10" name="TextBox 9"/>
          <p:cNvSpPr txBox="1"/>
          <p:nvPr/>
        </p:nvSpPr>
        <p:spPr>
          <a:xfrm>
            <a:off x="726831" y="5384800"/>
            <a:ext cx="10300677" cy="461665"/>
          </a:xfrm>
          <a:prstGeom prst="rect">
            <a:avLst/>
          </a:prstGeom>
          <a:noFill/>
        </p:spPr>
        <p:txBody>
          <a:bodyPr wrap="square" rtlCol="0">
            <a:spAutoFit/>
          </a:bodyPr>
          <a:lstStyle/>
          <a:p>
            <a:pPr algn="ctr"/>
            <a:r>
              <a:rPr lang="en-GB" sz="2400" dirty="0" smtClean="0">
                <a:solidFill>
                  <a:srgbClr val="FF0000"/>
                </a:solidFill>
              </a:rPr>
              <a:t>In a normal distribution 95% of the data lies between a Z-score of +2 and -2.</a:t>
            </a:r>
            <a:endParaRPr lang="en-GB" sz="2400" dirty="0">
              <a:solidFill>
                <a:srgbClr val="FF0000"/>
              </a:solidFill>
            </a:endParaRPr>
          </a:p>
        </p:txBody>
      </p:sp>
    </p:spTree>
    <p:extLst>
      <p:ext uri="{BB962C8B-B14F-4D97-AF65-F5344CB8AC3E}">
        <p14:creationId xmlns:p14="http://schemas.microsoft.com/office/powerpoint/2010/main" val="12671380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Use of Z-scores</a:t>
            </a:r>
            <a:endParaRPr lang="en-GB" dirty="0"/>
          </a:p>
        </p:txBody>
      </p:sp>
      <p:sp>
        <p:nvSpPr>
          <p:cNvPr id="4" name="Text Placeholder 3"/>
          <p:cNvSpPr>
            <a:spLocks noGrp="1"/>
          </p:cNvSpPr>
          <p:nvPr>
            <p:ph type="body" idx="1"/>
          </p:nvPr>
        </p:nvSpPr>
        <p:spPr>
          <a:xfrm>
            <a:off x="839788" y="1681163"/>
            <a:ext cx="5157787" cy="402674"/>
          </a:xfrm>
        </p:spPr>
        <p:txBody>
          <a:bodyPr>
            <a:normAutofit lnSpcReduction="10000"/>
          </a:bodyPr>
          <a:lstStyle/>
          <a:p>
            <a:r>
              <a:rPr lang="en-GB" dirty="0" smtClean="0">
                <a:solidFill>
                  <a:srgbClr val="FF0000"/>
                </a:solidFill>
              </a:rPr>
              <a:t>Percentage location of a specific point </a:t>
            </a:r>
            <a:endParaRPr lang="en-GB" dirty="0">
              <a:solidFill>
                <a:srgbClr val="FF0000"/>
              </a:solidFill>
            </a:endParaRPr>
          </a:p>
        </p:txBody>
      </p:sp>
      <p:sp>
        <p:nvSpPr>
          <p:cNvPr id="5" name="Content Placeholder 4"/>
          <p:cNvSpPr>
            <a:spLocks noGrp="1"/>
          </p:cNvSpPr>
          <p:nvPr>
            <p:ph sz="half" idx="2"/>
          </p:nvPr>
        </p:nvSpPr>
        <p:spPr/>
        <p:txBody>
          <a:bodyPr/>
          <a:lstStyle/>
          <a:p>
            <a:pPr marL="0" indent="0">
              <a:buNone/>
            </a:pPr>
            <a:r>
              <a:rPr lang="en-GB" dirty="0" smtClean="0"/>
              <a:t>By using the z-score tables you can calculate the percentage </a:t>
            </a:r>
            <a:r>
              <a:rPr lang="en-GB" dirty="0"/>
              <a:t>o</a:t>
            </a:r>
            <a:r>
              <a:rPr lang="en-GB" dirty="0" smtClean="0"/>
              <a:t>f data below a value.</a:t>
            </a:r>
          </a:p>
          <a:p>
            <a:pPr marL="0" indent="0">
              <a:buNone/>
            </a:pPr>
            <a:endParaRPr lang="en-GB" dirty="0"/>
          </a:p>
          <a:p>
            <a:pPr marL="0" indent="0">
              <a:buNone/>
            </a:pPr>
            <a:r>
              <a:rPr lang="en-GB" dirty="0" smtClean="0"/>
              <a:t>i.e. if the Z-score is 0.71 then 76% of the data is below the value.</a:t>
            </a:r>
          </a:p>
          <a:p>
            <a:pPr marL="0" indent="0">
              <a:buNone/>
            </a:pPr>
            <a:endParaRPr lang="en-GB" dirty="0"/>
          </a:p>
          <a:p>
            <a:pPr marL="0" indent="0">
              <a:buNone/>
            </a:pPr>
            <a:endParaRPr lang="en-GB" dirty="0"/>
          </a:p>
        </p:txBody>
      </p:sp>
      <p:sp>
        <p:nvSpPr>
          <p:cNvPr id="6" name="Text Placeholder 5"/>
          <p:cNvSpPr>
            <a:spLocks noGrp="1"/>
          </p:cNvSpPr>
          <p:nvPr>
            <p:ph type="body" sz="quarter" idx="3"/>
          </p:nvPr>
        </p:nvSpPr>
        <p:spPr>
          <a:xfrm>
            <a:off x="6172200" y="1681163"/>
            <a:ext cx="5183188" cy="402674"/>
          </a:xfrm>
        </p:spPr>
        <p:txBody>
          <a:bodyPr>
            <a:normAutofit lnSpcReduction="10000"/>
          </a:bodyPr>
          <a:lstStyle/>
          <a:p>
            <a:r>
              <a:rPr lang="en-GB" dirty="0" smtClean="0">
                <a:solidFill>
                  <a:srgbClr val="0070C0"/>
                </a:solidFill>
              </a:rPr>
              <a:t>Combining data</a:t>
            </a:r>
            <a:endParaRPr lang="en-GB" dirty="0">
              <a:solidFill>
                <a:srgbClr val="0070C0"/>
              </a:solidFill>
            </a:endParaRPr>
          </a:p>
        </p:txBody>
      </p:sp>
      <p:sp>
        <p:nvSpPr>
          <p:cNvPr id="7" name="Content Placeholder 6"/>
          <p:cNvSpPr>
            <a:spLocks noGrp="1"/>
          </p:cNvSpPr>
          <p:nvPr>
            <p:ph sz="quarter" idx="4"/>
          </p:nvPr>
        </p:nvSpPr>
        <p:spPr/>
        <p:txBody>
          <a:bodyPr/>
          <a:lstStyle/>
          <a:p>
            <a:pPr marL="0" indent="0">
              <a:buNone/>
            </a:pPr>
            <a:r>
              <a:rPr lang="en-GB" dirty="0" smtClean="0"/>
              <a:t>The z-score converts data sets with different means and standard deviations to data sets that have the  </a:t>
            </a:r>
            <a:r>
              <a:rPr lang="en-GB" dirty="0" err="1" smtClean="0"/>
              <a:t>ame</a:t>
            </a:r>
            <a:r>
              <a:rPr lang="en-GB" dirty="0" smtClean="0"/>
              <a:t> means and standard deviations.</a:t>
            </a:r>
          </a:p>
          <a:p>
            <a:pPr marL="0" indent="0">
              <a:buNone/>
            </a:pPr>
            <a:endParaRPr lang="en-GB" dirty="0"/>
          </a:p>
          <a:p>
            <a:pPr marL="0" indent="0">
              <a:buNone/>
            </a:pPr>
            <a:r>
              <a:rPr lang="en-GB" dirty="0" smtClean="0"/>
              <a:t>This means you can combine data sets to find composite scores.</a:t>
            </a:r>
          </a:p>
        </p:txBody>
      </p:sp>
    </p:spTree>
    <p:extLst>
      <p:ext uri="{BB962C8B-B14F-4D97-AF65-F5344CB8AC3E}">
        <p14:creationId xmlns:p14="http://schemas.microsoft.com/office/powerpoint/2010/main" val="8932735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Z-score in SPSS</a:t>
            </a:r>
            <a:endParaRPr lang="en-GB" dirty="0"/>
          </a:p>
        </p:txBody>
      </p:sp>
      <p:sp>
        <p:nvSpPr>
          <p:cNvPr id="3" name="Content Placeholder 2"/>
          <p:cNvSpPr>
            <a:spLocks noGrp="1"/>
          </p:cNvSpPr>
          <p:nvPr>
            <p:ph idx="1"/>
          </p:nvPr>
        </p:nvSpPr>
        <p:spPr/>
        <p:txBody>
          <a:bodyPr>
            <a:normAutofit lnSpcReduction="10000"/>
          </a:bodyPr>
          <a:lstStyle/>
          <a:p>
            <a:pPr marL="514350" indent="-514350">
              <a:buFont typeface="+mj-lt"/>
              <a:buAutoNum type="arabicPeriod"/>
            </a:pPr>
            <a:r>
              <a:rPr lang="en-GB" dirty="0" smtClean="0"/>
              <a:t>Input data into </a:t>
            </a:r>
            <a:r>
              <a:rPr lang="en-GB" dirty="0" smtClean="0"/>
              <a:t>SPSS</a:t>
            </a:r>
          </a:p>
          <a:p>
            <a:pPr marL="514350" indent="-514350">
              <a:buFont typeface="+mj-lt"/>
              <a:buAutoNum type="arabicPeriod"/>
            </a:pPr>
            <a:r>
              <a:rPr lang="en-GB" dirty="0" smtClean="0"/>
              <a:t>Analyse</a:t>
            </a:r>
            <a:endParaRPr lang="en-GB" dirty="0" smtClean="0"/>
          </a:p>
          <a:p>
            <a:pPr marL="514350" indent="-514350">
              <a:buFont typeface="+mj-lt"/>
              <a:buAutoNum type="arabicPeriod"/>
            </a:pPr>
            <a:r>
              <a:rPr lang="en-GB" dirty="0" smtClean="0"/>
              <a:t>Descriptive statistics</a:t>
            </a:r>
          </a:p>
          <a:p>
            <a:pPr marL="514350" indent="-514350">
              <a:buFont typeface="+mj-lt"/>
              <a:buAutoNum type="arabicPeriod"/>
            </a:pPr>
            <a:r>
              <a:rPr lang="en-GB" dirty="0" err="1" smtClean="0"/>
              <a:t>Descriptives</a:t>
            </a:r>
            <a:endParaRPr lang="en-GB" dirty="0" smtClean="0"/>
          </a:p>
          <a:p>
            <a:pPr marL="514350" indent="-514350">
              <a:buFont typeface="+mj-lt"/>
              <a:buAutoNum type="arabicPeriod"/>
            </a:pPr>
            <a:r>
              <a:rPr lang="en-GB" dirty="0" smtClean="0"/>
              <a:t>Move data across into variables</a:t>
            </a:r>
          </a:p>
          <a:p>
            <a:pPr marL="514350" indent="-514350">
              <a:buFont typeface="+mj-lt"/>
              <a:buAutoNum type="arabicPeriod"/>
            </a:pPr>
            <a:r>
              <a:rPr lang="en-GB" dirty="0" smtClean="0"/>
              <a:t>Tick ‘save </a:t>
            </a:r>
            <a:r>
              <a:rPr lang="en-GB" dirty="0" smtClean="0"/>
              <a:t>standardized </a:t>
            </a:r>
            <a:r>
              <a:rPr lang="en-GB" dirty="0" smtClean="0"/>
              <a:t>values as variables’</a:t>
            </a:r>
          </a:p>
          <a:p>
            <a:pPr marL="457200" indent="-457200">
              <a:buFont typeface="+mj-lt"/>
              <a:buAutoNum type="arabicPeriod"/>
            </a:pPr>
            <a:endParaRPr lang="en-GB" sz="2000" b="1" dirty="0" smtClean="0">
              <a:solidFill>
                <a:srgbClr val="FF0000"/>
              </a:solidFill>
            </a:endParaRPr>
          </a:p>
          <a:p>
            <a:pPr marL="0" indent="0">
              <a:buNone/>
            </a:pPr>
            <a:r>
              <a:rPr lang="en-GB" sz="2000" b="1" dirty="0" smtClean="0">
                <a:solidFill>
                  <a:srgbClr val="FF0000"/>
                </a:solidFill>
              </a:rPr>
              <a:t>This will create new columns for in your data view as z-scores for each data point.</a:t>
            </a:r>
          </a:p>
          <a:p>
            <a:pPr marL="0" indent="0">
              <a:buNone/>
            </a:pPr>
            <a:endParaRPr lang="en-GB" sz="2000" b="1" dirty="0">
              <a:solidFill>
                <a:srgbClr val="FF0000"/>
              </a:solidFill>
            </a:endParaRPr>
          </a:p>
          <a:p>
            <a:pPr marL="0" indent="0">
              <a:buNone/>
            </a:pPr>
            <a:r>
              <a:rPr lang="en-GB" sz="2000" b="1" dirty="0" smtClean="0">
                <a:solidFill>
                  <a:srgbClr val="FF0000"/>
                </a:solidFill>
              </a:rPr>
              <a:t>Calculate the Z-scores for data set 1.</a:t>
            </a:r>
          </a:p>
          <a:p>
            <a:pPr marL="0" indent="0">
              <a:buNone/>
            </a:pPr>
            <a:endParaRPr lang="en-GB" sz="2000" b="1" dirty="0">
              <a:solidFill>
                <a:srgbClr val="FF0000"/>
              </a:solidFill>
            </a:endParaRPr>
          </a:p>
          <a:p>
            <a:pPr marL="0" indent="0">
              <a:buNone/>
            </a:pPr>
            <a:endParaRPr lang="en-GB" sz="2000" b="1" dirty="0">
              <a:solidFill>
                <a:srgbClr val="FF0000"/>
              </a:solidFill>
            </a:endParaRPr>
          </a:p>
        </p:txBody>
      </p:sp>
    </p:spTree>
    <p:extLst>
      <p:ext uri="{BB962C8B-B14F-4D97-AF65-F5344CB8AC3E}">
        <p14:creationId xmlns:p14="http://schemas.microsoft.com/office/powerpoint/2010/main" val="38078450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67811"/>
          </a:xfrm>
        </p:spPr>
        <p:txBody>
          <a:bodyPr/>
          <a:lstStyle/>
          <a:p>
            <a:pPr algn="ctr"/>
            <a:r>
              <a:rPr lang="en-GB" dirty="0" smtClean="0"/>
              <a:t>Z-score Practice task 1</a:t>
            </a:r>
            <a:endParaRPr lang="en-GB" dirty="0"/>
          </a:p>
        </p:txBody>
      </p:sp>
      <p:sp>
        <p:nvSpPr>
          <p:cNvPr id="5" name="Content Placeholder 4"/>
          <p:cNvSpPr>
            <a:spLocks noGrp="1"/>
          </p:cNvSpPr>
          <p:nvPr>
            <p:ph idx="1"/>
          </p:nvPr>
        </p:nvSpPr>
        <p:spPr>
          <a:xfrm>
            <a:off x="391064" y="1132936"/>
            <a:ext cx="10962736" cy="5044027"/>
          </a:xfrm>
        </p:spPr>
        <p:txBody>
          <a:bodyPr>
            <a:normAutofit fontScale="92500" lnSpcReduction="20000"/>
          </a:bodyPr>
          <a:lstStyle/>
          <a:p>
            <a:pPr marL="0" indent="0">
              <a:buNone/>
            </a:pPr>
            <a:r>
              <a:rPr lang="en-GB" dirty="0" smtClean="0"/>
              <a:t>You have conducted a fitness analysis on a team and have collected the data in data set 1 for Z-scores.</a:t>
            </a:r>
          </a:p>
          <a:p>
            <a:pPr marL="0" indent="0">
              <a:buNone/>
            </a:pPr>
            <a:endParaRPr lang="en-GB" dirty="0"/>
          </a:p>
          <a:p>
            <a:pPr marL="0" indent="0">
              <a:buNone/>
            </a:pPr>
            <a:r>
              <a:rPr lang="en-GB" dirty="0" smtClean="0">
                <a:solidFill>
                  <a:srgbClr val="FF0000"/>
                </a:solidFill>
              </a:rPr>
              <a:t>The management have asked you to determine who is the fittest in the team and who are in need of training.</a:t>
            </a:r>
          </a:p>
          <a:p>
            <a:pPr marL="0" indent="0">
              <a:buNone/>
            </a:pPr>
            <a:endParaRPr lang="en-GB" dirty="0"/>
          </a:p>
          <a:p>
            <a:pPr marL="0" indent="0">
              <a:buNone/>
            </a:pPr>
            <a:r>
              <a:rPr lang="en-GB" dirty="0" smtClean="0"/>
              <a:t>To do this you need to compute the z scores for each measure add them together and divide by the number of measures (i.e. 3 in this case).</a:t>
            </a:r>
          </a:p>
          <a:p>
            <a:pPr marL="0" indent="0">
              <a:buNone/>
            </a:pPr>
            <a:endParaRPr lang="en-GB" dirty="0" smtClean="0"/>
          </a:p>
          <a:p>
            <a:pPr marL="0" indent="0">
              <a:buNone/>
            </a:pPr>
            <a:r>
              <a:rPr lang="en-GB" dirty="0" smtClean="0"/>
              <a:t>The person with the highest Z-score average is the fittest. Those athletes with negative z-scores need additional training.</a:t>
            </a:r>
          </a:p>
          <a:p>
            <a:pPr marL="0" indent="0">
              <a:buNone/>
            </a:pPr>
            <a:endParaRPr lang="en-GB" dirty="0" smtClean="0"/>
          </a:p>
          <a:p>
            <a:pPr marL="0" indent="0">
              <a:buNone/>
            </a:pPr>
            <a:r>
              <a:rPr lang="en-GB" dirty="0" smtClean="0"/>
              <a:t>To determine which aspects of training each of these athletes needs to take part in review the z-scores for each measure and identify any that are negative.</a:t>
            </a:r>
            <a:endParaRPr lang="en-GB" dirty="0"/>
          </a:p>
        </p:txBody>
      </p:sp>
    </p:spTree>
    <p:extLst>
      <p:ext uri="{BB962C8B-B14F-4D97-AF65-F5344CB8AC3E}">
        <p14:creationId xmlns:p14="http://schemas.microsoft.com/office/powerpoint/2010/main" val="34786445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11479"/>
          </a:xfrm>
        </p:spPr>
        <p:txBody>
          <a:bodyPr>
            <a:normAutofit fontScale="90000"/>
          </a:bodyPr>
          <a:lstStyle/>
          <a:p>
            <a:pPr algn="ctr"/>
            <a:r>
              <a:rPr lang="en-GB" dirty="0" smtClean="0"/>
              <a:t>Task results</a:t>
            </a:r>
            <a:endParaRPr lang="en-GB" dirty="0"/>
          </a:p>
        </p:txBody>
      </p:sp>
      <p:sp>
        <p:nvSpPr>
          <p:cNvPr id="5" name="TextBox 4"/>
          <p:cNvSpPr txBox="1"/>
          <p:nvPr/>
        </p:nvSpPr>
        <p:spPr>
          <a:xfrm>
            <a:off x="335902" y="976604"/>
            <a:ext cx="6083559" cy="369332"/>
          </a:xfrm>
          <a:prstGeom prst="rect">
            <a:avLst/>
          </a:prstGeom>
          <a:noFill/>
        </p:spPr>
        <p:txBody>
          <a:bodyPr wrap="square" rtlCol="0">
            <a:spAutoFit/>
          </a:bodyPr>
          <a:lstStyle/>
          <a:p>
            <a:r>
              <a:rPr lang="en-GB" dirty="0" smtClean="0"/>
              <a:t>Analysed Data</a:t>
            </a:r>
            <a:endParaRPr lang="en-GB" dirty="0"/>
          </a:p>
        </p:txBody>
      </p:sp>
      <p:sp>
        <p:nvSpPr>
          <p:cNvPr id="6" name="TextBox 5"/>
          <p:cNvSpPr txBox="1"/>
          <p:nvPr/>
        </p:nvSpPr>
        <p:spPr>
          <a:xfrm>
            <a:off x="2326432" y="4795934"/>
            <a:ext cx="6295054" cy="1477328"/>
          </a:xfrm>
          <a:prstGeom prst="rect">
            <a:avLst/>
          </a:prstGeom>
          <a:noFill/>
        </p:spPr>
        <p:txBody>
          <a:bodyPr wrap="square" rtlCol="0">
            <a:spAutoFit/>
          </a:bodyPr>
          <a:lstStyle/>
          <a:p>
            <a:pPr algn="ctr"/>
            <a:r>
              <a:rPr lang="en-GB" dirty="0" smtClean="0">
                <a:solidFill>
                  <a:srgbClr val="FF0000"/>
                </a:solidFill>
              </a:rPr>
              <a:t>Be aware we are making several dubious assumptions relating to fitness and performance.</a:t>
            </a:r>
          </a:p>
          <a:p>
            <a:endParaRPr lang="en-GB" dirty="0"/>
          </a:p>
          <a:p>
            <a:r>
              <a:rPr lang="en-GB" dirty="0" smtClean="0"/>
              <a:t>Fittest overall player is athlete H (mean Z-score of 0.748)</a:t>
            </a:r>
          </a:p>
          <a:p>
            <a:r>
              <a:rPr lang="en-GB" dirty="0" smtClean="0"/>
              <a:t>Players that need training are B,F,G,I &amp; K.</a:t>
            </a:r>
            <a:endParaRPr lang="en-GB" dirty="0"/>
          </a:p>
        </p:txBody>
      </p:sp>
      <p:graphicFrame>
        <p:nvGraphicFramePr>
          <p:cNvPr id="8" name="Table 7"/>
          <p:cNvGraphicFramePr>
            <a:graphicFrameLocks noGrp="1"/>
          </p:cNvGraphicFramePr>
          <p:nvPr>
            <p:extLst>
              <p:ext uri="{D42A27DB-BD31-4B8C-83A1-F6EECF244321}">
                <p14:modId xmlns:p14="http://schemas.microsoft.com/office/powerpoint/2010/main" val="225904439"/>
              </p:ext>
            </p:extLst>
          </p:nvPr>
        </p:nvGraphicFramePr>
        <p:xfrm>
          <a:off x="1181878" y="1446634"/>
          <a:ext cx="7902769" cy="2992762"/>
        </p:xfrm>
        <a:graphic>
          <a:graphicData uri="http://schemas.openxmlformats.org/drawingml/2006/table">
            <a:tbl>
              <a:tblPr>
                <a:tableStyleId>{5C22544A-7EE6-4342-B048-85BDC9FD1C3A}</a:tableStyleId>
              </a:tblPr>
              <a:tblGrid>
                <a:gridCol w="1174406">
                  <a:extLst>
                    <a:ext uri="{9D8B030D-6E8A-4147-A177-3AD203B41FA5}">
                      <a16:colId xmlns:a16="http://schemas.microsoft.com/office/drawing/2014/main" val="2410359066"/>
                    </a:ext>
                  </a:extLst>
                </a:gridCol>
                <a:gridCol w="1174406">
                  <a:extLst>
                    <a:ext uri="{9D8B030D-6E8A-4147-A177-3AD203B41FA5}">
                      <a16:colId xmlns:a16="http://schemas.microsoft.com/office/drawing/2014/main" val="2555345475"/>
                    </a:ext>
                  </a:extLst>
                </a:gridCol>
                <a:gridCol w="893038">
                  <a:extLst>
                    <a:ext uri="{9D8B030D-6E8A-4147-A177-3AD203B41FA5}">
                      <a16:colId xmlns:a16="http://schemas.microsoft.com/office/drawing/2014/main" val="3250765458"/>
                    </a:ext>
                  </a:extLst>
                </a:gridCol>
                <a:gridCol w="807404">
                  <a:extLst>
                    <a:ext uri="{9D8B030D-6E8A-4147-A177-3AD203B41FA5}">
                      <a16:colId xmlns:a16="http://schemas.microsoft.com/office/drawing/2014/main" val="760114140"/>
                    </a:ext>
                  </a:extLst>
                </a:gridCol>
                <a:gridCol w="243669">
                  <a:extLst>
                    <a:ext uri="{9D8B030D-6E8A-4147-A177-3AD203B41FA5}">
                      <a16:colId xmlns:a16="http://schemas.microsoft.com/office/drawing/2014/main" val="3659538092"/>
                    </a:ext>
                  </a:extLst>
                </a:gridCol>
                <a:gridCol w="1114237">
                  <a:extLst>
                    <a:ext uri="{9D8B030D-6E8A-4147-A177-3AD203B41FA5}">
                      <a16:colId xmlns:a16="http://schemas.microsoft.com/office/drawing/2014/main" val="1734486675"/>
                    </a:ext>
                  </a:extLst>
                </a:gridCol>
                <a:gridCol w="623902">
                  <a:extLst>
                    <a:ext uri="{9D8B030D-6E8A-4147-A177-3AD203B41FA5}">
                      <a16:colId xmlns:a16="http://schemas.microsoft.com/office/drawing/2014/main" val="2222257671"/>
                    </a:ext>
                  </a:extLst>
                </a:gridCol>
                <a:gridCol w="623902">
                  <a:extLst>
                    <a:ext uri="{9D8B030D-6E8A-4147-A177-3AD203B41FA5}">
                      <a16:colId xmlns:a16="http://schemas.microsoft.com/office/drawing/2014/main" val="1542563812"/>
                    </a:ext>
                  </a:extLst>
                </a:gridCol>
                <a:gridCol w="274377">
                  <a:extLst>
                    <a:ext uri="{9D8B030D-6E8A-4147-A177-3AD203B41FA5}">
                      <a16:colId xmlns:a16="http://schemas.microsoft.com/office/drawing/2014/main" val="298409419"/>
                    </a:ext>
                  </a:extLst>
                </a:gridCol>
                <a:gridCol w="973428">
                  <a:extLst>
                    <a:ext uri="{9D8B030D-6E8A-4147-A177-3AD203B41FA5}">
                      <a16:colId xmlns:a16="http://schemas.microsoft.com/office/drawing/2014/main" val="1419567412"/>
                    </a:ext>
                  </a:extLst>
                </a:gridCol>
              </a:tblGrid>
              <a:tr h="180975">
                <a:tc>
                  <a:txBody>
                    <a:bodyPr/>
                    <a:lstStyle/>
                    <a:p>
                      <a:pPr algn="ctr" fontAlgn="b"/>
                      <a:r>
                        <a:rPr lang="en-GB" sz="1200" b="0" i="0" u="none" strike="noStrike" dirty="0" smtClean="0">
                          <a:solidFill>
                            <a:srgbClr val="000000"/>
                          </a:solidFill>
                          <a:effectLst/>
                          <a:latin typeface="Calibri" panose="020F0502020204030204" pitchFamily="34" charset="0"/>
                        </a:rPr>
                        <a:t>Athlete</a:t>
                      </a:r>
                      <a:endParaRPr lang="en-GB" sz="1200" b="0" i="0" u="none" strike="noStrike" dirty="0">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dirty="0">
                          <a:effectLst/>
                        </a:rPr>
                        <a:t>Strength (kg)</a:t>
                      </a:r>
                      <a:endParaRPr lang="en-GB" sz="1200" b="0" i="0" u="none" strike="noStrike" dirty="0">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dirty="0">
                          <a:effectLst/>
                        </a:rPr>
                        <a:t>Speed (ms-1)</a:t>
                      </a:r>
                      <a:endParaRPr lang="en-GB" sz="1200" b="0" i="0" u="none" strike="noStrike" dirty="0">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Assessment position skill level (%)</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Zs Strength</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Zs Speed</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Zs Skill</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Mean Z Score</a:t>
                      </a:r>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553184143"/>
                  </a:ext>
                </a:extLst>
              </a:tr>
              <a:tr h="180975">
                <a:tc>
                  <a:txBody>
                    <a:bodyPr/>
                    <a:lstStyle/>
                    <a:p>
                      <a:pPr algn="ctr" fontAlgn="b"/>
                      <a:r>
                        <a:rPr lang="en-GB" sz="1200" b="0" i="0" u="none" strike="noStrike" dirty="0" smtClean="0">
                          <a:solidFill>
                            <a:srgbClr val="000000"/>
                          </a:solidFill>
                          <a:effectLst/>
                          <a:latin typeface="Calibri" panose="020F0502020204030204" pitchFamily="34" charset="0"/>
                        </a:rPr>
                        <a:t>A</a:t>
                      </a:r>
                      <a:endParaRPr lang="en-GB" sz="1200" b="0" i="0" u="none" strike="noStrike" dirty="0">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dirty="0">
                          <a:effectLst/>
                        </a:rPr>
                        <a:t>100</a:t>
                      </a:r>
                      <a:endParaRPr lang="en-GB" sz="1200" b="0" i="0" u="none" strike="noStrike" dirty="0">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9</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dirty="0">
                          <a:effectLst/>
                        </a:rPr>
                        <a:t>87</a:t>
                      </a:r>
                      <a:endParaRPr lang="en-GB" sz="1200" b="0" i="0" u="none" strike="noStrike" dirty="0">
                        <a:solidFill>
                          <a:srgbClr val="000000"/>
                        </a:solidFill>
                        <a:effectLst/>
                        <a:latin typeface="Calibri" panose="020F0502020204030204" pitchFamily="34" charset="0"/>
                      </a:endParaRPr>
                    </a:p>
                  </a:txBody>
                  <a:tcPr marL="4763" marR="4763" marT="4763" marB="0" anchor="b"/>
                </a:tc>
                <a:tc>
                  <a:txBody>
                    <a:bodyPr/>
                    <a:lstStyle/>
                    <a:p>
                      <a:pPr algn="ctr" fontAlgn="b"/>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dirty="0">
                          <a:effectLst/>
                        </a:rPr>
                        <a:t>0.49495</a:t>
                      </a:r>
                      <a:endParaRPr lang="en-GB" sz="1200" b="0" i="0" u="none" strike="noStrike" dirty="0">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0.29191</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0.89443</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0.56043</a:t>
                      </a:r>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895615370"/>
                  </a:ext>
                </a:extLst>
              </a:tr>
              <a:tr h="180975">
                <a:tc>
                  <a:txBody>
                    <a:bodyPr/>
                    <a:lstStyle/>
                    <a:p>
                      <a:pPr algn="ctr" fontAlgn="b"/>
                      <a:r>
                        <a:rPr lang="en-GB" sz="1200" b="0" i="0" u="none" strike="noStrike" dirty="0" smtClean="0">
                          <a:solidFill>
                            <a:srgbClr val="000000"/>
                          </a:solidFill>
                          <a:effectLst/>
                          <a:latin typeface="Calibri" panose="020F0502020204030204" pitchFamily="34" charset="0"/>
                        </a:rPr>
                        <a:t>B</a:t>
                      </a:r>
                      <a:endParaRPr lang="en-GB" sz="1200" b="0" i="0" u="none" strike="noStrike" dirty="0">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85</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dirty="0">
                          <a:effectLst/>
                        </a:rPr>
                        <a:t>8.8</a:t>
                      </a:r>
                      <a:endParaRPr lang="en-GB" sz="1200" b="0" i="0" u="none" strike="noStrike" dirty="0">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dirty="0">
                          <a:effectLst/>
                        </a:rPr>
                        <a:t>65</a:t>
                      </a:r>
                      <a:endParaRPr lang="en-GB" sz="1200" b="0" i="0" u="none" strike="noStrike" dirty="0">
                        <a:solidFill>
                          <a:srgbClr val="000000"/>
                        </a:solidFill>
                        <a:effectLst/>
                        <a:latin typeface="Calibri" panose="020F0502020204030204" pitchFamily="34" charset="0"/>
                      </a:endParaRPr>
                    </a:p>
                  </a:txBody>
                  <a:tcPr marL="4763" marR="4763" marT="4763" marB="0" anchor="b"/>
                </a:tc>
                <a:tc>
                  <a:txBody>
                    <a:bodyPr/>
                    <a:lstStyle/>
                    <a:p>
                      <a:pPr algn="ctr" fontAlgn="b"/>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dirty="0">
                          <a:effectLst/>
                        </a:rPr>
                        <a:t>-0.72677</a:t>
                      </a:r>
                      <a:endParaRPr lang="en-GB" sz="1200" b="0" i="0" u="none" strike="noStrike" dirty="0">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0.07506</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-1.07331</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-0.57501</a:t>
                      </a:r>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1753219790"/>
                  </a:ext>
                </a:extLst>
              </a:tr>
              <a:tr h="180975">
                <a:tc>
                  <a:txBody>
                    <a:bodyPr/>
                    <a:lstStyle/>
                    <a:p>
                      <a:pPr algn="ctr" fontAlgn="b"/>
                      <a:r>
                        <a:rPr lang="en-GB" sz="1200" b="0" i="0" u="none" strike="noStrike" dirty="0" smtClean="0">
                          <a:solidFill>
                            <a:srgbClr val="000000"/>
                          </a:solidFill>
                          <a:effectLst/>
                          <a:latin typeface="Calibri" panose="020F0502020204030204" pitchFamily="34" charset="0"/>
                        </a:rPr>
                        <a:t>C</a:t>
                      </a:r>
                      <a:endParaRPr lang="en-GB" sz="1200" b="0" i="0" u="none" strike="noStrike" dirty="0">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98</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9.5</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dirty="0">
                          <a:effectLst/>
                        </a:rPr>
                        <a:t>67</a:t>
                      </a:r>
                      <a:endParaRPr lang="en-GB" sz="1200" b="0" i="0" u="none" strike="noStrike" dirty="0">
                        <a:solidFill>
                          <a:srgbClr val="000000"/>
                        </a:solidFill>
                        <a:effectLst/>
                        <a:latin typeface="Calibri" panose="020F0502020204030204" pitchFamily="34" charset="0"/>
                      </a:endParaRPr>
                    </a:p>
                  </a:txBody>
                  <a:tcPr marL="4763" marR="4763" marT="4763" marB="0" anchor="b"/>
                </a:tc>
                <a:tc>
                  <a:txBody>
                    <a:bodyPr/>
                    <a:lstStyle/>
                    <a:p>
                      <a:pPr algn="ctr" fontAlgn="b"/>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dirty="0">
                          <a:effectLst/>
                        </a:rPr>
                        <a:t>0.33206</a:t>
                      </a:r>
                      <a:endParaRPr lang="en-GB" sz="1200" b="0" i="0" u="none" strike="noStrike" dirty="0">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0.83403</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dirty="0">
                          <a:effectLst/>
                        </a:rPr>
                        <a:t>-0.89443</a:t>
                      </a:r>
                      <a:endParaRPr lang="en-GB" sz="1200" b="0" i="0" u="none" strike="noStrike" dirty="0">
                        <a:solidFill>
                          <a:srgbClr val="000000"/>
                        </a:solidFill>
                        <a:effectLst/>
                        <a:latin typeface="Calibri" panose="020F0502020204030204" pitchFamily="34" charset="0"/>
                      </a:endParaRPr>
                    </a:p>
                  </a:txBody>
                  <a:tcPr marL="4763" marR="4763" marT="4763" marB="0" anchor="b"/>
                </a:tc>
                <a:tc>
                  <a:txBody>
                    <a:bodyPr/>
                    <a:lstStyle/>
                    <a:p>
                      <a:pPr algn="ctr" fontAlgn="b"/>
                      <a:endParaRPr lang="en-GB" sz="1200" b="0" i="0" u="none" strike="noStrike" dirty="0">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0.090553</a:t>
                      </a:r>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1571765590"/>
                  </a:ext>
                </a:extLst>
              </a:tr>
              <a:tr h="180975">
                <a:tc>
                  <a:txBody>
                    <a:bodyPr/>
                    <a:lstStyle/>
                    <a:p>
                      <a:pPr algn="ctr" fontAlgn="b"/>
                      <a:r>
                        <a:rPr lang="en-GB" sz="1200" b="0" i="0" u="none" strike="noStrike" dirty="0" smtClean="0">
                          <a:solidFill>
                            <a:srgbClr val="000000"/>
                          </a:solidFill>
                          <a:effectLst/>
                          <a:latin typeface="Calibri" panose="020F0502020204030204" pitchFamily="34" charset="0"/>
                        </a:rPr>
                        <a:t>D</a:t>
                      </a:r>
                      <a:endParaRPr lang="en-GB" sz="1200" b="0" i="0" u="none" strike="noStrike" dirty="0">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110</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7.9</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88</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dirty="0">
                          <a:effectLst/>
                        </a:rPr>
                        <a:t>1.30943</a:t>
                      </a:r>
                      <a:endParaRPr lang="en-GB" sz="1200" b="0" i="0" u="none" strike="noStrike" dirty="0">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dirty="0">
                          <a:effectLst/>
                        </a:rPr>
                        <a:t>-0.90076</a:t>
                      </a:r>
                      <a:endParaRPr lang="en-GB" sz="1200" b="0" i="0" u="none" strike="noStrike" dirty="0">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dirty="0">
                          <a:effectLst/>
                        </a:rPr>
                        <a:t>0.98387</a:t>
                      </a:r>
                      <a:endParaRPr lang="en-GB" sz="1200" b="0" i="0" u="none" strike="noStrike" dirty="0">
                        <a:solidFill>
                          <a:srgbClr val="000000"/>
                        </a:solidFill>
                        <a:effectLst/>
                        <a:latin typeface="Calibri" panose="020F0502020204030204" pitchFamily="34" charset="0"/>
                      </a:endParaRPr>
                    </a:p>
                  </a:txBody>
                  <a:tcPr marL="4763" marR="4763" marT="4763" marB="0" anchor="b"/>
                </a:tc>
                <a:tc>
                  <a:txBody>
                    <a:bodyPr/>
                    <a:lstStyle/>
                    <a:p>
                      <a:pPr algn="ctr" fontAlgn="b"/>
                      <a:endParaRPr lang="en-GB" sz="1200" b="0" i="0" u="none" strike="noStrike" dirty="0">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dirty="0">
                          <a:effectLst/>
                        </a:rPr>
                        <a:t>0.46418</a:t>
                      </a:r>
                      <a:endParaRPr lang="en-GB" sz="12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4148000748"/>
                  </a:ext>
                </a:extLst>
              </a:tr>
              <a:tr h="180975">
                <a:tc>
                  <a:txBody>
                    <a:bodyPr/>
                    <a:lstStyle/>
                    <a:p>
                      <a:pPr algn="ctr" fontAlgn="b"/>
                      <a:r>
                        <a:rPr lang="en-GB" sz="1200" b="0" i="0" u="none" strike="noStrike" dirty="0" smtClean="0">
                          <a:solidFill>
                            <a:srgbClr val="000000"/>
                          </a:solidFill>
                          <a:effectLst/>
                          <a:latin typeface="Calibri" panose="020F0502020204030204" pitchFamily="34" charset="0"/>
                        </a:rPr>
                        <a:t>E</a:t>
                      </a:r>
                      <a:endParaRPr lang="en-GB" sz="1200" b="0" i="0" u="none" strike="noStrike" dirty="0">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82</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10</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90</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-0.97111</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1.37616</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dirty="0">
                          <a:effectLst/>
                        </a:rPr>
                        <a:t>1.16276</a:t>
                      </a:r>
                      <a:endParaRPr lang="en-GB" sz="1200" b="0" i="0" u="none" strike="noStrike" dirty="0">
                        <a:solidFill>
                          <a:srgbClr val="000000"/>
                        </a:solidFill>
                        <a:effectLst/>
                        <a:latin typeface="Calibri" panose="020F0502020204030204" pitchFamily="34" charset="0"/>
                      </a:endParaRPr>
                    </a:p>
                  </a:txBody>
                  <a:tcPr marL="4763" marR="4763" marT="4763" marB="0" anchor="b"/>
                </a:tc>
                <a:tc>
                  <a:txBody>
                    <a:bodyPr/>
                    <a:lstStyle/>
                    <a:p>
                      <a:pPr algn="ctr" fontAlgn="b"/>
                      <a:endParaRPr lang="en-GB" sz="1200" b="0" i="0" u="none" strike="noStrike" dirty="0">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dirty="0">
                          <a:effectLst/>
                        </a:rPr>
                        <a:t>0.522603</a:t>
                      </a:r>
                      <a:endParaRPr lang="en-GB" sz="12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1955491612"/>
                  </a:ext>
                </a:extLst>
              </a:tr>
              <a:tr h="180975">
                <a:tc>
                  <a:txBody>
                    <a:bodyPr/>
                    <a:lstStyle/>
                    <a:p>
                      <a:pPr algn="ctr" fontAlgn="b"/>
                      <a:r>
                        <a:rPr lang="en-GB" sz="1200" b="0" i="0" u="none" strike="noStrike" dirty="0" smtClean="0">
                          <a:solidFill>
                            <a:srgbClr val="000000"/>
                          </a:solidFill>
                          <a:effectLst/>
                          <a:latin typeface="Calibri" panose="020F0502020204030204" pitchFamily="34" charset="0"/>
                        </a:rPr>
                        <a:t>F</a:t>
                      </a:r>
                      <a:endParaRPr lang="en-GB" sz="1200" b="0" i="0" u="none" strike="noStrike" dirty="0">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78</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6.9</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56</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-1.2969</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-1.985</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-1.8783</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endParaRPr lang="en-GB" sz="1200" b="0" i="0" u="none" strike="noStrike" dirty="0">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dirty="0">
                          <a:effectLst/>
                        </a:rPr>
                        <a:t>-1.72007</a:t>
                      </a:r>
                      <a:endParaRPr lang="en-GB" sz="12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1409399969"/>
                  </a:ext>
                </a:extLst>
              </a:tr>
              <a:tr h="180975">
                <a:tc>
                  <a:txBody>
                    <a:bodyPr/>
                    <a:lstStyle/>
                    <a:p>
                      <a:pPr algn="ctr" fontAlgn="b"/>
                      <a:r>
                        <a:rPr lang="en-GB" sz="1200" b="0" i="0" u="none" strike="noStrike" dirty="0" smtClean="0">
                          <a:solidFill>
                            <a:srgbClr val="000000"/>
                          </a:solidFill>
                          <a:effectLst/>
                          <a:latin typeface="Calibri" panose="020F0502020204030204" pitchFamily="34" charset="0"/>
                        </a:rPr>
                        <a:t>G</a:t>
                      </a:r>
                      <a:endParaRPr lang="en-GB" sz="1200" b="0" i="0" u="none" strike="noStrike" dirty="0">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81</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7.9</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72</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-1.05256</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-0.90076</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-0.44721</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dirty="0">
                          <a:effectLst/>
                        </a:rPr>
                        <a:t>-0.80018</a:t>
                      </a:r>
                      <a:endParaRPr lang="en-GB" sz="12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25248189"/>
                  </a:ext>
                </a:extLst>
              </a:tr>
              <a:tr h="180975">
                <a:tc>
                  <a:txBody>
                    <a:bodyPr/>
                    <a:lstStyle/>
                    <a:p>
                      <a:pPr algn="ctr" fontAlgn="b"/>
                      <a:r>
                        <a:rPr lang="en-GB" sz="1200" b="0" i="0" u="none" strike="noStrike" dirty="0" smtClean="0">
                          <a:solidFill>
                            <a:srgbClr val="000000"/>
                          </a:solidFill>
                          <a:effectLst/>
                          <a:latin typeface="Calibri" panose="020F0502020204030204" pitchFamily="34" charset="0"/>
                        </a:rPr>
                        <a:t>H</a:t>
                      </a:r>
                      <a:endParaRPr lang="en-GB" sz="1200" b="0" i="0" u="none" strike="noStrike" dirty="0">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120</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8.1</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86</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2.12391</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-0.68391</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0.80498</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dirty="0">
                          <a:effectLst/>
                        </a:rPr>
                        <a:t>0.748327</a:t>
                      </a:r>
                      <a:endParaRPr lang="en-GB" sz="12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1887403752"/>
                  </a:ext>
                </a:extLst>
              </a:tr>
              <a:tr h="180975">
                <a:tc>
                  <a:txBody>
                    <a:bodyPr/>
                    <a:lstStyle/>
                    <a:p>
                      <a:pPr algn="ctr" fontAlgn="b"/>
                      <a:r>
                        <a:rPr lang="en-GB" sz="1200" b="0" i="0" u="none" strike="noStrike" dirty="0" smtClean="0">
                          <a:solidFill>
                            <a:srgbClr val="000000"/>
                          </a:solidFill>
                          <a:effectLst/>
                          <a:latin typeface="Calibri" panose="020F0502020204030204" pitchFamily="34" charset="0"/>
                        </a:rPr>
                        <a:t>I</a:t>
                      </a:r>
                      <a:endParaRPr lang="en-GB" sz="1200" b="0" i="0" u="none" strike="noStrike" dirty="0">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93</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9.2</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67</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-0.07518</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0.50876</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-0.89443</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dirty="0">
                          <a:effectLst/>
                        </a:rPr>
                        <a:t>-0.15362</a:t>
                      </a:r>
                      <a:endParaRPr lang="en-GB" sz="12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913680140"/>
                  </a:ext>
                </a:extLst>
              </a:tr>
              <a:tr h="180975">
                <a:tc>
                  <a:txBody>
                    <a:bodyPr/>
                    <a:lstStyle/>
                    <a:p>
                      <a:pPr algn="ctr" fontAlgn="b"/>
                      <a:r>
                        <a:rPr lang="en-GB" sz="1200" b="0" i="0" u="none" strike="noStrike" dirty="0" smtClean="0">
                          <a:solidFill>
                            <a:srgbClr val="000000"/>
                          </a:solidFill>
                          <a:effectLst/>
                          <a:latin typeface="Calibri" panose="020F0502020204030204" pitchFamily="34" charset="0"/>
                        </a:rPr>
                        <a:t>J</a:t>
                      </a:r>
                      <a:endParaRPr lang="en-GB" sz="1200" b="0" i="0" u="none" strike="noStrike" dirty="0">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89</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8.2</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88</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-0.40097</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-0.57548</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0.98387</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dirty="0">
                          <a:effectLst/>
                        </a:rPr>
                        <a:t>0.002473</a:t>
                      </a:r>
                      <a:endParaRPr lang="en-GB" sz="12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25986564"/>
                  </a:ext>
                </a:extLst>
              </a:tr>
              <a:tr h="180975">
                <a:tc>
                  <a:txBody>
                    <a:bodyPr/>
                    <a:lstStyle/>
                    <a:p>
                      <a:pPr algn="ctr" fontAlgn="b"/>
                      <a:r>
                        <a:rPr lang="en-GB" sz="1200" b="0" i="0" u="none" strike="noStrike" dirty="0" smtClean="0">
                          <a:solidFill>
                            <a:srgbClr val="000000"/>
                          </a:solidFill>
                          <a:effectLst/>
                          <a:latin typeface="Calibri" panose="020F0502020204030204" pitchFamily="34" charset="0"/>
                        </a:rPr>
                        <a:t>K</a:t>
                      </a:r>
                      <a:endParaRPr lang="en-GB" sz="1200" b="0" i="0" u="none" strike="noStrike" dirty="0">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94</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8.7</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73</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0.00627</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-0.03336</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-0.35777</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dirty="0">
                          <a:effectLst/>
                        </a:rPr>
                        <a:t>-0.12829</a:t>
                      </a:r>
                      <a:endParaRPr lang="en-GB" sz="12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30578467"/>
                  </a:ext>
                </a:extLst>
              </a:tr>
              <a:tr h="180975">
                <a:tc>
                  <a:txBody>
                    <a:bodyPr/>
                    <a:lstStyle/>
                    <a:p>
                      <a:pPr algn="ctr" fontAlgn="b"/>
                      <a:r>
                        <a:rPr lang="en-GB" sz="1200" b="0" i="0" u="none" strike="noStrike" dirty="0" smtClean="0">
                          <a:solidFill>
                            <a:srgbClr val="000000"/>
                          </a:solidFill>
                          <a:effectLst/>
                          <a:latin typeface="Calibri" panose="020F0502020204030204" pitchFamily="34" charset="0"/>
                        </a:rPr>
                        <a:t>L</a:t>
                      </a:r>
                      <a:endParaRPr lang="en-GB" sz="1200" b="0" i="0" u="none" strike="noStrike" dirty="0">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104</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9.1</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86</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0.82075</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0.40034</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0.80498</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dirty="0">
                          <a:effectLst/>
                        </a:rPr>
                        <a:t>0.675357</a:t>
                      </a:r>
                      <a:endParaRPr lang="en-GB" sz="12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700005435"/>
                  </a:ext>
                </a:extLst>
              </a:tr>
              <a:tr h="180975">
                <a:tc>
                  <a:txBody>
                    <a:bodyPr/>
                    <a:lstStyle/>
                    <a:p>
                      <a:pPr algn="ctr" fontAlgn="b"/>
                      <a:r>
                        <a:rPr lang="en-GB" sz="1200" b="0" i="0" u="none" strike="noStrike" dirty="0" smtClean="0">
                          <a:solidFill>
                            <a:srgbClr val="000000"/>
                          </a:solidFill>
                          <a:effectLst/>
                          <a:latin typeface="Calibri" panose="020F0502020204030204" pitchFamily="34" charset="0"/>
                        </a:rPr>
                        <a:t>M</a:t>
                      </a:r>
                      <a:endParaRPr lang="en-GB" sz="1200" b="0" i="0" u="none" strike="noStrike" dirty="0">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87</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10.2</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76</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-0.56387</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1.593</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-0.08944</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dirty="0">
                          <a:effectLst/>
                        </a:rPr>
                        <a:t>0.31323</a:t>
                      </a:r>
                      <a:endParaRPr lang="en-GB" sz="12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1073340402"/>
                  </a:ext>
                </a:extLst>
              </a:tr>
            </a:tbl>
          </a:graphicData>
        </a:graphic>
      </p:graphicFrame>
    </p:spTree>
    <p:extLst>
      <p:ext uri="{BB962C8B-B14F-4D97-AF65-F5344CB8AC3E}">
        <p14:creationId xmlns:p14="http://schemas.microsoft.com/office/powerpoint/2010/main" val="32818872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1535</TotalTime>
  <Words>1854</Words>
  <Application>Microsoft Office PowerPoint</Application>
  <PresentationFormat>Widescreen</PresentationFormat>
  <Paragraphs>389</Paragraphs>
  <Slides>24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MS Gothic</vt:lpstr>
      <vt:lpstr>Arial</vt:lpstr>
      <vt:lpstr>Calibri</vt:lpstr>
      <vt:lpstr>Calibri Light</vt:lpstr>
      <vt:lpstr>Cambria Math</vt:lpstr>
      <vt:lpstr>Times New Roman</vt:lpstr>
      <vt:lpstr>Office Theme</vt:lpstr>
      <vt:lpstr>Descriptive Statistics</vt:lpstr>
      <vt:lpstr>Questions</vt:lpstr>
      <vt:lpstr>Central tendency</vt:lpstr>
      <vt:lpstr>Distribution Normal</vt:lpstr>
      <vt:lpstr>Skewed Data</vt:lpstr>
      <vt:lpstr>Mean, Median and Mode</vt:lpstr>
      <vt:lpstr>Standard Deviation</vt:lpstr>
      <vt:lpstr>Standard Deviation Task</vt:lpstr>
      <vt:lpstr>Calculating Mean, Standard Deviation &amp; Range</vt:lpstr>
      <vt:lpstr>Reporting the mean and SD</vt:lpstr>
      <vt:lpstr>Confidence Intervals</vt:lpstr>
      <vt:lpstr>Why Is Confidence Interval Important</vt:lpstr>
      <vt:lpstr>Calculating the Confidence Interval</vt:lpstr>
      <vt:lpstr>Distribution</vt:lpstr>
      <vt:lpstr>Normal Distribution</vt:lpstr>
      <vt:lpstr>Normal Distribution</vt:lpstr>
      <vt:lpstr>SPSS output for Normal Distribution</vt:lpstr>
      <vt:lpstr>Percentiles / Quartiles</vt:lpstr>
      <vt:lpstr>Percentiles / Quartiles in SPSS</vt:lpstr>
      <vt:lpstr>Z scores or Standard Scores</vt:lpstr>
      <vt:lpstr>Use of Z-scores</vt:lpstr>
      <vt:lpstr>Z-score in SPSS</vt:lpstr>
      <vt:lpstr>Z-score Practice task 1</vt:lpstr>
      <vt:lpstr>Task results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Descriptive Statistics</dc:title>
  <dc:creator>David Gardner</dc:creator>
  <cp:lastModifiedBy>Administrator</cp:lastModifiedBy>
  <cp:revision>52</cp:revision>
  <dcterms:created xsi:type="dcterms:W3CDTF">2019-10-15T14:38:04Z</dcterms:created>
  <dcterms:modified xsi:type="dcterms:W3CDTF">2022-10-23T17:03:41Z</dcterms:modified>
</cp:coreProperties>
</file>