
<file path=[Content_Types].xml><?xml version="1.0" encoding="utf-8"?>
<Types xmlns="http://schemas.openxmlformats.org/package/2006/content-types">
  <Default Extension="xml" ContentType="application/xml"/>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9"/>
  </p:notesMasterIdLst>
  <p:handoutMasterIdLst>
    <p:handoutMasterId r:id="rId80"/>
  </p:handoutMasterIdLst>
  <p:sldIdLst>
    <p:sldId id="262" r:id="rId2"/>
    <p:sldId id="532" r:id="rId3"/>
    <p:sldId id="533" r:id="rId4"/>
    <p:sldId id="593" r:id="rId5"/>
    <p:sldId id="592" r:id="rId6"/>
    <p:sldId id="580" r:id="rId7"/>
    <p:sldId id="583" r:id="rId8"/>
    <p:sldId id="582" r:id="rId9"/>
    <p:sldId id="591" r:id="rId10"/>
    <p:sldId id="585" r:id="rId11"/>
    <p:sldId id="584" r:id="rId12"/>
    <p:sldId id="586" r:id="rId13"/>
    <p:sldId id="587" r:id="rId14"/>
    <p:sldId id="588" r:id="rId15"/>
    <p:sldId id="589" r:id="rId16"/>
    <p:sldId id="590" r:id="rId17"/>
    <p:sldId id="535" r:id="rId18"/>
    <p:sldId id="615" r:id="rId19"/>
    <p:sldId id="613" r:id="rId20"/>
    <p:sldId id="617" r:id="rId21"/>
    <p:sldId id="618" r:id="rId22"/>
    <p:sldId id="619" r:id="rId23"/>
    <p:sldId id="620" r:id="rId24"/>
    <p:sldId id="622" r:id="rId25"/>
    <p:sldId id="621" r:id="rId26"/>
    <p:sldId id="623" r:id="rId27"/>
    <p:sldId id="624" r:id="rId28"/>
    <p:sldId id="654" r:id="rId29"/>
    <p:sldId id="625" r:id="rId30"/>
    <p:sldId id="626" r:id="rId31"/>
    <p:sldId id="627" r:id="rId32"/>
    <p:sldId id="628" r:id="rId33"/>
    <p:sldId id="629" r:id="rId34"/>
    <p:sldId id="630" r:id="rId35"/>
    <p:sldId id="631" r:id="rId36"/>
    <p:sldId id="632" r:id="rId37"/>
    <p:sldId id="633" r:id="rId38"/>
    <p:sldId id="634" r:id="rId39"/>
    <p:sldId id="636" r:id="rId40"/>
    <p:sldId id="637" r:id="rId41"/>
    <p:sldId id="635" r:id="rId42"/>
    <p:sldId id="638" r:id="rId43"/>
    <p:sldId id="639" r:id="rId44"/>
    <p:sldId id="640" r:id="rId45"/>
    <p:sldId id="641" r:id="rId46"/>
    <p:sldId id="642" r:id="rId47"/>
    <p:sldId id="643" r:id="rId48"/>
    <p:sldId id="644" r:id="rId49"/>
    <p:sldId id="645" r:id="rId50"/>
    <p:sldId id="646" r:id="rId51"/>
    <p:sldId id="647" r:id="rId52"/>
    <p:sldId id="648" r:id="rId53"/>
    <p:sldId id="649" r:id="rId54"/>
    <p:sldId id="650" r:id="rId55"/>
    <p:sldId id="651" r:id="rId56"/>
    <p:sldId id="652" r:id="rId57"/>
    <p:sldId id="653" r:id="rId58"/>
    <p:sldId id="578" r:id="rId59"/>
    <p:sldId id="600" r:id="rId60"/>
    <p:sldId id="601" r:id="rId61"/>
    <p:sldId id="602" r:id="rId62"/>
    <p:sldId id="596" r:id="rId63"/>
    <p:sldId id="598" r:id="rId64"/>
    <p:sldId id="597" r:id="rId65"/>
    <p:sldId id="599" r:id="rId66"/>
    <p:sldId id="603" r:id="rId67"/>
    <p:sldId id="604" r:id="rId68"/>
    <p:sldId id="605" r:id="rId69"/>
    <p:sldId id="607" r:id="rId70"/>
    <p:sldId id="606" r:id="rId71"/>
    <p:sldId id="608" r:id="rId72"/>
    <p:sldId id="609" r:id="rId73"/>
    <p:sldId id="610" r:id="rId74"/>
    <p:sldId id="616" r:id="rId75"/>
    <p:sldId id="611" r:id="rId76"/>
    <p:sldId id="655" r:id="rId77"/>
    <p:sldId id="656" r:id="rId78"/>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805EB"/>
    <a:srgbClr val="CA268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179" autoAdjust="0"/>
    <p:restoredTop sz="94543"/>
  </p:normalViewPr>
  <p:slideViewPr>
    <p:cSldViewPr>
      <p:cViewPr varScale="1">
        <p:scale>
          <a:sx n="134" d="100"/>
          <a:sy n="134" d="100"/>
        </p:scale>
        <p:origin x="184" y="304"/>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80" Type="http://schemas.openxmlformats.org/officeDocument/2006/relationships/handoutMaster" Target="handoutMasters/handoutMaster1.xml"/><Relationship Id="rId81" Type="http://schemas.openxmlformats.org/officeDocument/2006/relationships/presProps" Target="presProps.xml"/><Relationship Id="rId82" Type="http://schemas.openxmlformats.org/officeDocument/2006/relationships/viewProps" Target="viewProps.xml"/><Relationship Id="rId83" Type="http://schemas.openxmlformats.org/officeDocument/2006/relationships/theme" Target="theme/theme1.xml"/><Relationship Id="rId84" Type="http://schemas.openxmlformats.org/officeDocument/2006/relationships/tableStyles" Target="tableStyles.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73" Type="http://schemas.openxmlformats.org/officeDocument/2006/relationships/slide" Target="slides/slide72.xml"/><Relationship Id="rId74" Type="http://schemas.openxmlformats.org/officeDocument/2006/relationships/slide" Target="slides/slide73.xml"/><Relationship Id="rId75" Type="http://schemas.openxmlformats.org/officeDocument/2006/relationships/slide" Target="slides/slide74.xml"/><Relationship Id="rId76" Type="http://schemas.openxmlformats.org/officeDocument/2006/relationships/slide" Target="slides/slide75.xml"/><Relationship Id="rId77" Type="http://schemas.openxmlformats.org/officeDocument/2006/relationships/slide" Target="slides/slide76.xml"/><Relationship Id="rId78" Type="http://schemas.openxmlformats.org/officeDocument/2006/relationships/slide" Target="slides/slide77.xml"/><Relationship Id="rId79" Type="http://schemas.openxmlformats.org/officeDocument/2006/relationships/notesMaster" Target="notesMasters/notesMaster1.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A86023D9-978A-4902-9528-49E06F8A793A}" type="datetimeFigureOut">
              <a:rPr lang="en-GB" smtClean="0"/>
              <a:t>14/05/2017</a:t>
            </a:fld>
            <a:endParaRPr lang="en-GB" dirty="0"/>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C19F7B22-38D3-4054-9D91-D84180910634}" type="slidenum">
              <a:rPr lang="en-GB" smtClean="0"/>
              <a:t>‹#›</a:t>
            </a:fld>
            <a:endParaRPr lang="en-GB" dirty="0"/>
          </a:p>
        </p:txBody>
      </p:sp>
    </p:spTree>
    <p:extLst>
      <p:ext uri="{BB962C8B-B14F-4D97-AF65-F5344CB8AC3E}">
        <p14:creationId xmlns:p14="http://schemas.microsoft.com/office/powerpoint/2010/main" val="39433722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119BCFD0-1020-46C6-80D5-F9FBC7EFF1F4}" type="datetimeFigureOut">
              <a:rPr lang="en-GB" smtClean="0"/>
              <a:t>14/05/2017</a:t>
            </a:fld>
            <a:endParaRPr lang="en-GB" dirty="0"/>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3B7B3AB0-B398-4ECB-9B3E-A158F590CFBB}" type="slidenum">
              <a:rPr lang="en-GB" smtClean="0"/>
              <a:t>‹#›</a:t>
            </a:fld>
            <a:endParaRPr lang="en-GB" dirty="0"/>
          </a:p>
        </p:txBody>
      </p:sp>
    </p:spTree>
    <p:extLst>
      <p:ext uri="{BB962C8B-B14F-4D97-AF65-F5344CB8AC3E}">
        <p14:creationId xmlns:p14="http://schemas.microsoft.com/office/powerpoint/2010/main" val="732491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solidFill>
                  <a:prstClr val="black">
                    <a:tint val="75000"/>
                  </a:prstClr>
                </a:solidFill>
              </a:rPr>
              <a:pPr/>
              <a:t>14/05/2017</a:t>
            </a:fld>
            <a:endParaRPr lang="en-GB" dirty="0">
              <a:solidFill>
                <a:prstClr val="black">
                  <a:tint val="75000"/>
                </a:prstClr>
              </a:solidFill>
            </a:endParaRPr>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dirty="0">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2716989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2">
              <a:lumMod val="60000"/>
              <a:lumOff val="40000"/>
            </a:schemeClr>
          </a:solidFill>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14/05/2017</a:t>
            </a:fld>
            <a:endParaRPr lang="en-GB" dirty="0">
              <a:solidFill>
                <a:prstClr val="black">
                  <a:tint val="75000"/>
                </a:prstClr>
              </a:solidFill>
            </a:endParaRPr>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7" name="Picture 6"/>
          <p:cNvPicPr>
            <a:picLocks noChangeAspect="1"/>
          </p:cNvPicPr>
          <p:nvPr userDrawn="1"/>
        </p:nvPicPr>
        <p:blipFill>
          <a:blip r:embed="rId2"/>
          <a:stretch>
            <a:fillRect/>
          </a:stretch>
        </p:blipFill>
        <p:spPr>
          <a:xfrm>
            <a:off x="7405644" y="5699796"/>
            <a:ext cx="1738356" cy="1157478"/>
          </a:xfrm>
          <a:prstGeom prst="rect">
            <a:avLst/>
          </a:prstGeom>
        </p:spPr>
      </p:pic>
    </p:spTree>
    <p:extLst>
      <p:ext uri="{BB962C8B-B14F-4D97-AF65-F5344CB8AC3E}">
        <p14:creationId xmlns:p14="http://schemas.microsoft.com/office/powerpoint/2010/main" val="11751376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14/05/2017</a:t>
            </a:fld>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5" name="Picture 4"/>
          <p:cNvPicPr>
            <a:picLocks noChangeAspect="1"/>
          </p:cNvPicPr>
          <p:nvPr userDrawn="1"/>
        </p:nvPicPr>
        <p:blipFill>
          <a:blip r:embed="rId2"/>
          <a:stretch>
            <a:fillRect/>
          </a:stretch>
        </p:blipFill>
        <p:spPr>
          <a:xfrm>
            <a:off x="7312196" y="5661249"/>
            <a:ext cx="1831803" cy="1185082"/>
          </a:xfrm>
          <a:prstGeom prst="rect">
            <a:avLst/>
          </a:prstGeom>
        </p:spPr>
      </p:pic>
    </p:spTree>
    <p:extLst>
      <p:ext uri="{BB962C8B-B14F-4D97-AF65-F5344CB8AC3E}">
        <p14:creationId xmlns:p14="http://schemas.microsoft.com/office/powerpoint/2010/main" val="36321924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14/05/2017</a:t>
            </a:fld>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6" name="Picture 5"/>
          <p:cNvPicPr>
            <a:picLocks noChangeAspect="1"/>
          </p:cNvPicPr>
          <p:nvPr userDrawn="1"/>
        </p:nvPicPr>
        <p:blipFill>
          <a:blip r:embed="rId2"/>
          <a:stretch>
            <a:fillRect/>
          </a:stretch>
        </p:blipFill>
        <p:spPr>
          <a:xfrm>
            <a:off x="7308303" y="5661248"/>
            <a:ext cx="1834607" cy="1196752"/>
          </a:xfrm>
          <a:prstGeom prst="rect">
            <a:avLst/>
          </a:prstGeom>
        </p:spPr>
      </p:pic>
    </p:spTree>
    <p:extLst>
      <p:ext uri="{BB962C8B-B14F-4D97-AF65-F5344CB8AC3E}">
        <p14:creationId xmlns:p14="http://schemas.microsoft.com/office/powerpoint/2010/main" val="6691340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solidFill>
                  <a:prstClr val="black">
                    <a:tint val="75000"/>
                  </a:prstClr>
                </a:solidFill>
              </a:rPr>
              <a:pPr/>
              <a:t>14/05/2017</a:t>
            </a:fld>
            <a:endParaRPr lang="en-GB"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8" name="Picture 7"/>
          <p:cNvPicPr>
            <a:picLocks noChangeAspect="1"/>
          </p:cNvPicPr>
          <p:nvPr userDrawn="1"/>
        </p:nvPicPr>
        <p:blipFill>
          <a:blip r:embed="rId2"/>
          <a:stretch>
            <a:fillRect/>
          </a:stretch>
        </p:blipFill>
        <p:spPr>
          <a:xfrm>
            <a:off x="7308304" y="5661248"/>
            <a:ext cx="1835696" cy="1197296"/>
          </a:xfrm>
          <a:prstGeom prst="rect">
            <a:avLst/>
          </a:prstGeom>
        </p:spPr>
      </p:pic>
    </p:spTree>
    <p:extLst>
      <p:ext uri="{BB962C8B-B14F-4D97-AF65-F5344CB8AC3E}">
        <p14:creationId xmlns:p14="http://schemas.microsoft.com/office/powerpoint/2010/main" val="37850974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solidFill>
                  <a:prstClr val="black">
                    <a:tint val="75000"/>
                  </a:prstClr>
                </a:solidFill>
              </a:rPr>
              <a:pPr/>
              <a:t>14/05/2017</a:t>
            </a:fld>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6" name="Picture 5"/>
          <p:cNvPicPr>
            <a:picLocks noChangeAspect="1"/>
          </p:cNvPicPr>
          <p:nvPr userDrawn="1"/>
        </p:nvPicPr>
        <p:blipFill>
          <a:blip r:embed="rId2"/>
          <a:stretch>
            <a:fillRect/>
          </a:stretch>
        </p:blipFill>
        <p:spPr>
          <a:xfrm>
            <a:off x="7308945" y="5663080"/>
            <a:ext cx="1835055" cy="1194920"/>
          </a:xfrm>
          <a:prstGeom prst="rect">
            <a:avLst/>
          </a:prstGeom>
        </p:spPr>
      </p:pic>
    </p:spTree>
    <p:extLst>
      <p:ext uri="{BB962C8B-B14F-4D97-AF65-F5344CB8AC3E}">
        <p14:creationId xmlns:p14="http://schemas.microsoft.com/office/powerpoint/2010/main" val="32502422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solidFill>
                  <a:prstClr val="black">
                    <a:tint val="75000"/>
                  </a:prstClr>
                </a:solidFill>
              </a:rPr>
              <a:pPr/>
              <a:t>14/05/2017</a:t>
            </a:fld>
            <a:endParaRPr lang="en-GB"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3" name="Picture 2"/>
          <p:cNvPicPr>
            <a:picLocks noChangeAspect="1"/>
          </p:cNvPicPr>
          <p:nvPr userDrawn="1"/>
        </p:nvPicPr>
        <p:blipFill>
          <a:blip r:embed="rId2"/>
          <a:stretch>
            <a:fillRect/>
          </a:stretch>
        </p:blipFill>
        <p:spPr>
          <a:xfrm>
            <a:off x="7308401" y="5663080"/>
            <a:ext cx="1835055" cy="1194920"/>
          </a:xfrm>
          <a:prstGeom prst="rect">
            <a:avLst/>
          </a:prstGeom>
        </p:spPr>
      </p:pic>
    </p:spTree>
    <p:extLst>
      <p:ext uri="{BB962C8B-B14F-4D97-AF65-F5344CB8AC3E}">
        <p14:creationId xmlns:p14="http://schemas.microsoft.com/office/powerpoint/2010/main" val="2594925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14/05/2017</a:t>
            </a:fld>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6" name="Picture 5"/>
          <p:cNvPicPr>
            <a:picLocks noChangeAspect="1"/>
          </p:cNvPicPr>
          <p:nvPr userDrawn="1"/>
        </p:nvPicPr>
        <p:blipFill>
          <a:blip r:embed="rId2"/>
          <a:stretch>
            <a:fillRect/>
          </a:stretch>
        </p:blipFill>
        <p:spPr>
          <a:xfrm>
            <a:off x="7308945" y="5662899"/>
            <a:ext cx="1835055" cy="1194920"/>
          </a:xfrm>
          <a:prstGeom prst="rect">
            <a:avLst/>
          </a:prstGeom>
        </p:spPr>
      </p:pic>
    </p:spTree>
    <p:extLst>
      <p:ext uri="{BB962C8B-B14F-4D97-AF65-F5344CB8AC3E}">
        <p14:creationId xmlns:p14="http://schemas.microsoft.com/office/powerpoint/2010/main" val="18330403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GB"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14/05/2017</a:t>
            </a:fld>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6" name="Picture 5"/>
          <p:cNvPicPr>
            <a:picLocks noChangeAspect="1"/>
          </p:cNvPicPr>
          <p:nvPr userDrawn="1"/>
        </p:nvPicPr>
        <p:blipFill>
          <a:blip r:embed="rId2"/>
          <a:stretch>
            <a:fillRect/>
          </a:stretch>
        </p:blipFill>
        <p:spPr>
          <a:xfrm>
            <a:off x="7308945" y="5663080"/>
            <a:ext cx="1835055" cy="1194920"/>
          </a:xfrm>
          <a:prstGeom prst="rect">
            <a:avLst/>
          </a:prstGeom>
        </p:spPr>
      </p:pic>
    </p:spTree>
    <p:extLst>
      <p:ext uri="{BB962C8B-B14F-4D97-AF65-F5344CB8AC3E}">
        <p14:creationId xmlns:p14="http://schemas.microsoft.com/office/powerpoint/2010/main" val="41368285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14/05/2017</a:t>
            </a:fld>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3199827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14/05/2017</a:t>
            </a:fld>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56624096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solidFill>
                  <a:prstClr val="black">
                    <a:tint val="75000"/>
                  </a:prstClr>
                </a:solidFill>
              </a:rPr>
              <a:pPr/>
              <a:t>14/05/2017</a:t>
            </a:fld>
            <a:endParaRPr lang="en-GB" dirty="0">
              <a:solidFill>
                <a:prstClr val="black">
                  <a:tint val="75000"/>
                </a:prstClr>
              </a:solidFill>
            </a:endParaRPr>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9057200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vimeo.com/213079231/684a71d387"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 Id="rId3"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7.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8.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support.google.com/analytics/answer/6367342?hl=en"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9.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cimmarketingexpert.co.uk/page/9475/sales-funnel-metrics"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cimmarketingexpert.co.uk/page/2974/return-on-investment-roi-" TargetMode="Externa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0.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1.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2.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3.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4.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5.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6.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7.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8.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9.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0.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slideshare.net/Jasminekaurnagpal12345/sample-balanced-scorecard" TargetMode="Externa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1.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clicdata.com/" TargetMode="Externa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2.PN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9592" y="836712"/>
            <a:ext cx="7992888" cy="648072"/>
          </a:xfrm>
        </p:spPr>
        <p:txBody>
          <a:bodyPr>
            <a:normAutofit fontScale="90000"/>
          </a:bodyPr>
          <a:lstStyle/>
          <a:p>
            <a:pPr algn="l"/>
            <a:r>
              <a:rPr lang="en-GB" sz="3600" dirty="0" smtClean="0">
                <a:solidFill>
                  <a:schemeClr val="bg1"/>
                </a:solidFill>
              </a:rPr>
              <a:t/>
            </a:r>
            <a:br>
              <a:rPr lang="en-GB" sz="3600" dirty="0" smtClean="0">
                <a:solidFill>
                  <a:schemeClr val="bg1"/>
                </a:solidFill>
              </a:rPr>
            </a:br>
            <a:r>
              <a:rPr lang="en-GB" sz="3600" dirty="0" smtClean="0">
                <a:solidFill>
                  <a:schemeClr val="bg1"/>
                </a:solidFill>
              </a:rPr>
              <a:t/>
            </a:r>
            <a:br>
              <a:rPr lang="en-GB" sz="3600" dirty="0" smtClean="0">
                <a:solidFill>
                  <a:schemeClr val="bg1"/>
                </a:solidFill>
              </a:rPr>
            </a:br>
            <a:endParaRPr lang="en-GB" sz="3600" dirty="0">
              <a:solidFill>
                <a:schemeClr val="bg1"/>
              </a:solidFill>
            </a:endParaRPr>
          </a:p>
        </p:txBody>
      </p:sp>
      <p:sp>
        <p:nvSpPr>
          <p:cNvPr id="3" name="Subtitle 2"/>
          <p:cNvSpPr>
            <a:spLocks noGrp="1"/>
          </p:cNvSpPr>
          <p:nvPr>
            <p:ph type="subTitle" idx="1"/>
          </p:nvPr>
        </p:nvSpPr>
        <p:spPr>
          <a:xfrm>
            <a:off x="2195736" y="1628800"/>
            <a:ext cx="6120680" cy="3624808"/>
          </a:xfrm>
        </p:spPr>
        <p:txBody>
          <a:bodyPr>
            <a:normAutofit/>
          </a:bodyPr>
          <a:lstStyle/>
          <a:p>
            <a:r>
              <a:rPr lang="en-GB" dirty="0" smtClean="0">
                <a:solidFill>
                  <a:schemeClr val="bg1"/>
                </a:solidFill>
              </a:rPr>
              <a:t>Mastering Metrics </a:t>
            </a:r>
          </a:p>
          <a:p>
            <a:endParaRPr lang="en-GB" dirty="0">
              <a:solidFill>
                <a:schemeClr val="bg1"/>
              </a:solidFill>
            </a:endParaRPr>
          </a:p>
          <a:p>
            <a:r>
              <a:rPr lang="en-GB" dirty="0" smtClean="0">
                <a:solidFill>
                  <a:schemeClr val="bg1"/>
                </a:solidFill>
              </a:rPr>
              <a:t>Unit 2 Chris Thomas</a:t>
            </a:r>
          </a:p>
        </p:txBody>
      </p:sp>
      <p:pic>
        <p:nvPicPr>
          <p:cNvPr id="4" name="Picture 3"/>
          <p:cNvPicPr>
            <a:picLocks noChangeAspect="1"/>
          </p:cNvPicPr>
          <p:nvPr/>
        </p:nvPicPr>
        <p:blipFill>
          <a:blip r:embed="rId2"/>
          <a:stretch>
            <a:fillRect/>
          </a:stretch>
        </p:blipFill>
        <p:spPr>
          <a:xfrm>
            <a:off x="8100392" y="5589240"/>
            <a:ext cx="648072" cy="360040"/>
          </a:xfrm>
          <a:prstGeom prst="rect">
            <a:avLst/>
          </a:prstGeom>
        </p:spPr>
      </p:pic>
    </p:spTree>
    <p:extLst>
      <p:ext uri="{BB962C8B-B14F-4D97-AF65-F5344CB8AC3E}">
        <p14:creationId xmlns:p14="http://schemas.microsoft.com/office/powerpoint/2010/main" val="4240142115"/>
      </p:ext>
    </p:extLst>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Learning Outcomes</a:t>
            </a:r>
            <a:endParaRPr lang="en-GB" dirty="0"/>
          </a:p>
        </p:txBody>
      </p:sp>
      <p:sp>
        <p:nvSpPr>
          <p:cNvPr id="3" name="Content Placeholder 2"/>
          <p:cNvSpPr>
            <a:spLocks noGrp="1"/>
          </p:cNvSpPr>
          <p:nvPr>
            <p:ph idx="1"/>
          </p:nvPr>
        </p:nvSpPr>
        <p:spPr/>
        <p:txBody>
          <a:bodyPr/>
          <a:lstStyle/>
          <a:p>
            <a:r>
              <a:rPr lang="en-GB" dirty="0" smtClean="0"/>
              <a:t>Know the relevant measures of marketing performance</a:t>
            </a:r>
            <a:endParaRPr lang="en-GB" dirty="0"/>
          </a:p>
          <a:p>
            <a:r>
              <a:rPr lang="en-GB" dirty="0" smtClean="0"/>
              <a:t>Apply marketing metrics to establish the effectiveness of the marketing activities</a:t>
            </a:r>
            <a:r>
              <a:rPr lang="en-GB" dirty="0"/>
              <a:t>	</a:t>
            </a:r>
          </a:p>
          <a:p>
            <a:endParaRPr lang="en-GB" dirty="0"/>
          </a:p>
        </p:txBody>
      </p:sp>
    </p:spTree>
    <p:extLst>
      <p:ext uri="{BB962C8B-B14F-4D97-AF65-F5344CB8AC3E}">
        <p14:creationId xmlns:p14="http://schemas.microsoft.com/office/powerpoint/2010/main" val="16600097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Assessment </a:t>
            </a:r>
            <a:endParaRPr lang="en-GB" dirty="0"/>
          </a:p>
        </p:txBody>
      </p:sp>
      <p:sp>
        <p:nvSpPr>
          <p:cNvPr id="3" name="Content Placeholder 2"/>
          <p:cNvSpPr>
            <a:spLocks noGrp="1"/>
          </p:cNvSpPr>
          <p:nvPr>
            <p:ph idx="1"/>
          </p:nvPr>
        </p:nvSpPr>
        <p:spPr/>
        <p:txBody>
          <a:bodyPr/>
          <a:lstStyle/>
          <a:p>
            <a:r>
              <a:rPr lang="en-GB" dirty="0" smtClean="0"/>
              <a:t>Assignment</a:t>
            </a:r>
          </a:p>
          <a:p>
            <a:pPr lvl="1"/>
            <a:r>
              <a:rPr lang="en-GB" dirty="0" smtClean="0"/>
              <a:t>Useful to have the assessment in mind as we work through the lectures</a:t>
            </a:r>
            <a:r>
              <a:rPr lang="is-IS" dirty="0" smtClean="0"/>
              <a:t>…</a:t>
            </a:r>
            <a:r>
              <a:rPr lang="en-GB" dirty="0" smtClean="0"/>
              <a:t> </a:t>
            </a:r>
            <a:endParaRPr lang="en-GB" dirty="0"/>
          </a:p>
        </p:txBody>
      </p:sp>
    </p:spTree>
    <p:extLst>
      <p:ext uri="{BB962C8B-B14F-4D97-AF65-F5344CB8AC3E}">
        <p14:creationId xmlns:p14="http://schemas.microsoft.com/office/powerpoint/2010/main" val="22769100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Assessment </a:t>
            </a:r>
            <a:endParaRPr lang="en-GB" dirty="0"/>
          </a:p>
        </p:txBody>
      </p:sp>
      <p:sp>
        <p:nvSpPr>
          <p:cNvPr id="3" name="Content Placeholder 2"/>
          <p:cNvSpPr>
            <a:spLocks noGrp="1"/>
          </p:cNvSpPr>
          <p:nvPr>
            <p:ph idx="1"/>
          </p:nvPr>
        </p:nvSpPr>
        <p:spPr/>
        <p:txBody>
          <a:bodyPr/>
          <a:lstStyle/>
          <a:p>
            <a:r>
              <a:rPr lang="en-GB" dirty="0" smtClean="0"/>
              <a:t>CIM give an audio detailed assignment brief:</a:t>
            </a:r>
          </a:p>
          <a:p>
            <a:r>
              <a:rPr lang="pt-BR" dirty="0">
                <a:hlinkClick r:id="rId2"/>
              </a:rPr>
              <a:t>https://</a:t>
            </a:r>
            <a:r>
              <a:rPr lang="pt-BR" dirty="0" smtClean="0">
                <a:hlinkClick r:id="rId2"/>
              </a:rPr>
              <a:t>vimeo.com/213079231/684a71d387</a:t>
            </a:r>
            <a:endParaRPr lang="pt-BR" dirty="0" smtClean="0"/>
          </a:p>
          <a:p>
            <a:endParaRPr lang="pt-BR" dirty="0" smtClean="0"/>
          </a:p>
          <a:p>
            <a:endParaRPr lang="en-GB" dirty="0"/>
          </a:p>
        </p:txBody>
      </p:sp>
    </p:spTree>
    <p:extLst>
      <p:ext uri="{BB962C8B-B14F-4D97-AF65-F5344CB8AC3E}">
        <p14:creationId xmlns:p14="http://schemas.microsoft.com/office/powerpoint/2010/main" val="8943055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Assessment </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96862" y="1600200"/>
            <a:ext cx="7350275" cy="3916363"/>
          </a:xfrm>
        </p:spPr>
      </p:pic>
    </p:spTree>
    <p:extLst>
      <p:ext uri="{BB962C8B-B14F-4D97-AF65-F5344CB8AC3E}">
        <p14:creationId xmlns:p14="http://schemas.microsoft.com/office/powerpoint/2010/main" val="1113165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Task 1</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69989" y="1600200"/>
            <a:ext cx="5604022" cy="3916363"/>
          </a:xfrm>
        </p:spPr>
      </p:pic>
    </p:spTree>
    <p:extLst>
      <p:ext uri="{BB962C8B-B14F-4D97-AF65-F5344CB8AC3E}">
        <p14:creationId xmlns:p14="http://schemas.microsoft.com/office/powerpoint/2010/main" val="14816808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2060848"/>
            <a:ext cx="8229600" cy="2733932"/>
          </a:xfrm>
          <a:prstGeom prst="rect">
            <a:avLst/>
          </a:prstGeom>
        </p:spPr>
      </p:pic>
    </p:spTree>
    <p:extLst>
      <p:ext uri="{BB962C8B-B14F-4D97-AF65-F5344CB8AC3E}">
        <p14:creationId xmlns:p14="http://schemas.microsoft.com/office/powerpoint/2010/main" val="15145997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4800" y="1556792"/>
            <a:ext cx="8229600" cy="1503038"/>
          </a:xfr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528" y="2996952"/>
            <a:ext cx="8229600" cy="2022608"/>
          </a:xfrm>
          <a:prstGeom prst="rect">
            <a:avLst/>
          </a:prstGeom>
        </p:spPr>
      </p:pic>
      <p:sp>
        <p:nvSpPr>
          <p:cNvPr id="5" name="Minus 4"/>
          <p:cNvSpPr/>
          <p:nvPr/>
        </p:nvSpPr>
        <p:spPr>
          <a:xfrm>
            <a:off x="4572000" y="3212976"/>
            <a:ext cx="1152128" cy="7200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Minus 6"/>
          <p:cNvSpPr/>
          <p:nvPr/>
        </p:nvSpPr>
        <p:spPr>
          <a:xfrm>
            <a:off x="4006280" y="3501008"/>
            <a:ext cx="3806080" cy="144016"/>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Minus 8"/>
          <p:cNvSpPr/>
          <p:nvPr/>
        </p:nvSpPr>
        <p:spPr>
          <a:xfrm>
            <a:off x="7308304" y="3825044"/>
            <a:ext cx="1152128" cy="7200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Minus 9"/>
          <p:cNvSpPr/>
          <p:nvPr/>
        </p:nvSpPr>
        <p:spPr>
          <a:xfrm>
            <a:off x="899592" y="4077072"/>
            <a:ext cx="2376264" cy="7200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Minus 10"/>
          <p:cNvSpPr/>
          <p:nvPr/>
        </p:nvSpPr>
        <p:spPr>
          <a:xfrm>
            <a:off x="3059832" y="4384898"/>
            <a:ext cx="5688632" cy="115092"/>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Minus 11"/>
          <p:cNvSpPr/>
          <p:nvPr/>
        </p:nvSpPr>
        <p:spPr>
          <a:xfrm>
            <a:off x="216986" y="4667090"/>
            <a:ext cx="2914854" cy="6871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204027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Task 2</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71015" y="1600200"/>
            <a:ext cx="6001969" cy="3916363"/>
          </a:xfrm>
        </p:spPr>
      </p:pic>
    </p:spTree>
    <p:extLst>
      <p:ext uri="{BB962C8B-B14F-4D97-AF65-F5344CB8AC3E}">
        <p14:creationId xmlns:p14="http://schemas.microsoft.com/office/powerpoint/2010/main" val="9858726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889214"/>
            <a:ext cx="8229600" cy="3338334"/>
          </a:xfrm>
        </p:spPr>
      </p:pic>
      <p:sp>
        <p:nvSpPr>
          <p:cNvPr id="5" name="Minus 4"/>
          <p:cNvSpPr/>
          <p:nvPr/>
        </p:nvSpPr>
        <p:spPr>
          <a:xfrm>
            <a:off x="6876256" y="4653136"/>
            <a:ext cx="1152128" cy="7200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inus 5"/>
          <p:cNvSpPr/>
          <p:nvPr/>
        </p:nvSpPr>
        <p:spPr>
          <a:xfrm>
            <a:off x="457200" y="4941168"/>
            <a:ext cx="1152128" cy="7200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Minus 6"/>
          <p:cNvSpPr/>
          <p:nvPr/>
        </p:nvSpPr>
        <p:spPr>
          <a:xfrm>
            <a:off x="5436096" y="3861048"/>
            <a:ext cx="1152128" cy="7200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Minus 7"/>
          <p:cNvSpPr/>
          <p:nvPr/>
        </p:nvSpPr>
        <p:spPr>
          <a:xfrm>
            <a:off x="6876256" y="3861048"/>
            <a:ext cx="1152128" cy="7200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Minus 8"/>
          <p:cNvSpPr/>
          <p:nvPr/>
        </p:nvSpPr>
        <p:spPr>
          <a:xfrm>
            <a:off x="5652120" y="4149080"/>
            <a:ext cx="2232248" cy="45719"/>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Minus 9"/>
          <p:cNvSpPr/>
          <p:nvPr/>
        </p:nvSpPr>
        <p:spPr>
          <a:xfrm>
            <a:off x="457200" y="4384610"/>
            <a:ext cx="2098576" cy="84981"/>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Minus 10"/>
          <p:cNvSpPr/>
          <p:nvPr/>
        </p:nvSpPr>
        <p:spPr>
          <a:xfrm>
            <a:off x="6768244" y="4404632"/>
            <a:ext cx="1152128" cy="7200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Minus 11"/>
          <p:cNvSpPr/>
          <p:nvPr/>
        </p:nvSpPr>
        <p:spPr>
          <a:xfrm>
            <a:off x="457200" y="4653136"/>
            <a:ext cx="1152128" cy="7200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59362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844824"/>
            <a:ext cx="8229600" cy="3369600"/>
          </a:xfrm>
        </p:spPr>
      </p:pic>
      <p:sp>
        <p:nvSpPr>
          <p:cNvPr id="4" name="Minus 3"/>
          <p:cNvSpPr/>
          <p:nvPr/>
        </p:nvSpPr>
        <p:spPr>
          <a:xfrm>
            <a:off x="457200" y="4221088"/>
            <a:ext cx="2170584" cy="7200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5" name="Minus 4"/>
          <p:cNvSpPr/>
          <p:nvPr/>
        </p:nvSpPr>
        <p:spPr>
          <a:xfrm>
            <a:off x="392992" y="4717756"/>
            <a:ext cx="2666839" cy="79396"/>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089201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2098740"/>
            <a:ext cx="8229600" cy="2919283"/>
          </a:xfrm>
        </p:spPr>
      </p:pic>
      <p:sp>
        <p:nvSpPr>
          <p:cNvPr id="4" name="Minus 3"/>
          <p:cNvSpPr/>
          <p:nvPr/>
        </p:nvSpPr>
        <p:spPr>
          <a:xfrm>
            <a:off x="1259632" y="3284984"/>
            <a:ext cx="1152128" cy="7200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Minus 4"/>
          <p:cNvSpPr/>
          <p:nvPr/>
        </p:nvSpPr>
        <p:spPr>
          <a:xfrm flipV="1">
            <a:off x="457200" y="4392345"/>
            <a:ext cx="2602632" cy="45719"/>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537062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Task 3</a:t>
            </a:r>
            <a:endParaRPr lang="en-US"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87935" y="1600200"/>
            <a:ext cx="6168129" cy="3916363"/>
          </a:xfrm>
        </p:spPr>
      </p:pic>
    </p:spTree>
    <p:extLst>
      <p:ext uri="{BB962C8B-B14F-4D97-AF65-F5344CB8AC3E}">
        <p14:creationId xmlns:p14="http://schemas.microsoft.com/office/powerpoint/2010/main" val="16950884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883700"/>
            <a:ext cx="8229600" cy="3349363"/>
          </a:xfrm>
        </p:spPr>
      </p:pic>
      <p:sp>
        <p:nvSpPr>
          <p:cNvPr id="4" name="Minus 3"/>
          <p:cNvSpPr/>
          <p:nvPr/>
        </p:nvSpPr>
        <p:spPr>
          <a:xfrm>
            <a:off x="3923928" y="3789040"/>
            <a:ext cx="5040560" cy="7200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x</a:t>
            </a:r>
            <a:endParaRPr lang="en-US" dirty="0"/>
          </a:p>
        </p:txBody>
      </p:sp>
      <p:sp>
        <p:nvSpPr>
          <p:cNvPr id="6" name="Minus 5"/>
          <p:cNvSpPr/>
          <p:nvPr/>
        </p:nvSpPr>
        <p:spPr>
          <a:xfrm>
            <a:off x="457200" y="4077072"/>
            <a:ext cx="5266928" cy="144016"/>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339550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2021696"/>
            <a:ext cx="8229600" cy="3073371"/>
          </a:xfrm>
        </p:spPr>
      </p:pic>
      <p:sp>
        <p:nvSpPr>
          <p:cNvPr id="4" name="Minus 3"/>
          <p:cNvSpPr/>
          <p:nvPr/>
        </p:nvSpPr>
        <p:spPr>
          <a:xfrm>
            <a:off x="488404" y="2924944"/>
            <a:ext cx="1923356" cy="7200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Minus 4"/>
          <p:cNvSpPr/>
          <p:nvPr/>
        </p:nvSpPr>
        <p:spPr>
          <a:xfrm>
            <a:off x="2267744" y="3462734"/>
            <a:ext cx="2880320" cy="45719"/>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inus 5"/>
          <p:cNvSpPr/>
          <p:nvPr/>
        </p:nvSpPr>
        <p:spPr>
          <a:xfrm>
            <a:off x="1907704" y="3718251"/>
            <a:ext cx="3744416" cy="70789"/>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Minus 6"/>
          <p:cNvSpPr/>
          <p:nvPr/>
        </p:nvSpPr>
        <p:spPr>
          <a:xfrm flipV="1">
            <a:off x="2411760" y="3982438"/>
            <a:ext cx="2808312" cy="45719"/>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039088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2242387"/>
            <a:ext cx="8229600" cy="2631989"/>
          </a:xfrm>
        </p:spPr>
      </p:pic>
      <p:sp>
        <p:nvSpPr>
          <p:cNvPr id="4" name="Minus 3"/>
          <p:cNvSpPr/>
          <p:nvPr/>
        </p:nvSpPr>
        <p:spPr>
          <a:xfrm flipV="1">
            <a:off x="457200" y="3717032"/>
            <a:ext cx="5987008" cy="7200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25522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Dates </a:t>
            </a:r>
            <a:endParaRPr lang="en-GB" dirty="0"/>
          </a:p>
        </p:txBody>
      </p:sp>
      <p:sp>
        <p:nvSpPr>
          <p:cNvPr id="3" name="Content Placeholder 2"/>
          <p:cNvSpPr>
            <a:spLocks noGrp="1"/>
          </p:cNvSpPr>
          <p:nvPr>
            <p:ph idx="1"/>
          </p:nvPr>
        </p:nvSpPr>
        <p:spPr>
          <a:xfrm>
            <a:off x="444732" y="1422354"/>
            <a:ext cx="8229600" cy="4133055"/>
          </a:xfrm>
        </p:spPr>
        <p:txBody>
          <a:bodyPr>
            <a:normAutofit fontScale="92500" lnSpcReduction="10000"/>
          </a:bodyPr>
          <a:lstStyle/>
          <a:p>
            <a:pPr marL="0" indent="0">
              <a:buNone/>
            </a:pPr>
            <a:r>
              <a:rPr lang="en-GB" sz="2800" u="sng" dirty="0" smtClean="0">
                <a:latin typeface="Arial" panose="020B0604020202020204" pitchFamily="34" charset="0"/>
                <a:cs typeface="Arial" panose="020B0604020202020204" pitchFamily="34" charset="0"/>
              </a:rPr>
              <a:t>Study Sessions</a:t>
            </a:r>
          </a:p>
          <a:p>
            <a:r>
              <a:rPr lang="en-GB" sz="2800" dirty="0" smtClean="0">
                <a:latin typeface="Arial" panose="020B0604020202020204" pitchFamily="34" charset="0"/>
                <a:cs typeface="Arial" panose="020B0604020202020204" pitchFamily="34" charset="0"/>
              </a:rPr>
              <a:t>28th </a:t>
            </a:r>
            <a:r>
              <a:rPr lang="en-GB" sz="2800" dirty="0">
                <a:latin typeface="Arial" panose="020B0604020202020204" pitchFamily="34" charset="0"/>
                <a:cs typeface="Arial" panose="020B0604020202020204" pitchFamily="34" charset="0"/>
              </a:rPr>
              <a:t>&amp; 29th </a:t>
            </a:r>
            <a:r>
              <a:rPr lang="en-GB" sz="2800" dirty="0" smtClean="0">
                <a:latin typeface="Arial" panose="020B0604020202020204" pitchFamily="34" charset="0"/>
                <a:cs typeface="Arial" panose="020B0604020202020204" pitchFamily="34" charset="0"/>
              </a:rPr>
              <a:t>April </a:t>
            </a:r>
            <a:endParaRPr lang="en-GB" sz="2800" dirty="0">
              <a:latin typeface="Arial" panose="020B0604020202020204" pitchFamily="34" charset="0"/>
              <a:cs typeface="Arial" panose="020B0604020202020204" pitchFamily="34" charset="0"/>
            </a:endParaRPr>
          </a:p>
          <a:p>
            <a:r>
              <a:rPr lang="en-GB" sz="2800" dirty="0" smtClean="0">
                <a:latin typeface="Arial" panose="020B0604020202020204" pitchFamily="34" charset="0"/>
                <a:cs typeface="Arial" panose="020B0604020202020204" pitchFamily="34" charset="0"/>
              </a:rPr>
              <a:t>12th </a:t>
            </a:r>
            <a:r>
              <a:rPr lang="en-GB" sz="2800" dirty="0">
                <a:latin typeface="Arial" panose="020B0604020202020204" pitchFamily="34" charset="0"/>
                <a:cs typeface="Arial" panose="020B0604020202020204" pitchFamily="34" charset="0"/>
              </a:rPr>
              <a:t>&amp; 13th </a:t>
            </a:r>
            <a:r>
              <a:rPr lang="en-GB" sz="2800" dirty="0" smtClean="0">
                <a:latin typeface="Arial" panose="020B0604020202020204" pitchFamily="34" charset="0"/>
                <a:cs typeface="Arial" panose="020B0604020202020204" pitchFamily="34" charset="0"/>
              </a:rPr>
              <a:t>May</a:t>
            </a:r>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2nd &amp; 3rd June </a:t>
            </a:r>
          </a:p>
          <a:p>
            <a:r>
              <a:rPr lang="en-GB" sz="2800" dirty="0">
                <a:latin typeface="Arial" panose="020B0604020202020204" pitchFamily="34" charset="0"/>
                <a:cs typeface="Arial" panose="020B0604020202020204" pitchFamily="34" charset="0"/>
              </a:rPr>
              <a:t>16th </a:t>
            </a:r>
            <a:r>
              <a:rPr lang="en-GB" sz="2800" dirty="0" smtClean="0">
                <a:latin typeface="Arial" panose="020B0604020202020204" pitchFamily="34" charset="0"/>
                <a:cs typeface="Arial" panose="020B0604020202020204" pitchFamily="34" charset="0"/>
              </a:rPr>
              <a:t>June</a:t>
            </a:r>
          </a:p>
          <a:p>
            <a:pPr marL="0" indent="0">
              <a:buNone/>
            </a:pPr>
            <a:r>
              <a:rPr lang="en-GB" sz="2800" u="sng" dirty="0" smtClean="0">
                <a:latin typeface="Arial" panose="020B0604020202020204" pitchFamily="34" charset="0"/>
                <a:cs typeface="Arial" panose="020B0604020202020204" pitchFamily="34" charset="0"/>
              </a:rPr>
              <a:t>Assessment Booking Deadline </a:t>
            </a:r>
          </a:p>
          <a:p>
            <a:r>
              <a:rPr lang="en-GB" sz="2800" dirty="0" smtClean="0">
                <a:latin typeface="Arial" panose="020B0604020202020204" pitchFamily="34" charset="0"/>
                <a:cs typeface="Arial" panose="020B0604020202020204" pitchFamily="34" charset="0"/>
              </a:rPr>
              <a:t>9</a:t>
            </a:r>
            <a:r>
              <a:rPr lang="en-GB" sz="2800" baseline="30000" dirty="0" smtClean="0">
                <a:latin typeface="Arial" panose="020B0604020202020204" pitchFamily="34" charset="0"/>
                <a:cs typeface="Arial" panose="020B0604020202020204" pitchFamily="34" charset="0"/>
              </a:rPr>
              <a:t>th</a:t>
            </a:r>
            <a:r>
              <a:rPr lang="en-GB" sz="2800" dirty="0" smtClean="0">
                <a:latin typeface="Arial" panose="020B0604020202020204" pitchFamily="34" charset="0"/>
                <a:cs typeface="Arial" panose="020B0604020202020204" pitchFamily="34" charset="0"/>
              </a:rPr>
              <a:t> June 2017</a:t>
            </a:r>
          </a:p>
          <a:p>
            <a:pPr marL="0" indent="0">
              <a:buNone/>
            </a:pPr>
            <a:r>
              <a:rPr lang="en-GB" sz="2800" u="sng" dirty="0" smtClean="0">
                <a:latin typeface="Arial" panose="020B0604020202020204" pitchFamily="34" charset="0"/>
                <a:cs typeface="Arial" panose="020B0604020202020204" pitchFamily="34" charset="0"/>
              </a:rPr>
              <a:t>Assignment Deadline </a:t>
            </a:r>
          </a:p>
          <a:p>
            <a:r>
              <a:rPr lang="en-GB" sz="2800" dirty="0" smtClean="0">
                <a:latin typeface="Arial" panose="020B0604020202020204" pitchFamily="34" charset="0"/>
                <a:cs typeface="Arial" panose="020B0604020202020204" pitchFamily="34" charset="0"/>
              </a:rPr>
              <a:t>30</a:t>
            </a:r>
            <a:r>
              <a:rPr lang="en-GB" sz="2800" baseline="30000" dirty="0" smtClean="0">
                <a:latin typeface="Arial" panose="020B0604020202020204" pitchFamily="34" charset="0"/>
                <a:cs typeface="Arial" panose="020B0604020202020204" pitchFamily="34" charset="0"/>
              </a:rPr>
              <a:t>th</a:t>
            </a:r>
            <a:r>
              <a:rPr lang="en-GB" sz="2800" dirty="0" smtClean="0">
                <a:latin typeface="Arial" panose="020B0604020202020204" pitchFamily="34" charset="0"/>
                <a:cs typeface="Arial" panose="020B0604020202020204" pitchFamily="34" charset="0"/>
              </a:rPr>
              <a:t> June 2017</a:t>
            </a:r>
            <a:endParaRPr lang="en-GB" sz="28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8117152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strategy?</a:t>
            </a:r>
            <a:endParaRPr lang="en-GB" dirty="0"/>
          </a:p>
        </p:txBody>
      </p:sp>
      <p:sp>
        <p:nvSpPr>
          <p:cNvPr id="3" name="Content Placeholder 2"/>
          <p:cNvSpPr>
            <a:spLocks noGrp="1"/>
          </p:cNvSpPr>
          <p:nvPr>
            <p:ph idx="1"/>
          </p:nvPr>
        </p:nvSpPr>
        <p:spPr/>
        <p:txBody>
          <a:bodyPr/>
          <a:lstStyle/>
          <a:p>
            <a:endParaRPr lang="en-GB" dirty="0" smtClean="0"/>
          </a:p>
          <a:p>
            <a:endParaRPr lang="en-GB" dirty="0"/>
          </a:p>
          <a:p>
            <a:r>
              <a:rPr lang="en-GB" dirty="0" smtClean="0"/>
              <a:t>What also is the problem with setting a strategy</a:t>
            </a:r>
            <a:r>
              <a:rPr lang="en-GB" dirty="0" smtClean="0"/>
              <a:t>?</a:t>
            </a:r>
          </a:p>
          <a:p>
            <a:pPr lvl="1"/>
            <a:r>
              <a:rPr lang="en-GB" dirty="0" smtClean="0"/>
              <a:t>Rapidly changing external environment</a:t>
            </a:r>
          </a:p>
          <a:p>
            <a:pPr lvl="1"/>
            <a:r>
              <a:rPr lang="en-GB" dirty="0" smtClean="0"/>
              <a:t>Strategies need to be flexible</a:t>
            </a:r>
            <a:endParaRPr lang="en-GB" dirty="0"/>
          </a:p>
        </p:txBody>
      </p:sp>
    </p:spTree>
    <p:extLst>
      <p:ext uri="{BB962C8B-B14F-4D97-AF65-F5344CB8AC3E}">
        <p14:creationId xmlns:p14="http://schemas.microsoft.com/office/powerpoint/2010/main" val="3420026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63817" y="1600200"/>
            <a:ext cx="5216366" cy="3916363"/>
          </a:xfrm>
        </p:spPr>
      </p:pic>
    </p:spTree>
    <p:extLst>
      <p:ext uri="{BB962C8B-B14F-4D97-AF65-F5344CB8AC3E}">
        <p14:creationId xmlns:p14="http://schemas.microsoft.com/office/powerpoint/2010/main" val="38391253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Strategic Level Metrics</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14350" y="1716881"/>
            <a:ext cx="8115300" cy="3683000"/>
          </a:xfrm>
        </p:spPr>
      </p:pic>
    </p:spTree>
    <p:extLst>
      <p:ext uri="{BB962C8B-B14F-4D97-AF65-F5344CB8AC3E}">
        <p14:creationId xmlns:p14="http://schemas.microsoft.com/office/powerpoint/2010/main" val="20103305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Operational Metrics</a:t>
            </a:r>
            <a:endParaRPr lang="en-US"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9697" y="2348880"/>
            <a:ext cx="7866063" cy="2313548"/>
          </a:xfrm>
        </p:spPr>
      </p:pic>
      <p:sp>
        <p:nvSpPr>
          <p:cNvPr id="7" name="TextBox 6"/>
          <p:cNvSpPr txBox="1"/>
          <p:nvPr/>
        </p:nvSpPr>
        <p:spPr>
          <a:xfrm>
            <a:off x="4283968" y="4293096"/>
            <a:ext cx="3888432" cy="369332"/>
          </a:xfrm>
          <a:prstGeom prst="rect">
            <a:avLst/>
          </a:prstGeom>
          <a:solidFill>
            <a:schemeClr val="bg1"/>
          </a:solidFill>
        </p:spPr>
        <p:txBody>
          <a:bodyPr wrap="square" rtlCol="0">
            <a:spAutoFit/>
          </a:bodyPr>
          <a:lstStyle/>
          <a:p>
            <a:endParaRPr lang="en-US" dirty="0"/>
          </a:p>
        </p:txBody>
      </p:sp>
    </p:spTree>
    <p:extLst>
      <p:ext uri="{BB962C8B-B14F-4D97-AF65-F5344CB8AC3E}">
        <p14:creationId xmlns:p14="http://schemas.microsoft.com/office/powerpoint/2010/main" val="12660414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Operational </a:t>
            </a:r>
            <a:r>
              <a:rPr lang="en-US" dirty="0" smtClean="0"/>
              <a:t>Metrics</a:t>
            </a:r>
            <a:endParaRPr lang="en-US" dirty="0"/>
          </a:p>
        </p:txBody>
      </p:sp>
      <p:sp>
        <p:nvSpPr>
          <p:cNvPr id="3" name="Content Placeholder 2"/>
          <p:cNvSpPr>
            <a:spLocks noGrp="1"/>
          </p:cNvSpPr>
          <p:nvPr>
            <p:ph idx="1"/>
          </p:nvPr>
        </p:nvSpPr>
        <p:spPr/>
        <p:txBody>
          <a:bodyPr>
            <a:normAutofit fontScale="92500" lnSpcReduction="10000"/>
          </a:bodyPr>
          <a:lstStyle/>
          <a:p>
            <a:r>
              <a:rPr lang="en-US" dirty="0"/>
              <a:t>Basically 'doing the right thing' means acting in the way that you think is right at the time. However doing things right basically means 'doing the thing you are doing already, correctly'. In other words, doing the right thing refers to the decision of what you do, and doing things right refers to what you do within that context</a:t>
            </a:r>
            <a:r>
              <a:rPr lang="en-US" dirty="0" smtClean="0"/>
              <a:t>.</a:t>
            </a:r>
          </a:p>
          <a:p>
            <a:r>
              <a:rPr lang="en-US" dirty="0" smtClean="0"/>
              <a:t>Give an example of how this would apply </a:t>
            </a:r>
            <a:r>
              <a:rPr lang="en-US" dirty="0" err="1" smtClean="0"/>
              <a:t>ot</a:t>
            </a:r>
            <a:r>
              <a:rPr lang="en-US" dirty="0" smtClean="0"/>
              <a:t> marketing metrics?</a:t>
            </a:r>
          </a:p>
          <a:p>
            <a:endParaRPr lang="en-US" dirty="0"/>
          </a:p>
          <a:p>
            <a:endParaRPr lang="en-US" dirty="0"/>
          </a:p>
        </p:txBody>
      </p:sp>
    </p:spTree>
    <p:extLst>
      <p:ext uri="{BB962C8B-B14F-4D97-AF65-F5344CB8AC3E}">
        <p14:creationId xmlns:p14="http://schemas.microsoft.com/office/powerpoint/2010/main" val="14746595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Operational metrics</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84350" y="2142331"/>
            <a:ext cx="5575300" cy="2832100"/>
          </a:xfrm>
        </p:spPr>
      </p:pic>
    </p:spTree>
    <p:extLst>
      <p:ext uri="{BB962C8B-B14F-4D97-AF65-F5344CB8AC3E}">
        <p14:creationId xmlns:p14="http://schemas.microsoft.com/office/powerpoint/2010/main" val="11082472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Operational metrics</a:t>
            </a:r>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33422" y="1600200"/>
            <a:ext cx="2677155" cy="3916363"/>
          </a:xfrm>
        </p:spPr>
      </p:pic>
    </p:spTree>
    <p:extLst>
      <p:ext uri="{BB962C8B-B14F-4D97-AF65-F5344CB8AC3E}">
        <p14:creationId xmlns:p14="http://schemas.microsoft.com/office/powerpoint/2010/main" val="10919133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Operational metrics</a:t>
            </a:r>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11760" y="2491818"/>
            <a:ext cx="3677890" cy="1815863"/>
          </a:xfrm>
        </p:spPr>
      </p:pic>
    </p:spTree>
    <p:extLst>
      <p:ext uri="{BB962C8B-B14F-4D97-AF65-F5344CB8AC3E}">
        <p14:creationId xmlns:p14="http://schemas.microsoft.com/office/powerpoint/2010/main" val="11852888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Activity metrics</a:t>
            </a:r>
            <a:endParaRPr lang="en-US" dirty="0"/>
          </a:p>
        </p:txBody>
      </p:sp>
      <p:sp>
        <p:nvSpPr>
          <p:cNvPr id="3" name="Content Placeholder 2"/>
          <p:cNvSpPr>
            <a:spLocks noGrp="1"/>
          </p:cNvSpPr>
          <p:nvPr>
            <p:ph idx="1"/>
          </p:nvPr>
        </p:nvSpPr>
        <p:spPr/>
        <p:txBody>
          <a:bodyPr/>
          <a:lstStyle/>
          <a:p>
            <a:r>
              <a:rPr lang="en-US" dirty="0" smtClean="0"/>
              <a:t>Aggregates and reporting</a:t>
            </a:r>
          </a:p>
          <a:p>
            <a:pPr lvl="1"/>
            <a:r>
              <a:rPr lang="en-US" dirty="0" smtClean="0"/>
              <a:t>Number of leads at a trade show</a:t>
            </a:r>
          </a:p>
          <a:p>
            <a:pPr lvl="1"/>
            <a:r>
              <a:rPr lang="en-US" dirty="0" smtClean="0"/>
              <a:t>Number of visitors to a website</a:t>
            </a:r>
          </a:p>
          <a:p>
            <a:r>
              <a:rPr lang="en-US" dirty="0" smtClean="0"/>
              <a:t>RARELY DEMONSTRATE THE CONTRIBUTION MARKETING MAKES TO  BUSINESS OUTCOMES</a:t>
            </a:r>
          </a:p>
          <a:p>
            <a:r>
              <a:rPr lang="en-US" dirty="0" smtClean="0"/>
              <a:t>Think of some further examples</a:t>
            </a:r>
          </a:p>
          <a:p>
            <a:pPr lvl="1"/>
            <a:endParaRPr lang="en-US" dirty="0"/>
          </a:p>
        </p:txBody>
      </p:sp>
    </p:spTree>
    <p:extLst>
      <p:ext uri="{BB962C8B-B14F-4D97-AF65-F5344CB8AC3E}">
        <p14:creationId xmlns:p14="http://schemas.microsoft.com/office/powerpoint/2010/main" val="15406661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Outcome based metrics</a:t>
            </a:r>
            <a:endParaRPr lang="en-US" dirty="0"/>
          </a:p>
        </p:txBody>
      </p:sp>
      <p:sp>
        <p:nvSpPr>
          <p:cNvPr id="3" name="Content Placeholder 2"/>
          <p:cNvSpPr>
            <a:spLocks noGrp="1"/>
          </p:cNvSpPr>
          <p:nvPr>
            <p:ph idx="1"/>
          </p:nvPr>
        </p:nvSpPr>
        <p:spPr/>
        <p:txBody>
          <a:bodyPr/>
          <a:lstStyle/>
          <a:p>
            <a:r>
              <a:rPr lang="en-US" dirty="0" smtClean="0"/>
              <a:t>**LINK MARKETING METRICS  to ORG STRATEGY</a:t>
            </a:r>
          </a:p>
          <a:p>
            <a:pPr lvl="1"/>
            <a:r>
              <a:rPr lang="en-US" dirty="0" smtClean="0"/>
              <a:t>Market share</a:t>
            </a:r>
          </a:p>
          <a:p>
            <a:pPr lvl="1"/>
            <a:r>
              <a:rPr lang="en-US" dirty="0" smtClean="0"/>
              <a:t>Customer value</a:t>
            </a:r>
          </a:p>
          <a:p>
            <a:pPr lvl="1"/>
            <a:r>
              <a:rPr lang="en-US" dirty="0" smtClean="0"/>
              <a:t>New product adoption</a:t>
            </a:r>
          </a:p>
          <a:p>
            <a:r>
              <a:rPr lang="en-US" dirty="0" smtClean="0"/>
              <a:t>(Depending on the organisations strategy)</a:t>
            </a:r>
          </a:p>
        </p:txBody>
      </p:sp>
    </p:spTree>
    <p:extLst>
      <p:ext uri="{BB962C8B-B14F-4D97-AF65-F5344CB8AC3E}">
        <p14:creationId xmlns:p14="http://schemas.microsoft.com/office/powerpoint/2010/main" val="9027001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Discussion</a:t>
            </a:r>
            <a:endParaRPr lang="en-GB" dirty="0"/>
          </a:p>
        </p:txBody>
      </p:sp>
      <p:sp>
        <p:nvSpPr>
          <p:cNvPr id="3" name="Content Placeholder 2"/>
          <p:cNvSpPr>
            <a:spLocks noGrp="1"/>
          </p:cNvSpPr>
          <p:nvPr>
            <p:ph idx="1"/>
          </p:nvPr>
        </p:nvSpPr>
        <p:spPr>
          <a:xfrm>
            <a:off x="457200" y="1700808"/>
            <a:ext cx="8229600" cy="3917032"/>
          </a:xfrm>
        </p:spPr>
        <p:txBody>
          <a:bodyPr/>
          <a:lstStyle/>
          <a:p>
            <a:r>
              <a:rPr lang="en-GB" dirty="0" smtClean="0">
                <a:latin typeface="Arial" panose="020B0604020202020204" pitchFamily="34" charset="0"/>
                <a:cs typeface="Arial" panose="020B0604020202020204" pitchFamily="34" charset="0"/>
              </a:rPr>
              <a:t>Consider how your organisation/department  measures its marketing </a:t>
            </a:r>
            <a:r>
              <a:rPr lang="en-GB" dirty="0" smtClean="0">
                <a:latin typeface="Arial" panose="020B0604020202020204" pitchFamily="34" charset="0"/>
                <a:cs typeface="Arial" panose="020B0604020202020204" pitchFamily="34" charset="0"/>
              </a:rPr>
              <a:t>activity. How do they relate to  your strategic objectives?</a:t>
            </a:r>
          </a:p>
        </p:txBody>
      </p:sp>
    </p:spTree>
    <p:extLst>
      <p:ext uri="{BB962C8B-B14F-4D97-AF65-F5344CB8AC3E}">
        <p14:creationId xmlns:p14="http://schemas.microsoft.com/office/powerpoint/2010/main" val="2582202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AN ORGANISATION’S </a:t>
            </a:r>
            <a:r>
              <a:rPr lang="en-US" dirty="0" smtClean="0"/>
              <a:t>STRATEGIC PLAN</a:t>
            </a:r>
            <a:endParaRPr lang="en-US" dirty="0"/>
          </a:p>
        </p:txBody>
      </p:sp>
      <p:sp>
        <p:nvSpPr>
          <p:cNvPr id="3" name="Content Placeholder 2"/>
          <p:cNvSpPr>
            <a:spLocks noGrp="1"/>
          </p:cNvSpPr>
          <p:nvPr>
            <p:ph idx="1"/>
          </p:nvPr>
        </p:nvSpPr>
        <p:spPr/>
        <p:txBody>
          <a:bodyPr/>
          <a:lstStyle/>
          <a:p>
            <a:endParaRPr lang="en-US" dirty="0"/>
          </a:p>
          <a:p>
            <a:r>
              <a:rPr lang="en-US" dirty="0" smtClean="0"/>
              <a:t>http</a:t>
            </a:r>
            <a:r>
              <a:rPr lang="en-US" dirty="0"/>
              <a:t>://</a:t>
            </a:r>
            <a:r>
              <a:rPr lang="en-US" dirty="0" err="1"/>
              <a:t>www.uwtsd.ac.uk</a:t>
            </a:r>
            <a:r>
              <a:rPr lang="en-US" dirty="0"/>
              <a:t>/media/</a:t>
            </a:r>
            <a:r>
              <a:rPr lang="en-US" dirty="0" err="1"/>
              <a:t>uwtsd</a:t>
            </a:r>
            <a:r>
              <a:rPr lang="en-US" dirty="0"/>
              <a:t>-website/content-assets/documents/strategies-policies/</a:t>
            </a:r>
            <a:r>
              <a:rPr lang="en-US" dirty="0" err="1"/>
              <a:t>uwtsd</a:t>
            </a:r>
            <a:r>
              <a:rPr lang="en-US" dirty="0"/>
              <a:t>-strategic-</a:t>
            </a:r>
            <a:r>
              <a:rPr lang="en-US" dirty="0" err="1"/>
              <a:t>plan.pdf</a:t>
            </a:r>
            <a:endParaRPr lang="en-US" dirty="0"/>
          </a:p>
        </p:txBody>
      </p:sp>
    </p:spTree>
    <p:extLst>
      <p:ext uri="{BB962C8B-B14F-4D97-AF65-F5344CB8AC3E}">
        <p14:creationId xmlns:p14="http://schemas.microsoft.com/office/powerpoint/2010/main" val="3231948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Leading indicators</a:t>
            </a:r>
            <a:endParaRPr lang="en-US" dirty="0"/>
          </a:p>
        </p:txBody>
      </p:sp>
      <p:sp>
        <p:nvSpPr>
          <p:cNvPr id="3" name="Content Placeholder 2"/>
          <p:cNvSpPr>
            <a:spLocks noGrp="1"/>
          </p:cNvSpPr>
          <p:nvPr>
            <p:ph idx="1"/>
          </p:nvPr>
        </p:nvSpPr>
        <p:spPr/>
        <p:txBody>
          <a:bodyPr/>
          <a:lstStyle/>
          <a:p>
            <a:r>
              <a:rPr lang="en-US" dirty="0" smtClean="0"/>
              <a:t>Measures of potential </a:t>
            </a:r>
            <a:r>
              <a:rPr lang="en-US" b="1" dirty="0" smtClean="0"/>
              <a:t>future</a:t>
            </a:r>
            <a:r>
              <a:rPr lang="en-US" dirty="0" smtClean="0"/>
              <a:t> activity</a:t>
            </a:r>
          </a:p>
          <a:p>
            <a:pPr lvl="1"/>
            <a:r>
              <a:rPr lang="en-US" dirty="0" smtClean="0"/>
              <a:t>If looking to increase your share of customer then Customer Lifetime Value (CLV) could serve as an indicator.</a:t>
            </a:r>
            <a:endParaRPr lang="en-US" dirty="0"/>
          </a:p>
        </p:txBody>
      </p:sp>
    </p:spTree>
    <p:extLst>
      <p:ext uri="{BB962C8B-B14F-4D97-AF65-F5344CB8AC3E}">
        <p14:creationId xmlns:p14="http://schemas.microsoft.com/office/powerpoint/2010/main" val="11080503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Metrics Brand, Sales and Business results</a:t>
            </a:r>
            <a:endParaRPr lang="en-US" dirty="0"/>
          </a:p>
        </p:txBody>
      </p:sp>
      <p:sp>
        <p:nvSpPr>
          <p:cNvPr id="3" name="Content Placeholder 2"/>
          <p:cNvSpPr>
            <a:spLocks noGrp="1"/>
          </p:cNvSpPr>
          <p:nvPr>
            <p:ph idx="1"/>
          </p:nvPr>
        </p:nvSpPr>
        <p:spPr/>
        <p:txBody>
          <a:bodyPr/>
          <a:lstStyle/>
          <a:p>
            <a:r>
              <a:rPr lang="en-US" dirty="0" smtClean="0"/>
              <a:t>What is a brand?</a:t>
            </a:r>
          </a:p>
          <a:p>
            <a:endParaRPr lang="en-US" dirty="0"/>
          </a:p>
          <a:p>
            <a:r>
              <a:rPr lang="en-US" dirty="0" smtClean="0"/>
              <a:t>What is brand equity/value?</a:t>
            </a:r>
          </a:p>
          <a:p>
            <a:pPr lvl="1"/>
            <a:r>
              <a:rPr lang="en-US" dirty="0" smtClean="0"/>
              <a:t>Financial value of the brand</a:t>
            </a:r>
          </a:p>
          <a:p>
            <a:pPr lvl="1"/>
            <a:r>
              <a:rPr lang="en-US" dirty="0" smtClean="0"/>
              <a:t>How it attracts and retains customers</a:t>
            </a:r>
          </a:p>
        </p:txBody>
      </p:sp>
    </p:spTree>
    <p:extLst>
      <p:ext uri="{BB962C8B-B14F-4D97-AF65-F5344CB8AC3E}">
        <p14:creationId xmlns:p14="http://schemas.microsoft.com/office/powerpoint/2010/main" val="19366574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How do we measure it</a:t>
            </a:r>
            <a:r>
              <a:rPr lang="en-US" dirty="0" smtClean="0"/>
              <a:t>?</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47750" y="1640681"/>
            <a:ext cx="7048500" cy="3835400"/>
          </a:xfrm>
        </p:spPr>
      </p:pic>
      <p:sp>
        <p:nvSpPr>
          <p:cNvPr id="5" name="TextBox 4"/>
          <p:cNvSpPr txBox="1"/>
          <p:nvPr/>
        </p:nvSpPr>
        <p:spPr>
          <a:xfrm>
            <a:off x="1187624" y="5013176"/>
            <a:ext cx="648072" cy="504056"/>
          </a:xfrm>
          <a:prstGeom prst="rect">
            <a:avLst/>
          </a:prstGeom>
          <a:solidFill>
            <a:schemeClr val="bg1"/>
          </a:solidFill>
        </p:spPr>
        <p:txBody>
          <a:bodyPr wrap="square" rtlCol="0">
            <a:spAutoFit/>
          </a:bodyPr>
          <a:lstStyle/>
          <a:p>
            <a:endParaRPr lang="en-US" dirty="0"/>
          </a:p>
        </p:txBody>
      </p:sp>
    </p:spTree>
    <p:extLst>
      <p:ext uri="{BB962C8B-B14F-4D97-AF65-F5344CB8AC3E}">
        <p14:creationId xmlns:p14="http://schemas.microsoft.com/office/powerpoint/2010/main" val="4441465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Sales force Metrics</a:t>
            </a:r>
            <a:endParaRPr lang="en-US"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08050" y="2015331"/>
            <a:ext cx="7327900" cy="3086100"/>
          </a:xfrm>
        </p:spPr>
      </p:pic>
      <p:sp>
        <p:nvSpPr>
          <p:cNvPr id="7" name="TextBox 6"/>
          <p:cNvSpPr txBox="1"/>
          <p:nvPr/>
        </p:nvSpPr>
        <p:spPr>
          <a:xfrm>
            <a:off x="5652120" y="4725144"/>
            <a:ext cx="1800200" cy="376287"/>
          </a:xfrm>
          <a:prstGeom prst="rect">
            <a:avLst/>
          </a:prstGeom>
          <a:solidFill>
            <a:schemeClr val="bg1"/>
          </a:solidFill>
        </p:spPr>
        <p:txBody>
          <a:bodyPr wrap="square" rtlCol="0">
            <a:spAutoFit/>
          </a:bodyPr>
          <a:lstStyle/>
          <a:p>
            <a:endParaRPr lang="en-US" dirty="0"/>
          </a:p>
        </p:txBody>
      </p:sp>
    </p:spTree>
    <p:extLst>
      <p:ext uri="{BB962C8B-B14F-4D97-AF65-F5344CB8AC3E}">
        <p14:creationId xmlns:p14="http://schemas.microsoft.com/office/powerpoint/2010/main" val="17179487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Sales Funnel</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2304171"/>
            <a:ext cx="8229600" cy="2508421"/>
          </a:xfrm>
        </p:spPr>
      </p:pic>
      <p:sp>
        <p:nvSpPr>
          <p:cNvPr id="5" name="TextBox 4"/>
          <p:cNvSpPr txBox="1"/>
          <p:nvPr/>
        </p:nvSpPr>
        <p:spPr>
          <a:xfrm>
            <a:off x="755576" y="1556792"/>
            <a:ext cx="7128791" cy="369332"/>
          </a:xfrm>
          <a:prstGeom prst="rect">
            <a:avLst/>
          </a:prstGeom>
          <a:noFill/>
        </p:spPr>
        <p:txBody>
          <a:bodyPr wrap="square" rtlCol="0">
            <a:spAutoFit/>
          </a:bodyPr>
          <a:lstStyle/>
          <a:p>
            <a:r>
              <a:rPr lang="en-US" dirty="0" smtClean="0"/>
              <a:t>Sales process customer is taken through. Channel and company dependent</a:t>
            </a:r>
            <a:endParaRPr lang="en-US" dirty="0"/>
          </a:p>
        </p:txBody>
      </p:sp>
      <p:sp>
        <p:nvSpPr>
          <p:cNvPr id="6" name="TextBox 5"/>
          <p:cNvSpPr txBox="1"/>
          <p:nvPr/>
        </p:nvSpPr>
        <p:spPr>
          <a:xfrm>
            <a:off x="761514" y="2107096"/>
            <a:ext cx="2226310" cy="369332"/>
          </a:xfrm>
          <a:prstGeom prst="rect">
            <a:avLst/>
          </a:prstGeom>
          <a:noFill/>
        </p:spPr>
        <p:txBody>
          <a:bodyPr wrap="square" rtlCol="0">
            <a:spAutoFit/>
          </a:bodyPr>
          <a:lstStyle/>
          <a:p>
            <a:r>
              <a:rPr lang="en-US" dirty="0" smtClean="0"/>
              <a:t>Salesforce example:</a:t>
            </a:r>
            <a:endParaRPr lang="en-US" dirty="0"/>
          </a:p>
        </p:txBody>
      </p:sp>
    </p:spTree>
    <p:extLst>
      <p:ext uri="{BB962C8B-B14F-4D97-AF65-F5344CB8AC3E}">
        <p14:creationId xmlns:p14="http://schemas.microsoft.com/office/powerpoint/2010/main" val="16554278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Sales Funnel</a:t>
            </a:r>
            <a:endParaRPr lang="en-US" dirty="0"/>
          </a:p>
        </p:txBody>
      </p:sp>
      <p:sp>
        <p:nvSpPr>
          <p:cNvPr id="3" name="Content Placeholder 2"/>
          <p:cNvSpPr>
            <a:spLocks noGrp="1"/>
          </p:cNvSpPr>
          <p:nvPr>
            <p:ph idx="1"/>
          </p:nvPr>
        </p:nvSpPr>
        <p:spPr>
          <a:xfrm>
            <a:off x="446856" y="1628800"/>
            <a:ext cx="8229600" cy="3917032"/>
          </a:xfrm>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400" dirty="0" smtClean="0"/>
              <a:t>Website example:</a:t>
            </a:r>
          </a:p>
          <a:p>
            <a:pPr marL="0" marR="0" lvl="0" indent="0" defTabSz="914400" eaLnBrk="1" fontAlgn="auto" latinLnBrk="0" hangingPunct="1">
              <a:lnSpc>
                <a:spcPct val="100000"/>
              </a:lnSpc>
              <a:spcBef>
                <a:spcPts val="0"/>
              </a:spcBef>
              <a:spcAft>
                <a:spcPts val="0"/>
              </a:spcAft>
              <a:buClrTx/>
              <a:buSzTx/>
              <a:buFontTx/>
              <a:buNone/>
              <a:tabLst/>
              <a:defRPr/>
            </a:pPr>
            <a:endParaRPr lang="en-US"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87824" y="1945552"/>
            <a:ext cx="3781276" cy="3540848"/>
          </a:xfrm>
          <a:prstGeom prst="rect">
            <a:avLst/>
          </a:prstGeom>
        </p:spPr>
      </p:pic>
    </p:spTree>
    <p:extLst>
      <p:ext uri="{BB962C8B-B14F-4D97-AF65-F5344CB8AC3E}">
        <p14:creationId xmlns:p14="http://schemas.microsoft.com/office/powerpoint/2010/main" val="19387404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0648"/>
            <a:ext cx="8229600" cy="1143000"/>
          </a:xfrm>
        </p:spPr>
        <p:txBody>
          <a:bodyPr/>
          <a:lstStyle/>
          <a:p>
            <a:r>
              <a:rPr lang="en-US" dirty="0" smtClean="0"/>
              <a:t>Sales Funnel Metrics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Numbers and percentages can be shown for each stage</a:t>
            </a:r>
          </a:p>
          <a:p>
            <a:r>
              <a:rPr lang="en-US" b="1" dirty="0" smtClean="0"/>
              <a:t>Sourcing and engagement</a:t>
            </a:r>
            <a:r>
              <a:rPr lang="en-US" dirty="0" smtClean="0"/>
              <a:t>: where customers come from and how people are engaged (usually web analytics software). Understanding this can help increase flow to top of funnel.</a:t>
            </a:r>
          </a:p>
          <a:p>
            <a:r>
              <a:rPr lang="en-US" dirty="0">
                <a:hlinkClick r:id="rId2"/>
              </a:rPr>
              <a:t>https://</a:t>
            </a:r>
            <a:r>
              <a:rPr lang="en-US" dirty="0" smtClean="0">
                <a:hlinkClick r:id="rId2"/>
              </a:rPr>
              <a:t>support.google.com/analytics/answer/6367342?hl=en</a:t>
            </a:r>
            <a:endParaRPr lang="en-US" dirty="0" smtClean="0"/>
          </a:p>
          <a:p>
            <a:endParaRPr lang="en-US" dirty="0"/>
          </a:p>
          <a:p>
            <a:endParaRPr lang="en-US" dirty="0"/>
          </a:p>
        </p:txBody>
      </p:sp>
    </p:spTree>
    <p:extLst>
      <p:ext uri="{BB962C8B-B14F-4D97-AF65-F5344CB8AC3E}">
        <p14:creationId xmlns:p14="http://schemas.microsoft.com/office/powerpoint/2010/main" val="17727288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Sales Funnel metrics (Digital focus)</a:t>
            </a:r>
            <a:endParaRPr lang="en-US" dirty="0"/>
          </a:p>
        </p:txBody>
      </p:sp>
      <p:sp>
        <p:nvSpPr>
          <p:cNvPr id="3" name="Content Placeholder 2"/>
          <p:cNvSpPr>
            <a:spLocks noGrp="1"/>
          </p:cNvSpPr>
          <p:nvPr>
            <p:ph idx="1"/>
          </p:nvPr>
        </p:nvSpPr>
        <p:spPr/>
        <p:txBody>
          <a:bodyPr>
            <a:normAutofit fontScale="70000" lnSpcReduction="20000"/>
          </a:bodyPr>
          <a:lstStyle/>
          <a:p>
            <a:r>
              <a:rPr lang="en-US" b="1" dirty="0" smtClean="0"/>
              <a:t>Conversion rate: </a:t>
            </a:r>
            <a:r>
              <a:rPr lang="en-US" dirty="0" smtClean="0"/>
              <a:t>ratio of deals that are closed that enter the funnel</a:t>
            </a:r>
          </a:p>
          <a:p>
            <a:r>
              <a:rPr lang="en-US" b="1" dirty="0" smtClean="0"/>
              <a:t>Funnel value</a:t>
            </a:r>
            <a:r>
              <a:rPr lang="en-US" dirty="0" smtClean="0"/>
              <a:t>: This represents the potential value of prospective customers in the funnel. If the ‘normal’ funnel conversion rates are understood , you can use this to estimate future income.</a:t>
            </a:r>
          </a:p>
          <a:p>
            <a:r>
              <a:rPr lang="en-US" b="1" dirty="0" smtClean="0"/>
              <a:t>Time spent at each stage</a:t>
            </a:r>
            <a:r>
              <a:rPr lang="en-US" dirty="0" smtClean="0"/>
              <a:t>: Important measure because it builds understanding of future potential, and allows you to speed up the process.</a:t>
            </a:r>
          </a:p>
          <a:p>
            <a:r>
              <a:rPr lang="en-US" b="1" dirty="0" smtClean="0"/>
              <a:t>Average sales value:</a:t>
            </a:r>
            <a:r>
              <a:rPr lang="en-US" dirty="0" smtClean="0"/>
              <a:t> the average spend of customers in that channel, particularly if related to the costs involved in attracting and converting them. </a:t>
            </a:r>
            <a:r>
              <a:rPr lang="en-US" b="1" dirty="0" smtClean="0"/>
              <a:t>It can be a critical measure</a:t>
            </a:r>
            <a:r>
              <a:rPr lang="en-US" dirty="0" smtClean="0"/>
              <a:t>.</a:t>
            </a:r>
            <a:endParaRPr lang="en-US" dirty="0"/>
          </a:p>
        </p:txBody>
      </p:sp>
    </p:spTree>
    <p:extLst>
      <p:ext uri="{BB962C8B-B14F-4D97-AF65-F5344CB8AC3E}">
        <p14:creationId xmlns:p14="http://schemas.microsoft.com/office/powerpoint/2010/main" val="1907156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Sales Funnel Metrics </a:t>
            </a:r>
            <a:br>
              <a:rPr lang="en-US" dirty="0" smtClean="0"/>
            </a:br>
            <a:r>
              <a:rPr lang="en-US" dirty="0" smtClean="0"/>
              <a:t>(offline emphasis)</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81050" y="1881981"/>
            <a:ext cx="7581900" cy="3352800"/>
          </a:xfrm>
        </p:spPr>
      </p:pic>
    </p:spTree>
    <p:extLst>
      <p:ext uri="{BB962C8B-B14F-4D97-AF65-F5344CB8AC3E}">
        <p14:creationId xmlns:p14="http://schemas.microsoft.com/office/powerpoint/2010/main" val="10095242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CIM Sales Funnel Metrics</a:t>
            </a:r>
            <a:endParaRPr lang="en-US" dirty="0"/>
          </a:p>
        </p:txBody>
      </p:sp>
      <p:sp>
        <p:nvSpPr>
          <p:cNvPr id="3" name="Content Placeholder 2"/>
          <p:cNvSpPr>
            <a:spLocks noGrp="1"/>
          </p:cNvSpPr>
          <p:nvPr>
            <p:ph idx="1"/>
          </p:nvPr>
        </p:nvSpPr>
        <p:spPr/>
        <p:txBody>
          <a:bodyPr/>
          <a:lstStyle/>
          <a:p>
            <a:r>
              <a:rPr lang="en-US" dirty="0">
                <a:hlinkClick r:id="rId2"/>
              </a:rPr>
              <a:t>http://</a:t>
            </a:r>
            <a:r>
              <a:rPr lang="en-US" dirty="0" smtClean="0">
                <a:hlinkClick r:id="rId2"/>
              </a:rPr>
              <a:t>www.cimmarketingexpert.co.uk/page/9475/sales-funnel-metrics</a:t>
            </a:r>
            <a:endParaRPr lang="en-US" dirty="0" smtClean="0"/>
          </a:p>
          <a:p>
            <a:endParaRPr lang="en-US" dirty="0"/>
          </a:p>
        </p:txBody>
      </p:sp>
    </p:spTree>
    <p:extLst>
      <p:ext uri="{BB962C8B-B14F-4D97-AF65-F5344CB8AC3E}">
        <p14:creationId xmlns:p14="http://schemas.microsoft.com/office/powerpoint/2010/main" val="5208384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Marketing ROI</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Compare different types of expenditure actual or proposed by looking at the cash profit return after deducting the cost of the activity i.e. Return minus investment.</a:t>
            </a:r>
          </a:p>
          <a:p>
            <a:r>
              <a:rPr lang="en-US" dirty="0" smtClean="0"/>
              <a:t>More generally ROI measures tends to be calculated as return divided by investment expressed as a percentage.</a:t>
            </a:r>
          </a:p>
          <a:p>
            <a:r>
              <a:rPr lang="en-US" dirty="0" smtClean="0"/>
              <a:t>Problem is actually calculating the profit and the actual expenditure. </a:t>
            </a:r>
            <a:endParaRPr lang="en-US" dirty="0"/>
          </a:p>
        </p:txBody>
      </p:sp>
    </p:spTree>
    <p:extLst>
      <p:ext uri="{BB962C8B-B14F-4D97-AF65-F5344CB8AC3E}">
        <p14:creationId xmlns:p14="http://schemas.microsoft.com/office/powerpoint/2010/main" val="1746960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Return on Investment (ROI)</a:t>
            </a:r>
            <a:endParaRPr lang="en-US" dirty="0"/>
          </a:p>
        </p:txBody>
      </p:sp>
      <p:sp>
        <p:nvSpPr>
          <p:cNvPr id="3" name="Content Placeholder 2"/>
          <p:cNvSpPr>
            <a:spLocks noGrp="1"/>
          </p:cNvSpPr>
          <p:nvPr>
            <p:ph idx="1"/>
          </p:nvPr>
        </p:nvSpPr>
        <p:spPr/>
        <p:txBody>
          <a:bodyPr>
            <a:normAutofit lnSpcReduction="10000"/>
          </a:bodyPr>
          <a:lstStyle/>
          <a:p>
            <a:r>
              <a:rPr lang="en-US" dirty="0" smtClean="0"/>
              <a:t>Marketing ROI  measure is most useful for comparing different potential uses of the marketing budget – you can forecast the activity which is likely to yield the highest returns. Use it post implementation  for future planning. </a:t>
            </a:r>
          </a:p>
          <a:p>
            <a:r>
              <a:rPr lang="en-US" dirty="0">
                <a:hlinkClick r:id="rId2"/>
              </a:rPr>
              <a:t>http://</a:t>
            </a:r>
            <a:r>
              <a:rPr lang="en-US" dirty="0" smtClean="0">
                <a:hlinkClick r:id="rId2"/>
              </a:rPr>
              <a:t>www.cimmarketingexpert.co.uk/page/2974/return-on-investment-roi-</a:t>
            </a:r>
            <a:endParaRPr lang="en-US" dirty="0" smtClean="0"/>
          </a:p>
          <a:p>
            <a:endParaRPr lang="en-US" dirty="0"/>
          </a:p>
        </p:txBody>
      </p:sp>
    </p:spTree>
    <p:extLst>
      <p:ext uri="{BB962C8B-B14F-4D97-AF65-F5344CB8AC3E}">
        <p14:creationId xmlns:p14="http://schemas.microsoft.com/office/powerpoint/2010/main" val="2682699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Brand Metrics</a:t>
            </a:r>
            <a:endParaRPr lang="en-US" dirty="0"/>
          </a:p>
        </p:txBody>
      </p:sp>
      <p:sp>
        <p:nvSpPr>
          <p:cNvPr id="3" name="Content Placeholder 2"/>
          <p:cNvSpPr>
            <a:spLocks noGrp="1"/>
          </p:cNvSpPr>
          <p:nvPr>
            <p:ph idx="1"/>
          </p:nvPr>
        </p:nvSpPr>
        <p:spPr/>
        <p:txBody>
          <a:bodyPr/>
          <a:lstStyle/>
          <a:p>
            <a:r>
              <a:rPr lang="en-US" dirty="0" smtClean="0"/>
              <a:t>Brand awareness</a:t>
            </a:r>
          </a:p>
          <a:p>
            <a:r>
              <a:rPr lang="en-US" dirty="0" smtClean="0"/>
              <a:t>Brand value</a:t>
            </a:r>
          </a:p>
          <a:p>
            <a:r>
              <a:rPr lang="en-US" dirty="0" smtClean="0"/>
              <a:t>Brand positioning</a:t>
            </a:r>
          </a:p>
          <a:p>
            <a:r>
              <a:rPr lang="en-US" dirty="0" smtClean="0"/>
              <a:t>Impact on brand metrics by various campaigns</a:t>
            </a:r>
          </a:p>
          <a:p>
            <a:endParaRPr lang="en-US" dirty="0"/>
          </a:p>
          <a:p>
            <a:r>
              <a:rPr lang="en-US" dirty="0" smtClean="0"/>
              <a:t>Use ones most relevant to your objectives</a:t>
            </a:r>
            <a:endParaRPr lang="en-US" dirty="0"/>
          </a:p>
        </p:txBody>
      </p:sp>
    </p:spTree>
    <p:extLst>
      <p:ext uri="{BB962C8B-B14F-4D97-AF65-F5344CB8AC3E}">
        <p14:creationId xmlns:p14="http://schemas.microsoft.com/office/powerpoint/2010/main" val="13004096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Brand Objectives</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3115" y="2276872"/>
            <a:ext cx="7438185" cy="2297509"/>
          </a:xfrm>
        </p:spPr>
      </p:pic>
    </p:spTree>
    <p:extLst>
      <p:ext uri="{BB962C8B-B14F-4D97-AF65-F5344CB8AC3E}">
        <p14:creationId xmlns:p14="http://schemas.microsoft.com/office/powerpoint/2010/main" val="1779188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Key Brand Metrics</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51720" y="1634331"/>
            <a:ext cx="4818980" cy="4033566"/>
          </a:xfrm>
        </p:spPr>
      </p:pic>
    </p:spTree>
    <p:extLst>
      <p:ext uri="{BB962C8B-B14F-4D97-AF65-F5344CB8AC3E}">
        <p14:creationId xmlns:p14="http://schemas.microsoft.com/office/powerpoint/2010/main" val="98427027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89100" y="2021681"/>
            <a:ext cx="5765800" cy="3073400"/>
          </a:xfrm>
        </p:spPr>
      </p:pic>
    </p:spTree>
    <p:extLst>
      <p:ext uri="{BB962C8B-B14F-4D97-AF65-F5344CB8AC3E}">
        <p14:creationId xmlns:p14="http://schemas.microsoft.com/office/powerpoint/2010/main" val="166865532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Promotional Media Metrics</a:t>
            </a:r>
            <a:endParaRPr lang="en-US" dirty="0"/>
          </a:p>
        </p:txBody>
      </p:sp>
      <p:sp>
        <p:nvSpPr>
          <p:cNvPr id="3" name="Content Placeholder 2"/>
          <p:cNvSpPr>
            <a:spLocks noGrp="1"/>
          </p:cNvSpPr>
          <p:nvPr>
            <p:ph idx="1"/>
          </p:nvPr>
        </p:nvSpPr>
        <p:spPr/>
        <p:txBody>
          <a:bodyPr/>
          <a:lstStyle/>
          <a:p>
            <a:r>
              <a:rPr lang="en-US" dirty="0" smtClean="0"/>
              <a:t>For potential impact and effectiveness of a promotional or media campaign.</a:t>
            </a:r>
          </a:p>
          <a:p>
            <a:r>
              <a:rPr lang="en-US" dirty="0" smtClean="0"/>
              <a:t>Beneficial to set metrics before and after a campaign to identify and measure the impact.</a:t>
            </a:r>
            <a:endParaRPr lang="en-US" dirty="0"/>
          </a:p>
        </p:txBody>
      </p:sp>
    </p:spTree>
    <p:extLst>
      <p:ext uri="{BB962C8B-B14F-4D97-AF65-F5344CB8AC3E}">
        <p14:creationId xmlns:p14="http://schemas.microsoft.com/office/powerpoint/2010/main" val="110115152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Key promotional metrics</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2119357"/>
            <a:ext cx="8229600" cy="2878048"/>
          </a:xfrm>
        </p:spPr>
      </p:pic>
    </p:spTree>
    <p:extLst>
      <p:ext uri="{BB962C8B-B14F-4D97-AF65-F5344CB8AC3E}">
        <p14:creationId xmlns:p14="http://schemas.microsoft.com/office/powerpoint/2010/main" val="92739818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Key promotional metrics </a:t>
            </a:r>
            <a:endParaRPr lang="en-US"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2870622"/>
            <a:ext cx="8229600" cy="1375518"/>
          </a:xfrm>
        </p:spPr>
      </p:pic>
    </p:spTree>
    <p:extLst>
      <p:ext uri="{BB962C8B-B14F-4D97-AF65-F5344CB8AC3E}">
        <p14:creationId xmlns:p14="http://schemas.microsoft.com/office/powerpoint/2010/main" val="182825828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Service and satisfaction metrics</a:t>
            </a:r>
            <a:endParaRPr lang="en-US" dirty="0"/>
          </a:p>
        </p:txBody>
      </p:sp>
      <p:sp>
        <p:nvSpPr>
          <p:cNvPr id="3" name="Content Placeholder 2"/>
          <p:cNvSpPr>
            <a:spLocks noGrp="1"/>
          </p:cNvSpPr>
          <p:nvPr>
            <p:ph idx="1"/>
          </p:nvPr>
        </p:nvSpPr>
        <p:spPr/>
        <p:txBody>
          <a:bodyPr/>
          <a:lstStyle/>
          <a:p>
            <a:r>
              <a:rPr lang="en-US" dirty="0" smtClean="0"/>
              <a:t>Traditionally not a strong area for marketers in demonstrating strategic impact.</a:t>
            </a:r>
          </a:p>
          <a:p>
            <a:r>
              <a:rPr lang="en-US" dirty="0" smtClean="0"/>
              <a:t>Key metrics for real insight:</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5" y="3294656"/>
            <a:ext cx="6482014" cy="2405140"/>
          </a:xfrm>
          <a:prstGeom prst="rect">
            <a:avLst/>
          </a:prstGeom>
        </p:spPr>
      </p:pic>
    </p:spTree>
    <p:extLst>
      <p:ext uri="{BB962C8B-B14F-4D97-AF65-F5344CB8AC3E}">
        <p14:creationId xmlns:p14="http://schemas.microsoft.com/office/powerpoint/2010/main" val="62969483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Measurement tools to assess impact of customer activity</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17441" y="1600200"/>
            <a:ext cx="6109118" cy="3916363"/>
          </a:xfrm>
        </p:spPr>
      </p:pic>
    </p:spTree>
    <p:extLst>
      <p:ext uri="{BB962C8B-B14F-4D97-AF65-F5344CB8AC3E}">
        <p14:creationId xmlns:p14="http://schemas.microsoft.com/office/powerpoint/2010/main" val="182326159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100" dirty="0" smtClean="0"/>
              <a:t>Measurement tools to test internal responsiveness to customer queries and complaints</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82650" y="1818481"/>
            <a:ext cx="7378700" cy="3479800"/>
          </a:xfrm>
        </p:spPr>
      </p:pic>
    </p:spTree>
    <p:extLst>
      <p:ext uri="{BB962C8B-B14F-4D97-AF65-F5344CB8AC3E}">
        <p14:creationId xmlns:p14="http://schemas.microsoft.com/office/powerpoint/2010/main" val="111346812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Customer loyalty and Customer Lifetime Value (CLV) are more strategic measures than customer satisfaction alone.</a:t>
            </a:r>
          </a:p>
          <a:p>
            <a:r>
              <a:rPr lang="en-US" dirty="0" smtClean="0"/>
              <a:t>Combining them can give both short-term satisfaction measures and longer-term relational building activities. </a:t>
            </a:r>
            <a:r>
              <a:rPr lang="en-US" dirty="0" err="1" smtClean="0"/>
              <a:t>E.g</a:t>
            </a:r>
            <a:r>
              <a:rPr lang="is-IS" dirty="0" smtClean="0"/>
              <a:t>….</a:t>
            </a:r>
            <a:endParaRPr lang="en-US" dirty="0" smtClean="0"/>
          </a:p>
        </p:txBody>
      </p:sp>
    </p:spTree>
    <p:extLst>
      <p:ext uri="{BB962C8B-B14F-4D97-AF65-F5344CB8AC3E}">
        <p14:creationId xmlns:p14="http://schemas.microsoft.com/office/powerpoint/2010/main" val="77373589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5034" y="2348880"/>
            <a:ext cx="8221342" cy="2150616"/>
          </a:xfrm>
        </p:spPr>
      </p:pic>
    </p:spTree>
    <p:extLst>
      <p:ext uri="{BB962C8B-B14F-4D97-AF65-F5344CB8AC3E}">
        <p14:creationId xmlns:p14="http://schemas.microsoft.com/office/powerpoint/2010/main" val="102883316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***Customer Lifetime Value (CLV)***</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A forward-looking indicator that forecasts the value of the relationship between an </a:t>
            </a:r>
            <a:r>
              <a:rPr lang="en-US" dirty="0" err="1" smtClean="0"/>
              <a:t>organisation</a:t>
            </a:r>
            <a:r>
              <a:rPr lang="en-US" dirty="0" smtClean="0"/>
              <a:t> and a customer and ho much profit the </a:t>
            </a:r>
            <a:r>
              <a:rPr lang="en-US" dirty="0" err="1" smtClean="0"/>
              <a:t>organisation</a:t>
            </a:r>
            <a:r>
              <a:rPr lang="en-US" dirty="0" smtClean="0"/>
              <a:t> will make out of that customer.</a:t>
            </a:r>
          </a:p>
          <a:p>
            <a:r>
              <a:rPr lang="en-US" dirty="0" smtClean="0"/>
              <a:t>How much that customer is worth to that </a:t>
            </a:r>
            <a:r>
              <a:rPr lang="en-US" dirty="0" err="1" smtClean="0"/>
              <a:t>organisation</a:t>
            </a:r>
            <a:r>
              <a:rPr lang="en-US" dirty="0" smtClean="0"/>
              <a:t> as a lump sump in current money terms.</a:t>
            </a:r>
          </a:p>
          <a:p>
            <a:r>
              <a:rPr lang="en-US" dirty="0" smtClean="0"/>
              <a:t>It helps organisations decide which customers are worth the most not just based on past spend but potential future spend.</a:t>
            </a:r>
            <a:endParaRPr lang="en-US" dirty="0"/>
          </a:p>
        </p:txBody>
      </p:sp>
    </p:spTree>
    <p:extLst>
      <p:ext uri="{BB962C8B-B14F-4D97-AF65-F5344CB8AC3E}">
        <p14:creationId xmlns:p14="http://schemas.microsoft.com/office/powerpoint/2010/main" val="6072893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88364" y="1600200"/>
            <a:ext cx="6567271" cy="3916363"/>
          </a:xfrm>
        </p:spPr>
      </p:pic>
    </p:spTree>
    <p:extLst>
      <p:ext uri="{BB962C8B-B14F-4D97-AF65-F5344CB8AC3E}">
        <p14:creationId xmlns:p14="http://schemas.microsoft.com/office/powerpoint/2010/main" val="9223234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Financial and Operational Metrics</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1850" y="2008981"/>
            <a:ext cx="7480300" cy="3098800"/>
          </a:xfrm>
        </p:spPr>
      </p:pic>
    </p:spTree>
    <p:extLst>
      <p:ext uri="{BB962C8B-B14F-4D97-AF65-F5344CB8AC3E}">
        <p14:creationId xmlns:p14="http://schemas.microsoft.com/office/powerpoint/2010/main" val="181336334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r>
              <a:rPr lang="en-US" dirty="0" smtClean="0"/>
              <a:t>Marketers should integrate operational and financial metrics in order to gain a strategic view of the impact of metrics on the others.</a:t>
            </a:r>
          </a:p>
          <a:p>
            <a:r>
              <a:rPr lang="en-US" dirty="0" smtClean="0"/>
              <a:t>E.g. operational metrics such as delivery quality, purchase cost and supply chain process efficiency should be measured in conjunction with product costs, customer satisfaction rates and rates of return. As it could show a deteriorating supply chain. </a:t>
            </a:r>
            <a:endParaRPr lang="en-US" dirty="0"/>
          </a:p>
        </p:txBody>
      </p:sp>
    </p:spTree>
    <p:extLst>
      <p:ext uri="{BB962C8B-B14F-4D97-AF65-F5344CB8AC3E}">
        <p14:creationId xmlns:p14="http://schemas.microsoft.com/office/powerpoint/2010/main" val="156567004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204864"/>
            <a:ext cx="8229600" cy="1143000"/>
          </a:xfrm>
        </p:spPr>
        <p:txBody>
          <a:bodyPr>
            <a:normAutofit fontScale="90000"/>
          </a:bodyPr>
          <a:lstStyle/>
          <a:p>
            <a:r>
              <a:rPr lang="en-GB" dirty="0" smtClean="0"/>
              <a:t>Measures of Marketing Performance</a:t>
            </a:r>
            <a:endParaRPr lang="en-GB" dirty="0"/>
          </a:p>
        </p:txBody>
      </p:sp>
    </p:spTree>
    <p:extLst>
      <p:ext uri="{BB962C8B-B14F-4D97-AF65-F5344CB8AC3E}">
        <p14:creationId xmlns:p14="http://schemas.microsoft.com/office/powerpoint/2010/main" val="342669442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Choosing Appropriate measures</a:t>
            </a:r>
            <a:endParaRPr lang="en-GB" dirty="0"/>
          </a:p>
        </p:txBody>
      </p:sp>
      <p:sp>
        <p:nvSpPr>
          <p:cNvPr id="3" name="Content Placeholder 2"/>
          <p:cNvSpPr>
            <a:spLocks noGrp="1"/>
          </p:cNvSpPr>
          <p:nvPr>
            <p:ph idx="1"/>
          </p:nvPr>
        </p:nvSpPr>
        <p:spPr/>
        <p:txBody>
          <a:bodyPr/>
          <a:lstStyle/>
          <a:p>
            <a:r>
              <a:rPr lang="en-GB" dirty="0" smtClean="0"/>
              <a:t>Use a wide variety of metrics initially, and study the results and decide which provide the most salient data to inform the setting and monitoring of KPIs</a:t>
            </a:r>
            <a:endParaRPr lang="en-GB" dirty="0"/>
          </a:p>
        </p:txBody>
      </p:sp>
    </p:spTree>
    <p:extLst>
      <p:ext uri="{BB962C8B-B14F-4D97-AF65-F5344CB8AC3E}">
        <p14:creationId xmlns:p14="http://schemas.microsoft.com/office/powerpoint/2010/main" val="37004444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MKIS?</a:t>
            </a:r>
            <a:endParaRPr lang="en-GB" dirty="0"/>
          </a:p>
        </p:txBody>
      </p:sp>
      <p:sp>
        <p:nvSpPr>
          <p:cNvPr id="3" name="Content Placeholder 2"/>
          <p:cNvSpPr>
            <a:spLocks noGrp="1"/>
          </p:cNvSpPr>
          <p:nvPr>
            <p:ph idx="1"/>
          </p:nvPr>
        </p:nvSpPr>
        <p:spPr/>
        <p:txBody>
          <a:bodyPr/>
          <a:lstStyle/>
          <a:p>
            <a:r>
              <a:rPr lang="en-GB" dirty="0" smtClean="0"/>
              <a:t>A Marketing Information System (MKIS) should integrate the data from all of the organisations customer data sources to allow informed business decisions.</a:t>
            </a:r>
          </a:p>
          <a:p>
            <a:r>
              <a:rPr lang="en-GB" dirty="0" smtClean="0"/>
              <a:t>Better customer insights, higher conversion rates, improved retention rates and better customer service.</a:t>
            </a:r>
            <a:endParaRPr lang="en-GB" dirty="0"/>
          </a:p>
        </p:txBody>
      </p:sp>
    </p:spTree>
    <p:extLst>
      <p:ext uri="{BB962C8B-B14F-4D97-AF65-F5344CB8AC3E}">
        <p14:creationId xmlns:p14="http://schemas.microsoft.com/office/powerpoint/2010/main" val="360869454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MOST IMPORTANT</a:t>
            </a:r>
            <a:endParaRPr lang="en-GB" dirty="0"/>
          </a:p>
        </p:txBody>
      </p:sp>
      <p:sp>
        <p:nvSpPr>
          <p:cNvPr id="3" name="Content Placeholder 2"/>
          <p:cNvSpPr>
            <a:spLocks noGrp="1"/>
          </p:cNvSpPr>
          <p:nvPr>
            <p:ph idx="1"/>
          </p:nvPr>
        </p:nvSpPr>
        <p:spPr/>
        <p:txBody>
          <a:bodyPr/>
          <a:lstStyle/>
          <a:p>
            <a:r>
              <a:rPr lang="en-GB" dirty="0" smtClean="0"/>
              <a:t>Metric must link with strategies</a:t>
            </a:r>
          </a:p>
          <a:p>
            <a:r>
              <a:rPr lang="en-GB" dirty="0" smtClean="0"/>
              <a:t>CIM will want you to JUSTIFY your choice of metrics</a:t>
            </a:r>
          </a:p>
          <a:p>
            <a:r>
              <a:rPr lang="en-GB" dirty="0" smtClean="0"/>
              <a:t>BIG DATA  many sources of data available which can complement ‘traditional’ sources but beware of too much analysis and too little decision making. </a:t>
            </a:r>
            <a:endParaRPr lang="en-GB" dirty="0"/>
          </a:p>
        </p:txBody>
      </p:sp>
    </p:spTree>
    <p:extLst>
      <p:ext uri="{BB962C8B-B14F-4D97-AF65-F5344CB8AC3E}">
        <p14:creationId xmlns:p14="http://schemas.microsoft.com/office/powerpoint/2010/main" val="211758752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Balanced Scorecard</a:t>
            </a:r>
            <a:endParaRPr lang="en-GB" dirty="0"/>
          </a:p>
        </p:txBody>
      </p:sp>
      <p:sp>
        <p:nvSpPr>
          <p:cNvPr id="3" name="Content Placeholder 2"/>
          <p:cNvSpPr>
            <a:spLocks noGrp="1"/>
          </p:cNvSpPr>
          <p:nvPr>
            <p:ph idx="1"/>
          </p:nvPr>
        </p:nvSpPr>
        <p:spPr/>
        <p:txBody>
          <a:bodyPr>
            <a:normAutofit/>
          </a:bodyPr>
          <a:lstStyle/>
          <a:p>
            <a:r>
              <a:rPr lang="en-GB" dirty="0" smtClean="0"/>
              <a:t>A framework for setting and monitoring business performance.</a:t>
            </a:r>
          </a:p>
          <a:p>
            <a:r>
              <a:rPr lang="en-GB" dirty="0" smtClean="0"/>
              <a:t>Translates organisational strategies into objectives and then providing metrics to monitor the execution of the strategy.</a:t>
            </a:r>
          </a:p>
          <a:p>
            <a:r>
              <a:rPr lang="en-GB" dirty="0" smtClean="0"/>
              <a:t>It translates vision and strategy into objectives </a:t>
            </a:r>
            <a:endParaRPr lang="en-GB" dirty="0"/>
          </a:p>
        </p:txBody>
      </p:sp>
    </p:spTree>
    <p:extLst>
      <p:ext uri="{BB962C8B-B14F-4D97-AF65-F5344CB8AC3E}">
        <p14:creationId xmlns:p14="http://schemas.microsoft.com/office/powerpoint/2010/main" val="2319384250"/>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a:t>
            </a:r>
            <a:endParaRPr lang="en-GB" dirty="0"/>
          </a:p>
        </p:txBody>
      </p:sp>
      <p:sp>
        <p:nvSpPr>
          <p:cNvPr id="3" name="Content Placeholder 2"/>
          <p:cNvSpPr>
            <a:spLocks noGrp="1"/>
          </p:cNvSpPr>
          <p:nvPr>
            <p:ph idx="1"/>
          </p:nvPr>
        </p:nvSpPr>
        <p:spPr/>
        <p:txBody>
          <a:bodyPr/>
          <a:lstStyle/>
          <a:p>
            <a:r>
              <a:rPr lang="en-GB" dirty="0" smtClean="0"/>
              <a:t>In part due to fact that previous over relying on financial metrics such as turnover and profitability meant retrospective measures. </a:t>
            </a:r>
            <a:endParaRPr lang="en-GB" dirty="0"/>
          </a:p>
        </p:txBody>
      </p:sp>
    </p:spTree>
    <p:extLst>
      <p:ext uri="{BB962C8B-B14F-4D97-AF65-F5344CB8AC3E}">
        <p14:creationId xmlns:p14="http://schemas.microsoft.com/office/powerpoint/2010/main" val="153850853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Four area of the BSC</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Customer</a:t>
            </a:r>
          </a:p>
          <a:p>
            <a:pPr lvl="1"/>
            <a:r>
              <a:rPr lang="en-GB" dirty="0" smtClean="0"/>
              <a:t> e.g. time, quality, service and cost</a:t>
            </a:r>
          </a:p>
          <a:p>
            <a:r>
              <a:rPr lang="en-GB" dirty="0" smtClean="0"/>
              <a:t>Internal Business Processes </a:t>
            </a:r>
          </a:p>
          <a:p>
            <a:pPr lvl="1"/>
            <a:r>
              <a:rPr lang="en-GB" dirty="0" smtClean="0"/>
              <a:t>e.g. number of activities per function; cycle time, productivity</a:t>
            </a:r>
          </a:p>
          <a:p>
            <a:r>
              <a:rPr lang="en-GB" dirty="0" smtClean="0"/>
              <a:t>Financial Measures: </a:t>
            </a:r>
          </a:p>
          <a:p>
            <a:pPr lvl="1"/>
            <a:r>
              <a:rPr lang="en-GB" dirty="0" smtClean="0"/>
              <a:t>e.g. Cash flow, ROI, ROCE, profitability  </a:t>
            </a:r>
          </a:p>
          <a:p>
            <a:r>
              <a:rPr lang="en-GB" dirty="0" smtClean="0"/>
              <a:t>Learning and growth e.g. (innovation and staff development) </a:t>
            </a:r>
          </a:p>
          <a:p>
            <a:pPr lvl="1"/>
            <a:r>
              <a:rPr lang="en-GB" dirty="0" smtClean="0"/>
              <a:t>e.g. % rev from new services; employee turnover, job satisfaction</a:t>
            </a:r>
            <a:endParaRPr lang="en-GB" dirty="0"/>
          </a:p>
        </p:txBody>
      </p:sp>
    </p:spTree>
    <p:extLst>
      <p:ext uri="{BB962C8B-B14F-4D97-AF65-F5344CB8AC3E}">
        <p14:creationId xmlns:p14="http://schemas.microsoft.com/office/powerpoint/2010/main" val="107396570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Balanced Scorecard example</a:t>
            </a:r>
          </a:p>
          <a:p>
            <a:pPr lvl="1"/>
            <a:r>
              <a:rPr lang="en-GB" dirty="0">
                <a:hlinkClick r:id="rId2"/>
              </a:rPr>
              <a:t>https://</a:t>
            </a:r>
            <a:r>
              <a:rPr lang="en-GB" dirty="0" smtClean="0">
                <a:hlinkClick r:id="rId2"/>
              </a:rPr>
              <a:t>www.slideshare.net/Jasminekaurnagpal12345/sample-balanced-scorecard</a:t>
            </a:r>
            <a:endParaRPr lang="en-GB" dirty="0" smtClean="0"/>
          </a:p>
          <a:p>
            <a:pPr lvl="1"/>
            <a:endParaRPr lang="en-GB" dirty="0"/>
          </a:p>
        </p:txBody>
      </p:sp>
    </p:spTree>
    <p:extLst>
      <p:ext uri="{BB962C8B-B14F-4D97-AF65-F5344CB8AC3E}">
        <p14:creationId xmlns:p14="http://schemas.microsoft.com/office/powerpoint/2010/main" val="54196835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Implication for Marketers</a:t>
            </a:r>
            <a:endParaRPr lang="en-GB" dirty="0"/>
          </a:p>
        </p:txBody>
      </p:sp>
      <p:sp>
        <p:nvSpPr>
          <p:cNvPr id="3" name="Content Placeholder 2"/>
          <p:cNvSpPr>
            <a:spLocks noGrp="1"/>
          </p:cNvSpPr>
          <p:nvPr>
            <p:ph idx="1"/>
          </p:nvPr>
        </p:nvSpPr>
        <p:spPr/>
        <p:txBody>
          <a:bodyPr/>
          <a:lstStyle/>
          <a:p>
            <a:r>
              <a:rPr lang="en-GB" dirty="0" smtClean="0"/>
              <a:t>Balance their focus of marketing objectives with the overall goals of the organisation.</a:t>
            </a:r>
            <a:endParaRPr lang="en-GB" dirty="0"/>
          </a:p>
        </p:txBody>
      </p:sp>
    </p:spTree>
    <p:extLst>
      <p:ext uri="{BB962C8B-B14F-4D97-AF65-F5344CB8AC3E}">
        <p14:creationId xmlns:p14="http://schemas.microsoft.com/office/powerpoint/2010/main" val="286292104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Reporting</a:t>
            </a:r>
            <a:endParaRPr lang="en-GB" dirty="0"/>
          </a:p>
        </p:txBody>
      </p:sp>
      <p:sp>
        <p:nvSpPr>
          <p:cNvPr id="3" name="Content Placeholder 2"/>
          <p:cNvSpPr>
            <a:spLocks noGrp="1"/>
          </p:cNvSpPr>
          <p:nvPr>
            <p:ph idx="1"/>
          </p:nvPr>
        </p:nvSpPr>
        <p:spPr/>
        <p:txBody>
          <a:bodyPr>
            <a:normAutofit/>
          </a:bodyPr>
          <a:lstStyle/>
          <a:p>
            <a:r>
              <a:rPr lang="en-GB" dirty="0" smtClean="0"/>
              <a:t>Frequency</a:t>
            </a:r>
          </a:p>
          <a:p>
            <a:r>
              <a:rPr lang="en-GB" dirty="0" smtClean="0"/>
              <a:t>Metric hierarchies</a:t>
            </a:r>
          </a:p>
          <a:p>
            <a:pPr lvl="1"/>
            <a:r>
              <a:rPr lang="en-GB" dirty="0" smtClean="0"/>
              <a:t>Top down decide strategic metric  - operational and then tactical </a:t>
            </a:r>
          </a:p>
          <a:p>
            <a:pPr lvl="1"/>
            <a:r>
              <a:rPr lang="en-GB" dirty="0" smtClean="0"/>
              <a:t>Bottom up – metric of each individual area that can be measured, tactical and operational and group these together to develop the next level of measure to be applied</a:t>
            </a:r>
          </a:p>
          <a:p>
            <a:endParaRPr lang="en-GB" dirty="0"/>
          </a:p>
        </p:txBody>
      </p:sp>
    </p:spTree>
    <p:extLst>
      <p:ext uri="{BB962C8B-B14F-4D97-AF65-F5344CB8AC3E}">
        <p14:creationId xmlns:p14="http://schemas.microsoft.com/office/powerpoint/2010/main" val="268598483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Interaction of factors</a:t>
            </a:r>
          </a:p>
          <a:p>
            <a:pPr lvl="1"/>
            <a:r>
              <a:rPr lang="en-GB" dirty="0" smtClean="0"/>
              <a:t>E.g. price reduction results in no increased sales</a:t>
            </a:r>
          </a:p>
          <a:p>
            <a:pPr lvl="1"/>
            <a:r>
              <a:rPr lang="en-GB" dirty="0" smtClean="0"/>
              <a:t>Is it the amount of the price reduction</a:t>
            </a:r>
          </a:p>
          <a:p>
            <a:pPr lvl="1"/>
            <a:r>
              <a:rPr lang="en-GB" dirty="0" smtClean="0"/>
              <a:t>Or way the price reduction was promoted?</a:t>
            </a:r>
          </a:p>
          <a:p>
            <a:pPr lvl="1"/>
            <a:endParaRPr lang="en-GB" dirty="0"/>
          </a:p>
        </p:txBody>
      </p:sp>
    </p:spTree>
    <p:extLst>
      <p:ext uri="{BB962C8B-B14F-4D97-AF65-F5344CB8AC3E}">
        <p14:creationId xmlns:p14="http://schemas.microsoft.com/office/powerpoint/2010/main" val="290767844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Marketing Dashboards</a:t>
            </a:r>
            <a:endParaRPr lang="en-GB"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66444" y="1600200"/>
            <a:ext cx="7011111" cy="3916363"/>
          </a:xfrm>
        </p:spPr>
      </p:pic>
    </p:spTree>
    <p:extLst>
      <p:ext uri="{BB962C8B-B14F-4D97-AF65-F5344CB8AC3E}">
        <p14:creationId xmlns:p14="http://schemas.microsoft.com/office/powerpoint/2010/main" val="171617683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Marketing Dashboards</a:t>
            </a:r>
            <a:endParaRPr lang="en-GB" dirty="0"/>
          </a:p>
        </p:txBody>
      </p:sp>
      <p:sp>
        <p:nvSpPr>
          <p:cNvPr id="3" name="Content Placeholder 2"/>
          <p:cNvSpPr>
            <a:spLocks noGrp="1"/>
          </p:cNvSpPr>
          <p:nvPr>
            <p:ph idx="1"/>
          </p:nvPr>
        </p:nvSpPr>
        <p:spPr/>
        <p:txBody>
          <a:bodyPr/>
          <a:lstStyle/>
          <a:p>
            <a:r>
              <a:rPr lang="en-GB" dirty="0" smtClean="0"/>
              <a:t>What are they?</a:t>
            </a:r>
          </a:p>
          <a:p>
            <a:r>
              <a:rPr lang="en-GB" dirty="0" smtClean="0"/>
              <a:t>Why have them?</a:t>
            </a:r>
          </a:p>
          <a:p>
            <a:r>
              <a:rPr lang="en-GB" dirty="0" smtClean="0"/>
              <a:t>How do we create them?</a:t>
            </a:r>
          </a:p>
          <a:p>
            <a:endParaRPr lang="en-GB" dirty="0"/>
          </a:p>
        </p:txBody>
      </p:sp>
    </p:spTree>
    <p:extLst>
      <p:ext uri="{BB962C8B-B14F-4D97-AF65-F5344CB8AC3E}">
        <p14:creationId xmlns:p14="http://schemas.microsoft.com/office/powerpoint/2010/main" val="359023484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are they?</a:t>
            </a:r>
            <a:endParaRPr lang="en-GB" dirty="0"/>
          </a:p>
        </p:txBody>
      </p:sp>
      <p:sp>
        <p:nvSpPr>
          <p:cNvPr id="3" name="Content Placeholder 2"/>
          <p:cNvSpPr>
            <a:spLocks noGrp="1"/>
          </p:cNvSpPr>
          <p:nvPr>
            <p:ph idx="1"/>
          </p:nvPr>
        </p:nvSpPr>
        <p:spPr/>
        <p:txBody>
          <a:bodyPr>
            <a:normAutofit fontScale="85000" lnSpcReduction="10000"/>
          </a:bodyPr>
          <a:lstStyle/>
          <a:p>
            <a:r>
              <a:rPr lang="en-GB" dirty="0" smtClean="0"/>
              <a:t>Graphical description of data and information for to inform managers for decision making</a:t>
            </a:r>
          </a:p>
          <a:p>
            <a:r>
              <a:rPr lang="en-GB" dirty="0" smtClean="0"/>
              <a:t>Visually intuitive, easy to understand</a:t>
            </a:r>
          </a:p>
          <a:p>
            <a:r>
              <a:rPr lang="en-GB" dirty="0" smtClean="0"/>
              <a:t>Rich in graphs and tables</a:t>
            </a:r>
          </a:p>
          <a:p>
            <a:r>
              <a:rPr lang="en-GB" dirty="0" smtClean="0"/>
              <a:t>Financial and non financial metrics</a:t>
            </a:r>
          </a:p>
          <a:p>
            <a:r>
              <a:rPr lang="en-GB" dirty="0" smtClean="0"/>
              <a:t>Demonstrates progress towards achieving objectives</a:t>
            </a:r>
          </a:p>
          <a:p>
            <a:r>
              <a:rPr lang="en-GB" dirty="0" smtClean="0"/>
              <a:t>Contain the vital information needed to present the current situation and inform progress</a:t>
            </a:r>
          </a:p>
          <a:p>
            <a:pPr lvl="1"/>
            <a:r>
              <a:rPr lang="en-GB" dirty="0" smtClean="0"/>
              <a:t>Strategically, operationally and tactically</a:t>
            </a:r>
            <a:endParaRPr lang="en-GB" dirty="0"/>
          </a:p>
        </p:txBody>
      </p:sp>
    </p:spTree>
    <p:extLst>
      <p:ext uri="{BB962C8B-B14F-4D97-AF65-F5344CB8AC3E}">
        <p14:creationId xmlns:p14="http://schemas.microsoft.com/office/powerpoint/2010/main" val="235313145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have them?</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Can be quickly and easily interpreted</a:t>
            </a:r>
          </a:p>
          <a:p>
            <a:r>
              <a:rPr lang="en-GB" dirty="0" smtClean="0"/>
              <a:t>Can be shared easily</a:t>
            </a:r>
          </a:p>
          <a:p>
            <a:r>
              <a:rPr lang="en-GB" dirty="0" smtClean="0"/>
              <a:t>Negative trends can be easily seen and investigated</a:t>
            </a:r>
          </a:p>
          <a:p>
            <a:r>
              <a:rPr lang="en-GB" dirty="0" smtClean="0"/>
              <a:t>Some trends can be drilled down for further analysis</a:t>
            </a:r>
          </a:p>
          <a:p>
            <a:r>
              <a:rPr lang="en-GB" dirty="0" smtClean="0"/>
              <a:t>Facilitate more informed decision making</a:t>
            </a:r>
          </a:p>
          <a:p>
            <a:r>
              <a:rPr lang="en-GB" dirty="0" smtClean="0"/>
              <a:t>Less time consuming than running off multiple reports</a:t>
            </a:r>
          </a:p>
          <a:p>
            <a:r>
              <a:rPr lang="en-GB" dirty="0" smtClean="0"/>
              <a:t>Give a holistic view from multiple metrics in one place</a:t>
            </a:r>
          </a:p>
          <a:p>
            <a:r>
              <a:rPr lang="en-GB" dirty="0" smtClean="0"/>
              <a:t>Increases employee engagement</a:t>
            </a:r>
          </a:p>
          <a:p>
            <a:r>
              <a:rPr lang="en-GB" dirty="0" smtClean="0"/>
              <a:t>Competitive advantage</a:t>
            </a:r>
            <a:endParaRPr lang="en-GB" dirty="0"/>
          </a:p>
        </p:txBody>
      </p:sp>
    </p:spTree>
    <p:extLst>
      <p:ext uri="{BB962C8B-B14F-4D97-AF65-F5344CB8AC3E}">
        <p14:creationId xmlns:p14="http://schemas.microsoft.com/office/powerpoint/2010/main" val="343378282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Creating dashboards</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Present only relevant data that can be used for making effective decisions</a:t>
            </a:r>
          </a:p>
          <a:p>
            <a:r>
              <a:rPr lang="en-GB" dirty="0" smtClean="0"/>
              <a:t>Include comparisons or targets to give context</a:t>
            </a:r>
          </a:p>
          <a:p>
            <a:pPr lvl="1"/>
            <a:r>
              <a:rPr lang="en-GB" dirty="0" smtClean="0"/>
              <a:t>This year versus last year</a:t>
            </a:r>
          </a:p>
          <a:p>
            <a:pPr lvl="1"/>
            <a:r>
              <a:rPr lang="en-GB" dirty="0" smtClean="0"/>
              <a:t>Performance against budget </a:t>
            </a:r>
            <a:endParaRPr lang="en-GB" dirty="0" smtClean="0"/>
          </a:p>
          <a:p>
            <a:r>
              <a:rPr lang="en-GB" dirty="0" smtClean="0"/>
              <a:t>Free and paid software to create dashboards</a:t>
            </a:r>
          </a:p>
          <a:p>
            <a:pPr lvl="1"/>
            <a:r>
              <a:rPr lang="en-GB" dirty="0" smtClean="0"/>
              <a:t>Try </a:t>
            </a:r>
            <a:r>
              <a:rPr lang="en-GB" dirty="0" smtClean="0">
                <a:hlinkClick r:id="rId2"/>
              </a:rPr>
              <a:t>www.clicdata.com</a:t>
            </a:r>
            <a:endParaRPr lang="en-GB" dirty="0" smtClean="0"/>
          </a:p>
          <a:p>
            <a:pPr lvl="2"/>
            <a:r>
              <a:rPr lang="en-GB" dirty="0" smtClean="0"/>
              <a:t>free for one user plus details tutorials on </a:t>
            </a:r>
            <a:r>
              <a:rPr lang="en-GB" dirty="0" err="1" smtClean="0"/>
              <a:t>youtube</a:t>
            </a:r>
            <a:r>
              <a:rPr lang="en-GB" dirty="0" smtClean="0"/>
              <a:t>.</a:t>
            </a:r>
            <a:endParaRPr lang="en-GB" dirty="0"/>
          </a:p>
        </p:txBody>
      </p:sp>
    </p:spTree>
    <p:extLst>
      <p:ext uri="{BB962C8B-B14F-4D97-AF65-F5344CB8AC3E}">
        <p14:creationId xmlns:p14="http://schemas.microsoft.com/office/powerpoint/2010/main" val="177204552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Creating  Dashboards</a:t>
            </a:r>
            <a:endParaRPr lang="en-GB" dirty="0"/>
          </a:p>
        </p:txBody>
      </p:sp>
      <p:sp>
        <p:nvSpPr>
          <p:cNvPr id="3" name="Content Placeholder 2"/>
          <p:cNvSpPr>
            <a:spLocks noGrp="1"/>
          </p:cNvSpPr>
          <p:nvPr>
            <p:ph idx="1"/>
          </p:nvPr>
        </p:nvSpPr>
        <p:spPr/>
        <p:txBody>
          <a:bodyPr/>
          <a:lstStyle/>
          <a:p>
            <a:r>
              <a:rPr lang="en-GB" dirty="0" smtClean="0"/>
              <a:t>5 step process </a:t>
            </a:r>
            <a:r>
              <a:rPr lang="en-GB" dirty="0" err="1" smtClean="0"/>
              <a:t>Hemann</a:t>
            </a:r>
            <a:r>
              <a:rPr lang="en-GB" dirty="0" smtClean="0"/>
              <a:t> and </a:t>
            </a:r>
            <a:r>
              <a:rPr lang="en-GB" dirty="0" err="1" smtClean="0"/>
              <a:t>Burbary</a:t>
            </a:r>
            <a:r>
              <a:rPr lang="en-GB" dirty="0" smtClean="0"/>
              <a:t> (2013)</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4" y="2708920"/>
            <a:ext cx="9144000" cy="1991510"/>
          </a:xfrm>
          <a:prstGeom prst="rect">
            <a:avLst/>
          </a:prstGeom>
        </p:spPr>
      </p:pic>
    </p:spTree>
    <p:extLst>
      <p:ext uri="{BB962C8B-B14F-4D97-AF65-F5344CB8AC3E}">
        <p14:creationId xmlns:p14="http://schemas.microsoft.com/office/powerpoint/2010/main" val="238158065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Note of caution</a:t>
            </a:r>
            <a:endParaRPr lang="en-GB" dirty="0"/>
          </a:p>
        </p:txBody>
      </p:sp>
      <p:sp>
        <p:nvSpPr>
          <p:cNvPr id="3" name="Content Placeholder 2"/>
          <p:cNvSpPr>
            <a:spLocks noGrp="1"/>
          </p:cNvSpPr>
          <p:nvPr>
            <p:ph idx="1"/>
          </p:nvPr>
        </p:nvSpPr>
        <p:spPr/>
        <p:txBody>
          <a:bodyPr/>
          <a:lstStyle/>
          <a:p>
            <a:r>
              <a:rPr lang="en-GB" dirty="0" smtClean="0"/>
              <a:t>Dashboard present only part of the picture</a:t>
            </a:r>
            <a:endParaRPr lang="en-GB" dirty="0"/>
          </a:p>
        </p:txBody>
      </p:sp>
    </p:spTree>
    <p:extLst>
      <p:ext uri="{BB962C8B-B14F-4D97-AF65-F5344CB8AC3E}">
        <p14:creationId xmlns:p14="http://schemas.microsoft.com/office/powerpoint/2010/main" val="132987536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lstStyle/>
          <a:p>
            <a:r>
              <a:rPr lang="en-US" dirty="0" smtClean="0"/>
              <a:t>Marketing Metrics are important as they:</a:t>
            </a:r>
          </a:p>
          <a:p>
            <a:pPr lvl="1"/>
            <a:r>
              <a:rPr lang="en-US" dirty="0" smtClean="0"/>
              <a:t> justify your job </a:t>
            </a:r>
          </a:p>
          <a:p>
            <a:pPr lvl="1"/>
            <a:r>
              <a:rPr lang="en-US" dirty="0"/>
              <a:t> </a:t>
            </a:r>
            <a:r>
              <a:rPr lang="en-US" dirty="0" smtClean="0"/>
              <a:t>justify any project you want to drive forward</a:t>
            </a:r>
          </a:p>
          <a:p>
            <a:pPr lvl="1"/>
            <a:r>
              <a:rPr lang="en-US" dirty="0"/>
              <a:t> </a:t>
            </a:r>
            <a:r>
              <a:rPr lang="en-US" dirty="0" smtClean="0"/>
              <a:t>enable better business decisions</a:t>
            </a:r>
          </a:p>
          <a:p>
            <a:pPr lvl="1"/>
            <a:r>
              <a:rPr lang="en-US" dirty="0" smtClean="0"/>
              <a:t>Therefore ultimately increase profitability/value of company</a:t>
            </a:r>
          </a:p>
        </p:txBody>
      </p:sp>
    </p:spTree>
    <p:extLst>
      <p:ext uri="{BB962C8B-B14F-4D97-AF65-F5344CB8AC3E}">
        <p14:creationId xmlns:p14="http://schemas.microsoft.com/office/powerpoint/2010/main" val="208151083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Some metrics are better than others (to inform business decisions:</a:t>
            </a:r>
          </a:p>
          <a:p>
            <a:pPr lvl="1"/>
            <a:r>
              <a:rPr lang="en-US" dirty="0" smtClean="0"/>
              <a:t>Some are just ‘vanity metrics’/totals: they tell of quantity not quality</a:t>
            </a:r>
          </a:p>
          <a:p>
            <a:pPr lvl="1"/>
            <a:r>
              <a:rPr lang="en-US" dirty="0" smtClean="0"/>
              <a:t>Better metrics should give an idea of costs for comparison i.e. ROI </a:t>
            </a:r>
          </a:p>
          <a:p>
            <a:pPr lvl="1"/>
            <a:r>
              <a:rPr lang="en-US" dirty="0" smtClean="0"/>
              <a:t>Any task undertaken should be linked to the overall business strategy so some metrics should be strategic </a:t>
            </a:r>
          </a:p>
          <a:p>
            <a:pPr lvl="1"/>
            <a:r>
              <a:rPr lang="en-US" dirty="0" smtClean="0"/>
              <a:t>Some really useful metrics are predictive: trends, sales funnel, CLV</a:t>
            </a:r>
          </a:p>
          <a:p>
            <a:pPr lvl="1"/>
            <a:r>
              <a:rPr lang="en-US" dirty="0" smtClean="0"/>
              <a:t>Some metrics may be strategic and/or predictive but not relevant to the task you are considering. I you cant justify it as a measure of your promotional activity for your assignment – don</a:t>
            </a:r>
            <a:r>
              <a:rPr lang="uk-UA" dirty="0" smtClean="0"/>
              <a:t>’</a:t>
            </a:r>
            <a:r>
              <a:rPr lang="en-US" dirty="0" smtClean="0"/>
              <a:t>t use it.</a:t>
            </a:r>
          </a:p>
          <a:p>
            <a:pPr lvl="1"/>
            <a:endParaRPr lang="en-US" dirty="0" smtClean="0"/>
          </a:p>
          <a:p>
            <a:pPr lvl="1"/>
            <a:r>
              <a:rPr lang="en-US" dirty="0" smtClean="0"/>
              <a:t>Balanced scorecard </a:t>
            </a:r>
          </a:p>
          <a:p>
            <a:pPr lvl="1"/>
            <a:endParaRPr lang="en-US" dirty="0"/>
          </a:p>
        </p:txBody>
      </p:sp>
    </p:spTree>
    <p:extLst>
      <p:ext uri="{BB962C8B-B14F-4D97-AF65-F5344CB8AC3E}">
        <p14:creationId xmlns:p14="http://schemas.microsoft.com/office/powerpoint/2010/main" val="130577291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14824</TotalTime>
  <Words>1619</Words>
  <Application>Microsoft Macintosh PowerPoint</Application>
  <PresentationFormat>On-screen Show (4:3)</PresentationFormat>
  <Paragraphs>210</Paragraphs>
  <Slides>77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77</vt:i4>
      </vt:variant>
    </vt:vector>
  </HeadingPairs>
  <TitlesOfParts>
    <vt:vector size="81" baseType="lpstr">
      <vt:lpstr>Calibri</vt:lpstr>
      <vt:lpstr>Myriad Pro</vt:lpstr>
      <vt:lpstr>Arial</vt:lpstr>
      <vt:lpstr>20140311PresentationUWTSDTemplate</vt:lpstr>
      <vt:lpstr>  </vt:lpstr>
      <vt:lpstr>Learning Outcomes</vt:lpstr>
      <vt:lpstr>Assessment </vt:lpstr>
      <vt:lpstr>Assessment </vt:lpstr>
      <vt:lpstr>Assessment </vt:lpstr>
      <vt:lpstr>Task 1</vt:lpstr>
      <vt:lpstr>PowerPoint Presentation</vt:lpstr>
      <vt:lpstr>PowerPoint Presentation</vt:lpstr>
      <vt:lpstr>Task 2</vt:lpstr>
      <vt:lpstr>PowerPoint Presentation</vt:lpstr>
      <vt:lpstr>PowerPoint Presentation</vt:lpstr>
      <vt:lpstr>PowerPoint Presentation</vt:lpstr>
      <vt:lpstr>Task 3</vt:lpstr>
      <vt:lpstr>PowerPoint Presentation</vt:lpstr>
      <vt:lpstr>PowerPoint Presentation</vt:lpstr>
      <vt:lpstr>PowerPoint Presentation</vt:lpstr>
      <vt:lpstr>Key Dates </vt:lpstr>
      <vt:lpstr>What is strategy?</vt:lpstr>
      <vt:lpstr>PowerPoint Presentation</vt:lpstr>
      <vt:lpstr>Strategic Level Metrics</vt:lpstr>
      <vt:lpstr>Operational Metrics</vt:lpstr>
      <vt:lpstr>Operational Metrics</vt:lpstr>
      <vt:lpstr>Operational metrics</vt:lpstr>
      <vt:lpstr>Operational metrics</vt:lpstr>
      <vt:lpstr>Operational metrics</vt:lpstr>
      <vt:lpstr>Activity metrics</vt:lpstr>
      <vt:lpstr>Outcome based metrics</vt:lpstr>
      <vt:lpstr>Discussion</vt:lpstr>
      <vt:lpstr>AN ORGANISATION’S STRATEGIC PLAN</vt:lpstr>
      <vt:lpstr>Leading indicators</vt:lpstr>
      <vt:lpstr>Metrics Brand, Sales and Business results</vt:lpstr>
      <vt:lpstr>How do we measure it?</vt:lpstr>
      <vt:lpstr>Sales force Metrics</vt:lpstr>
      <vt:lpstr>Sales Funnel</vt:lpstr>
      <vt:lpstr>Sales Funnel</vt:lpstr>
      <vt:lpstr>Sales Funnel Metrics</vt:lpstr>
      <vt:lpstr>Sales Funnel metrics (Digital focus)</vt:lpstr>
      <vt:lpstr>Sales Funnel Metrics  (offline emphasis)</vt:lpstr>
      <vt:lpstr>CIM Sales Funnel Metrics</vt:lpstr>
      <vt:lpstr>Marketing ROI</vt:lpstr>
      <vt:lpstr>Return on Investment (ROI)</vt:lpstr>
      <vt:lpstr>Brand Metrics</vt:lpstr>
      <vt:lpstr>Brand Objectives</vt:lpstr>
      <vt:lpstr>Key Brand Metrics</vt:lpstr>
      <vt:lpstr>PowerPoint Presentation</vt:lpstr>
      <vt:lpstr>Promotional Media Metrics</vt:lpstr>
      <vt:lpstr>Key promotional metrics</vt:lpstr>
      <vt:lpstr>Key promotional metrics </vt:lpstr>
      <vt:lpstr>Service and satisfaction metrics</vt:lpstr>
      <vt:lpstr>Measurement tools to assess impact of customer activity</vt:lpstr>
      <vt:lpstr>Measurement tools to test internal responsiveness to customer queries and complaints</vt:lpstr>
      <vt:lpstr>PowerPoint Presentation</vt:lpstr>
      <vt:lpstr>PowerPoint Presentation</vt:lpstr>
      <vt:lpstr>***Customer Lifetime Value (CLV)***</vt:lpstr>
      <vt:lpstr>PowerPoint Presentation</vt:lpstr>
      <vt:lpstr>Financial and Operational Metrics</vt:lpstr>
      <vt:lpstr>PowerPoint Presentation</vt:lpstr>
      <vt:lpstr>Measures of Marketing Performance</vt:lpstr>
      <vt:lpstr>Choosing Appropriate measures</vt:lpstr>
      <vt:lpstr>MKIS?</vt:lpstr>
      <vt:lpstr>MOST IMPORTANT</vt:lpstr>
      <vt:lpstr>The Balanced Scorecard</vt:lpstr>
      <vt:lpstr>Why?</vt:lpstr>
      <vt:lpstr>Four area of the BSC</vt:lpstr>
      <vt:lpstr>PowerPoint Presentation</vt:lpstr>
      <vt:lpstr>Implication for Marketers</vt:lpstr>
      <vt:lpstr>Reporting</vt:lpstr>
      <vt:lpstr>PowerPoint Presentation</vt:lpstr>
      <vt:lpstr>Marketing Dashboards</vt:lpstr>
      <vt:lpstr>Marketing Dashboards</vt:lpstr>
      <vt:lpstr>What are they?</vt:lpstr>
      <vt:lpstr>Why have them?</vt:lpstr>
      <vt:lpstr>Creating dashboards</vt:lpstr>
      <vt:lpstr>Creating  Dashboards</vt:lpstr>
      <vt:lpstr>Note of caution</vt:lpstr>
      <vt:lpstr>Summary</vt:lpstr>
      <vt:lpstr>Summary</vt:lpstr>
    </vt:vector>
  </TitlesOfParts>
  <Company>Microsoft</Company>
  <LinksUpToDate>false</LinksUpToDate>
  <SharedDoc>false</SharedDoc>
  <HyperlinksChanged>false</HyperlinksChanged>
  <AppVersion>15.0032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Benyon, Caroline</dc:creator>
  <cp:lastModifiedBy>Microsoft Office User</cp:lastModifiedBy>
  <cp:revision>351</cp:revision>
  <cp:lastPrinted>2016-02-08T18:19:33Z</cp:lastPrinted>
  <dcterms:created xsi:type="dcterms:W3CDTF">2015-05-19T15:55:27Z</dcterms:created>
  <dcterms:modified xsi:type="dcterms:W3CDTF">2017-05-14T13:58:39Z</dcterms:modified>
</cp:coreProperties>
</file>