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313" r:id="rId2"/>
    <p:sldId id="317" r:id="rId3"/>
    <p:sldId id="320" r:id="rId4"/>
    <p:sldId id="319" r:id="rId5"/>
    <p:sldId id="323" r:id="rId6"/>
    <p:sldId id="318" r:id="rId7"/>
    <p:sldId id="322" r:id="rId8"/>
    <p:sldId id="324" r:id="rId9"/>
    <p:sldId id="321" r:id="rId10"/>
    <p:sldId id="326" r:id="rId11"/>
    <p:sldId id="327" r:id="rId12"/>
    <p:sldId id="325" r:id="rId13"/>
    <p:sldId id="328" r:id="rId14"/>
    <p:sldId id="33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8AE7D-FD28-4B20-A54D-E7967ECD48F5}" v="46" dt="2022-07-27T10:23:56.4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5D2002-6F63-47BB-9837-BE7EB4ED8EE4}" type="datetimeFigureOut">
              <a:rPr lang="en-GB" smtClean="0"/>
              <a:t>22/09/2022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FCDAE-178F-4D4E-8678-D84D23455091}" type="slidenum">
              <a:rPr lang="en-GB" smtClean="0"/>
              <a:t>‹#›</a:t>
            </a:fld>
            <a:endParaRPr lang="en-GB"/>
          </a:p>
        </p:txBody>
      </p:sp>
    </p:spTree>
    <p:extLst>
      <p:ext uri="{BB962C8B-B14F-4D97-AF65-F5344CB8AC3E}">
        <p14:creationId xmlns:p14="http://schemas.microsoft.com/office/powerpoint/2010/main" val="260778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D9693975-CDC0-77B9-1697-D9F60032FDA5}"/>
              </a:ext>
            </a:extLst>
          </p:cNvPr>
          <p:cNvSpPr>
            <a:spLocks noGrp="1" noRot="1" noChangeAspect="1" noChangeArrowheads="1" noTextEdit="1"/>
          </p:cNvSpPr>
          <p:nvPr>
            <p:ph type="sldImg"/>
          </p:nvPr>
        </p:nvSpPr>
        <p:spPr>
          <a:xfrm>
            <a:off x="90488" y="744538"/>
            <a:ext cx="6616700" cy="3722687"/>
          </a:xfrm>
          <a:ln/>
        </p:spPr>
      </p:sp>
      <p:sp>
        <p:nvSpPr>
          <p:cNvPr id="8195" name="Notes Placeholder 2">
            <a:extLst>
              <a:ext uri="{FF2B5EF4-FFF2-40B4-BE49-F238E27FC236}">
                <a16:creationId xmlns:a16="http://schemas.microsoft.com/office/drawing/2014/main" id="{1B7998BF-3B4B-E33D-8AA6-24F170D85BB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 foundational importance of a child's early years experiences is explored within this lecture.  Both negative and positive experience shapes the child's life trajectory fundamentally.  Early intervention and excellent early years professional practice can profoundly influence a child's life. </a:t>
            </a:r>
          </a:p>
        </p:txBody>
      </p:sp>
      <p:sp>
        <p:nvSpPr>
          <p:cNvPr id="8196" name="Slide Number Placeholder 3">
            <a:extLst>
              <a:ext uri="{FF2B5EF4-FFF2-40B4-BE49-F238E27FC236}">
                <a16:creationId xmlns:a16="http://schemas.microsoft.com/office/drawing/2014/main" id="{12F6F812-3563-A7DD-1588-131E38A65E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3915A8F-A270-41C5-9DB2-8313115985CC}" type="slidenum">
              <a:rPr lang="en-GB" altLang="en-US" sz="1200" smtClean="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151C6DD1-7D7A-A740-F185-2647FC488AF6}"/>
              </a:ext>
            </a:extLst>
          </p:cNvPr>
          <p:cNvSpPr>
            <a:spLocks noGrp="1" noRot="1" noChangeAspect="1" noChangeArrowheads="1" noTextEdit="1"/>
          </p:cNvSpPr>
          <p:nvPr>
            <p:ph type="sldImg"/>
          </p:nvPr>
        </p:nvSpPr>
        <p:spPr>
          <a:xfrm>
            <a:off x="90488" y="744538"/>
            <a:ext cx="6616700" cy="3722687"/>
          </a:xfrm>
          <a:ln/>
        </p:spPr>
      </p:sp>
      <p:sp>
        <p:nvSpPr>
          <p:cNvPr id="10243" name="Notes Placeholder 2">
            <a:extLst>
              <a:ext uri="{FF2B5EF4-FFF2-40B4-BE49-F238E27FC236}">
                <a16:creationId xmlns:a16="http://schemas.microsoft.com/office/drawing/2014/main" id="{10F37E87-26BE-8296-6201-C222CD5418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Discuss each of these in groups, using flipchart.  Positive and negative effects/factors.  Take 20 minutes or so that these factors are fully explored.  Then ask groups to feedback and discuss.</a:t>
            </a:r>
          </a:p>
        </p:txBody>
      </p:sp>
      <p:sp>
        <p:nvSpPr>
          <p:cNvPr id="10244" name="Slide Number Placeholder 3">
            <a:extLst>
              <a:ext uri="{FF2B5EF4-FFF2-40B4-BE49-F238E27FC236}">
                <a16:creationId xmlns:a16="http://schemas.microsoft.com/office/drawing/2014/main" id="{71A1FDCB-E64F-5DC0-59DE-D952233ED49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DF4C97B-B477-496E-882D-EF2859BD1E67}" type="slidenum">
              <a:rPr lang="cy-GB" altLang="en-US" sz="1200" smtClean="0">
                <a:latin typeface="Arial" panose="020B0604020202020204" pitchFamily="34" charset="0"/>
              </a:rPr>
              <a:pPr/>
              <a:t>2</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5AF2F9B5-350A-AAA2-CDF3-C50ADC5BC8CE}"/>
              </a:ext>
            </a:extLst>
          </p:cNvPr>
          <p:cNvSpPr>
            <a:spLocks noGrp="1" noRot="1" noChangeAspect="1" noChangeArrowheads="1" noTextEdit="1"/>
          </p:cNvSpPr>
          <p:nvPr>
            <p:ph type="sldImg"/>
          </p:nvPr>
        </p:nvSpPr>
        <p:spPr>
          <a:xfrm>
            <a:off x="90488" y="744538"/>
            <a:ext cx="6616700" cy="3722687"/>
          </a:xfrm>
          <a:ln/>
        </p:spPr>
      </p:sp>
      <p:sp>
        <p:nvSpPr>
          <p:cNvPr id="12291" name="Notes Placeholder 2">
            <a:extLst>
              <a:ext uri="{FF2B5EF4-FFF2-40B4-BE49-F238E27FC236}">
                <a16:creationId xmlns:a16="http://schemas.microsoft.com/office/drawing/2014/main" id="{3620B89C-3A4A-6E75-6FE9-2796798450E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It is important to allow a good exploration of this.  Group work with flip charts.  Thank back to other modules for example human development.  Can the students link to theories e.g. Bowlby, Bandura etc. </a:t>
            </a:r>
          </a:p>
        </p:txBody>
      </p:sp>
      <p:sp>
        <p:nvSpPr>
          <p:cNvPr id="12292" name="Slide Number Placeholder 3">
            <a:extLst>
              <a:ext uri="{FF2B5EF4-FFF2-40B4-BE49-F238E27FC236}">
                <a16:creationId xmlns:a16="http://schemas.microsoft.com/office/drawing/2014/main" id="{A98F002B-BAD1-9759-730C-F08CFBF6C81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4207F65-E531-4AF1-B2FC-82A8870BFF48}"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ABDB5982-A252-6538-3093-648F9AD75908}"/>
              </a:ext>
            </a:extLst>
          </p:cNvPr>
          <p:cNvSpPr>
            <a:spLocks noGrp="1" noRot="1" noChangeAspect="1" noChangeArrowheads="1" noTextEdit="1"/>
          </p:cNvSpPr>
          <p:nvPr>
            <p:ph type="sldImg"/>
          </p:nvPr>
        </p:nvSpPr>
        <p:spPr>
          <a:xfrm>
            <a:off x="917575" y="744538"/>
            <a:ext cx="4962525" cy="3722687"/>
          </a:xfrm>
          <a:ln/>
        </p:spPr>
      </p:sp>
      <p:sp>
        <p:nvSpPr>
          <p:cNvPr id="15363" name="Notes Placeholder 2">
            <a:extLst>
              <a:ext uri="{FF2B5EF4-FFF2-40B4-BE49-F238E27FC236}">
                <a16:creationId xmlns:a16="http://schemas.microsoft.com/office/drawing/2014/main" id="{C8B38A7A-60E9-960B-F710-166738AD168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5364" name="Slide Number Placeholder 3">
            <a:extLst>
              <a:ext uri="{FF2B5EF4-FFF2-40B4-BE49-F238E27FC236}">
                <a16:creationId xmlns:a16="http://schemas.microsoft.com/office/drawing/2014/main" id="{B5C62226-A616-6B3F-8F4E-7167D1E5F87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B53BCE3-E36F-4FAD-8833-CB177C8634B8}"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80AC4E97-1C99-35F2-014D-6AD301EAF6F4}"/>
              </a:ext>
            </a:extLst>
          </p:cNvPr>
          <p:cNvSpPr>
            <a:spLocks noGrp="1" noRot="1" noChangeAspect="1" noChangeArrowheads="1" noTextEdit="1"/>
          </p:cNvSpPr>
          <p:nvPr>
            <p:ph type="sldImg"/>
          </p:nvPr>
        </p:nvSpPr>
        <p:spPr>
          <a:xfrm>
            <a:off x="917575" y="744538"/>
            <a:ext cx="4962525" cy="3722687"/>
          </a:xfrm>
          <a:ln/>
        </p:spPr>
      </p:sp>
      <p:sp>
        <p:nvSpPr>
          <p:cNvPr id="17411" name="Notes Placeholder 2">
            <a:extLst>
              <a:ext uri="{FF2B5EF4-FFF2-40B4-BE49-F238E27FC236}">
                <a16:creationId xmlns:a16="http://schemas.microsoft.com/office/drawing/2014/main" id="{105B2A96-4FC4-67F3-1E6B-99DE24E16D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43D5F233-80A4-52BA-75AE-0CE51584813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202FD0E-BC52-4700-9CB5-7F2F7536AFEB}"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E2E06EDD-FA1D-B6D5-FC43-9ACA8A321BF7}"/>
              </a:ext>
            </a:extLst>
          </p:cNvPr>
          <p:cNvSpPr>
            <a:spLocks noGrp="1" noRot="1" noChangeAspect="1" noChangeArrowheads="1" noTextEdit="1"/>
          </p:cNvSpPr>
          <p:nvPr>
            <p:ph type="sldImg"/>
          </p:nvPr>
        </p:nvSpPr>
        <p:spPr>
          <a:xfrm>
            <a:off x="917575" y="744538"/>
            <a:ext cx="4962525" cy="3722687"/>
          </a:xfrm>
          <a:ln/>
        </p:spPr>
      </p:sp>
      <p:sp>
        <p:nvSpPr>
          <p:cNvPr id="19459" name="Notes Placeholder 2">
            <a:extLst>
              <a:ext uri="{FF2B5EF4-FFF2-40B4-BE49-F238E27FC236}">
                <a16:creationId xmlns:a16="http://schemas.microsoft.com/office/drawing/2014/main" id="{DBC4C890-6F9A-8769-BB76-0B7F985D88F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9460" name="Slide Number Placeholder 3">
            <a:extLst>
              <a:ext uri="{FF2B5EF4-FFF2-40B4-BE49-F238E27FC236}">
                <a16:creationId xmlns:a16="http://schemas.microsoft.com/office/drawing/2014/main" id="{A75E6BF1-DE10-DCAA-406D-90A689869CE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C37163-7475-4ABC-9B30-169C730548B7}"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BDC5C5F8-0F6A-B11C-0E87-730AA6EF3C38}"/>
              </a:ext>
            </a:extLst>
          </p:cNvPr>
          <p:cNvSpPr>
            <a:spLocks noGrp="1" noRot="1" noChangeAspect="1" noChangeArrowheads="1" noTextEdit="1"/>
          </p:cNvSpPr>
          <p:nvPr>
            <p:ph type="sldImg"/>
          </p:nvPr>
        </p:nvSpPr>
        <p:spPr>
          <a:xfrm>
            <a:off x="90488" y="744538"/>
            <a:ext cx="6616700" cy="3722687"/>
          </a:xfrm>
          <a:ln/>
        </p:spPr>
      </p:sp>
      <p:sp>
        <p:nvSpPr>
          <p:cNvPr id="21507" name="Notes Placeholder 2">
            <a:extLst>
              <a:ext uri="{FF2B5EF4-FFF2-40B4-BE49-F238E27FC236}">
                <a16:creationId xmlns:a16="http://schemas.microsoft.com/office/drawing/2014/main" id="{45FA6E93-A1E4-246B-49F2-6A3A32041F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Discussion links to professional roles. </a:t>
            </a:r>
          </a:p>
        </p:txBody>
      </p:sp>
      <p:sp>
        <p:nvSpPr>
          <p:cNvPr id="21508" name="Slide Number Placeholder 3">
            <a:extLst>
              <a:ext uri="{FF2B5EF4-FFF2-40B4-BE49-F238E27FC236}">
                <a16:creationId xmlns:a16="http://schemas.microsoft.com/office/drawing/2014/main" id="{D856AF7A-4066-DF36-174F-78667B384FB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798D6DA-8ABF-44E3-A1B7-96A3221F49C4}"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B617866-6889-DEAE-F639-287402EB0D5F}"/>
              </a:ext>
            </a:extLst>
          </p:cNvPr>
          <p:cNvSpPr>
            <a:spLocks noGrp="1" noRot="1" noChangeAspect="1" noChangeArrowheads="1" noTextEdit="1"/>
          </p:cNvSpPr>
          <p:nvPr>
            <p:ph type="sldImg"/>
          </p:nvPr>
        </p:nvSpPr>
        <p:spPr>
          <a:xfrm>
            <a:off x="917575" y="744538"/>
            <a:ext cx="4962525" cy="3722687"/>
          </a:xfrm>
          <a:ln/>
        </p:spPr>
      </p:sp>
      <p:sp>
        <p:nvSpPr>
          <p:cNvPr id="23555" name="Notes Placeholder 2">
            <a:extLst>
              <a:ext uri="{FF2B5EF4-FFF2-40B4-BE49-F238E27FC236}">
                <a16:creationId xmlns:a16="http://schemas.microsoft.com/office/drawing/2014/main" id="{7962D56C-9A64-C4B5-E879-284252A1C2B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Discuss</a:t>
            </a:r>
          </a:p>
        </p:txBody>
      </p:sp>
      <p:sp>
        <p:nvSpPr>
          <p:cNvPr id="23556" name="Slide Number Placeholder 3">
            <a:extLst>
              <a:ext uri="{FF2B5EF4-FFF2-40B4-BE49-F238E27FC236}">
                <a16:creationId xmlns:a16="http://schemas.microsoft.com/office/drawing/2014/main" id="{8E4A4F4D-4B4D-0D0C-70B7-FD4658AC952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0C55E86-631C-4644-AD35-454953F30E10}"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5E7965AE-3F49-C522-CA80-386A9AD57E22}"/>
              </a:ext>
            </a:extLst>
          </p:cNvPr>
          <p:cNvSpPr>
            <a:spLocks noGrp="1" noRot="1" noChangeAspect="1" noChangeArrowheads="1" noTextEdit="1"/>
          </p:cNvSpPr>
          <p:nvPr>
            <p:ph type="sldImg"/>
          </p:nvPr>
        </p:nvSpPr>
        <p:spPr>
          <a:xfrm>
            <a:off x="90488" y="744538"/>
            <a:ext cx="6616700" cy="3722687"/>
          </a:xfrm>
          <a:ln/>
        </p:spPr>
      </p:sp>
      <p:sp>
        <p:nvSpPr>
          <p:cNvPr id="25603" name="Notes Placeholder 2">
            <a:extLst>
              <a:ext uri="{FF2B5EF4-FFF2-40B4-BE49-F238E27FC236}">
                <a16:creationId xmlns:a16="http://schemas.microsoft.com/office/drawing/2014/main" id="{9860A5E8-92B2-723B-EF81-611C3B30542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4056C7D3-F762-CC5C-9ED5-FB0B84EDE5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E4BBBEF-1995-4FC2-8464-45D391B1EE2D}"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248B94E-C8E0-880A-F1F3-7B19F915D6B4}"/>
              </a:ext>
            </a:extLst>
          </p:cNvPr>
          <p:cNvSpPr>
            <a:spLocks noGrp="1" noRot="1" noChangeAspect="1" noChangeArrowheads="1" noTextEdit="1"/>
          </p:cNvSpPr>
          <p:nvPr>
            <p:ph type="sldImg"/>
          </p:nvPr>
        </p:nvSpPr>
        <p:spPr>
          <a:xfrm>
            <a:off x="90488" y="744538"/>
            <a:ext cx="6616700" cy="3722687"/>
          </a:xfrm>
          <a:ln/>
        </p:spPr>
      </p:sp>
      <p:sp>
        <p:nvSpPr>
          <p:cNvPr id="27651" name="Notes Placeholder 2">
            <a:extLst>
              <a:ext uri="{FF2B5EF4-FFF2-40B4-BE49-F238E27FC236}">
                <a16:creationId xmlns:a16="http://schemas.microsoft.com/office/drawing/2014/main" id="{245D4140-2918-316B-4A69-E36002CF39A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Discuss</a:t>
            </a:r>
          </a:p>
        </p:txBody>
      </p:sp>
      <p:sp>
        <p:nvSpPr>
          <p:cNvPr id="27652" name="Slide Number Placeholder 3">
            <a:extLst>
              <a:ext uri="{FF2B5EF4-FFF2-40B4-BE49-F238E27FC236}">
                <a16:creationId xmlns:a16="http://schemas.microsoft.com/office/drawing/2014/main" id="{56FD73B7-5C54-AF77-438F-09F442C24FC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E531569-A8C1-4AB6-B163-62FC03783619}"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450CC02-352F-7338-A033-DD8DFE3CA96A}"/>
              </a:ext>
            </a:extLst>
          </p:cNvPr>
          <p:cNvSpPr>
            <a:spLocks noGrp="1" noRot="1" noChangeAspect="1" noChangeArrowheads="1" noTextEdit="1"/>
          </p:cNvSpPr>
          <p:nvPr>
            <p:ph type="sldImg"/>
          </p:nvPr>
        </p:nvSpPr>
        <p:spPr>
          <a:xfrm>
            <a:off x="90488" y="744538"/>
            <a:ext cx="6616700" cy="3722687"/>
          </a:xfrm>
          <a:ln/>
        </p:spPr>
      </p:sp>
      <p:sp>
        <p:nvSpPr>
          <p:cNvPr id="29699" name="Notes Placeholder 2">
            <a:extLst>
              <a:ext uri="{FF2B5EF4-FFF2-40B4-BE49-F238E27FC236}">
                <a16:creationId xmlns:a16="http://schemas.microsoft.com/office/drawing/2014/main" id="{79AB5F8C-6495-FB7D-FFAA-EF185CCCBE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solidFill>
                  <a:srgbClr val="202124"/>
                </a:solidFill>
                <a:latin typeface="Arial" panose="020B0604020202020204" pitchFamily="34" charset="0"/>
              </a:rPr>
              <a:t>Resilience is </a:t>
            </a:r>
            <a:r>
              <a:rPr lang="en-GB" altLang="en-US" b="1">
                <a:solidFill>
                  <a:srgbClr val="202124"/>
                </a:solidFill>
                <a:latin typeface="Arial" panose="020B0604020202020204" pitchFamily="34" charset="0"/>
              </a:rPr>
              <a:t>the ability to bounce back after challenges and tough times</a:t>
            </a:r>
            <a:r>
              <a:rPr lang="en-GB" altLang="en-US">
                <a:solidFill>
                  <a:srgbClr val="202124"/>
                </a:solidFill>
                <a:latin typeface="Arial" panose="020B0604020202020204" pitchFamily="34" charset="0"/>
              </a:rPr>
              <a:t>. Resilient children can recover from setbacks and get back to living life. Resilience develops when children experience challenges and learn to deal with them positively. Strong relationships are the foundation of children's resilience</a:t>
            </a:r>
          </a:p>
          <a:p>
            <a:endParaRPr lang="en-GB" altLang="en-US">
              <a:solidFill>
                <a:srgbClr val="202124"/>
              </a:solidFill>
              <a:latin typeface="Arial" panose="020B0604020202020204" pitchFamily="34" charset="0"/>
            </a:endParaRPr>
          </a:p>
          <a:p>
            <a:pPr>
              <a:buFont typeface="Calibri" panose="020F0502020204030204" pitchFamily="34" charset="0"/>
              <a:buAutoNum type="arabicPeriod"/>
            </a:pPr>
            <a:r>
              <a:rPr lang="en-GB" altLang="en-US">
                <a:solidFill>
                  <a:srgbClr val="202124"/>
                </a:solidFill>
                <a:latin typeface="Arial" panose="020B0604020202020204" pitchFamily="34" charset="0"/>
              </a:rPr>
              <a:t>Make connections – build relationships</a:t>
            </a:r>
          </a:p>
          <a:p>
            <a:pPr>
              <a:buFont typeface="Calibri" panose="020F0502020204030204" pitchFamily="34" charset="0"/>
              <a:buAutoNum type="arabicPeriod"/>
            </a:pPr>
            <a:r>
              <a:rPr lang="en-GB" altLang="en-US">
                <a:solidFill>
                  <a:srgbClr val="202124"/>
                </a:solidFill>
                <a:latin typeface="Arial" panose="020B0604020202020204" pitchFamily="34" charset="0"/>
              </a:rPr>
              <a:t>Help your child by having them help others – foster and model a caring approach</a:t>
            </a:r>
          </a:p>
          <a:p>
            <a:pPr>
              <a:buFont typeface="Calibri" panose="020F0502020204030204" pitchFamily="34" charset="0"/>
              <a:buAutoNum type="arabicPeriod"/>
            </a:pPr>
            <a:r>
              <a:rPr lang="en-GB" altLang="en-US">
                <a:solidFill>
                  <a:srgbClr val="202124"/>
                </a:solidFill>
                <a:latin typeface="Arial" panose="020B0604020202020204" pitchFamily="34" charset="0"/>
              </a:rPr>
              <a:t>Maintain a daily routine – routines provide structure,  normality and consistency</a:t>
            </a:r>
          </a:p>
          <a:p>
            <a:pPr>
              <a:buFont typeface="Calibri" panose="020F0502020204030204" pitchFamily="34" charset="0"/>
              <a:buAutoNum type="arabicPeriod"/>
            </a:pPr>
            <a:r>
              <a:rPr lang="en-GB" altLang="en-US">
                <a:solidFill>
                  <a:srgbClr val="202124"/>
                </a:solidFill>
                <a:latin typeface="Arial" panose="020B0604020202020204" pitchFamily="34" charset="0"/>
              </a:rPr>
              <a:t>Take a break – allow opportunities for relaxation and contemplation</a:t>
            </a:r>
          </a:p>
          <a:p>
            <a:pPr>
              <a:buFont typeface="Calibri" panose="020F0502020204030204" pitchFamily="34" charset="0"/>
              <a:buAutoNum type="arabicPeriod"/>
            </a:pPr>
            <a:r>
              <a:rPr lang="en-GB" altLang="en-US">
                <a:solidFill>
                  <a:srgbClr val="202124"/>
                </a:solidFill>
                <a:latin typeface="Arial" panose="020B0604020202020204" pitchFamily="34" charset="0"/>
              </a:rPr>
              <a:t>Teach your child self-care – good self care care allow children to regulate their own emotions</a:t>
            </a:r>
          </a:p>
          <a:p>
            <a:pPr>
              <a:buFont typeface="Calibri" panose="020F0502020204030204" pitchFamily="34" charset="0"/>
              <a:buAutoNum type="arabicPeriod"/>
            </a:pPr>
            <a:r>
              <a:rPr lang="en-GB" altLang="en-US">
                <a:solidFill>
                  <a:srgbClr val="202124"/>
                </a:solidFill>
                <a:latin typeface="Arial" panose="020B0604020202020204" pitchFamily="34" charset="0"/>
              </a:rPr>
              <a:t>Move toward your goals – set goals and plan how they are going to be achieved</a:t>
            </a:r>
          </a:p>
          <a:p>
            <a:pPr>
              <a:buFont typeface="Calibri" panose="020F0502020204030204" pitchFamily="34" charset="0"/>
              <a:buAutoNum type="arabicPeriod"/>
            </a:pPr>
            <a:r>
              <a:rPr lang="en-GB" altLang="en-US">
                <a:solidFill>
                  <a:srgbClr val="202124"/>
                </a:solidFill>
                <a:latin typeface="Arial" panose="020B0604020202020204" pitchFamily="34" charset="0"/>
              </a:rPr>
              <a:t>Nurture a positive self-view – support children to view themselves positively, praise and reward</a:t>
            </a:r>
          </a:p>
          <a:p>
            <a:pPr>
              <a:buFont typeface="Calibri" panose="020F0502020204030204" pitchFamily="34" charset="0"/>
              <a:buAutoNum type="arabicPeriod"/>
            </a:pPr>
            <a:r>
              <a:rPr lang="en-GB" altLang="en-US">
                <a:solidFill>
                  <a:srgbClr val="202124"/>
                </a:solidFill>
                <a:latin typeface="Arial" panose="020B0604020202020204" pitchFamily="34" charset="0"/>
              </a:rPr>
              <a:t>Keep things in perspective and maintain a hopeful outlook, look for the positives and be optimisitc</a:t>
            </a:r>
          </a:p>
          <a:p>
            <a:pPr>
              <a:buFont typeface="Calibri" panose="020F0502020204030204" pitchFamily="34" charset="0"/>
              <a:buAutoNum type="arabicPeriod"/>
            </a:pPr>
            <a:r>
              <a:rPr lang="en-GB" altLang="en-US">
                <a:solidFill>
                  <a:srgbClr val="202124"/>
                </a:solidFill>
                <a:latin typeface="Arial" panose="020B0604020202020204" pitchFamily="34" charset="0"/>
              </a:rPr>
              <a:t> Validate feelings  - know that it is ok to have both negative and positive feelings and emotions</a:t>
            </a:r>
          </a:p>
          <a:p>
            <a:pPr>
              <a:buFont typeface="Calibri" panose="020F0502020204030204" pitchFamily="34" charset="0"/>
              <a:buAutoNum type="arabicPeriod"/>
            </a:pPr>
            <a:r>
              <a:rPr lang="en-GB" altLang="en-US">
                <a:solidFill>
                  <a:srgbClr val="202124"/>
                </a:solidFill>
                <a:latin typeface="Arial" panose="020B0604020202020204" pitchFamily="34" charset="0"/>
              </a:rPr>
              <a:t>Accept change – change is inevitable, accept it and embrace it</a:t>
            </a:r>
          </a:p>
          <a:p>
            <a:pPr>
              <a:buFont typeface="Calibri" panose="020F0502020204030204" pitchFamily="34" charset="0"/>
              <a:buAutoNum type="arabicPeriod"/>
            </a:pPr>
            <a:endParaRPr lang="en-GB" altLang="en-US">
              <a:solidFill>
                <a:srgbClr val="202124"/>
              </a:solidFill>
              <a:latin typeface="Arial" panose="020B0604020202020204" pitchFamily="34" charset="0"/>
            </a:endParaRPr>
          </a:p>
          <a:p>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99C1A434-E1E1-AC0B-EED4-6D268118C10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77F1D87-361B-49C7-A0EA-E8DF8EF160A7}"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3FB0F9BB-98F2-8930-21AB-821FCE39CCD1}"/>
              </a:ext>
            </a:extLst>
          </p:cNvPr>
          <p:cNvSpPr>
            <a:spLocks noGrp="1" noRot="1" noChangeAspect="1" noChangeArrowheads="1" noTextEdit="1"/>
          </p:cNvSpPr>
          <p:nvPr>
            <p:ph type="sldImg"/>
          </p:nvPr>
        </p:nvSpPr>
        <p:spPr>
          <a:xfrm>
            <a:off x="917575" y="744538"/>
            <a:ext cx="4962525" cy="3722687"/>
          </a:xfrm>
          <a:ln/>
        </p:spPr>
      </p:sp>
      <p:sp>
        <p:nvSpPr>
          <p:cNvPr id="33795" name="Notes Placeholder 2">
            <a:extLst>
              <a:ext uri="{FF2B5EF4-FFF2-40B4-BE49-F238E27FC236}">
                <a16:creationId xmlns:a16="http://schemas.microsoft.com/office/drawing/2014/main" id="{523D6E8A-5CEC-FDC7-922D-073CAFD0281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This is an ideal reference point for information and further study.</a:t>
            </a:r>
          </a:p>
        </p:txBody>
      </p:sp>
      <p:sp>
        <p:nvSpPr>
          <p:cNvPr id="33796" name="Slide Number Placeholder 3">
            <a:extLst>
              <a:ext uri="{FF2B5EF4-FFF2-40B4-BE49-F238E27FC236}">
                <a16:creationId xmlns:a16="http://schemas.microsoft.com/office/drawing/2014/main" id="{FEFD1833-EF85-0267-3B8F-FB22DF430D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67E8BCA-C9A5-4345-B0BB-364476055BCE}"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22/09/2022</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acestoohigh.com/2017/05/01/england-and-wales-produce-new-animation-about-aces-resilience/"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ted.com/talks/nadine_burke_harris_how_childhood_trauma_affects_health_across_a_lifetime"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2.nphs.wales.nhs.uk/PRIDDocs.nsf/7c21215d6d0c613e80256f490030c05a/d488a3852491bc1d80257f370038919e/$FILE/ACE%20Report%20FINAL%20(E).pdf"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FA8A485F-BFE2-FF9C-DD40-965BE9DA4652}"/>
              </a:ext>
            </a:extLst>
          </p:cNvPr>
          <p:cNvSpPr>
            <a:spLocks noGrp="1" noChangeArrowheads="1"/>
          </p:cNvSpPr>
          <p:nvPr>
            <p:ph type="ctrTitle"/>
          </p:nvPr>
        </p:nvSpPr>
        <p:spPr>
          <a:xfrm>
            <a:off x="2208213" y="1989139"/>
            <a:ext cx="7772400" cy="1470025"/>
          </a:xfrm>
        </p:spPr>
        <p:txBody>
          <a:bodyPr>
            <a:normAutofit fontScale="90000"/>
          </a:bodyPr>
          <a:lstStyle/>
          <a:p>
            <a:pPr eaLnBrk="1" hangingPunct="1"/>
            <a:r>
              <a:rPr lang="en-GB" altLang="en-US" dirty="0"/>
              <a:t>Early experiences/</a:t>
            </a:r>
            <a:r>
              <a:rPr lang="en-GB" altLang="en-US" dirty="0" err="1">
                <a:solidFill>
                  <a:srgbClr val="0070C0"/>
                </a:solidFill>
              </a:rPr>
              <a:t>Profiadau</a:t>
            </a:r>
            <a:r>
              <a:rPr lang="en-GB" altLang="en-US" dirty="0">
                <a:solidFill>
                  <a:srgbClr val="0070C0"/>
                </a:solidFill>
              </a:rPr>
              <a:t> </a:t>
            </a:r>
            <a:r>
              <a:rPr lang="en-GB" altLang="en-US" dirty="0" err="1">
                <a:solidFill>
                  <a:srgbClr val="0070C0"/>
                </a:solidFill>
              </a:rPr>
              <a:t>cynnar</a:t>
            </a:r>
            <a:r>
              <a:rPr lang="en-GB" altLang="en-US" dirty="0">
                <a:solidFill>
                  <a:srgbClr val="0070C0"/>
                </a:solidFill>
              </a:rPr>
              <a:t>.</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7ABFC68-4EDA-3E25-49C8-96A712950724}"/>
              </a:ext>
            </a:extLst>
          </p:cNvPr>
          <p:cNvSpPr>
            <a:spLocks noGrp="1" noChangeArrowheads="1"/>
          </p:cNvSpPr>
          <p:nvPr>
            <p:ph type="title"/>
          </p:nvPr>
        </p:nvSpPr>
        <p:spPr>
          <a:xfrm>
            <a:off x="2057400" y="455613"/>
            <a:ext cx="8229600" cy="1143000"/>
          </a:xfrm>
        </p:spPr>
        <p:txBody>
          <a:bodyPr/>
          <a:lstStyle/>
          <a:p>
            <a:pPr eaLnBrk="1" hangingPunct="1"/>
            <a:r>
              <a:rPr lang="en-GB" altLang="en-US" dirty="0"/>
              <a:t>Beginnings/</a:t>
            </a:r>
            <a:r>
              <a:rPr lang="en-GB" altLang="en-US" dirty="0" err="1">
                <a:solidFill>
                  <a:srgbClr val="0070C0"/>
                </a:solidFill>
              </a:rPr>
              <a:t>Dechreuadau</a:t>
            </a:r>
            <a:r>
              <a:rPr lang="en-GB" altLang="en-US" dirty="0">
                <a:solidFill>
                  <a:srgbClr val="0070C0"/>
                </a:solidFill>
              </a:rPr>
              <a:t>.</a:t>
            </a:r>
          </a:p>
        </p:txBody>
      </p:sp>
      <p:sp>
        <p:nvSpPr>
          <p:cNvPr id="9219" name="Content Placeholder 2">
            <a:extLst>
              <a:ext uri="{FF2B5EF4-FFF2-40B4-BE49-F238E27FC236}">
                <a16:creationId xmlns:a16="http://schemas.microsoft.com/office/drawing/2014/main" id="{7CB5E48D-E966-485B-BE7E-A6FFD2268A3D}"/>
              </a:ext>
            </a:extLst>
          </p:cNvPr>
          <p:cNvSpPr>
            <a:spLocks noGrp="1" noChangeArrowheads="1"/>
          </p:cNvSpPr>
          <p:nvPr>
            <p:ph sz="half" idx="1"/>
          </p:nvPr>
        </p:nvSpPr>
        <p:spPr/>
        <p:txBody>
          <a:bodyPr/>
          <a:lstStyle/>
          <a:p>
            <a:pPr eaLnBrk="1" hangingPunct="1"/>
            <a:r>
              <a:rPr lang="en-GB" altLang="en-US"/>
              <a:t>Ffordd o Fyw Rhiant.</a:t>
            </a:r>
          </a:p>
          <a:p>
            <a:pPr eaLnBrk="1" hangingPunct="1"/>
            <a:r>
              <a:rPr lang="en-GB" altLang="en-US"/>
              <a:t>Diwylliant.</a:t>
            </a:r>
          </a:p>
          <a:p>
            <a:pPr eaLnBrk="1" hangingPunct="1"/>
            <a:r>
              <a:rPr lang="en-GB" altLang="en-US"/>
              <a:t>Ffactorau economaidd-gymdeithasol.</a:t>
            </a:r>
          </a:p>
          <a:p>
            <a:pPr eaLnBrk="1" hangingPunct="1"/>
            <a:r>
              <a:rPr lang="en-GB" altLang="en-US"/>
              <a:t>Strwythur Teulu</a:t>
            </a:r>
          </a:p>
        </p:txBody>
      </p:sp>
      <p:sp>
        <p:nvSpPr>
          <p:cNvPr id="9220" name="Content Placeholder 3">
            <a:extLst>
              <a:ext uri="{FF2B5EF4-FFF2-40B4-BE49-F238E27FC236}">
                <a16:creationId xmlns:a16="http://schemas.microsoft.com/office/drawing/2014/main" id="{5F1BAFC8-EDBA-98C3-25CF-0EA35DF521F2}"/>
              </a:ext>
            </a:extLst>
          </p:cNvPr>
          <p:cNvSpPr>
            <a:spLocks noGrp="1" noChangeArrowheads="1"/>
          </p:cNvSpPr>
          <p:nvPr>
            <p:ph sz="half" idx="2"/>
          </p:nvPr>
        </p:nvSpPr>
        <p:spPr/>
        <p:txBody>
          <a:bodyPr/>
          <a:lstStyle/>
          <a:p>
            <a:pPr eaLnBrk="1" hangingPunct="1"/>
            <a:r>
              <a:rPr lang="en-GB" altLang="en-US" dirty="0">
                <a:solidFill>
                  <a:srgbClr val="0070C0"/>
                </a:solidFill>
              </a:rPr>
              <a:t>Parental Lifestyle.</a:t>
            </a:r>
          </a:p>
          <a:p>
            <a:pPr eaLnBrk="1" hangingPunct="1"/>
            <a:r>
              <a:rPr lang="en-GB" altLang="en-US" dirty="0">
                <a:solidFill>
                  <a:srgbClr val="0070C0"/>
                </a:solidFill>
              </a:rPr>
              <a:t>Culture.</a:t>
            </a:r>
          </a:p>
          <a:p>
            <a:pPr eaLnBrk="1" hangingPunct="1"/>
            <a:r>
              <a:rPr lang="en-GB" altLang="en-US" dirty="0">
                <a:solidFill>
                  <a:srgbClr val="0070C0"/>
                </a:solidFill>
              </a:rPr>
              <a:t>Socioeconomic factors.</a:t>
            </a:r>
          </a:p>
          <a:p>
            <a:pPr eaLnBrk="1" hangingPunct="1"/>
            <a:r>
              <a:rPr lang="en-GB" altLang="en-US" dirty="0">
                <a:solidFill>
                  <a:srgbClr val="0070C0"/>
                </a:solidFill>
              </a:rPr>
              <a:t>Family Structure.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7593C98-8DFE-15B6-8C33-D9157A884861}"/>
              </a:ext>
            </a:extLst>
          </p:cNvPr>
          <p:cNvSpPr>
            <a:spLocks noGrp="1" noChangeArrowheads="1"/>
          </p:cNvSpPr>
          <p:nvPr>
            <p:ph type="title"/>
          </p:nvPr>
        </p:nvSpPr>
        <p:spPr/>
        <p:txBody>
          <a:bodyPr>
            <a:normAutofit fontScale="90000"/>
          </a:bodyPr>
          <a:lstStyle/>
          <a:p>
            <a:pPr eaLnBrk="1" hangingPunct="1"/>
            <a:r>
              <a:rPr lang="en-GB" altLang="en-US" dirty="0"/>
              <a:t>Adverse Childhood Experiences/</a:t>
            </a:r>
            <a:r>
              <a:rPr lang="en-GB" altLang="en-US" dirty="0" err="1">
                <a:solidFill>
                  <a:srgbClr val="0070C0"/>
                </a:solidFill>
              </a:rPr>
              <a:t>Profiadau</a:t>
            </a:r>
            <a:r>
              <a:rPr lang="en-GB" altLang="en-US" dirty="0">
                <a:solidFill>
                  <a:srgbClr val="0070C0"/>
                </a:solidFill>
              </a:rPr>
              <a:t> </a:t>
            </a:r>
            <a:r>
              <a:rPr lang="en-GB" altLang="en-US" dirty="0" err="1">
                <a:solidFill>
                  <a:srgbClr val="0070C0"/>
                </a:solidFill>
              </a:rPr>
              <a:t>Plentyndod</a:t>
            </a:r>
            <a:r>
              <a:rPr lang="en-GB" altLang="en-US" dirty="0">
                <a:solidFill>
                  <a:srgbClr val="0070C0"/>
                </a:solidFill>
              </a:rPr>
              <a:t> </a:t>
            </a:r>
            <a:r>
              <a:rPr lang="en-GB" altLang="en-US" dirty="0" err="1">
                <a:solidFill>
                  <a:srgbClr val="0070C0"/>
                </a:solidFill>
              </a:rPr>
              <a:t>Anffafriol</a:t>
            </a:r>
            <a:endParaRPr lang="en-GB" altLang="en-US" dirty="0">
              <a:solidFill>
                <a:srgbClr val="0070C0"/>
              </a:solidFill>
            </a:endParaRPr>
          </a:p>
        </p:txBody>
      </p:sp>
      <p:sp>
        <p:nvSpPr>
          <p:cNvPr id="11267" name="Content Placeholder 2">
            <a:extLst>
              <a:ext uri="{FF2B5EF4-FFF2-40B4-BE49-F238E27FC236}">
                <a16:creationId xmlns:a16="http://schemas.microsoft.com/office/drawing/2014/main" id="{457D5EA7-0EEB-CC8B-A6AE-EDB64F693476}"/>
              </a:ext>
            </a:extLst>
          </p:cNvPr>
          <p:cNvSpPr>
            <a:spLocks noGrp="1" noChangeArrowheads="1"/>
          </p:cNvSpPr>
          <p:nvPr>
            <p:ph sz="half" idx="1"/>
          </p:nvPr>
        </p:nvSpPr>
        <p:spPr/>
        <p:txBody>
          <a:bodyPr/>
          <a:lstStyle/>
          <a:p>
            <a:pPr eaLnBrk="1" hangingPunct="1"/>
            <a:r>
              <a:rPr lang="en-GB" altLang="en-US"/>
              <a:t>Mewn Grwpiau trafodwch beth mae hyn yn ei olygu pa fath o brofiadau sy'n andwyol?</a:t>
            </a:r>
          </a:p>
        </p:txBody>
      </p:sp>
      <p:sp>
        <p:nvSpPr>
          <p:cNvPr id="11268" name="Content Placeholder 3">
            <a:extLst>
              <a:ext uri="{FF2B5EF4-FFF2-40B4-BE49-F238E27FC236}">
                <a16:creationId xmlns:a16="http://schemas.microsoft.com/office/drawing/2014/main" id="{32DE4011-5BCA-1424-165D-A7A813BD704C}"/>
              </a:ext>
            </a:extLst>
          </p:cNvPr>
          <p:cNvSpPr>
            <a:spLocks noGrp="1" noChangeArrowheads="1"/>
          </p:cNvSpPr>
          <p:nvPr>
            <p:ph sz="half" idx="2"/>
          </p:nvPr>
        </p:nvSpPr>
        <p:spPr/>
        <p:txBody>
          <a:bodyPr/>
          <a:lstStyle/>
          <a:p>
            <a:pPr eaLnBrk="1" hangingPunct="1"/>
            <a:endParaRPr lang="en-GB" altLang="en-US" dirty="0"/>
          </a:p>
          <a:p>
            <a:pPr eaLnBrk="1" hangingPunct="1"/>
            <a:r>
              <a:rPr lang="en-GB" altLang="en-US" dirty="0">
                <a:solidFill>
                  <a:srgbClr val="0070C0"/>
                </a:solidFill>
              </a:rPr>
              <a:t>In Groups discuss what this means what kind of experiences are adverse?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4">
            <a:extLst>
              <a:ext uri="{FF2B5EF4-FFF2-40B4-BE49-F238E27FC236}">
                <a16:creationId xmlns:a16="http://schemas.microsoft.com/office/drawing/2014/main" id="{185063F6-D74B-89B6-3340-0ABF2E25641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39888" y="1"/>
            <a:ext cx="8964612" cy="566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6">
            <a:extLst>
              <a:ext uri="{FF2B5EF4-FFF2-40B4-BE49-F238E27FC236}">
                <a16:creationId xmlns:a16="http://schemas.microsoft.com/office/drawing/2014/main" id="{1D0D6219-03F7-3526-CAF9-57CEC77ABBC6}"/>
              </a:ext>
            </a:extLst>
          </p:cNvPr>
          <p:cNvSpPr>
            <a:spLocks noChangeArrowheads="1"/>
          </p:cNvSpPr>
          <p:nvPr/>
        </p:nvSpPr>
        <p:spPr bwMode="auto">
          <a:xfrm>
            <a:off x="5087938" y="2205039"/>
            <a:ext cx="45720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r>
              <a:rPr lang="en-GB" altLang="en-US" sz="4000">
                <a:latin typeface="Times" panose="02020603050405020304" pitchFamily="18" charset="0"/>
                <a:hlinkClick r:id="rId3"/>
              </a:rPr>
              <a:t>Aces too high</a:t>
            </a:r>
            <a:endParaRPr lang="en-GB" altLang="en-US" sz="4000">
              <a:latin typeface="Times"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21C68643-AE5B-CF08-6618-3599498AD917}"/>
              </a:ext>
            </a:extLst>
          </p:cNvPr>
          <p:cNvSpPr>
            <a:spLocks noGrp="1" noChangeArrowheads="1"/>
          </p:cNvSpPr>
          <p:nvPr>
            <p:ph type="title"/>
          </p:nvPr>
        </p:nvSpPr>
        <p:spPr/>
        <p:txBody>
          <a:bodyPr/>
          <a:lstStyle/>
          <a:p>
            <a:pPr eaLnBrk="1" hangingPunct="1"/>
            <a:r>
              <a:rPr lang="en-GB" altLang="en-US"/>
              <a:t>Adverse Childhood Experiences</a:t>
            </a:r>
          </a:p>
        </p:txBody>
      </p:sp>
      <p:sp>
        <p:nvSpPr>
          <p:cNvPr id="16387" name="Content Placeholder 3">
            <a:extLst>
              <a:ext uri="{FF2B5EF4-FFF2-40B4-BE49-F238E27FC236}">
                <a16:creationId xmlns:a16="http://schemas.microsoft.com/office/drawing/2014/main" id="{40E4F0C6-F834-3C4B-8F15-7536B86907B5}"/>
              </a:ext>
            </a:extLst>
          </p:cNvPr>
          <p:cNvSpPr>
            <a:spLocks noGrp="1" noChangeArrowheads="1"/>
          </p:cNvSpPr>
          <p:nvPr>
            <p:ph sz="half" idx="1"/>
          </p:nvPr>
        </p:nvSpPr>
        <p:spPr>
          <a:xfrm>
            <a:off x="4076700" y="2582864"/>
            <a:ext cx="4038600" cy="3989387"/>
          </a:xfrm>
        </p:spPr>
        <p:txBody>
          <a:bodyPr/>
          <a:lstStyle/>
          <a:p>
            <a:pPr marL="457200" lvl="1" indent="0">
              <a:buNone/>
            </a:pPr>
            <a:r>
              <a:rPr lang="en-GB" altLang="en-US">
                <a:hlinkClick r:id="rId3"/>
              </a:rPr>
              <a:t>Nadine Burke Harris Ted Talk</a:t>
            </a:r>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4">
            <a:extLst>
              <a:ext uri="{FF2B5EF4-FFF2-40B4-BE49-F238E27FC236}">
                <a16:creationId xmlns:a16="http://schemas.microsoft.com/office/drawing/2014/main" id="{4226AFA2-EBFE-E553-84D0-5D37CE65AE7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19289" y="260350"/>
            <a:ext cx="8929687" cy="532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BB2307AB-34FB-AA8B-9374-11399E7D1535}"/>
              </a:ext>
            </a:extLst>
          </p:cNvPr>
          <p:cNvSpPr>
            <a:spLocks noGrp="1" noChangeArrowheads="1"/>
          </p:cNvSpPr>
          <p:nvPr>
            <p:ph type="title"/>
          </p:nvPr>
        </p:nvSpPr>
        <p:spPr/>
        <p:txBody>
          <a:bodyPr/>
          <a:lstStyle/>
          <a:p>
            <a:pPr eaLnBrk="1" hangingPunct="1"/>
            <a:r>
              <a:rPr lang="en-GB" altLang="en-US" dirty="0"/>
              <a:t>The role of EYP’S/</a:t>
            </a:r>
            <a:r>
              <a:rPr lang="en-GB" altLang="en-US" dirty="0" err="1">
                <a:solidFill>
                  <a:srgbClr val="0070C0"/>
                </a:solidFill>
              </a:rPr>
              <a:t>Rôl</a:t>
            </a:r>
            <a:r>
              <a:rPr lang="en-GB" altLang="en-US" dirty="0">
                <a:solidFill>
                  <a:srgbClr val="0070C0"/>
                </a:solidFill>
              </a:rPr>
              <a:t> EYP'S</a:t>
            </a:r>
          </a:p>
        </p:txBody>
      </p:sp>
      <p:sp>
        <p:nvSpPr>
          <p:cNvPr id="20483" name="Content Placeholder 2">
            <a:extLst>
              <a:ext uri="{FF2B5EF4-FFF2-40B4-BE49-F238E27FC236}">
                <a16:creationId xmlns:a16="http://schemas.microsoft.com/office/drawing/2014/main" id="{B286FF39-C286-838B-FC87-8BE3B863ED6B}"/>
              </a:ext>
            </a:extLst>
          </p:cNvPr>
          <p:cNvSpPr>
            <a:spLocks noGrp="1" noChangeArrowheads="1"/>
          </p:cNvSpPr>
          <p:nvPr>
            <p:ph sz="half" idx="1"/>
          </p:nvPr>
        </p:nvSpPr>
        <p:spPr/>
        <p:txBody>
          <a:bodyPr/>
          <a:lstStyle/>
          <a:p>
            <a:pPr eaLnBrk="1" hangingPunct="1"/>
            <a:r>
              <a:rPr lang="sv-SE" altLang="en-US"/>
              <a:t>Sut allwn ni gefnogi ac atal ACE'S</a:t>
            </a:r>
            <a:endParaRPr lang="en-GB" altLang="en-US"/>
          </a:p>
        </p:txBody>
      </p:sp>
      <p:sp>
        <p:nvSpPr>
          <p:cNvPr id="20484" name="Content Placeholder 3">
            <a:extLst>
              <a:ext uri="{FF2B5EF4-FFF2-40B4-BE49-F238E27FC236}">
                <a16:creationId xmlns:a16="http://schemas.microsoft.com/office/drawing/2014/main" id="{A725D405-61CC-4B38-3F73-2CCB29E11068}"/>
              </a:ext>
            </a:extLst>
          </p:cNvPr>
          <p:cNvSpPr>
            <a:spLocks noGrp="1" noChangeArrowheads="1"/>
          </p:cNvSpPr>
          <p:nvPr>
            <p:ph sz="half" idx="2"/>
          </p:nvPr>
        </p:nvSpPr>
        <p:spPr/>
        <p:txBody>
          <a:bodyPr/>
          <a:lstStyle/>
          <a:p>
            <a:pPr eaLnBrk="1" hangingPunct="1"/>
            <a:r>
              <a:rPr lang="en-GB" altLang="en-US" dirty="0">
                <a:solidFill>
                  <a:srgbClr val="0070C0"/>
                </a:solidFill>
              </a:rPr>
              <a:t>How can we support and prevent ACE’S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4">
            <a:extLst>
              <a:ext uri="{FF2B5EF4-FFF2-40B4-BE49-F238E27FC236}">
                <a16:creationId xmlns:a16="http://schemas.microsoft.com/office/drawing/2014/main" id="{198E7788-4A70-7DD8-D600-53FB513FC23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476250"/>
            <a:ext cx="9396413" cy="4897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1" name="Picture 5">
            <a:extLst>
              <a:ext uri="{FF2B5EF4-FFF2-40B4-BE49-F238E27FC236}">
                <a16:creationId xmlns:a16="http://schemas.microsoft.com/office/drawing/2014/main" id="{0A97DB2F-88BD-CBD8-DC59-616070F1C8E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CA6B9F54-2E33-D54E-6155-4B0B5503E65D}"/>
              </a:ext>
            </a:extLst>
          </p:cNvPr>
          <p:cNvSpPr>
            <a:spLocks noGrp="1" noChangeArrowheads="1"/>
          </p:cNvSpPr>
          <p:nvPr>
            <p:ph type="title"/>
          </p:nvPr>
        </p:nvSpPr>
        <p:spPr/>
        <p:txBody>
          <a:bodyPr/>
          <a:lstStyle/>
          <a:p>
            <a:pPr eaLnBrk="1" hangingPunct="1"/>
            <a:r>
              <a:rPr lang="en-GB" altLang="en-US" dirty="0"/>
              <a:t>Ante Natal/</a:t>
            </a:r>
            <a:r>
              <a:rPr lang="en-GB" altLang="en-US" dirty="0" err="1">
                <a:solidFill>
                  <a:srgbClr val="0070C0"/>
                </a:solidFill>
              </a:rPr>
              <a:t>Cyn</a:t>
            </a:r>
            <a:r>
              <a:rPr lang="en-GB" altLang="en-US" dirty="0">
                <a:solidFill>
                  <a:srgbClr val="0070C0"/>
                </a:solidFill>
              </a:rPr>
              <a:t> </a:t>
            </a:r>
            <a:r>
              <a:rPr lang="en-GB" altLang="en-US" dirty="0" err="1">
                <a:solidFill>
                  <a:srgbClr val="0070C0"/>
                </a:solidFill>
              </a:rPr>
              <a:t>Geni</a:t>
            </a:r>
            <a:endParaRPr lang="en-GB" altLang="en-US" dirty="0">
              <a:solidFill>
                <a:srgbClr val="0070C0"/>
              </a:solidFill>
            </a:endParaRPr>
          </a:p>
        </p:txBody>
      </p:sp>
      <p:sp>
        <p:nvSpPr>
          <p:cNvPr id="24579" name="Content Placeholder 2">
            <a:extLst>
              <a:ext uri="{FF2B5EF4-FFF2-40B4-BE49-F238E27FC236}">
                <a16:creationId xmlns:a16="http://schemas.microsoft.com/office/drawing/2014/main" id="{4AC89902-A16E-2103-7841-79D4D9ACE5CD}"/>
              </a:ext>
            </a:extLst>
          </p:cNvPr>
          <p:cNvSpPr>
            <a:spLocks noGrp="1" noChangeArrowheads="1"/>
          </p:cNvSpPr>
          <p:nvPr>
            <p:ph sz="half" idx="1"/>
          </p:nvPr>
        </p:nvSpPr>
        <p:spPr/>
        <p:txBody>
          <a:bodyPr/>
          <a:lstStyle/>
          <a:p>
            <a:pPr eaLnBrk="1" hangingPunct="1"/>
            <a:r>
              <a:rPr lang="en-GB" altLang="en-US" sz="1800"/>
              <a:t>Maeth digonol o famau trwy gydol beichiogrwydd</a:t>
            </a:r>
          </a:p>
          <a:p>
            <a:pPr eaLnBrk="1" hangingPunct="1"/>
            <a:r>
              <a:rPr lang="en-GB" altLang="en-US" sz="1800"/>
              <a:t>Osgoi ysmygu mamol a goddefol •</a:t>
            </a:r>
          </a:p>
          <a:p>
            <a:pPr eaLnBrk="1" hangingPunct="1"/>
            <a:r>
              <a:rPr lang="en-GB" altLang="en-US" sz="1800"/>
              <a:t>Defnydd cymedrol o alcohol mamau</a:t>
            </a:r>
          </a:p>
          <a:p>
            <a:pPr eaLnBrk="1" hangingPunct="1"/>
            <a:r>
              <a:rPr lang="en-GB" altLang="en-US" sz="1800"/>
              <a:t>  Brechu MMR Mamau</a:t>
            </a:r>
          </a:p>
          <a:p>
            <a:pPr eaLnBrk="1" hangingPunct="1"/>
            <a:r>
              <a:rPr lang="en-GB" altLang="en-US" sz="1800"/>
              <a:t>Cefnogaeth gymdeithasol i famau o bartneriaid, teuluoedd a rhwydweithiau allanol</a:t>
            </a:r>
          </a:p>
          <a:p>
            <a:pPr eaLnBrk="1" hangingPunct="1"/>
            <a:r>
              <a:rPr lang="en-GB" altLang="en-US" sz="1800"/>
              <a:t>Mynediad da i ofal cyn geni</a:t>
            </a:r>
          </a:p>
          <a:p>
            <a:pPr eaLnBrk="1" hangingPunct="1"/>
            <a:r>
              <a:rPr lang="en-GB" altLang="en-US" sz="1800"/>
              <a:t>• Ymyriadau i atal trais yn y cartre</a:t>
            </a:r>
            <a:r>
              <a:rPr lang="en-GB" altLang="en-US"/>
              <a:t>f</a:t>
            </a:r>
          </a:p>
        </p:txBody>
      </p:sp>
      <p:sp>
        <p:nvSpPr>
          <p:cNvPr id="24580" name="Content Placeholder 3">
            <a:extLst>
              <a:ext uri="{FF2B5EF4-FFF2-40B4-BE49-F238E27FC236}">
                <a16:creationId xmlns:a16="http://schemas.microsoft.com/office/drawing/2014/main" id="{B40B70F7-E48F-548E-EDF1-811A09EA14CB}"/>
              </a:ext>
            </a:extLst>
          </p:cNvPr>
          <p:cNvSpPr>
            <a:spLocks noGrp="1" noChangeArrowheads="1"/>
          </p:cNvSpPr>
          <p:nvPr>
            <p:ph sz="half" idx="2"/>
          </p:nvPr>
        </p:nvSpPr>
        <p:spPr/>
        <p:txBody>
          <a:bodyPr/>
          <a:lstStyle/>
          <a:p>
            <a:pPr eaLnBrk="1" hangingPunct="1"/>
            <a:r>
              <a:rPr lang="en-GB" altLang="en-US" sz="1800" dirty="0">
                <a:solidFill>
                  <a:srgbClr val="0070C0"/>
                </a:solidFill>
              </a:rPr>
              <a:t>Adequate maternal nutrition throughout pregnancy </a:t>
            </a:r>
          </a:p>
          <a:p>
            <a:pPr eaLnBrk="1" hangingPunct="1"/>
            <a:r>
              <a:rPr lang="en-GB" altLang="en-US" sz="1800" dirty="0">
                <a:solidFill>
                  <a:srgbClr val="0070C0"/>
                </a:solidFill>
              </a:rPr>
              <a:t>Avoidance of maternal and passive smoking • </a:t>
            </a:r>
          </a:p>
          <a:p>
            <a:pPr eaLnBrk="1" hangingPunct="1"/>
            <a:r>
              <a:rPr lang="en-GB" altLang="en-US" sz="1800" dirty="0">
                <a:solidFill>
                  <a:srgbClr val="0070C0"/>
                </a:solidFill>
              </a:rPr>
              <a:t>Moderate maternal alcohol consumption </a:t>
            </a:r>
          </a:p>
          <a:p>
            <a:pPr eaLnBrk="1" hangingPunct="1"/>
            <a:r>
              <a:rPr lang="en-GB" altLang="en-US" sz="1800" dirty="0">
                <a:solidFill>
                  <a:srgbClr val="0070C0"/>
                </a:solidFill>
              </a:rPr>
              <a:t> Maternal MMR vaccination</a:t>
            </a:r>
          </a:p>
          <a:p>
            <a:pPr eaLnBrk="1" hangingPunct="1"/>
            <a:r>
              <a:rPr lang="en-GB" altLang="en-US" sz="1800" dirty="0">
                <a:solidFill>
                  <a:srgbClr val="0070C0"/>
                </a:solidFill>
              </a:rPr>
              <a:t>Social support to mothers from partners, family and external networks</a:t>
            </a:r>
          </a:p>
          <a:p>
            <a:pPr eaLnBrk="1" hangingPunct="1"/>
            <a:r>
              <a:rPr lang="en-GB" altLang="en-US" sz="1800" dirty="0">
                <a:solidFill>
                  <a:srgbClr val="0070C0"/>
                </a:solidFill>
              </a:rPr>
              <a:t>Good access to ante-natal care </a:t>
            </a:r>
          </a:p>
          <a:p>
            <a:pPr eaLnBrk="1" hangingPunct="1"/>
            <a:r>
              <a:rPr lang="en-GB" altLang="en-US" sz="1800" dirty="0">
                <a:solidFill>
                  <a:srgbClr val="0070C0"/>
                </a:solidFill>
              </a:rPr>
              <a:t>• Interventions to prevent domestic violence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63F14D6D-AF52-F836-19B8-0C96C05C13D2}"/>
              </a:ext>
            </a:extLst>
          </p:cNvPr>
          <p:cNvSpPr>
            <a:spLocks noGrp="1" noChangeArrowheads="1"/>
          </p:cNvSpPr>
          <p:nvPr>
            <p:ph type="title"/>
          </p:nvPr>
        </p:nvSpPr>
        <p:spPr/>
        <p:txBody>
          <a:bodyPr/>
          <a:lstStyle/>
          <a:p>
            <a:pPr eaLnBrk="1" hangingPunct="1"/>
            <a:r>
              <a:rPr lang="en-GB" altLang="en-US" dirty="0"/>
              <a:t>Pre School/</a:t>
            </a:r>
            <a:r>
              <a:rPr lang="en-GB" altLang="en-US" dirty="0" err="1">
                <a:solidFill>
                  <a:srgbClr val="0070C0"/>
                </a:solidFill>
              </a:rPr>
              <a:t>Cyn</a:t>
            </a:r>
            <a:r>
              <a:rPr lang="en-GB" altLang="en-US" dirty="0">
                <a:solidFill>
                  <a:srgbClr val="0070C0"/>
                </a:solidFill>
              </a:rPr>
              <a:t> Ysgol</a:t>
            </a:r>
          </a:p>
        </p:txBody>
      </p:sp>
      <p:sp>
        <p:nvSpPr>
          <p:cNvPr id="26627" name="Content Placeholder 2">
            <a:extLst>
              <a:ext uri="{FF2B5EF4-FFF2-40B4-BE49-F238E27FC236}">
                <a16:creationId xmlns:a16="http://schemas.microsoft.com/office/drawing/2014/main" id="{728A0AAD-2FD1-837D-E71F-779159694BD0}"/>
              </a:ext>
            </a:extLst>
          </p:cNvPr>
          <p:cNvSpPr>
            <a:spLocks noGrp="1" noChangeArrowheads="1"/>
          </p:cNvSpPr>
          <p:nvPr>
            <p:ph sz="half" idx="1"/>
          </p:nvPr>
        </p:nvSpPr>
        <p:spPr/>
        <p:txBody>
          <a:bodyPr/>
          <a:lstStyle/>
          <a:p>
            <a:pPr eaLnBrk="1" hangingPunct="1"/>
            <a:r>
              <a:rPr lang="en-GB" altLang="en-US" sz="1800"/>
              <a:t>Gofal dydd cyn-ysgol o safon uchel</a:t>
            </a:r>
          </a:p>
          <a:p>
            <a:pPr eaLnBrk="1" hangingPunct="1"/>
            <a:r>
              <a:rPr lang="en-GB" altLang="en-US" sz="1800"/>
              <a:t>Gwaith paratoadol gyda rhieni ar gysylltiadau cartref-ysgol</a:t>
            </a:r>
          </a:p>
          <a:p>
            <a:pPr eaLnBrk="1" hangingPunct="1"/>
            <a:r>
              <a:rPr lang="en-GB" altLang="en-US" sz="1800"/>
              <a:t>Paru gyda chyfoedion gwydn</a:t>
            </a:r>
          </a:p>
          <a:p>
            <a:pPr eaLnBrk="1" hangingPunct="1"/>
            <a:r>
              <a:rPr lang="en-GB" altLang="en-US" sz="1800"/>
              <a:t>Argaeledd gofalwyr eraill</a:t>
            </a:r>
          </a:p>
          <a:p>
            <a:pPr eaLnBrk="1" hangingPunct="1"/>
            <a:r>
              <a:rPr lang="en-GB" altLang="en-US" sz="1800"/>
              <a:t>  Ychwanegion bwyd</a:t>
            </a:r>
          </a:p>
          <a:p>
            <a:pPr eaLnBrk="1" hangingPunct="1"/>
            <a:r>
              <a:rPr lang="en-GB" altLang="en-US" sz="1800"/>
              <a:t>  Cysylltiadau â rhieni eraill, rhwydweithiau cymunedol lleol a grwpiau ffydd</a:t>
            </a:r>
          </a:p>
          <a:p>
            <a:pPr eaLnBrk="1" hangingPunct="1"/>
            <a:r>
              <a:rPr lang="en-GB" altLang="en-US" sz="1800"/>
              <a:t>Mentrau adfywio cymunedol</a:t>
            </a:r>
          </a:p>
          <a:p>
            <a:pPr eaLnBrk="1" hangingPunct="1"/>
            <a:endParaRPr lang="en-GB" altLang="en-US" sz="1800"/>
          </a:p>
        </p:txBody>
      </p:sp>
      <p:sp>
        <p:nvSpPr>
          <p:cNvPr id="26628" name="Content Placeholder 3">
            <a:extLst>
              <a:ext uri="{FF2B5EF4-FFF2-40B4-BE49-F238E27FC236}">
                <a16:creationId xmlns:a16="http://schemas.microsoft.com/office/drawing/2014/main" id="{7DEEAC52-4463-0CAA-344F-57DCE3158EDD}"/>
              </a:ext>
            </a:extLst>
          </p:cNvPr>
          <p:cNvSpPr>
            <a:spLocks noGrp="1" noChangeArrowheads="1"/>
          </p:cNvSpPr>
          <p:nvPr>
            <p:ph sz="half" idx="2"/>
          </p:nvPr>
        </p:nvSpPr>
        <p:spPr/>
        <p:txBody>
          <a:bodyPr/>
          <a:lstStyle/>
          <a:p>
            <a:pPr eaLnBrk="1" hangingPunct="1"/>
            <a:r>
              <a:rPr lang="en-GB" altLang="en-US" sz="1800" dirty="0">
                <a:solidFill>
                  <a:srgbClr val="0070C0"/>
                </a:solidFill>
              </a:rPr>
              <a:t>High quality pre-school day care</a:t>
            </a:r>
          </a:p>
          <a:p>
            <a:pPr eaLnBrk="1" hangingPunct="1"/>
            <a:r>
              <a:rPr lang="en-GB" altLang="en-US" sz="1800" dirty="0">
                <a:solidFill>
                  <a:srgbClr val="0070C0"/>
                </a:solidFill>
              </a:rPr>
              <a:t>Preparatory work with parents on home-school links</a:t>
            </a:r>
          </a:p>
          <a:p>
            <a:pPr eaLnBrk="1" hangingPunct="1"/>
            <a:r>
              <a:rPr lang="en-GB" altLang="en-US" sz="1800" dirty="0">
                <a:solidFill>
                  <a:srgbClr val="0070C0"/>
                </a:solidFill>
              </a:rPr>
              <a:t>Pairing with resilient peers</a:t>
            </a:r>
          </a:p>
          <a:p>
            <a:pPr eaLnBrk="1" hangingPunct="1"/>
            <a:r>
              <a:rPr lang="en-GB" altLang="en-US" sz="1800" dirty="0">
                <a:solidFill>
                  <a:srgbClr val="0070C0"/>
                </a:solidFill>
              </a:rPr>
              <a:t>Availability of alternative caregivers</a:t>
            </a:r>
          </a:p>
          <a:p>
            <a:pPr eaLnBrk="1" hangingPunct="1"/>
            <a:r>
              <a:rPr lang="en-GB" altLang="en-US" sz="1800" dirty="0">
                <a:solidFill>
                  <a:srgbClr val="0070C0"/>
                </a:solidFill>
              </a:rPr>
              <a:t> Food supplements </a:t>
            </a:r>
          </a:p>
          <a:p>
            <a:pPr eaLnBrk="1" hangingPunct="1"/>
            <a:r>
              <a:rPr lang="en-GB" altLang="en-US" sz="1800" dirty="0">
                <a:solidFill>
                  <a:srgbClr val="0070C0"/>
                </a:solidFill>
              </a:rPr>
              <a:t> Links with other parents, local community networks and faith groups</a:t>
            </a:r>
          </a:p>
          <a:p>
            <a:pPr eaLnBrk="1" hangingPunct="1"/>
            <a:r>
              <a:rPr lang="en-GB" altLang="en-US" sz="1800" dirty="0">
                <a:solidFill>
                  <a:srgbClr val="0070C0"/>
                </a:solidFill>
              </a:rPr>
              <a:t>Community regeneration initiatives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7472E295-4156-7321-7D1C-EB40D79BC180}"/>
              </a:ext>
            </a:extLst>
          </p:cNvPr>
          <p:cNvSpPr>
            <a:spLocks noGrp="1" noChangeArrowheads="1"/>
          </p:cNvSpPr>
          <p:nvPr>
            <p:ph type="title"/>
          </p:nvPr>
        </p:nvSpPr>
        <p:spPr/>
        <p:txBody>
          <a:bodyPr/>
          <a:lstStyle/>
          <a:p>
            <a:pPr eaLnBrk="1" hangingPunct="1"/>
            <a:r>
              <a:rPr lang="en-GB" altLang="en-US" dirty="0"/>
              <a:t>Resilience/</a:t>
            </a:r>
            <a:r>
              <a:rPr lang="en-GB" altLang="en-US" dirty="0" err="1">
                <a:solidFill>
                  <a:srgbClr val="0070C0"/>
                </a:solidFill>
              </a:rPr>
              <a:t>Gwydnwch</a:t>
            </a:r>
            <a:endParaRPr lang="en-GB" altLang="en-US" dirty="0">
              <a:solidFill>
                <a:srgbClr val="0070C0"/>
              </a:solidFill>
            </a:endParaRPr>
          </a:p>
        </p:txBody>
      </p:sp>
      <p:sp>
        <p:nvSpPr>
          <p:cNvPr id="28675" name="Content Placeholder 2">
            <a:extLst>
              <a:ext uri="{FF2B5EF4-FFF2-40B4-BE49-F238E27FC236}">
                <a16:creationId xmlns:a16="http://schemas.microsoft.com/office/drawing/2014/main" id="{D81735A8-9A7E-8A45-7D71-44418FA58257}"/>
              </a:ext>
            </a:extLst>
          </p:cNvPr>
          <p:cNvSpPr>
            <a:spLocks noGrp="1" noChangeArrowheads="1"/>
          </p:cNvSpPr>
          <p:nvPr>
            <p:ph sz="half" idx="1"/>
          </p:nvPr>
        </p:nvSpPr>
        <p:spPr/>
        <p:txBody>
          <a:bodyPr/>
          <a:lstStyle/>
          <a:p>
            <a:pPr eaLnBrk="1" hangingPunct="1"/>
            <a:r>
              <a:rPr lang="en-GB" altLang="en-US"/>
              <a:t>Beth yw gwytnwch.</a:t>
            </a:r>
          </a:p>
          <a:p>
            <a:pPr eaLnBrk="1" hangingPunct="1"/>
            <a:endParaRPr lang="en-GB" altLang="en-US"/>
          </a:p>
          <a:p>
            <a:pPr eaLnBrk="1" hangingPunct="1"/>
            <a:r>
              <a:rPr lang="en-GB" altLang="en-US"/>
              <a:t>Sut y gellir magu gwytnwch.</a:t>
            </a:r>
          </a:p>
        </p:txBody>
      </p:sp>
      <p:sp>
        <p:nvSpPr>
          <p:cNvPr id="28676" name="Content Placeholder 3">
            <a:extLst>
              <a:ext uri="{FF2B5EF4-FFF2-40B4-BE49-F238E27FC236}">
                <a16:creationId xmlns:a16="http://schemas.microsoft.com/office/drawing/2014/main" id="{A137B3E3-27B6-AEF2-19B2-EE9762ED16C6}"/>
              </a:ext>
            </a:extLst>
          </p:cNvPr>
          <p:cNvSpPr>
            <a:spLocks noGrp="1" noChangeArrowheads="1"/>
          </p:cNvSpPr>
          <p:nvPr>
            <p:ph sz="half" idx="2"/>
          </p:nvPr>
        </p:nvSpPr>
        <p:spPr/>
        <p:txBody>
          <a:bodyPr/>
          <a:lstStyle/>
          <a:p>
            <a:pPr eaLnBrk="1" hangingPunct="1"/>
            <a:r>
              <a:rPr lang="en-GB" altLang="en-US" dirty="0">
                <a:solidFill>
                  <a:srgbClr val="0070C0"/>
                </a:solidFill>
              </a:rPr>
              <a:t>What is resilience.</a:t>
            </a:r>
          </a:p>
          <a:p>
            <a:pPr eaLnBrk="1" hangingPunct="1"/>
            <a:endParaRPr lang="en-GB" altLang="en-US" dirty="0">
              <a:solidFill>
                <a:srgbClr val="0070C0"/>
              </a:solidFill>
            </a:endParaRPr>
          </a:p>
          <a:p>
            <a:pPr eaLnBrk="1" hangingPunct="1"/>
            <a:r>
              <a:rPr lang="en-GB" altLang="en-US" dirty="0">
                <a:solidFill>
                  <a:srgbClr val="0070C0"/>
                </a:solidFill>
              </a:rPr>
              <a:t>How can resilience be nurtured.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C53A6CC9-2EC5-9CE2-3AF6-8DB46E8725F8}"/>
              </a:ext>
            </a:extLst>
          </p:cNvPr>
          <p:cNvSpPr>
            <a:spLocks noGrp="1" noChangeArrowheads="1"/>
          </p:cNvSpPr>
          <p:nvPr>
            <p:ph type="title"/>
          </p:nvPr>
        </p:nvSpPr>
        <p:spPr/>
        <p:txBody>
          <a:bodyPr/>
          <a:lstStyle/>
          <a:p>
            <a:pPr eaLnBrk="1" hangingPunct="1"/>
            <a:r>
              <a:rPr lang="en-GB" altLang="en-US" dirty="0"/>
              <a:t>Relate this to Practice/</a:t>
            </a:r>
            <a:r>
              <a:rPr lang="en-GB" altLang="en-US" dirty="0" err="1">
                <a:solidFill>
                  <a:srgbClr val="0070C0"/>
                </a:solidFill>
              </a:rPr>
              <a:t>Cysylltwch</a:t>
            </a:r>
            <a:r>
              <a:rPr lang="en-GB" altLang="en-US" dirty="0">
                <a:solidFill>
                  <a:srgbClr val="0070C0"/>
                </a:solidFill>
              </a:rPr>
              <a:t> </a:t>
            </a:r>
            <a:r>
              <a:rPr lang="en-GB" altLang="en-US" dirty="0" err="1">
                <a:solidFill>
                  <a:srgbClr val="0070C0"/>
                </a:solidFill>
              </a:rPr>
              <a:t>hyn</a:t>
            </a:r>
            <a:r>
              <a:rPr lang="en-GB" altLang="en-US" dirty="0">
                <a:solidFill>
                  <a:srgbClr val="0070C0"/>
                </a:solidFill>
              </a:rPr>
              <a:t> </a:t>
            </a:r>
            <a:r>
              <a:rPr lang="en-GB" altLang="en-US" dirty="0" err="1">
                <a:solidFill>
                  <a:srgbClr val="0070C0"/>
                </a:solidFill>
              </a:rPr>
              <a:t>i</a:t>
            </a:r>
            <a:r>
              <a:rPr lang="en-GB" altLang="en-US" dirty="0">
                <a:solidFill>
                  <a:srgbClr val="0070C0"/>
                </a:solidFill>
              </a:rPr>
              <a:t> </a:t>
            </a:r>
            <a:r>
              <a:rPr lang="en-GB" altLang="en-US" dirty="0" err="1">
                <a:solidFill>
                  <a:srgbClr val="0070C0"/>
                </a:solidFill>
              </a:rPr>
              <a:t>Ymarfer</a:t>
            </a:r>
            <a:endParaRPr lang="en-GB" altLang="en-US" dirty="0">
              <a:solidFill>
                <a:srgbClr val="0070C0"/>
              </a:solidFill>
            </a:endParaRPr>
          </a:p>
        </p:txBody>
      </p:sp>
      <p:sp>
        <p:nvSpPr>
          <p:cNvPr id="30723" name="Content Placeholder 2">
            <a:extLst>
              <a:ext uri="{FF2B5EF4-FFF2-40B4-BE49-F238E27FC236}">
                <a16:creationId xmlns:a16="http://schemas.microsoft.com/office/drawing/2014/main" id="{FA2E13B0-6299-B608-BE5C-0E26EC78FB5E}"/>
              </a:ext>
            </a:extLst>
          </p:cNvPr>
          <p:cNvSpPr>
            <a:spLocks noGrp="1" noChangeArrowheads="1"/>
          </p:cNvSpPr>
          <p:nvPr>
            <p:ph sz="half" idx="1"/>
          </p:nvPr>
        </p:nvSpPr>
        <p:spPr/>
        <p:txBody>
          <a:bodyPr/>
          <a:lstStyle/>
          <a:p>
            <a:pPr eaLnBrk="1" hangingPunct="1"/>
            <a:r>
              <a:rPr lang="en-GB" altLang="en-US" dirty="0" err="1"/>
              <a:t>Mewn</a:t>
            </a:r>
            <a:r>
              <a:rPr lang="en-GB" altLang="en-US" dirty="0"/>
              <a:t> </a:t>
            </a:r>
            <a:r>
              <a:rPr lang="en-GB" altLang="en-US" dirty="0" err="1"/>
              <a:t>Grwpiau</a:t>
            </a:r>
            <a:r>
              <a:rPr lang="en-GB" altLang="en-US" dirty="0"/>
              <a:t> </a:t>
            </a:r>
            <a:r>
              <a:rPr lang="en-GB" altLang="en-US" dirty="0" err="1"/>
              <a:t>trafodwch</a:t>
            </a:r>
            <a:r>
              <a:rPr lang="en-GB" altLang="en-US" dirty="0"/>
              <a:t> </a:t>
            </a:r>
            <a:r>
              <a:rPr lang="en-GB" altLang="en-US" dirty="0" err="1"/>
              <a:t>berthnasedd</a:t>
            </a:r>
            <a:r>
              <a:rPr lang="en-GB" altLang="en-US" dirty="0"/>
              <a:t> y </a:t>
            </a:r>
            <a:r>
              <a:rPr lang="en-GB" altLang="en-US" dirty="0" err="1"/>
              <a:t>ddarlith</a:t>
            </a:r>
            <a:r>
              <a:rPr lang="en-GB" altLang="en-US" dirty="0"/>
              <a:t> hon </a:t>
            </a:r>
            <a:r>
              <a:rPr lang="en-GB" altLang="en-US" dirty="0" err="1"/>
              <a:t>i'ch</a:t>
            </a:r>
            <a:r>
              <a:rPr lang="en-GB" altLang="en-US" dirty="0"/>
              <a:t> </a:t>
            </a:r>
            <a:r>
              <a:rPr lang="en-GB" altLang="en-US" dirty="0" err="1"/>
              <a:t>rôl</a:t>
            </a:r>
            <a:r>
              <a:rPr lang="en-GB" altLang="en-US" dirty="0"/>
              <a:t> </a:t>
            </a:r>
            <a:r>
              <a:rPr lang="en-GB" altLang="en-US" dirty="0" err="1"/>
              <a:t>fel</a:t>
            </a:r>
            <a:r>
              <a:rPr lang="en-GB" altLang="en-US" dirty="0"/>
              <a:t> </a:t>
            </a:r>
            <a:r>
              <a:rPr lang="en-GB" altLang="en-US" dirty="0" err="1"/>
              <a:t>Ymarferwyr</a:t>
            </a:r>
            <a:r>
              <a:rPr lang="en-GB" altLang="en-US" dirty="0"/>
              <a:t> Blynyddoedd Cynnar</a:t>
            </a:r>
          </a:p>
        </p:txBody>
      </p:sp>
      <p:sp>
        <p:nvSpPr>
          <p:cNvPr id="30724" name="Content Placeholder 3">
            <a:extLst>
              <a:ext uri="{FF2B5EF4-FFF2-40B4-BE49-F238E27FC236}">
                <a16:creationId xmlns:a16="http://schemas.microsoft.com/office/drawing/2014/main" id="{32FCDFC9-9772-A696-432C-E2BABE41D9DD}"/>
              </a:ext>
            </a:extLst>
          </p:cNvPr>
          <p:cNvSpPr>
            <a:spLocks noGrp="1" noChangeArrowheads="1"/>
          </p:cNvSpPr>
          <p:nvPr>
            <p:ph sz="half" idx="2"/>
          </p:nvPr>
        </p:nvSpPr>
        <p:spPr/>
        <p:txBody>
          <a:bodyPr/>
          <a:lstStyle/>
          <a:p>
            <a:pPr eaLnBrk="1" hangingPunct="1"/>
            <a:r>
              <a:rPr lang="en-GB" altLang="en-US" dirty="0">
                <a:solidFill>
                  <a:srgbClr val="0070C0"/>
                </a:solidFill>
              </a:rPr>
              <a:t>In Groups discuss the relevance of this lecture to your role as Early Years Practitioners.</a:t>
            </a:r>
          </a:p>
          <a:p>
            <a:pPr eaLnBrk="1" hangingPunct="1"/>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
            <a:extLst>
              <a:ext uri="{FF2B5EF4-FFF2-40B4-BE49-F238E27FC236}">
                <a16:creationId xmlns:a16="http://schemas.microsoft.com/office/drawing/2014/main" id="{B76DF59B-7BF5-74D3-387D-677D738FC337}"/>
              </a:ext>
            </a:extLst>
          </p:cNvPr>
          <p:cNvSpPr>
            <a:spLocks noChangeArrowheads="1"/>
          </p:cNvSpPr>
          <p:nvPr/>
        </p:nvSpPr>
        <p:spPr bwMode="auto">
          <a:xfrm>
            <a:off x="4008438" y="2924176"/>
            <a:ext cx="45720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r>
              <a:rPr lang="en-GB" altLang="en-US" sz="2400">
                <a:latin typeface="Times" panose="02020603050405020304" pitchFamily="18" charset="0"/>
                <a:hlinkClick r:id="rId3"/>
              </a:rPr>
              <a:t>Welsh Adverse Childhood Experiences (ACE) Study</a:t>
            </a:r>
            <a:endParaRPr lang="en-GB" altLang="en-US" sz="2400">
              <a:latin typeface="Times" panose="02020603050405020304" pitchFamily="18" charset="0"/>
            </a:endParaRPr>
          </a:p>
        </p:txBody>
      </p:sp>
      <p:sp>
        <p:nvSpPr>
          <p:cNvPr id="39939" name="Title 5">
            <a:extLst>
              <a:ext uri="{FF2B5EF4-FFF2-40B4-BE49-F238E27FC236}">
                <a16:creationId xmlns:a16="http://schemas.microsoft.com/office/drawing/2014/main" id="{FE289656-696C-1CA1-D113-8A77F3AEEA6E}"/>
              </a:ext>
            </a:extLst>
          </p:cNvPr>
          <p:cNvSpPr>
            <a:spLocks noGrp="1"/>
          </p:cNvSpPr>
          <p:nvPr>
            <p:ph type="title" idx="4294967295"/>
          </p:nvPr>
        </p:nvSpPr>
        <p:spPr>
          <a:xfrm>
            <a:off x="1524000" y="274638"/>
            <a:ext cx="8229600" cy="1143000"/>
          </a:xfrm>
        </p:spPr>
        <p:txBody>
          <a:bodyPr rtlCol="0">
            <a:normAutofit fontScale="90000"/>
          </a:bodyPr>
          <a:lstStyle/>
          <a:p>
            <a:pPr>
              <a:defRPr/>
            </a:pPr>
            <a:r>
              <a:rPr lang="en-GB" altLang="en-US" sz="2800"/>
              <a:t>Adverse Childhood Experiences and their impact on health-harming behaviours in the Welsh adult population</a:t>
            </a:r>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6</TotalTime>
  <Words>696</Words>
  <Application>Microsoft Office PowerPoint</Application>
  <PresentationFormat>Widescreen</PresentationFormat>
  <Paragraphs>93</Paragraphs>
  <Slides>14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Times</vt:lpstr>
      <vt:lpstr>Office Theme</vt:lpstr>
      <vt:lpstr>Early experiences/Profiadau cynnar.</vt:lpstr>
      <vt:lpstr>Beginnings/Dechreuadau.</vt:lpstr>
      <vt:lpstr>Adverse Childhood Experiences/Profiadau Plentyndod Anffafriol</vt:lpstr>
      <vt:lpstr>PowerPoint Presentation</vt:lpstr>
      <vt:lpstr>PowerPoint Presentation</vt:lpstr>
      <vt:lpstr>Adverse Childhood Experiences</vt:lpstr>
      <vt:lpstr>PowerPoint Presentation</vt:lpstr>
      <vt:lpstr>The role of EYP’S/Rôl EYP'S</vt:lpstr>
      <vt:lpstr>PowerPoint Presentation</vt:lpstr>
      <vt:lpstr>Ante Natal/Cyn Geni</vt:lpstr>
      <vt:lpstr>Pre School/Cyn Ysgol</vt:lpstr>
      <vt:lpstr>Resilience/Gwydnwch</vt:lpstr>
      <vt:lpstr>Relate this to Practice/Cysylltwch hyn i Ymarfer</vt:lpstr>
      <vt:lpstr>Adverse Childhood Experiences and their impact on health-harming behaviours in the Welsh adult population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Paul Darby</cp:lastModifiedBy>
  <cp:revision>4</cp:revision>
  <dcterms:created xsi:type="dcterms:W3CDTF">2022-07-11T13:19:46Z</dcterms:created>
  <dcterms:modified xsi:type="dcterms:W3CDTF">2022-09-22T09:40:58Z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