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277" r:id="rId2"/>
    <p:sldId id="380" r:id="rId3"/>
    <p:sldId id="467" r:id="rId4"/>
    <p:sldId id="468" r:id="rId5"/>
    <p:sldId id="469" r:id="rId6"/>
    <p:sldId id="470" r:id="rId7"/>
    <p:sldId id="471" r:id="rId8"/>
    <p:sldId id="472" r:id="rId9"/>
    <p:sldId id="504" r:id="rId10"/>
    <p:sldId id="505" r:id="rId11"/>
    <p:sldId id="506" r:id="rId12"/>
    <p:sldId id="507" r:id="rId13"/>
    <p:sldId id="475" r:id="rId14"/>
    <p:sldId id="476" r:id="rId15"/>
    <p:sldId id="477" r:id="rId16"/>
    <p:sldId id="478" r:id="rId17"/>
    <p:sldId id="479" r:id="rId18"/>
    <p:sldId id="480" r:id="rId19"/>
    <p:sldId id="482" r:id="rId20"/>
    <p:sldId id="484" r:id="rId21"/>
    <p:sldId id="487" r:id="rId22"/>
    <p:sldId id="492" r:id="rId23"/>
    <p:sldId id="493" r:id="rId24"/>
    <p:sldId id="510" r:id="rId25"/>
    <p:sldId id="494" r:id="rId26"/>
    <p:sldId id="495" r:id="rId27"/>
    <p:sldId id="496" r:id="rId28"/>
    <p:sldId id="509" r:id="rId29"/>
    <p:sldId id="508" r:id="rId3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272" autoAdjust="0"/>
  </p:normalViewPr>
  <p:slideViewPr>
    <p:cSldViewPr>
      <p:cViewPr varScale="1">
        <p:scale>
          <a:sx n="105" d="100"/>
          <a:sy n="105" d="100"/>
        </p:scale>
        <p:origin x="712" y="19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37402133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6/14/21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4154228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6/14/21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015780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theukdomain.uk/the-five-most-memorable-marketing-campaigns-of-the-last-yea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1991544" y="1928803"/>
            <a:ext cx="7890670" cy="3357586"/>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7</a:t>
            </a:r>
          </a:p>
          <a:p>
            <a:pPr eaLnBrk="1" hangingPunct="1"/>
            <a:endParaRPr lang="en-GB" altLang="en-US" dirty="0">
              <a:solidFill>
                <a:schemeClr val="accent2"/>
              </a:solidFill>
            </a:endParaRPr>
          </a:p>
          <a:p>
            <a:pPr eaLnBrk="1" hangingPunct="1"/>
            <a:r>
              <a:rPr lang="en-GB" altLang="en-US" sz="4800" b="1" dirty="0">
                <a:solidFill>
                  <a:schemeClr val="accent2"/>
                </a:solidFill>
              </a:rPr>
              <a:t>Unique Marketing Issues</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endParaRPr lang="en-IN" sz="2000" dirty="0"/>
          </a:p>
        </p:txBody>
      </p:sp>
      <p:sp>
        <p:nvSpPr>
          <p:cNvPr id="3" name="Content Placeholder 2"/>
          <p:cNvSpPr>
            <a:spLocks noGrp="1"/>
          </p:cNvSpPr>
          <p:nvPr>
            <p:ph idx="1"/>
          </p:nvPr>
        </p:nvSpPr>
        <p:spPr>
          <a:xfrm>
            <a:off x="983432" y="1600201"/>
            <a:ext cx="10729192" cy="3886200"/>
          </a:xfrm>
        </p:spPr>
        <p:txBody>
          <a:bodyPr/>
          <a:lstStyle/>
          <a:p>
            <a:pPr marL="666750" indent="-666750" algn="just">
              <a:buSzPct val="100000"/>
              <a:buNone/>
            </a:pPr>
            <a:r>
              <a:rPr lang="en-US" sz="2400" b="1" dirty="0">
                <a:solidFill>
                  <a:srgbClr val="007FA3"/>
                </a:solidFill>
              </a:rPr>
              <a:t>11.1</a:t>
            </a:r>
            <a:r>
              <a:rPr lang="en-US" sz="2400" dirty="0"/>
              <a:t> Explain the three steps (segmenting the market, selecting a target market, and establishing a unique market position) entrepreneurial firms use to identify their customers.</a:t>
            </a:r>
          </a:p>
          <a:p>
            <a:pPr marL="666750" indent="-666750" algn="just">
              <a:buSzPct val="100000"/>
              <a:buNone/>
            </a:pPr>
            <a:r>
              <a:rPr lang="en-US" sz="2400" b="1" dirty="0">
                <a:solidFill>
                  <a:srgbClr val="007FA3"/>
                </a:solidFill>
              </a:rPr>
              <a:t>11.2</a:t>
            </a:r>
            <a:r>
              <a:rPr lang="en-US" sz="2400" dirty="0"/>
              <a:t> Define a brand and explain why it is important to an entrepreneurial firm</a:t>
            </a:r>
            <a:r>
              <a:rPr lang="en-US" altLang="en-US" sz="2400" dirty="0"/>
              <a:t>’</a:t>
            </a:r>
            <a:r>
              <a:rPr lang="en-US" sz="2400" dirty="0"/>
              <a:t>s marketing efforts.</a:t>
            </a:r>
          </a:p>
          <a:p>
            <a:pPr marL="666750" indent="-666750" algn="just">
              <a:buSzPct val="100000"/>
              <a:buNone/>
            </a:pPr>
            <a:r>
              <a:rPr lang="en-US" sz="2400" b="1" dirty="0">
                <a:solidFill>
                  <a:srgbClr val="007FA3"/>
                </a:solidFill>
              </a:rPr>
              <a:t>11.3</a:t>
            </a:r>
            <a:r>
              <a:rPr lang="en-US" sz="2400" dirty="0"/>
              <a:t> Identify and explain the 4Ps of marketing activities (product, price, promotion, and place) used by entrepreneurial firms.</a:t>
            </a:r>
          </a:p>
        </p:txBody>
      </p:sp>
    </p:spTree>
    <p:extLst>
      <p:ext uri="{BB962C8B-B14F-4D97-AF65-F5344CB8AC3E}">
        <p14:creationId xmlns:p14="http://schemas.microsoft.com/office/powerpoint/2010/main" val="1847664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4376" y="215372"/>
            <a:ext cx="8084024" cy="1122109"/>
          </a:xfrm>
        </p:spPr>
        <p:txBody>
          <a:bodyPr/>
          <a:lstStyle/>
          <a:p>
            <a:r>
              <a:rPr lang="en-US" sz="3600" dirty="0"/>
              <a:t>Selecting a Market and Establishing </a:t>
            </a:r>
            <a:br>
              <a:rPr lang="en-US" sz="3600" dirty="0"/>
            </a:br>
            <a:r>
              <a:rPr lang="en-US" sz="3600" dirty="0"/>
              <a:t>a Position </a:t>
            </a:r>
            <a:r>
              <a:rPr lang="en-US" sz="2000" dirty="0"/>
              <a:t>(1 of 2)</a:t>
            </a:r>
          </a:p>
        </p:txBody>
      </p:sp>
      <p:sp>
        <p:nvSpPr>
          <p:cNvPr id="3" name="Content Placeholder 2"/>
          <p:cNvSpPr>
            <a:spLocks noGrp="1"/>
          </p:cNvSpPr>
          <p:nvPr>
            <p:ph idx="1"/>
          </p:nvPr>
        </p:nvSpPr>
        <p:spPr/>
        <p:txBody>
          <a:bodyPr/>
          <a:lstStyle/>
          <a:p>
            <a:pPr marL="256032" indent="-256032">
              <a:buSzPct val="100000"/>
            </a:pPr>
            <a:r>
              <a:rPr lang="en-US" sz="2400" dirty="0"/>
              <a:t>Important Questions That All Start-ups Must Ask</a:t>
            </a:r>
          </a:p>
          <a:p>
            <a:pPr marL="740664" lvl="1">
              <a:buSzPct val="100000"/>
            </a:pPr>
            <a:r>
              <a:rPr lang="en-US" sz="2400" dirty="0"/>
              <a:t>In order to succeed, a new firm must address this important issue: Who are our customers and how will we appeal to them?</a:t>
            </a:r>
          </a:p>
          <a:p>
            <a:pPr marL="740664" lvl="1"/>
            <a:r>
              <a:rPr lang="en-US" sz="2400" dirty="0"/>
              <a:t>A well-managed start-up approaches this query by following a three-step process:</a:t>
            </a:r>
          </a:p>
          <a:p>
            <a:pPr lvl="2"/>
            <a:r>
              <a:rPr lang="en-US" sz="2400" dirty="0"/>
              <a:t>Segmenting the market.</a:t>
            </a:r>
          </a:p>
          <a:p>
            <a:pPr lvl="2"/>
            <a:r>
              <a:rPr lang="en-US" sz="2400" dirty="0"/>
              <a:t>Selecting a target market.</a:t>
            </a:r>
          </a:p>
          <a:p>
            <a:pPr lvl="2"/>
            <a:r>
              <a:rPr lang="en-US" sz="2400" dirty="0"/>
              <a:t>Crafting a unique positioning strategy.</a:t>
            </a:r>
          </a:p>
        </p:txBody>
      </p:sp>
    </p:spTree>
    <p:extLst>
      <p:ext uri="{BB962C8B-B14F-4D97-AF65-F5344CB8AC3E}">
        <p14:creationId xmlns:p14="http://schemas.microsoft.com/office/powerpoint/2010/main" val="3882619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974376" y="215372"/>
            <a:ext cx="8084024" cy="1122109"/>
          </a:xfrm>
        </p:spPr>
        <p:txBody>
          <a:bodyPr/>
          <a:lstStyle/>
          <a:p>
            <a:r>
              <a:rPr lang="en-US" sz="3600" dirty="0"/>
              <a:t>Selecting a Market and Establishing </a:t>
            </a:r>
            <a:br>
              <a:rPr lang="en-US" sz="3600" dirty="0"/>
            </a:br>
            <a:r>
              <a:rPr lang="en-US" sz="3600" dirty="0"/>
              <a:t>a Position </a:t>
            </a:r>
            <a:r>
              <a:rPr lang="en-US" sz="2000" dirty="0"/>
              <a:t>(2 of 2)</a:t>
            </a:r>
          </a:p>
        </p:txBody>
      </p:sp>
      <p:sp>
        <p:nvSpPr>
          <p:cNvPr id="4" name="TextBox 3"/>
          <p:cNvSpPr txBox="1"/>
          <p:nvPr/>
        </p:nvSpPr>
        <p:spPr>
          <a:xfrm>
            <a:off x="1905000" y="1447800"/>
            <a:ext cx="8382000" cy="707886"/>
          </a:xfrm>
          <a:prstGeom prst="rect">
            <a:avLst/>
          </a:prstGeom>
          <a:noFill/>
        </p:spPr>
        <p:txBody>
          <a:bodyPr wrap="square" rtlCol="0">
            <a:spAutoFit/>
          </a:bodyPr>
          <a:lstStyle/>
          <a:p>
            <a:r>
              <a:rPr lang="en-US" sz="2000" b="1" dirty="0"/>
              <a:t>Figure 11.1 </a:t>
            </a:r>
            <a:r>
              <a:rPr lang="en-US" sz="2000" dirty="0"/>
              <a:t>The Process of Selecting a Target Market and Positioning Strategy</a:t>
            </a:r>
          </a:p>
        </p:txBody>
      </p:sp>
      <p:pic>
        <p:nvPicPr>
          <p:cNvPr id="3" name="Picture 2" descr="Selecting a target market and positioning strategy is a three step process. The first step is, segmenting the market. What groups of customers in my market are similar enough that the same product or service will appeal to all of them? The second step is, selecting a target market. Which specific group of customers have I decided to target? The third step is, crafting a unique positioning strategy. What position will my firm occupy in the minds of my customers and potential customers that will differentiate it from all of my competito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66684" y="2468300"/>
            <a:ext cx="8114381" cy="2560901"/>
          </a:xfrm>
          <a:prstGeom prst="rect">
            <a:avLst/>
          </a:prstGeom>
        </p:spPr>
      </p:pic>
    </p:spTree>
    <p:extLst>
      <p:ext uri="{BB962C8B-B14F-4D97-AF65-F5344CB8AC3E}">
        <p14:creationId xmlns:p14="http://schemas.microsoft.com/office/powerpoint/2010/main" val="200368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Market Segmentation</a:t>
            </a:r>
          </a:p>
        </p:txBody>
      </p:sp>
      <p:sp>
        <p:nvSpPr>
          <p:cNvPr id="3" name="Content Placeholder 2"/>
          <p:cNvSpPr>
            <a:spLocks noGrp="1"/>
          </p:cNvSpPr>
          <p:nvPr>
            <p:ph idx="1"/>
          </p:nvPr>
        </p:nvSpPr>
        <p:spPr>
          <a:xfrm>
            <a:off x="645314" y="1268760"/>
            <a:ext cx="10972800" cy="4320480"/>
          </a:xfrm>
        </p:spPr>
        <p:txBody>
          <a:bodyPr/>
          <a:lstStyle/>
          <a:p>
            <a:pPr marL="0" indent="0">
              <a:buNone/>
            </a:pPr>
            <a:r>
              <a:rPr lang="en-US" sz="2400" b="1" dirty="0"/>
              <a:t>Segmenting the Market</a:t>
            </a:r>
          </a:p>
          <a:p>
            <a:pPr marL="256032" indent="-256032">
              <a:buSzPct val="100000"/>
              <a:buFontTx/>
              <a:buChar char="•"/>
            </a:pPr>
            <a:r>
              <a:rPr lang="en-US" sz="2400" dirty="0"/>
              <a:t>Involves studying a firm</a:t>
            </a:r>
            <a:r>
              <a:rPr lang="en-US" altLang="en-US" sz="2400" dirty="0"/>
              <a:t>’</a:t>
            </a:r>
            <a:r>
              <a:rPr lang="en-US" sz="2400" dirty="0"/>
              <a:t>s industry and determining the different target markets in that industry.</a:t>
            </a:r>
          </a:p>
          <a:p>
            <a:pPr marL="256032" indent="-256032">
              <a:buSzPct val="100000"/>
              <a:buFontTx/>
              <a:buChar char="•"/>
            </a:pPr>
            <a:r>
              <a:rPr lang="en-US" sz="2400" dirty="0"/>
              <a:t>Markets can be segmented in several different ways, including:</a:t>
            </a:r>
          </a:p>
          <a:p>
            <a:pPr marL="740664" lvl="1">
              <a:buSzPct val="100000"/>
            </a:pPr>
            <a:r>
              <a:rPr lang="en-US" sz="2400" dirty="0"/>
              <a:t>Geography (city, state, country).</a:t>
            </a:r>
          </a:p>
          <a:p>
            <a:pPr marL="740664" lvl="1">
              <a:buSzPct val="100000"/>
            </a:pPr>
            <a:r>
              <a:rPr lang="en-US" sz="2400" dirty="0"/>
              <a:t>Demographic variables (age, gender, family size).</a:t>
            </a:r>
          </a:p>
          <a:p>
            <a:pPr marL="740664" lvl="1">
              <a:buSzPct val="100000"/>
            </a:pPr>
            <a:r>
              <a:rPr lang="en-US" sz="2400" dirty="0"/>
              <a:t>Psychographic variables (personality, lifestyle, values).</a:t>
            </a:r>
          </a:p>
          <a:p>
            <a:pPr marL="740664" lvl="1">
              <a:buSzPct val="100000"/>
            </a:pPr>
            <a:r>
              <a:rPr lang="en-US" sz="2400" dirty="0"/>
              <a:t>Behavioral variables (benefits sought, brand loyalty). </a:t>
            </a:r>
            <a:r>
              <a:rPr lang="en-US" sz="2400" dirty="0">
                <a:solidFill>
                  <a:srgbClr val="FF0000"/>
                </a:solidFill>
              </a:rPr>
              <a:t>Trendy clothes e.g. Zara and Primark</a:t>
            </a:r>
          </a:p>
          <a:p>
            <a:pPr marL="740664" lvl="1">
              <a:buSzPct val="100000"/>
            </a:pPr>
            <a:r>
              <a:rPr lang="en-US" sz="2400" dirty="0"/>
              <a:t>Product type (varies by product). </a:t>
            </a:r>
            <a:r>
              <a:rPr lang="en-US" sz="2400" dirty="0">
                <a:solidFill>
                  <a:srgbClr val="FF0000"/>
                </a:solidFill>
              </a:rPr>
              <a:t>iPhone SE</a:t>
            </a:r>
          </a:p>
          <a:p>
            <a:pPr marL="740664" lvl="1">
              <a:buSzPct val="100000"/>
            </a:pPr>
            <a:endParaRPr lang="en-US" sz="2400" dirty="0"/>
          </a:p>
        </p:txBody>
      </p:sp>
    </p:spTree>
    <p:extLst>
      <p:ext uri="{BB962C8B-B14F-4D97-AF65-F5344CB8AC3E}">
        <p14:creationId xmlns:p14="http://schemas.microsoft.com/office/powerpoint/2010/main" val="1239238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IN" sz="4100"/>
              <a:t>Example: Segmenting the Computer Industry</a:t>
            </a:r>
            <a:endParaRPr lang="en-US" sz="4100"/>
          </a:p>
        </p:txBody>
      </p:sp>
      <p:sp>
        <p:nvSpPr>
          <p:cNvPr id="3" name="Content Placeholder 2"/>
          <p:cNvSpPr>
            <a:spLocks noGrp="1"/>
          </p:cNvSpPr>
          <p:nvPr>
            <p:ph sz="half" idx="1"/>
          </p:nvPr>
        </p:nvSpPr>
        <p:spPr>
          <a:xfrm>
            <a:off x="609600" y="1600201"/>
            <a:ext cx="5384800" cy="3989040"/>
          </a:xfrm>
        </p:spPr>
        <p:txBody>
          <a:bodyPr wrap="square" anchor="t">
            <a:normAutofit/>
          </a:bodyPr>
          <a:lstStyle/>
          <a:p>
            <a:pPr marL="256032" indent="-256032">
              <a:lnSpc>
                <a:spcPct val="90000"/>
              </a:lnSpc>
              <a:buSzPct val="100000"/>
            </a:pPr>
            <a:r>
              <a:rPr lang="en-US" sz="2600" dirty="0"/>
              <a:t>The computer industry can be segmented in the following ways:</a:t>
            </a:r>
          </a:p>
          <a:p>
            <a:pPr marL="707073" lvl="1" indent="-256032">
              <a:lnSpc>
                <a:spcPct val="90000"/>
              </a:lnSpc>
              <a:buSzPct val="100000"/>
            </a:pPr>
            <a:r>
              <a:rPr lang="en-US" sz="2600" dirty="0"/>
              <a:t>Product type (handheld computers, tablet computers, PCs, workstations, minicomputers, mainframes and super computers.</a:t>
            </a:r>
          </a:p>
          <a:p>
            <a:pPr marL="707073" lvl="1" indent="-256032">
              <a:lnSpc>
                <a:spcPct val="90000"/>
              </a:lnSpc>
              <a:buSzPct val="100000"/>
            </a:pPr>
            <a:r>
              <a:rPr lang="en-US" sz="2600" dirty="0"/>
              <a:t>Customers served (individuals, businesses, schools or government).</a:t>
            </a:r>
          </a:p>
          <a:p>
            <a:pPr marL="707073" lvl="1" indent="-256032">
              <a:lnSpc>
                <a:spcPct val="90000"/>
              </a:lnSpc>
              <a:buSzPct val="100000"/>
            </a:pPr>
            <a:endParaRPr lang="en-US" sz="2600" dirty="0"/>
          </a:p>
        </p:txBody>
      </p:sp>
      <p:pic>
        <p:nvPicPr>
          <p:cNvPr id="6" name="Picture 5" descr="A picture containing text, electronics, indoor, computer&#10;&#10;Description automatically generated">
            <a:extLst>
              <a:ext uri="{FF2B5EF4-FFF2-40B4-BE49-F238E27FC236}">
                <a16:creationId xmlns:a16="http://schemas.microsoft.com/office/drawing/2014/main" id="{5D0125CF-3EB3-A149-B720-5D7C01D028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417638"/>
            <a:ext cx="5384800" cy="3577131"/>
          </a:xfrm>
          <a:prstGeom prst="rect">
            <a:avLst/>
          </a:prstGeom>
          <a:noFill/>
        </p:spPr>
      </p:pic>
      <p:sp>
        <p:nvSpPr>
          <p:cNvPr id="11" name="Date Placeholder 4">
            <a:extLst>
              <a:ext uri="{FF2B5EF4-FFF2-40B4-BE49-F238E27FC236}">
                <a16:creationId xmlns:a16="http://schemas.microsoft.com/office/drawing/2014/main" id="{3BD54FA8-3A01-4897-A7CB-F0770901F9D5}"/>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14/06/2021</a:t>
            </a:fld>
            <a:endParaRPr lang="en-GB" altLang="en-US"/>
          </a:p>
        </p:txBody>
      </p:sp>
      <p:sp>
        <p:nvSpPr>
          <p:cNvPr id="13" name="Slide Number Placeholder 5">
            <a:extLst>
              <a:ext uri="{FF2B5EF4-FFF2-40B4-BE49-F238E27FC236}">
                <a16:creationId xmlns:a16="http://schemas.microsoft.com/office/drawing/2014/main" id="{E2A44384-5312-4FA4-8A2A-D983CDFE0B83}"/>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6</a:t>
            </a:fld>
            <a:endParaRPr lang="en-GB" altLang="en-US"/>
          </a:p>
        </p:txBody>
      </p:sp>
    </p:spTree>
    <p:extLst>
      <p:ext uri="{BB962C8B-B14F-4D97-AF65-F5344CB8AC3E}">
        <p14:creationId xmlns:p14="http://schemas.microsoft.com/office/powerpoint/2010/main" val="3604698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06090"/>
          </a:xfrm>
        </p:spPr>
        <p:txBody>
          <a:bodyPr/>
          <a:lstStyle/>
          <a:p>
            <a:r>
              <a:rPr lang="en-US" sz="3600" dirty="0"/>
              <a:t>Selecting a Target Market</a:t>
            </a:r>
          </a:p>
        </p:txBody>
      </p:sp>
      <p:sp>
        <p:nvSpPr>
          <p:cNvPr id="3" name="Content Placeholder 2"/>
          <p:cNvSpPr>
            <a:spLocks noGrp="1"/>
          </p:cNvSpPr>
          <p:nvPr>
            <p:ph idx="1"/>
          </p:nvPr>
        </p:nvSpPr>
        <p:spPr>
          <a:xfrm>
            <a:off x="1055440" y="1196752"/>
            <a:ext cx="10081120" cy="4464496"/>
          </a:xfrm>
        </p:spPr>
        <p:txBody>
          <a:bodyPr/>
          <a:lstStyle/>
          <a:p>
            <a:pPr marL="0" indent="0">
              <a:buNone/>
            </a:pPr>
            <a:r>
              <a:rPr lang="en-US" sz="2400" b="1" dirty="0"/>
              <a:t>Target Market</a:t>
            </a:r>
          </a:p>
          <a:p>
            <a:pPr marL="256032" indent="-256032">
              <a:buSzPct val="100000"/>
              <a:buFontTx/>
              <a:buChar char="•"/>
            </a:pPr>
            <a:r>
              <a:rPr lang="en-US" sz="2400" dirty="0"/>
              <a:t>Once a firm has segmented the market, a target market must be chosen.</a:t>
            </a:r>
          </a:p>
          <a:p>
            <a:pPr marL="256032" indent="-256032">
              <a:buSzPct val="100000"/>
              <a:buFontTx/>
              <a:buChar char="•"/>
            </a:pPr>
            <a:r>
              <a:rPr lang="en-US" sz="2400" dirty="0"/>
              <a:t>The market must be </a:t>
            </a:r>
            <a:r>
              <a:rPr lang="en-US" sz="2400" dirty="0">
                <a:solidFill>
                  <a:srgbClr val="FF0000"/>
                </a:solidFill>
              </a:rPr>
              <a:t>sufficiently attractive</a:t>
            </a:r>
            <a:r>
              <a:rPr lang="en-US" sz="2400" dirty="0"/>
              <a:t>, and the firm must have the capability to serve it. Future growth perspective – </a:t>
            </a:r>
            <a:r>
              <a:rPr lang="en-US" sz="2400" b="1" dirty="0">
                <a:solidFill>
                  <a:srgbClr val="FF0000"/>
                </a:solidFill>
              </a:rPr>
              <a:t>UK fashion industry is projected to grow by 7.2% and Construction industry is projected to grow by 8% in the next four years (Statista, 2020)</a:t>
            </a:r>
          </a:p>
          <a:p>
            <a:pPr marL="256032" indent="-256032">
              <a:buSzPct val="100000"/>
              <a:buFontTx/>
              <a:buChar char="•"/>
            </a:pPr>
            <a:r>
              <a:rPr lang="en-US" sz="2400" dirty="0"/>
              <a:t>By focusing on a clearly defined market, a firm can become an expert in that market and then be able to provide customers a high level of service. </a:t>
            </a:r>
            <a:r>
              <a:rPr lang="en-US" sz="2400" b="1" dirty="0"/>
              <a:t>Slync focuses on the Gen Z and Gen Y (ages ranging from 16 -39</a:t>
            </a:r>
            <a:endParaRPr lang="en-US" sz="3000" b="1" dirty="0"/>
          </a:p>
        </p:txBody>
      </p:sp>
    </p:spTree>
    <p:extLst>
      <p:ext uri="{BB962C8B-B14F-4D97-AF65-F5344CB8AC3E}">
        <p14:creationId xmlns:p14="http://schemas.microsoft.com/office/powerpoint/2010/main" val="2949275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Establishing a Unique Position </a:t>
            </a:r>
            <a:r>
              <a:rPr lang="en-US" sz="2000" dirty="0"/>
              <a:t>(1 of 4)</a:t>
            </a:r>
            <a:endParaRPr lang="en-US" sz="3600" dirty="0"/>
          </a:p>
        </p:txBody>
      </p:sp>
      <p:sp>
        <p:nvSpPr>
          <p:cNvPr id="3" name="Content Placeholder 2"/>
          <p:cNvSpPr>
            <a:spLocks noGrp="1"/>
          </p:cNvSpPr>
          <p:nvPr>
            <p:ph idx="1"/>
          </p:nvPr>
        </p:nvSpPr>
        <p:spPr>
          <a:xfrm>
            <a:off x="1127448" y="1600201"/>
            <a:ext cx="10454952" cy="3484983"/>
          </a:xfrm>
        </p:spPr>
        <p:txBody>
          <a:bodyPr/>
          <a:lstStyle/>
          <a:p>
            <a:pPr marL="0" indent="0">
              <a:buNone/>
            </a:pPr>
            <a:r>
              <a:rPr lang="en-US" sz="2400" b="1" dirty="0"/>
              <a:t>Positioning</a:t>
            </a:r>
          </a:p>
          <a:p>
            <a:pPr marL="256032" indent="-256032">
              <a:buSzPct val="100000"/>
              <a:buFontTx/>
              <a:buChar char="•"/>
            </a:pPr>
            <a:r>
              <a:rPr lang="en-US" sz="2400" dirty="0"/>
              <a:t>After selecting a target market, the firm</a:t>
            </a:r>
            <a:r>
              <a:rPr lang="en-US" altLang="en-US" sz="2400" dirty="0"/>
              <a:t>’</a:t>
            </a:r>
            <a:r>
              <a:rPr lang="en-US" sz="2400" dirty="0"/>
              <a:t>s next step is to establish a </a:t>
            </a:r>
            <a:r>
              <a:rPr lang="en-US" altLang="en-US" sz="2400" dirty="0"/>
              <a:t>“</a:t>
            </a:r>
            <a:r>
              <a:rPr lang="en-US" sz="2400" dirty="0"/>
              <a:t>position</a:t>
            </a:r>
            <a:r>
              <a:rPr lang="en-US" altLang="en-US" sz="2400" dirty="0"/>
              <a:t>”</a:t>
            </a:r>
            <a:r>
              <a:rPr lang="en-US" sz="2400" dirty="0"/>
              <a:t> within the market that differentiates it from its rivals.</a:t>
            </a:r>
          </a:p>
          <a:p>
            <a:pPr marL="256032" indent="-256032">
              <a:buSzPct val="100000"/>
              <a:buFontTx/>
              <a:buChar char="•"/>
            </a:pPr>
            <a:r>
              <a:rPr lang="en-US" sz="2400" dirty="0"/>
              <a:t>A </a:t>
            </a:r>
            <a:r>
              <a:rPr lang="en-US" altLang="en-US" sz="2400" dirty="0"/>
              <a:t>“</a:t>
            </a:r>
            <a:r>
              <a:rPr lang="en-US" sz="2400" dirty="0"/>
              <a:t>position</a:t>
            </a:r>
            <a:r>
              <a:rPr lang="en-US" altLang="en-US" sz="2400" dirty="0"/>
              <a:t>”</a:t>
            </a:r>
            <a:r>
              <a:rPr lang="en-US" sz="2400" dirty="0"/>
              <a:t> is the part of a market that the firm is claiming as its own.</a:t>
            </a:r>
          </a:p>
          <a:p>
            <a:pPr marL="256032" indent="-256032">
              <a:buSzPct val="100000"/>
              <a:buFontTx/>
              <a:buChar char="•"/>
            </a:pPr>
            <a:r>
              <a:rPr lang="en-US" sz="2400" dirty="0"/>
              <a:t>A firm establishes a unique position in its customers</a:t>
            </a:r>
            <a:r>
              <a:rPr lang="en-US" altLang="en-US" sz="2400" dirty="0"/>
              <a:t>’</a:t>
            </a:r>
            <a:r>
              <a:rPr lang="en-US" sz="2400" dirty="0"/>
              <a:t> minds by drawing attention to two or three of the product</a:t>
            </a:r>
            <a:r>
              <a:rPr lang="en-US" altLang="en-US" sz="2400" dirty="0"/>
              <a:t>’</a:t>
            </a:r>
            <a:r>
              <a:rPr lang="en-US" sz="2400" dirty="0"/>
              <a:t>s attributes.</a:t>
            </a:r>
          </a:p>
          <a:p>
            <a:pPr marL="256032" indent="-256032">
              <a:buSzPct val="100000"/>
              <a:buFontTx/>
              <a:buChar char="•"/>
            </a:pPr>
            <a:r>
              <a:rPr lang="en-US" sz="2400" b="1" dirty="0">
                <a:solidFill>
                  <a:srgbClr val="FF0000"/>
                </a:solidFill>
              </a:rPr>
              <a:t>Primark – Amazing Fashion at Amazing Prices</a:t>
            </a:r>
            <a:endParaRPr lang="en-US" sz="3000" b="1" dirty="0">
              <a:solidFill>
                <a:srgbClr val="FF0000"/>
              </a:solidFill>
            </a:endParaRPr>
          </a:p>
        </p:txBody>
      </p:sp>
    </p:spTree>
    <p:extLst>
      <p:ext uri="{BB962C8B-B14F-4D97-AF65-F5344CB8AC3E}">
        <p14:creationId xmlns:p14="http://schemas.microsoft.com/office/powerpoint/2010/main" val="3923353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Establishing a Unique Position </a:t>
            </a:r>
            <a:r>
              <a:rPr lang="en-US" sz="2000" dirty="0"/>
              <a:t>(2 of 4)</a:t>
            </a:r>
            <a:endParaRPr lang="en-US" sz="3600" dirty="0"/>
          </a:p>
        </p:txBody>
      </p:sp>
      <p:sp>
        <p:nvSpPr>
          <p:cNvPr id="3" name="Content Placeholder 2"/>
          <p:cNvSpPr>
            <a:spLocks noGrp="1"/>
          </p:cNvSpPr>
          <p:nvPr>
            <p:ph idx="1"/>
          </p:nvPr>
        </p:nvSpPr>
        <p:spPr>
          <a:xfrm>
            <a:off x="1055440" y="1600201"/>
            <a:ext cx="10441160" cy="3268959"/>
          </a:xfrm>
        </p:spPr>
        <p:txBody>
          <a:bodyPr/>
          <a:lstStyle/>
          <a:p>
            <a:pPr marL="0" indent="0">
              <a:buNone/>
            </a:pPr>
            <a:r>
              <a:rPr lang="en-US" sz="2400" b="1" dirty="0"/>
              <a:t>Positioning</a:t>
            </a:r>
          </a:p>
          <a:p>
            <a:pPr marL="256032" indent="-256032">
              <a:buSzPct val="100000"/>
              <a:buFontTx/>
              <a:buChar char="•"/>
            </a:pPr>
            <a:r>
              <a:rPr lang="en-US" sz="2400" dirty="0"/>
              <a:t>After a company has its position and primary points of differentiation, a helpful technique is to develop a product attribute map.</a:t>
            </a:r>
          </a:p>
          <a:p>
            <a:pPr marL="256032" indent="-256032">
              <a:buSzPct val="100000"/>
              <a:buFontTx/>
              <a:buChar char="•"/>
            </a:pPr>
            <a:r>
              <a:rPr lang="en-US" sz="2400" dirty="0"/>
              <a:t>A product attribute map illustrates a firm’s positioning strategy relative to its rivals.</a:t>
            </a:r>
          </a:p>
          <a:p>
            <a:pPr marL="256032" indent="-256032">
              <a:buSzPct val="100000"/>
              <a:buFontTx/>
              <a:buChar char="•"/>
            </a:pPr>
            <a:r>
              <a:rPr lang="en-US" sz="2400" dirty="0"/>
              <a:t>The product attribute map for Casper (the mattress company featured in the core text) is shown on the next slide. </a:t>
            </a:r>
            <a:endParaRPr lang="en-US" sz="3000" dirty="0"/>
          </a:p>
        </p:txBody>
      </p:sp>
    </p:spTree>
    <p:extLst>
      <p:ext uri="{BB962C8B-B14F-4D97-AF65-F5344CB8AC3E}">
        <p14:creationId xmlns:p14="http://schemas.microsoft.com/office/powerpoint/2010/main" val="3052344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467394"/>
          </a:xfrm>
        </p:spPr>
        <p:txBody>
          <a:bodyPr/>
          <a:lstStyle/>
          <a:p>
            <a:r>
              <a:rPr lang="en-US" sz="2800" dirty="0"/>
              <a:t>Establishing a Unique Position (3 of 4)</a:t>
            </a:r>
          </a:p>
        </p:txBody>
      </p:sp>
      <p:sp>
        <p:nvSpPr>
          <p:cNvPr id="3" name="Content Placeholder 2"/>
          <p:cNvSpPr>
            <a:spLocks noGrp="1"/>
          </p:cNvSpPr>
          <p:nvPr>
            <p:ph idx="1"/>
          </p:nvPr>
        </p:nvSpPr>
        <p:spPr>
          <a:xfrm>
            <a:off x="839416" y="753812"/>
            <a:ext cx="10009112" cy="874987"/>
          </a:xfrm>
        </p:spPr>
        <p:txBody>
          <a:bodyPr/>
          <a:lstStyle/>
          <a:p>
            <a:pPr marL="0" indent="0">
              <a:buNone/>
            </a:pPr>
            <a:r>
              <a:rPr lang="en-US" sz="2400" b="1" dirty="0"/>
              <a:t>Figure 11.2 </a:t>
            </a:r>
            <a:r>
              <a:rPr lang="en-US" sz="2400" dirty="0"/>
              <a:t>product attribute map for Casper: they are considered to have  high buying experience and medium perceived value compared to their competitors</a:t>
            </a:r>
          </a:p>
        </p:txBody>
      </p:sp>
      <p:pic>
        <p:nvPicPr>
          <p:cNvPr id="4" name="Picture 3" descr="A product attribute map for snap fitness. The y axis is perceived value and the x axis is mattress buying experience. On the low mattress buying experience side from high to low value is temper sealy, serta simmons, and select comfort. On the high mattress buying experience side there is only Casper and they are at the mid range of perceived value on the same level as serta si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1758" y="1628799"/>
            <a:ext cx="5488484" cy="4197600"/>
          </a:xfrm>
          <a:prstGeom prst="rect">
            <a:avLst/>
          </a:prstGeom>
        </p:spPr>
      </p:pic>
    </p:spTree>
    <p:extLst>
      <p:ext uri="{BB962C8B-B14F-4D97-AF65-F5344CB8AC3E}">
        <p14:creationId xmlns:p14="http://schemas.microsoft.com/office/powerpoint/2010/main" val="3855678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Establishing a Unique Position </a:t>
            </a:r>
            <a:r>
              <a:rPr lang="en-US" sz="2000" dirty="0"/>
              <a:t>(4 of 4)</a:t>
            </a:r>
            <a:endParaRPr lang="en-US" sz="3600" dirty="0"/>
          </a:p>
        </p:txBody>
      </p:sp>
      <p:sp>
        <p:nvSpPr>
          <p:cNvPr id="3" name="Content Placeholder 2"/>
          <p:cNvSpPr>
            <a:spLocks noGrp="1"/>
          </p:cNvSpPr>
          <p:nvPr>
            <p:ph idx="1"/>
          </p:nvPr>
        </p:nvSpPr>
        <p:spPr>
          <a:xfrm>
            <a:off x="983432" y="1417639"/>
            <a:ext cx="10598968" cy="3451522"/>
          </a:xfrm>
        </p:spPr>
        <p:txBody>
          <a:bodyPr/>
          <a:lstStyle/>
          <a:p>
            <a:pPr marL="0" indent="0">
              <a:buNone/>
            </a:pPr>
            <a:r>
              <a:rPr lang="en-US" sz="2400" b="1" dirty="0"/>
              <a:t>Tagline</a:t>
            </a:r>
          </a:p>
          <a:p>
            <a:pPr marL="256032" indent="-256032">
              <a:buSzPct val="100000"/>
              <a:buFontTx/>
              <a:buChar char="•"/>
            </a:pPr>
            <a:r>
              <a:rPr lang="en-US" sz="2400" dirty="0"/>
              <a:t>Firms often develop a “tagline” to reinforce the position they have staked out in their market, or a phrase that is used consistently in a company’s literature and thus becomes associated with the company.</a:t>
            </a:r>
          </a:p>
          <a:p>
            <a:pPr marL="256032" indent="-256032">
              <a:buSzPct val="100000"/>
              <a:buFontTx/>
              <a:buChar char="•"/>
            </a:pPr>
            <a:r>
              <a:rPr lang="en-US" sz="2400" dirty="0"/>
              <a:t>An example is Nike’s familiar tagline, “Just do it.”</a:t>
            </a:r>
          </a:p>
          <a:p>
            <a:pPr marL="707073" lvl="1" indent="-256032">
              <a:buSzPct val="100000"/>
              <a:buFontTx/>
              <a:buChar char="•"/>
            </a:pPr>
            <a:r>
              <a:rPr lang="en-US" sz="2400" dirty="0"/>
              <a:t>The beauty of this simple three-word expression is that it applies equally to a 21-year-old triathlete and a 65-year-old mall walker.</a:t>
            </a:r>
          </a:p>
        </p:txBody>
      </p:sp>
    </p:spTree>
    <p:extLst>
      <p:ext uri="{BB962C8B-B14F-4D97-AF65-F5344CB8AC3E}">
        <p14:creationId xmlns:p14="http://schemas.microsoft.com/office/powerpoint/2010/main" val="2639991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696200" cy="1097280"/>
          </a:xfrm>
        </p:spPr>
        <p:txBody>
          <a:bodyPr/>
          <a:lstStyle/>
          <a:p>
            <a:r>
              <a:rPr lang="en-US" sz="3600" dirty="0"/>
              <a:t>Taglines—Developed to Reinforce a Firm</a:t>
            </a:r>
            <a:r>
              <a:rPr lang="en-US" altLang="en-US" sz="3600" dirty="0"/>
              <a:t>’</a:t>
            </a:r>
            <a:r>
              <a:rPr lang="en-US" sz="3600" dirty="0"/>
              <a:t>s Positioning Strategy</a:t>
            </a:r>
          </a:p>
        </p:txBody>
      </p:sp>
      <p:sp>
        <p:nvSpPr>
          <p:cNvPr id="3" name="Content Placeholder 2"/>
          <p:cNvSpPr>
            <a:spLocks noGrp="1"/>
          </p:cNvSpPr>
          <p:nvPr>
            <p:ph idx="13"/>
          </p:nvPr>
        </p:nvSpPr>
        <p:spPr>
          <a:xfrm>
            <a:off x="2065438" y="1534350"/>
            <a:ext cx="7696200" cy="454490"/>
          </a:xfrm>
        </p:spPr>
        <p:txBody>
          <a:bodyPr/>
          <a:lstStyle/>
          <a:p>
            <a:pPr marL="0" indent="0" algn="ctr">
              <a:buNone/>
            </a:pPr>
            <a:r>
              <a:rPr lang="en-US" sz="2000" b="1" dirty="0">
                <a:solidFill>
                  <a:srgbClr val="FF0000"/>
                </a:solidFill>
              </a:rPr>
              <a:t>Table 11.1 Match the Company to Its Tagline - Activity</a:t>
            </a:r>
          </a:p>
        </p:txBody>
      </p:sp>
      <p:graphicFrame>
        <p:nvGraphicFramePr>
          <p:cNvPr id="5" name="Table 5">
            <a:extLst>
              <a:ext uri="{FF2B5EF4-FFF2-40B4-BE49-F238E27FC236}">
                <a16:creationId xmlns:a16="http://schemas.microsoft.com/office/drawing/2014/main" id="{3DEFC1F9-2720-AE41-9839-EAD79244303E}"/>
              </a:ext>
            </a:extLst>
          </p:cNvPr>
          <p:cNvGraphicFramePr>
            <a:graphicFrameLocks noGrp="1"/>
          </p:cNvGraphicFramePr>
          <p:nvPr>
            <p:extLst>
              <p:ext uri="{D42A27DB-BD31-4B8C-83A1-F6EECF244321}">
                <p14:modId xmlns:p14="http://schemas.microsoft.com/office/powerpoint/2010/main" val="3847383482"/>
              </p:ext>
            </p:extLst>
          </p:nvPr>
        </p:nvGraphicFramePr>
        <p:xfrm>
          <a:off x="2064694" y="2060848"/>
          <a:ext cx="8128000" cy="28651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99219606"/>
                    </a:ext>
                  </a:extLst>
                </a:gridCol>
                <a:gridCol w="4064000">
                  <a:extLst>
                    <a:ext uri="{9D8B030D-6E8A-4147-A177-3AD203B41FA5}">
                      <a16:colId xmlns:a16="http://schemas.microsoft.com/office/drawing/2014/main" val="3468059785"/>
                    </a:ext>
                  </a:extLst>
                </a:gridCol>
              </a:tblGrid>
              <a:tr h="370840">
                <a:tc>
                  <a:txBody>
                    <a:bodyPr/>
                    <a:lstStyle/>
                    <a:p>
                      <a:r>
                        <a:rPr lang="en-US" dirty="0"/>
                        <a:t>Name of Company </a:t>
                      </a:r>
                    </a:p>
                  </a:txBody>
                  <a:tcPr/>
                </a:tc>
                <a:tc>
                  <a:txBody>
                    <a:bodyPr/>
                    <a:lstStyle/>
                    <a:p>
                      <a:r>
                        <a:rPr lang="en-US" dirty="0"/>
                        <a:t>Tagline</a:t>
                      </a:r>
                    </a:p>
                  </a:txBody>
                  <a:tcPr/>
                </a:tc>
                <a:extLst>
                  <a:ext uri="{0D108BD9-81ED-4DB2-BD59-A6C34878D82A}">
                    <a16:rowId xmlns:a16="http://schemas.microsoft.com/office/drawing/2014/main" val="2416802125"/>
                  </a:ext>
                </a:extLst>
              </a:tr>
              <a:tr h="370840">
                <a:tc>
                  <a:txBody>
                    <a:bodyPr/>
                    <a:lstStyle/>
                    <a:p>
                      <a:r>
                        <a:rPr lang="en-US" dirty="0"/>
                        <a:t>Tesco</a:t>
                      </a:r>
                    </a:p>
                  </a:txBody>
                  <a:tcPr/>
                </a:tc>
                <a:tc>
                  <a:txBody>
                    <a:bodyPr/>
                    <a:lstStyle/>
                    <a:p>
                      <a:r>
                        <a:rPr lang="en-US" dirty="0"/>
                        <a:t>“Think Different”</a:t>
                      </a:r>
                    </a:p>
                  </a:txBody>
                  <a:tcPr/>
                </a:tc>
                <a:extLst>
                  <a:ext uri="{0D108BD9-81ED-4DB2-BD59-A6C34878D82A}">
                    <a16:rowId xmlns:a16="http://schemas.microsoft.com/office/drawing/2014/main" val="591486498"/>
                  </a:ext>
                </a:extLst>
              </a:tr>
              <a:tr h="370840">
                <a:tc>
                  <a:txBody>
                    <a:bodyPr/>
                    <a:lstStyle/>
                    <a:p>
                      <a:r>
                        <a:rPr lang="en-US" dirty="0"/>
                        <a:t>Nike</a:t>
                      </a:r>
                    </a:p>
                  </a:txBody>
                  <a:tcPr/>
                </a:tc>
                <a:tc>
                  <a:txBody>
                    <a:bodyPr/>
                    <a:lstStyle/>
                    <a:p>
                      <a:r>
                        <a:rPr lang="en-US" dirty="0"/>
                        <a:t>“Every little helps”</a:t>
                      </a:r>
                    </a:p>
                  </a:txBody>
                  <a:tcPr/>
                </a:tc>
                <a:extLst>
                  <a:ext uri="{0D108BD9-81ED-4DB2-BD59-A6C34878D82A}">
                    <a16:rowId xmlns:a16="http://schemas.microsoft.com/office/drawing/2014/main" val="3132608478"/>
                  </a:ext>
                </a:extLst>
              </a:tr>
              <a:tr h="370840">
                <a:tc>
                  <a:txBody>
                    <a:bodyPr/>
                    <a:lstStyle/>
                    <a:p>
                      <a:r>
                        <a:rPr lang="en-US" dirty="0"/>
                        <a:t>Apple</a:t>
                      </a:r>
                    </a:p>
                  </a:txBody>
                  <a:tcPr/>
                </a:tc>
                <a:tc>
                  <a:txBody>
                    <a:bodyPr/>
                    <a:lstStyle/>
                    <a:p>
                      <a:r>
                        <a:rPr lang="en-US" dirty="0"/>
                        <a:t>“Just do it”</a:t>
                      </a:r>
                    </a:p>
                  </a:txBody>
                  <a:tcPr/>
                </a:tc>
                <a:extLst>
                  <a:ext uri="{0D108BD9-81ED-4DB2-BD59-A6C34878D82A}">
                    <a16:rowId xmlns:a16="http://schemas.microsoft.com/office/drawing/2014/main" val="2264947156"/>
                  </a:ext>
                </a:extLst>
              </a:tr>
              <a:tr h="370840">
                <a:tc>
                  <a:txBody>
                    <a:bodyPr/>
                    <a:lstStyle/>
                    <a:p>
                      <a:pPr fontAlgn="base"/>
                      <a:r>
                        <a:rPr lang="en-GB" sz="1800" b="0" i="0" u="none" strike="noStrike" kern="1200" dirty="0">
                          <a:solidFill>
                            <a:schemeClr val="dk1"/>
                          </a:solidFill>
                          <a:effectLst/>
                          <a:latin typeface="+mn-lt"/>
                          <a:ea typeface="+mn-ea"/>
                          <a:cs typeface="+mn-cs"/>
                        </a:rPr>
                        <a:t>Dunkin' Donuts:</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"I'm Lovin' It"</a:t>
                      </a:r>
                    </a:p>
                  </a:txBody>
                  <a:tcPr/>
                </a:tc>
                <a:extLst>
                  <a:ext uri="{0D108BD9-81ED-4DB2-BD59-A6C34878D82A}">
                    <a16:rowId xmlns:a16="http://schemas.microsoft.com/office/drawing/2014/main" val="3220958601"/>
                  </a:ext>
                </a:extLst>
              </a:tr>
              <a:tr h="370840">
                <a:tc>
                  <a:txBody>
                    <a:bodyPr/>
                    <a:lstStyle/>
                    <a:p>
                      <a:pPr fontAlgn="base"/>
                      <a:r>
                        <a:rPr lang="en-GB" sz="1800" b="0" i="0" u="none" strike="noStrike" kern="1200" dirty="0">
                          <a:solidFill>
                            <a:schemeClr val="dk1"/>
                          </a:solidFill>
                          <a:effectLst/>
                          <a:latin typeface="+mn-lt"/>
                          <a:ea typeface="+mn-ea"/>
                          <a:cs typeface="+mn-cs"/>
                        </a:rPr>
                        <a:t>L'Oréal Paris: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"America Runs on Dunkin”</a:t>
                      </a:r>
                    </a:p>
                  </a:txBody>
                  <a:tcPr/>
                </a:tc>
                <a:extLst>
                  <a:ext uri="{0D108BD9-81ED-4DB2-BD59-A6C34878D82A}">
                    <a16:rowId xmlns:a16="http://schemas.microsoft.com/office/drawing/2014/main" val="279075118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McDonald's:</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"Because You're Worth It."</a:t>
                      </a:r>
                      <a:endParaRPr lang="en-US" dirty="0"/>
                    </a:p>
                    <a:p>
                      <a:endParaRPr lang="en-US" dirty="0"/>
                    </a:p>
                  </a:txBody>
                  <a:tcPr/>
                </a:tc>
                <a:extLst>
                  <a:ext uri="{0D108BD9-81ED-4DB2-BD59-A6C34878D82A}">
                    <a16:rowId xmlns:a16="http://schemas.microsoft.com/office/drawing/2014/main" val="1889253315"/>
                  </a:ext>
                </a:extLst>
              </a:tr>
            </a:tbl>
          </a:graphicData>
        </a:graphic>
      </p:graphicFrame>
      <p:cxnSp>
        <p:nvCxnSpPr>
          <p:cNvPr id="6" name="Straight Arrow Connector 5">
            <a:extLst>
              <a:ext uri="{FF2B5EF4-FFF2-40B4-BE49-F238E27FC236}">
                <a16:creationId xmlns:a16="http://schemas.microsoft.com/office/drawing/2014/main" id="{DB8EB91E-E16E-404F-BCD7-86CDC8623F4D}"/>
              </a:ext>
            </a:extLst>
          </p:cNvPr>
          <p:cNvCxnSpPr/>
          <p:nvPr/>
        </p:nvCxnSpPr>
        <p:spPr>
          <a:xfrm>
            <a:off x="2855640" y="2708920"/>
            <a:ext cx="3384376"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6654FAFD-F848-AA42-A4C1-475863FCF5AA}"/>
              </a:ext>
            </a:extLst>
          </p:cNvPr>
          <p:cNvCxnSpPr/>
          <p:nvPr/>
        </p:nvCxnSpPr>
        <p:spPr>
          <a:xfrm>
            <a:off x="2855640" y="2960948"/>
            <a:ext cx="3384376"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AFD9173-56A3-3A42-96F8-6A8D8D913B84}"/>
              </a:ext>
            </a:extLst>
          </p:cNvPr>
          <p:cNvCxnSpPr>
            <a:cxnSpLocks/>
          </p:cNvCxnSpPr>
          <p:nvPr/>
        </p:nvCxnSpPr>
        <p:spPr>
          <a:xfrm flipV="1">
            <a:off x="2927648" y="2623102"/>
            <a:ext cx="3456384" cy="6978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2A97CD5D-9404-9149-8BB0-D292C561A5E8}"/>
              </a:ext>
            </a:extLst>
          </p:cNvPr>
          <p:cNvCxnSpPr/>
          <p:nvPr/>
        </p:nvCxnSpPr>
        <p:spPr>
          <a:xfrm>
            <a:off x="3503712" y="3717032"/>
            <a:ext cx="3384376"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48661AE-EDA8-3145-BA5A-78F9650B5692}"/>
              </a:ext>
            </a:extLst>
          </p:cNvPr>
          <p:cNvCxnSpPr/>
          <p:nvPr/>
        </p:nvCxnSpPr>
        <p:spPr>
          <a:xfrm>
            <a:off x="3215680" y="4141480"/>
            <a:ext cx="3384376" cy="360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A35331E-4E45-0640-B8A1-79FB464BFB61}"/>
              </a:ext>
            </a:extLst>
          </p:cNvPr>
          <p:cNvCxnSpPr>
            <a:cxnSpLocks/>
          </p:cNvCxnSpPr>
          <p:nvPr/>
        </p:nvCxnSpPr>
        <p:spPr>
          <a:xfrm flipV="1">
            <a:off x="3319811" y="3691430"/>
            <a:ext cx="3384376" cy="7816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0527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490066"/>
          </a:xfrm>
        </p:spPr>
        <p:txBody>
          <a:bodyPr/>
          <a:lstStyle/>
          <a:p>
            <a:r>
              <a:rPr lang="en-US" sz="3600" dirty="0"/>
              <a:t>Branding </a:t>
            </a:r>
            <a:r>
              <a:rPr lang="en-US" sz="2000" dirty="0"/>
              <a:t>(1 of 4)</a:t>
            </a:r>
            <a:endParaRPr lang="en-US" sz="3600" dirty="0"/>
          </a:p>
        </p:txBody>
      </p:sp>
      <p:sp>
        <p:nvSpPr>
          <p:cNvPr id="3" name="Content Placeholder 2"/>
          <p:cNvSpPr>
            <a:spLocks noGrp="1"/>
          </p:cNvSpPr>
          <p:nvPr>
            <p:ph idx="1"/>
          </p:nvPr>
        </p:nvSpPr>
        <p:spPr>
          <a:xfrm>
            <a:off x="609600" y="908720"/>
            <a:ext cx="10585176" cy="4648200"/>
          </a:xfrm>
        </p:spPr>
        <p:txBody>
          <a:bodyPr/>
          <a:lstStyle/>
          <a:p>
            <a:pPr marL="256032" indent="-256032">
              <a:lnSpc>
                <a:spcPct val="90000"/>
              </a:lnSpc>
              <a:buSzPct val="100000"/>
            </a:pPr>
            <a:r>
              <a:rPr lang="en-US" sz="2200" dirty="0"/>
              <a:t>Establishing a Brand</a:t>
            </a:r>
          </a:p>
          <a:p>
            <a:pPr marL="740664" lvl="1" indent="-283464"/>
            <a:r>
              <a:rPr lang="en-US" sz="2400" dirty="0"/>
              <a:t>A brand is the set of attributes—positive or negative—that people associate with a company.</a:t>
            </a:r>
          </a:p>
          <a:p>
            <a:pPr lvl="2"/>
            <a:r>
              <a:rPr lang="en-US" sz="2200" dirty="0"/>
              <a:t>These attributes can be positive, such as trustworthy, innovative, dependable, or easy to deal with.</a:t>
            </a:r>
          </a:p>
          <a:p>
            <a:pPr lvl="2"/>
            <a:r>
              <a:rPr lang="en-US" sz="2200" dirty="0"/>
              <a:t>Or they can be negative, such as cheap, unreliable, arrogant, or difficult to deal with.</a:t>
            </a:r>
          </a:p>
          <a:p>
            <a:pPr marL="740664" lvl="1" indent="-283464"/>
            <a:r>
              <a:rPr lang="en-US" sz="2400" dirty="0"/>
              <a:t>The customer loyalty a company creates through its brand is one of its most valuable assets.</a:t>
            </a:r>
          </a:p>
          <a:p>
            <a:pPr marL="256032" indent="-256032">
              <a:lnSpc>
                <a:spcPct val="90000"/>
              </a:lnSpc>
              <a:buSzPct val="100000"/>
            </a:pPr>
            <a:r>
              <a:rPr lang="en-US" sz="2200" dirty="0"/>
              <a:t>Brand Management</a:t>
            </a:r>
          </a:p>
          <a:p>
            <a:pPr marL="740664" lvl="1" indent="-283464"/>
            <a:r>
              <a:rPr lang="en-US" sz="2400" dirty="0"/>
              <a:t>Some companies monitor the integrity of their brands through a program called </a:t>
            </a:r>
            <a:r>
              <a:rPr lang="en-US" altLang="en-US" sz="2400" dirty="0"/>
              <a:t>“</a:t>
            </a:r>
            <a:r>
              <a:rPr lang="en-US" sz="2400" dirty="0"/>
              <a:t>brand management.</a:t>
            </a:r>
            <a:r>
              <a:rPr lang="en-US" altLang="en-US" sz="2400" dirty="0"/>
              <a:t>”</a:t>
            </a:r>
            <a:endParaRPr lang="en-US" sz="2400" dirty="0"/>
          </a:p>
        </p:txBody>
      </p:sp>
    </p:spTree>
    <p:extLst>
      <p:ext uri="{BB962C8B-B14F-4D97-AF65-F5344CB8AC3E}">
        <p14:creationId xmlns:p14="http://schemas.microsoft.com/office/powerpoint/2010/main" val="1546313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Branding </a:t>
            </a:r>
            <a:r>
              <a:rPr lang="en-US" sz="2000" dirty="0"/>
              <a:t>(2 of 4)</a:t>
            </a:r>
            <a:endParaRPr lang="en-US" sz="3600" dirty="0"/>
          </a:p>
        </p:txBody>
      </p:sp>
      <p:sp>
        <p:nvSpPr>
          <p:cNvPr id="3" name="Content Placeholder 2"/>
          <p:cNvSpPr>
            <a:spLocks noGrp="1"/>
          </p:cNvSpPr>
          <p:nvPr>
            <p:ph idx="1"/>
          </p:nvPr>
        </p:nvSpPr>
        <p:spPr>
          <a:xfrm>
            <a:off x="1981200" y="1242219"/>
            <a:ext cx="8229600" cy="685800"/>
          </a:xfrm>
        </p:spPr>
        <p:txBody>
          <a:bodyPr/>
          <a:lstStyle/>
          <a:p>
            <a:pPr marL="0" indent="0">
              <a:buNone/>
            </a:pPr>
            <a:r>
              <a:rPr lang="en-IN" sz="2000" b="1" dirty="0"/>
              <a:t>Table 11.2</a:t>
            </a:r>
            <a:r>
              <a:rPr lang="en-IN" sz="2000" dirty="0"/>
              <a:t> What’s a Brand? Different Ways of Thinking About the Meaning of a Brand</a:t>
            </a:r>
            <a:endParaRPr lang="en-US" sz="2000" dirty="0"/>
          </a:p>
        </p:txBody>
      </p:sp>
      <p:graphicFrame>
        <p:nvGraphicFramePr>
          <p:cNvPr id="8" name="Table 5"/>
          <p:cNvGraphicFramePr>
            <a:graphicFrameLocks/>
          </p:cNvGraphicFramePr>
          <p:nvPr>
            <p:extLst>
              <p:ext uri="{D42A27DB-BD31-4B8C-83A1-F6EECF244321}">
                <p14:modId xmlns:p14="http://schemas.microsoft.com/office/powerpoint/2010/main" val="4090614794"/>
              </p:ext>
            </p:extLst>
          </p:nvPr>
        </p:nvGraphicFramePr>
        <p:xfrm>
          <a:off x="1979577" y="1988979"/>
          <a:ext cx="8229600" cy="2926080"/>
        </p:xfrm>
        <a:graphic>
          <a:graphicData uri="http://schemas.openxmlformats.org/drawingml/2006/table">
            <a:tbl>
              <a:tblPr firstRow="1" bandRow="1">
                <a:tableStyleId>{3B4B98B0-60AC-42C2-AFA5-B58CD77FA1E5}</a:tableStyleId>
              </a:tblPr>
              <a:tblGrid>
                <a:gridCol w="8229600">
                  <a:extLst>
                    <a:ext uri="{9D8B030D-6E8A-4147-A177-3AD203B41FA5}">
                      <a16:colId xmlns:a16="http://schemas.microsoft.com/office/drawing/2014/main" val="20000"/>
                    </a:ext>
                  </a:extLst>
                </a:gridCol>
              </a:tblGrid>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is a promise to serve stakeholders’ interests.</a:t>
                      </a:r>
                      <a:endParaRPr lang="en-US" sz="1800"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is a firm’s guarantee of a level of performance.</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indicates the promises a firm makes to those it serves.</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expresses a firm’s reputation.</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presents a firm’s credentials.</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is an indicator of trust and reduced risk.</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r h="360301">
                <a:tc>
                  <a:txBody>
                    <a:bodyPr/>
                    <a:lstStyle/>
                    <a:p>
                      <a:pPr marL="256032" indent="-256032">
                        <a:buClr>
                          <a:srgbClr val="007FA3"/>
                        </a:buClr>
                        <a:buFont typeface="Arial" pitchFamily="34" charset="0"/>
                        <a:buChar char="•"/>
                      </a:pPr>
                      <a:r>
                        <a:rPr lang="pt-BR" sz="1800" b="0" kern="1200" baseline="0" dirty="0">
                          <a:solidFill>
                            <a:schemeClr val="tx1"/>
                          </a:solidFill>
                          <a:latin typeface="+mn-lt"/>
                          <a:ea typeface="+mn-ea"/>
                          <a:cs typeface="+mn-cs"/>
                        </a:rPr>
                        <a:t>A brand describes a company’s nature.</a:t>
                      </a:r>
                      <a:endParaRPr lang="en-US" sz="1800" b="0" dirty="0"/>
                    </a:p>
                  </a:txBody>
                  <a:tcPr>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7"/>
                  </a:ext>
                </a:extLst>
              </a:tr>
              <a:tr h="360301">
                <a:tc>
                  <a:txBody>
                    <a:bodyPr/>
                    <a:lstStyle/>
                    <a:p>
                      <a:pPr marL="256032" indent="-256032">
                        <a:buClr>
                          <a:srgbClr val="007FA3"/>
                        </a:buClr>
                        <a:buFont typeface="Arial" pitchFamily="34" charset="0"/>
                        <a:buChar char="•"/>
                      </a:pPr>
                      <a:r>
                        <a:rPr lang="en-US" sz="1800" b="0" kern="1200" baseline="0" dirty="0">
                          <a:solidFill>
                            <a:schemeClr val="tx1"/>
                          </a:solidFill>
                          <a:latin typeface="+mn-lt"/>
                          <a:ea typeface="+mn-ea"/>
                          <a:cs typeface="+mn-cs"/>
                        </a:rPr>
                        <a:t>A brand serves as a handshake between a firm and its customers.</a:t>
                      </a:r>
                      <a:endParaRPr lang="en-US" sz="1800" b="0" dirty="0"/>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8"/>
                  </a:ext>
                </a:extLst>
              </a:tr>
            </a:tbl>
          </a:graphicData>
        </a:graphic>
      </p:graphicFrame>
      <p:sp>
        <p:nvSpPr>
          <p:cNvPr id="5" name="Content Placeholder 4"/>
          <p:cNvSpPr>
            <a:spLocks noGrp="1"/>
          </p:cNvSpPr>
          <p:nvPr>
            <p:ph idx="13"/>
          </p:nvPr>
        </p:nvSpPr>
        <p:spPr>
          <a:xfrm>
            <a:off x="1979577" y="5158581"/>
            <a:ext cx="8001000" cy="457200"/>
          </a:xfrm>
        </p:spPr>
        <p:txBody>
          <a:bodyPr/>
          <a:lstStyle/>
          <a:p>
            <a:pPr marL="0" indent="0">
              <a:buNone/>
            </a:pPr>
            <a:r>
              <a:rPr lang="en-IN" sz="1500" b="1" dirty="0"/>
              <a:t>Source: </a:t>
            </a:r>
            <a:r>
              <a:rPr lang="en-IN" sz="1500" dirty="0"/>
              <a:t>Adapted from </a:t>
            </a:r>
            <a:r>
              <a:rPr lang="en-IN" sz="1500" i="1" dirty="0"/>
              <a:t>Emotional Branding </a:t>
            </a:r>
            <a:r>
              <a:rPr lang="en-IN" sz="1500" dirty="0"/>
              <a:t>by Daryl Travis, copyright © 2000 by Daryl Travis. Used by permission of Pima Publishing, a division of Random House, Inc.</a:t>
            </a:r>
          </a:p>
        </p:txBody>
      </p:sp>
    </p:spTree>
    <p:extLst>
      <p:ext uri="{BB962C8B-B14F-4D97-AF65-F5344CB8AC3E}">
        <p14:creationId xmlns:p14="http://schemas.microsoft.com/office/powerpoint/2010/main" val="14451619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Branding </a:t>
            </a:r>
            <a:r>
              <a:rPr lang="en-US" sz="2000" dirty="0"/>
              <a:t>(3 of 4)</a:t>
            </a:r>
            <a:endParaRPr lang="en-US" sz="3600" dirty="0"/>
          </a:p>
        </p:txBody>
      </p:sp>
      <p:sp>
        <p:nvSpPr>
          <p:cNvPr id="3" name="Content Placeholder 2"/>
          <p:cNvSpPr>
            <a:spLocks noGrp="1"/>
          </p:cNvSpPr>
          <p:nvPr>
            <p:ph idx="1"/>
          </p:nvPr>
        </p:nvSpPr>
        <p:spPr>
          <a:xfrm>
            <a:off x="695400" y="1166019"/>
            <a:ext cx="10801200" cy="4279206"/>
          </a:xfrm>
        </p:spPr>
        <p:txBody>
          <a:bodyPr/>
          <a:lstStyle/>
          <a:p>
            <a:pPr marL="256032" indent="-256032">
              <a:buSzPct val="100000"/>
            </a:pPr>
            <a:r>
              <a:rPr lang="en-US" sz="2400" dirty="0"/>
              <a:t>Establishing a Brand</a:t>
            </a:r>
          </a:p>
          <a:p>
            <a:pPr marL="740664" lvl="1"/>
            <a:r>
              <a:rPr lang="en-US" sz="2400" dirty="0"/>
              <a:t>So how does a firm establish a brand?</a:t>
            </a:r>
          </a:p>
          <a:p>
            <a:pPr lvl="2"/>
            <a:r>
              <a:rPr lang="en-US" sz="2400" dirty="0"/>
              <a:t>On a philosophical level, a firm must have meaning in its customers</a:t>
            </a:r>
            <a:r>
              <a:rPr lang="en-US" altLang="en-US" sz="2400" dirty="0"/>
              <a:t>’</a:t>
            </a:r>
            <a:r>
              <a:rPr lang="en-US" sz="2400" dirty="0"/>
              <a:t> lives. It must create value—something for which customers are willing to pay.</a:t>
            </a:r>
          </a:p>
          <a:p>
            <a:pPr lvl="2"/>
            <a:r>
              <a:rPr lang="en-US" sz="2400" dirty="0"/>
              <a:t>On a more practical level, brands are built through several techniques, including advertising, public relations, sponsorships, support of social causes, social media, and good performance.</a:t>
            </a:r>
          </a:p>
          <a:p>
            <a:pPr lvl="2"/>
            <a:r>
              <a:rPr lang="en-US" sz="2400" dirty="0"/>
              <a:t>A firm</a:t>
            </a:r>
            <a:r>
              <a:rPr lang="en-US" altLang="en-US" sz="2400" dirty="0"/>
              <a:t>’</a:t>
            </a:r>
            <a:r>
              <a:rPr lang="en-US" sz="2400" dirty="0"/>
              <a:t>s name, logo, website design, Facebook page, Instagram account and even its letterhead are part of its brand.</a:t>
            </a:r>
          </a:p>
        </p:txBody>
      </p:sp>
    </p:spTree>
    <p:extLst>
      <p:ext uri="{BB962C8B-B14F-4D97-AF65-F5344CB8AC3E}">
        <p14:creationId xmlns:p14="http://schemas.microsoft.com/office/powerpoint/2010/main" val="3860959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62074"/>
          </a:xfrm>
        </p:spPr>
        <p:txBody>
          <a:bodyPr/>
          <a:lstStyle/>
          <a:p>
            <a:r>
              <a:rPr lang="en-US" sz="3600" dirty="0"/>
              <a:t>Branding </a:t>
            </a:r>
            <a:r>
              <a:rPr lang="en-US" sz="2000" dirty="0"/>
              <a:t>(4 of 4)</a:t>
            </a:r>
            <a:endParaRPr lang="en-US" sz="3600" dirty="0"/>
          </a:p>
        </p:txBody>
      </p:sp>
      <p:sp>
        <p:nvSpPr>
          <p:cNvPr id="3" name="Content Placeholder 2"/>
          <p:cNvSpPr>
            <a:spLocks noGrp="1"/>
          </p:cNvSpPr>
          <p:nvPr>
            <p:ph idx="1"/>
          </p:nvPr>
        </p:nvSpPr>
        <p:spPr>
          <a:xfrm>
            <a:off x="576330" y="836712"/>
            <a:ext cx="10972800" cy="5184576"/>
          </a:xfrm>
        </p:spPr>
        <p:txBody>
          <a:bodyPr/>
          <a:lstStyle/>
          <a:p>
            <a:pPr marL="256032" indent="-256032">
              <a:buSzPct val="100000"/>
            </a:pPr>
            <a:r>
              <a:rPr lang="en-US" sz="2400" dirty="0"/>
              <a:t>Power of a Strong Brand</a:t>
            </a:r>
          </a:p>
          <a:p>
            <a:pPr marL="740664" lvl="1"/>
            <a:r>
              <a:rPr lang="en-US" sz="2400" dirty="0"/>
              <a:t>Ultimately, a strong brand can be a very powerful asset for a firm.</a:t>
            </a:r>
          </a:p>
          <a:p>
            <a:pPr marL="740664" lvl="1"/>
            <a:r>
              <a:rPr lang="en-US" sz="2400" dirty="0"/>
              <a:t>Over 50% of consumers say that a known and trusted brand is a reason to buy a product.</a:t>
            </a:r>
          </a:p>
          <a:p>
            <a:pPr marL="740664" lvl="1"/>
            <a:r>
              <a:rPr lang="en-US" sz="2400" dirty="0"/>
              <a:t>A brand allows a company to charge a price for its products that is consistent with its image.</a:t>
            </a:r>
          </a:p>
          <a:p>
            <a:pPr marL="740664" lvl="1"/>
            <a:r>
              <a:rPr lang="en-US" sz="2400" b="1" dirty="0">
                <a:solidFill>
                  <a:srgbClr val="7030A0"/>
                </a:solidFill>
              </a:rPr>
              <a:t>A successful brand can increase the market value of a company by 50% to 75%.</a:t>
            </a:r>
          </a:p>
          <a:p>
            <a:pPr marL="740664" lvl="1"/>
            <a:endParaRPr lang="en-US" sz="2400" dirty="0"/>
          </a:p>
        </p:txBody>
      </p:sp>
      <p:pic>
        <p:nvPicPr>
          <p:cNvPr id="6" name="Picture 5">
            <a:extLst>
              <a:ext uri="{FF2B5EF4-FFF2-40B4-BE49-F238E27FC236}">
                <a16:creationId xmlns:a16="http://schemas.microsoft.com/office/drawing/2014/main" id="{5741164E-8992-D24B-81E8-12E2DB11A3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4577" y="4180623"/>
            <a:ext cx="2744118" cy="1860663"/>
          </a:xfrm>
          <a:prstGeom prst="rect">
            <a:avLst/>
          </a:prstGeom>
        </p:spPr>
      </p:pic>
      <p:pic>
        <p:nvPicPr>
          <p:cNvPr id="9" name="Picture 8" descr="A picture containing text, sign, outdoor, green&#10;&#10;Description automatically generated">
            <a:extLst>
              <a:ext uri="{FF2B5EF4-FFF2-40B4-BE49-F238E27FC236}">
                <a16:creationId xmlns:a16="http://schemas.microsoft.com/office/drawing/2014/main" id="{0B183DA7-1651-544A-9494-A516D63D33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3844" y="4180622"/>
            <a:ext cx="3120302" cy="2084973"/>
          </a:xfrm>
          <a:prstGeom prst="rect">
            <a:avLst/>
          </a:prstGeom>
        </p:spPr>
      </p:pic>
      <p:pic>
        <p:nvPicPr>
          <p:cNvPr id="11" name="Picture 10" descr="Logo&#10;&#10;Description automatically generated">
            <a:extLst>
              <a:ext uri="{FF2B5EF4-FFF2-40B4-BE49-F238E27FC236}">
                <a16:creationId xmlns:a16="http://schemas.microsoft.com/office/drawing/2014/main" id="{6F46B10C-9B4C-A14D-B936-17DDCDE97B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84512" y="4105193"/>
            <a:ext cx="2379640" cy="2179057"/>
          </a:xfrm>
          <a:prstGeom prst="rect">
            <a:avLst/>
          </a:prstGeom>
        </p:spPr>
      </p:pic>
    </p:spTree>
    <p:extLst>
      <p:ext uri="{BB962C8B-B14F-4D97-AF65-F5344CB8AC3E}">
        <p14:creationId xmlns:p14="http://schemas.microsoft.com/office/powerpoint/2010/main" val="1714253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215372"/>
            <a:ext cx="8610600" cy="1097280"/>
          </a:xfrm>
        </p:spPr>
        <p:txBody>
          <a:bodyPr/>
          <a:lstStyle/>
          <a:p>
            <a:r>
              <a:rPr lang="en-US" sz="3600" dirty="0"/>
              <a:t>The Four Ps of Marketing for New Ventures: </a:t>
            </a:r>
            <a:r>
              <a:rPr lang="en-US" sz="3600" dirty="0">
                <a:solidFill>
                  <a:srgbClr val="FF0000"/>
                </a:solidFill>
              </a:rPr>
              <a:t>Related to Assessment 2</a:t>
            </a:r>
          </a:p>
        </p:txBody>
      </p:sp>
      <p:pic>
        <p:nvPicPr>
          <p:cNvPr id="4" name="Picture 3" descr="The marketing mix consists of product, price, promotion, and place, or distribution."/>
          <p:cNvPicPr>
            <a:picLocks noChangeAspect="1"/>
          </p:cNvPicPr>
          <p:nvPr/>
        </p:nvPicPr>
        <p:blipFill>
          <a:blip r:embed="rId2" cstate="print"/>
          <a:stretch>
            <a:fillRect/>
          </a:stretch>
        </p:blipFill>
        <p:spPr>
          <a:xfrm>
            <a:off x="2625090" y="1556792"/>
            <a:ext cx="6941820" cy="4011168"/>
          </a:xfrm>
          <a:prstGeom prst="rect">
            <a:avLst/>
          </a:prstGeom>
        </p:spPr>
      </p:pic>
    </p:spTree>
    <p:extLst>
      <p:ext uri="{BB962C8B-B14F-4D97-AF65-F5344CB8AC3E}">
        <p14:creationId xmlns:p14="http://schemas.microsoft.com/office/powerpoint/2010/main" val="5489176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06090"/>
          </a:xfrm>
        </p:spPr>
        <p:txBody>
          <a:bodyPr/>
          <a:lstStyle/>
          <a:p>
            <a:r>
              <a:rPr lang="en-US" sz="3600" dirty="0"/>
              <a:t>Product</a:t>
            </a:r>
            <a:endParaRPr lang="en-US" sz="2000" dirty="0"/>
          </a:p>
        </p:txBody>
      </p:sp>
      <p:sp>
        <p:nvSpPr>
          <p:cNvPr id="3" name="Content Placeholder 2"/>
          <p:cNvSpPr>
            <a:spLocks noGrp="1"/>
          </p:cNvSpPr>
          <p:nvPr>
            <p:ph idx="1"/>
          </p:nvPr>
        </p:nvSpPr>
        <p:spPr>
          <a:xfrm>
            <a:off x="263352" y="1012709"/>
            <a:ext cx="11784632" cy="4525963"/>
          </a:xfrm>
        </p:spPr>
        <p:txBody>
          <a:bodyPr/>
          <a:lstStyle/>
          <a:p>
            <a:pPr marL="256032" lvl="1" indent="-256032">
              <a:spcBef>
                <a:spcPts val="1500"/>
              </a:spcBef>
              <a:buSzPct val="100000"/>
              <a:buFont typeface="Arial" panose="020B0604020202020204" pitchFamily="34" charset="0"/>
              <a:buChar char="•"/>
            </a:pPr>
            <a:r>
              <a:rPr lang="en-US" sz="2400" dirty="0"/>
              <a:t>Is the good or service a firm offers to its target market.</a:t>
            </a:r>
          </a:p>
          <a:p>
            <a:pPr marL="256032" lvl="1" indent="-256032">
              <a:spcBef>
                <a:spcPts val="1500"/>
              </a:spcBef>
              <a:buSzPct val="100000"/>
              <a:buFont typeface="Arial" panose="020B0604020202020204" pitchFamily="34" charset="0"/>
              <a:buChar char="•"/>
            </a:pPr>
            <a:r>
              <a:rPr lang="en-US" sz="2400" dirty="0">
                <a:solidFill>
                  <a:schemeClr val="accent6">
                    <a:lumMod val="75000"/>
                  </a:schemeClr>
                </a:solidFill>
              </a:rPr>
              <a:t>The most important attribute of a product is that it adds value in the mind of its target customers.</a:t>
            </a:r>
          </a:p>
          <a:p>
            <a:pPr marL="256032" lvl="1" indent="-256032">
              <a:spcBef>
                <a:spcPts val="1500"/>
              </a:spcBef>
              <a:buSzPct val="100000"/>
              <a:buFont typeface="Arial" panose="020B0604020202020204" pitchFamily="34" charset="0"/>
              <a:buChar char="•"/>
            </a:pPr>
            <a:r>
              <a:rPr lang="en-US" sz="2400" dirty="0"/>
              <a:t>An important distinction should be made between a firm’s core product and the actual product.</a:t>
            </a:r>
          </a:p>
          <a:p>
            <a:pPr marL="829119" lvl="2" indent="-256032">
              <a:spcBef>
                <a:spcPts val="1500"/>
              </a:spcBef>
              <a:buSzPct val="100000"/>
            </a:pPr>
            <a:r>
              <a:rPr lang="en-US" sz="2400" dirty="0"/>
              <a:t>The core product is the product itself, such as a CD that contains a tax preparation program.</a:t>
            </a:r>
          </a:p>
          <a:p>
            <a:pPr marL="829119" lvl="2" indent="-256032">
              <a:spcBef>
                <a:spcPts val="1500"/>
              </a:spcBef>
              <a:buSzPct val="100000"/>
            </a:pPr>
            <a:r>
              <a:rPr lang="en-US" sz="2400" dirty="0"/>
              <a:t>The actual product is the product plus all the attributes that come with it such as features, design, packaging, and so on that constitutes the collection of benefits that the customer ultimately buys. </a:t>
            </a:r>
          </a:p>
          <a:p>
            <a:pPr marL="256032" lvl="1" indent="-256032">
              <a:spcBef>
                <a:spcPts val="1500"/>
              </a:spcBef>
              <a:buSzPct val="100000"/>
              <a:buFont typeface="Arial" panose="020B0604020202020204" pitchFamily="34" charset="0"/>
              <a:buChar char="•"/>
            </a:pPr>
            <a:endParaRPr lang="en-US" sz="2400" dirty="0"/>
          </a:p>
        </p:txBody>
      </p:sp>
    </p:spTree>
    <p:extLst>
      <p:ext uri="{BB962C8B-B14F-4D97-AF65-F5344CB8AC3E}">
        <p14:creationId xmlns:p14="http://schemas.microsoft.com/office/powerpoint/2010/main" val="3674746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34082"/>
          </a:xfrm>
        </p:spPr>
        <p:txBody>
          <a:bodyPr wrap="square" anchor="ctr">
            <a:normAutofit fontScale="90000"/>
          </a:bodyPr>
          <a:lstStyle/>
          <a:p>
            <a:r>
              <a:rPr lang="en-US" dirty="0"/>
              <a:t>Price</a:t>
            </a:r>
          </a:p>
        </p:txBody>
      </p:sp>
      <p:sp>
        <p:nvSpPr>
          <p:cNvPr id="3" name="Content Placeholder 2"/>
          <p:cNvSpPr>
            <a:spLocks noGrp="1"/>
          </p:cNvSpPr>
          <p:nvPr>
            <p:ph sz="half" idx="1"/>
          </p:nvPr>
        </p:nvSpPr>
        <p:spPr>
          <a:xfrm>
            <a:off x="609600" y="908720"/>
            <a:ext cx="6350496" cy="4680521"/>
          </a:xfrm>
        </p:spPr>
        <p:txBody>
          <a:bodyPr wrap="square" anchor="t">
            <a:noAutofit/>
          </a:bodyPr>
          <a:lstStyle/>
          <a:p>
            <a:pPr marL="256032" lvl="1" indent="-256032">
              <a:lnSpc>
                <a:spcPct val="90000"/>
              </a:lnSpc>
              <a:spcBef>
                <a:spcPts val="1500"/>
              </a:spcBef>
              <a:buSzPct val="100000"/>
              <a:buFont typeface="Arial" panose="020B0604020202020204" pitchFamily="34" charset="0"/>
              <a:buChar char="•"/>
            </a:pPr>
            <a:r>
              <a:rPr lang="en-US" sz="2200" dirty="0"/>
              <a:t>Price is the amount of money consumers pay to buy a product.</a:t>
            </a:r>
          </a:p>
          <a:p>
            <a:pPr marL="256032" lvl="1" indent="-256032">
              <a:lnSpc>
                <a:spcPct val="90000"/>
              </a:lnSpc>
              <a:spcBef>
                <a:spcPts val="1500"/>
              </a:spcBef>
              <a:buSzPct val="100000"/>
              <a:buFont typeface="Arial" panose="020B0604020202020204" pitchFamily="34" charset="0"/>
              <a:buChar char="•"/>
            </a:pPr>
            <a:r>
              <a:rPr lang="en-US" sz="2200" dirty="0"/>
              <a:t>The price a company charges for its products sends an important message to its target market.</a:t>
            </a:r>
          </a:p>
          <a:p>
            <a:pPr marL="740664" lvl="1">
              <a:lnSpc>
                <a:spcPct val="90000"/>
              </a:lnSpc>
            </a:pPr>
            <a:r>
              <a:rPr lang="en-US" sz="2200" dirty="0"/>
              <a:t>For example, Ray ban positions its sunglasses as innovative, state-of-the-art products that are both high quality and visually appealing.</a:t>
            </a:r>
          </a:p>
          <a:p>
            <a:pPr marL="740664" lvl="1">
              <a:lnSpc>
                <a:spcPct val="90000"/>
              </a:lnSpc>
            </a:pPr>
            <a:r>
              <a:rPr lang="en-US" sz="2200" dirty="0"/>
              <a:t>This position in the market suggests a premium price that Ray ban charges.</a:t>
            </a:r>
          </a:p>
        </p:txBody>
      </p:sp>
      <p:pic>
        <p:nvPicPr>
          <p:cNvPr id="5" name="Picture 4" descr="Text&#10;&#10;Description automatically generated">
            <a:extLst>
              <a:ext uri="{FF2B5EF4-FFF2-40B4-BE49-F238E27FC236}">
                <a16:creationId xmlns:a16="http://schemas.microsoft.com/office/drawing/2014/main" id="{BFA7EDA6-B4EA-474F-81C4-87A7657C58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04112" y="1196752"/>
            <a:ext cx="4896544" cy="4209926"/>
          </a:xfrm>
          <a:prstGeom prst="rect">
            <a:avLst/>
          </a:prstGeom>
          <a:noFill/>
        </p:spPr>
      </p:pic>
      <p:sp>
        <p:nvSpPr>
          <p:cNvPr id="10" name="Date Placeholder 4">
            <a:extLst>
              <a:ext uri="{FF2B5EF4-FFF2-40B4-BE49-F238E27FC236}">
                <a16:creationId xmlns:a16="http://schemas.microsoft.com/office/drawing/2014/main" id="{BC408BD8-90D9-4C09-A98D-909F8192A5AF}"/>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14/06/2021</a:t>
            </a:fld>
            <a:endParaRPr lang="en-GB" altLang="en-US"/>
          </a:p>
        </p:txBody>
      </p:sp>
      <p:sp>
        <p:nvSpPr>
          <p:cNvPr id="12" name="Slide Number Placeholder 5">
            <a:extLst>
              <a:ext uri="{FF2B5EF4-FFF2-40B4-BE49-F238E27FC236}">
                <a16:creationId xmlns:a16="http://schemas.microsoft.com/office/drawing/2014/main" id="{829512E5-0F99-492B-8289-84CBF542F924}"/>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19</a:t>
            </a:fld>
            <a:endParaRPr lang="en-GB" altLang="en-US"/>
          </a:p>
        </p:txBody>
      </p:sp>
    </p:spTree>
    <p:extLst>
      <p:ext uri="{BB962C8B-B14F-4D97-AF65-F5344CB8AC3E}">
        <p14:creationId xmlns:p14="http://schemas.microsoft.com/office/powerpoint/2010/main" val="1572025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Promotion</a:t>
            </a:r>
          </a:p>
        </p:txBody>
      </p:sp>
      <p:sp>
        <p:nvSpPr>
          <p:cNvPr id="3" name="Content Placeholder 2"/>
          <p:cNvSpPr>
            <a:spLocks noGrp="1"/>
          </p:cNvSpPr>
          <p:nvPr>
            <p:ph idx="1"/>
          </p:nvPr>
        </p:nvSpPr>
        <p:spPr>
          <a:xfrm>
            <a:off x="609600" y="1340768"/>
            <a:ext cx="10972800" cy="3916363"/>
          </a:xfrm>
        </p:spPr>
        <p:txBody>
          <a:bodyPr/>
          <a:lstStyle/>
          <a:p>
            <a:pPr marL="256032" indent="-256032">
              <a:buSzPct val="100000"/>
            </a:pPr>
            <a:r>
              <a:rPr lang="en-US" sz="2400" dirty="0"/>
              <a:t>Promotion</a:t>
            </a:r>
          </a:p>
          <a:p>
            <a:pPr marL="740664" lvl="1" indent="-283464"/>
            <a:r>
              <a:rPr lang="en-US" sz="2400" dirty="0"/>
              <a:t>Refers to the activities the firm takes to communicate the merits of its product to its target market.</a:t>
            </a:r>
          </a:p>
          <a:p>
            <a:pPr marL="740664" lvl="1" indent="-283464"/>
            <a:r>
              <a:rPr lang="en-US" sz="2400" dirty="0"/>
              <a:t>There are several common activities that entrepreneurs use to promote their products and services.</a:t>
            </a:r>
          </a:p>
          <a:p>
            <a:pPr marL="256032" indent="-256032">
              <a:buSzPct val="100000"/>
            </a:pPr>
            <a:r>
              <a:rPr lang="en-US" sz="2400" dirty="0"/>
              <a:t>Advertising</a:t>
            </a:r>
          </a:p>
          <a:p>
            <a:pPr marL="740664" lvl="1"/>
            <a:r>
              <a:rPr lang="en-US" sz="2400" dirty="0"/>
              <a:t>Advertising is making people aware of a product or service in hopes of persuading them to buy it.</a:t>
            </a:r>
          </a:p>
        </p:txBody>
      </p:sp>
    </p:spTree>
    <p:extLst>
      <p:ext uri="{BB962C8B-B14F-4D97-AF65-F5344CB8AC3E}">
        <p14:creationId xmlns:p14="http://schemas.microsoft.com/office/powerpoint/2010/main" val="34094974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3717" y="103404"/>
            <a:ext cx="8229600" cy="1097280"/>
          </a:xfrm>
        </p:spPr>
        <p:txBody>
          <a:bodyPr/>
          <a:lstStyle/>
          <a:p>
            <a:r>
              <a:rPr lang="en-IN" sz="3600" dirty="0"/>
              <a:t>Steps Involved In Putting Together </a:t>
            </a:r>
            <a:br>
              <a:rPr lang="en-IN" sz="3600" dirty="0"/>
            </a:br>
            <a:r>
              <a:rPr lang="en-IN" sz="3600" dirty="0"/>
              <a:t>an Advertisement</a:t>
            </a:r>
            <a:endParaRPr lang="en-US" sz="2000" dirty="0"/>
          </a:p>
        </p:txBody>
      </p:sp>
      <p:pic>
        <p:nvPicPr>
          <p:cNvPr id="4" name="Picture 3" descr="Six steps involved in putting together an advertisement. Step 1, Identify the purpose of the ad: clearly identify one or more purposes that you expect the advertisement to achieve. Step 2, Determine the target audience: Identify who you want to see the ad. Step 3, Select a medium: select a medium for the ad, such as television, radio, or newspaper. Step 4, Create the ad: Create an ad that is appropriate for your audience, product, and budget. Step 5, Select a place and time for the ad to appear: select the specific place and the specific time of day or location in a newspaper for an ad to appear. Step 6, Fulfill expectations: Make sure to have enough product on hand or people to take orders if the ad is successful."/>
          <p:cNvPicPr>
            <a:picLocks noChangeAspect="1"/>
          </p:cNvPicPr>
          <p:nvPr/>
        </p:nvPicPr>
        <p:blipFill>
          <a:blip r:embed="rId2" cstate="print"/>
          <a:stretch>
            <a:fillRect/>
          </a:stretch>
        </p:blipFill>
        <p:spPr>
          <a:xfrm>
            <a:off x="2133600" y="1484784"/>
            <a:ext cx="8004566" cy="4566802"/>
          </a:xfrm>
          <a:prstGeom prst="rect">
            <a:avLst/>
          </a:prstGeom>
        </p:spPr>
      </p:pic>
      <p:sp>
        <p:nvSpPr>
          <p:cNvPr id="5" name="Content Placeholder 2"/>
          <p:cNvSpPr>
            <a:spLocks noGrp="1"/>
          </p:cNvSpPr>
          <p:nvPr>
            <p:ph idx="1"/>
          </p:nvPr>
        </p:nvSpPr>
        <p:spPr>
          <a:xfrm>
            <a:off x="2133600" y="1141884"/>
            <a:ext cx="8229600" cy="685800"/>
          </a:xfrm>
        </p:spPr>
        <p:txBody>
          <a:bodyPr/>
          <a:lstStyle/>
          <a:p>
            <a:pPr marL="0" indent="0">
              <a:buNone/>
            </a:pPr>
            <a:r>
              <a:rPr lang="en-IN" sz="2000" b="1" dirty="0"/>
              <a:t>Figure 11.3</a:t>
            </a:r>
            <a:endParaRPr lang="en-US" sz="2000" dirty="0"/>
          </a:p>
        </p:txBody>
      </p:sp>
    </p:spTree>
    <p:extLst>
      <p:ext uri="{BB962C8B-B14F-4D97-AF65-F5344CB8AC3E}">
        <p14:creationId xmlns:p14="http://schemas.microsoft.com/office/powerpoint/2010/main" val="3781740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Social Media</a:t>
            </a:r>
          </a:p>
        </p:txBody>
      </p:sp>
      <p:sp>
        <p:nvSpPr>
          <p:cNvPr id="3" name="Content Placeholder 2"/>
          <p:cNvSpPr>
            <a:spLocks noGrp="1"/>
          </p:cNvSpPr>
          <p:nvPr>
            <p:ph idx="1"/>
          </p:nvPr>
        </p:nvSpPr>
        <p:spPr>
          <a:xfrm>
            <a:off x="911424" y="1268761"/>
            <a:ext cx="10369152" cy="4104456"/>
          </a:xfrm>
        </p:spPr>
        <p:txBody>
          <a:bodyPr/>
          <a:lstStyle/>
          <a:p>
            <a:pPr marL="256032" indent="-256032">
              <a:buSzPct val="100000"/>
            </a:pPr>
            <a:r>
              <a:rPr lang="en-US" sz="2200" dirty="0"/>
              <a:t>Social Media</a:t>
            </a:r>
          </a:p>
          <a:p>
            <a:pPr marL="740664" lvl="1"/>
            <a:r>
              <a:rPr lang="en-US" sz="2200" dirty="0"/>
              <a:t>Consists primarily of blogging and connecting with customers and others through social networking sites such as Facebook, Twitter, Instagram, or Snapchat.</a:t>
            </a:r>
          </a:p>
          <a:p>
            <a:pPr marL="256032" indent="-256032">
              <a:buSzPct val="100000"/>
            </a:pPr>
            <a:r>
              <a:rPr lang="en-US" sz="2200" dirty="0"/>
              <a:t>Blogging</a:t>
            </a:r>
          </a:p>
          <a:p>
            <a:pPr marL="740664" lvl="1" indent="-283464"/>
            <a:r>
              <a:rPr lang="en-US" sz="2200" dirty="0"/>
              <a:t>The idea behind blogs is that they familiarize people with a business and help build an emotional bond between a business and its customers.</a:t>
            </a:r>
          </a:p>
          <a:p>
            <a:pPr marL="256032" indent="-256032">
              <a:buSzPct val="100000"/>
            </a:pPr>
            <a:r>
              <a:rPr lang="en-US" sz="2200" dirty="0"/>
              <a:t>Facebook, Twitter, Instagram and Pinterest.</a:t>
            </a:r>
          </a:p>
          <a:p>
            <a:pPr marL="740664" lvl="1"/>
            <a:r>
              <a:rPr lang="en-US" sz="2200" dirty="0"/>
              <a:t>Businesses establish a presence on these sites to build a community around their products and services.</a:t>
            </a:r>
          </a:p>
        </p:txBody>
      </p:sp>
    </p:spTree>
    <p:extLst>
      <p:ext uri="{BB962C8B-B14F-4D97-AF65-F5344CB8AC3E}">
        <p14:creationId xmlns:p14="http://schemas.microsoft.com/office/powerpoint/2010/main" val="619484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Other Promotions Techniques</a:t>
            </a:r>
          </a:p>
        </p:txBody>
      </p:sp>
      <p:graphicFrame>
        <p:nvGraphicFramePr>
          <p:cNvPr id="4" name="Table 5"/>
          <p:cNvGraphicFramePr>
            <a:graphicFrameLocks noGrp="1"/>
          </p:cNvGraphicFramePr>
          <p:nvPr>
            <p:ph idx="1"/>
            <p:extLst>
              <p:ext uri="{D42A27DB-BD31-4B8C-83A1-F6EECF244321}">
                <p14:modId xmlns:p14="http://schemas.microsoft.com/office/powerpoint/2010/main" val="3965629940"/>
              </p:ext>
            </p:extLst>
          </p:nvPr>
        </p:nvGraphicFramePr>
        <p:xfrm>
          <a:off x="1981200" y="1253841"/>
          <a:ext cx="8229600" cy="2539725"/>
        </p:xfrm>
        <a:graphic>
          <a:graphicData uri="http://schemas.openxmlformats.org/drawingml/2006/table">
            <a:tbl>
              <a:tblPr firstRow="1" bandRow="1">
                <a:tableStyleId>{2D5ABB26-0587-4C30-8999-92F81FD0307C}</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49222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b="1" dirty="0"/>
                        <a:t>Viral Marketing</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b="1" dirty="0"/>
                        <a:t>Guerrilla Marketing</a:t>
                      </a:r>
                    </a:p>
                  </a:txBody>
                  <a:tcPr/>
                </a:tc>
                <a:extLst>
                  <a:ext uri="{0D108BD9-81ED-4DB2-BD59-A6C34878D82A}">
                    <a16:rowId xmlns:a16="http://schemas.microsoft.com/office/drawing/2014/main" val="10000"/>
                  </a:ext>
                </a:extLst>
              </a:tr>
              <a:tr h="204749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Facilitates and encourages people to pass along a marketing message about a particular product or service.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2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200" dirty="0"/>
                        <a:t>A low-budget approach to marketing that relies on ingenuity, cleverness, and surprise rather than traditional techniques.</a:t>
                      </a:r>
                    </a:p>
                  </a:txBody>
                  <a:tcPr/>
                </a:tc>
                <a:extLst>
                  <a:ext uri="{0D108BD9-81ED-4DB2-BD59-A6C34878D82A}">
                    <a16:rowId xmlns:a16="http://schemas.microsoft.com/office/drawing/2014/main" val="10001"/>
                  </a:ext>
                </a:extLst>
              </a:tr>
            </a:tbl>
          </a:graphicData>
        </a:graphic>
      </p:graphicFrame>
      <p:pic>
        <p:nvPicPr>
          <p:cNvPr id="5" name="Picture 4" descr="Graphical user interface, text, application, email&#10;&#10;Description automatically generated">
            <a:extLst>
              <a:ext uri="{FF2B5EF4-FFF2-40B4-BE49-F238E27FC236}">
                <a16:creationId xmlns:a16="http://schemas.microsoft.com/office/drawing/2014/main" id="{AC79014B-3FA4-4A4F-B929-1B72DFBE64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3155887"/>
            <a:ext cx="4392488" cy="2448272"/>
          </a:xfrm>
          <a:prstGeom prst="rect">
            <a:avLst/>
          </a:prstGeom>
        </p:spPr>
      </p:pic>
      <p:sp>
        <p:nvSpPr>
          <p:cNvPr id="6" name="TextBox 5">
            <a:extLst>
              <a:ext uri="{FF2B5EF4-FFF2-40B4-BE49-F238E27FC236}">
                <a16:creationId xmlns:a16="http://schemas.microsoft.com/office/drawing/2014/main" id="{5C292155-0D0E-4542-9AF9-63D67BD632C5}"/>
              </a:ext>
            </a:extLst>
          </p:cNvPr>
          <p:cNvSpPr txBox="1"/>
          <p:nvPr/>
        </p:nvSpPr>
        <p:spPr>
          <a:xfrm>
            <a:off x="5002088" y="3933056"/>
            <a:ext cx="5705467" cy="1200329"/>
          </a:xfrm>
          <a:prstGeom prst="rect">
            <a:avLst/>
          </a:prstGeom>
          <a:noFill/>
        </p:spPr>
        <p:txBody>
          <a:bodyPr wrap="square" rtlCol="0">
            <a:spAutoFit/>
          </a:bodyPr>
          <a:lstStyle/>
          <a:p>
            <a:pPr algn="just"/>
            <a:r>
              <a:rPr lang="en-US" b="1" i="1" dirty="0">
                <a:solidFill>
                  <a:srgbClr val="FF0000"/>
                </a:solidFill>
              </a:rPr>
              <a:t>Piers Morgan Criticism of Greggs sausage roll sparked a viral retweet and led to the vegan sausage roll being sold out in minutes at participating stores.</a:t>
            </a:r>
          </a:p>
        </p:txBody>
      </p:sp>
    </p:spTree>
    <p:extLst>
      <p:ext uri="{BB962C8B-B14F-4D97-AF65-F5344CB8AC3E}">
        <p14:creationId xmlns:p14="http://schemas.microsoft.com/office/powerpoint/2010/main" val="19532903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tall building in a city&#10;&#10;Description automatically generated">
            <a:extLst>
              <a:ext uri="{FF2B5EF4-FFF2-40B4-BE49-F238E27FC236}">
                <a16:creationId xmlns:a16="http://schemas.microsoft.com/office/drawing/2014/main" id="{CFB4AB1B-F314-F34C-B828-C1D2A64D506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7129" b="14199"/>
          <a:stretch/>
        </p:blipFill>
        <p:spPr>
          <a:xfrm>
            <a:off x="20" y="10"/>
            <a:ext cx="12191980" cy="6857990"/>
          </a:xfrm>
          <a:noFill/>
        </p:spPr>
      </p:pic>
      <p:sp>
        <p:nvSpPr>
          <p:cNvPr id="4" name="Date Placeholder 3" hidden="1">
            <a:extLst>
              <a:ext uri="{FF2B5EF4-FFF2-40B4-BE49-F238E27FC236}">
                <a16:creationId xmlns:a16="http://schemas.microsoft.com/office/drawing/2014/main" id="{6A586281-D487-E749-8E11-4626D8A104F1}"/>
              </a:ext>
            </a:extLst>
          </p:cNvPr>
          <p:cNvSpPr>
            <a:spLocks noGrp="1"/>
          </p:cNvSpPr>
          <p:nvPr>
            <p:ph type="dt" sz="half" idx="10"/>
          </p:nvPr>
        </p:nvSpPr>
        <p:spPr/>
        <p:txBody>
          <a:bodyPr/>
          <a:lstStyle/>
          <a:p>
            <a:pPr>
              <a:spcAft>
                <a:spcPts val="600"/>
              </a:spcAft>
            </a:pPr>
            <a:fld id="{7AE9D91F-5875-8749-A319-97980E7C3F94}" type="datetime1">
              <a:rPr lang="en-US" smtClean="0"/>
              <a:pPr>
                <a:spcAft>
                  <a:spcPts val="600"/>
                </a:spcAft>
              </a:pPr>
              <a:t>6/14/21</a:t>
            </a:fld>
            <a:endParaRPr lang="en-US"/>
          </a:p>
        </p:txBody>
      </p:sp>
      <p:sp>
        <p:nvSpPr>
          <p:cNvPr id="5" name="Slide Number Placeholder 4" hidden="1">
            <a:extLst>
              <a:ext uri="{FF2B5EF4-FFF2-40B4-BE49-F238E27FC236}">
                <a16:creationId xmlns:a16="http://schemas.microsoft.com/office/drawing/2014/main" id="{84F8447C-6F65-8542-A891-542326AEC45D}"/>
              </a:ext>
            </a:extLst>
          </p:cNvPr>
          <p:cNvSpPr>
            <a:spLocks noGrp="1"/>
          </p:cNvSpPr>
          <p:nvPr>
            <p:ph type="sldNum" sz="quarter" idx="12"/>
          </p:nvPr>
        </p:nvSpPr>
        <p:spPr/>
        <p:txBody>
          <a:bodyPr/>
          <a:lstStyle/>
          <a:p>
            <a:pPr>
              <a:spcAft>
                <a:spcPts val="600"/>
              </a:spcAft>
            </a:pPr>
            <a:fld id="{200B2350-5261-4F5C-9DF5-EF0D264FC8D2}" type="slidenum">
              <a:rPr lang="en-US" smtClean="0"/>
              <a:pPr>
                <a:spcAft>
                  <a:spcPts val="600"/>
                </a:spcAft>
              </a:pPr>
              <a:t>24</a:t>
            </a:fld>
            <a:endParaRPr lang="en-US"/>
          </a:p>
        </p:txBody>
      </p:sp>
    </p:spTree>
    <p:extLst>
      <p:ext uri="{BB962C8B-B14F-4D97-AF65-F5344CB8AC3E}">
        <p14:creationId xmlns:p14="http://schemas.microsoft.com/office/powerpoint/2010/main" val="15930667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Place (or Distribution)</a:t>
            </a:r>
          </a:p>
        </p:txBody>
      </p:sp>
      <p:sp>
        <p:nvSpPr>
          <p:cNvPr id="3" name="Content Placeholder 2"/>
          <p:cNvSpPr>
            <a:spLocks noGrp="1"/>
          </p:cNvSpPr>
          <p:nvPr>
            <p:ph idx="1"/>
          </p:nvPr>
        </p:nvSpPr>
        <p:spPr/>
        <p:txBody>
          <a:bodyPr/>
          <a:lstStyle/>
          <a:p>
            <a:pPr marL="256032" lvl="1" indent="-256032">
              <a:spcBef>
                <a:spcPts val="1500"/>
              </a:spcBef>
              <a:buSzPct val="100000"/>
              <a:buFont typeface="Arial" panose="020B0604020202020204" pitchFamily="34" charset="0"/>
              <a:buChar char="•"/>
            </a:pPr>
            <a:r>
              <a:rPr lang="en-US" sz="2400" dirty="0"/>
              <a:t>Encompasses all the activities that move a firm</a:t>
            </a:r>
            <a:r>
              <a:rPr lang="en-US" altLang="en-US" sz="2400" dirty="0"/>
              <a:t>’</a:t>
            </a:r>
            <a:r>
              <a:rPr lang="en-US" sz="2400" dirty="0"/>
              <a:t>s product from its place of origin to the consumer.</a:t>
            </a:r>
          </a:p>
          <a:p>
            <a:pPr marL="256032" lvl="1" indent="-256032">
              <a:spcBef>
                <a:spcPts val="1500"/>
              </a:spcBef>
              <a:buSzPct val="100000"/>
              <a:buFont typeface="Arial" panose="020B0604020202020204" pitchFamily="34" charset="0"/>
              <a:buChar char="•"/>
            </a:pPr>
            <a:r>
              <a:rPr lang="en-US" sz="2400" dirty="0"/>
              <a:t>The first choice a firm must make regarding distribution is whether to sell its products directly to consumers or through intermediaries (such as wholesalers and retailers). </a:t>
            </a:r>
            <a:r>
              <a:rPr lang="en-US" sz="2400" b="1" dirty="0">
                <a:solidFill>
                  <a:srgbClr val="FF0000"/>
                </a:solidFill>
              </a:rPr>
              <a:t>How are we going to sell our products?</a:t>
            </a:r>
          </a:p>
          <a:p>
            <a:pPr marL="256032" lvl="1" indent="-256032">
              <a:spcBef>
                <a:spcPts val="1500"/>
              </a:spcBef>
              <a:buSzPct val="100000"/>
              <a:buFont typeface="Arial" panose="020B0604020202020204" pitchFamily="34" charset="0"/>
              <a:buChar char="•"/>
            </a:pPr>
            <a:r>
              <a:rPr lang="en-US" sz="2400" dirty="0"/>
              <a:t>Within most industries, both choices are available, so the decision typically depends on how a firm believes its target market wants to buy its product.</a:t>
            </a:r>
          </a:p>
        </p:txBody>
      </p:sp>
    </p:spTree>
    <p:extLst>
      <p:ext uri="{BB962C8B-B14F-4D97-AF65-F5344CB8AC3E}">
        <p14:creationId xmlns:p14="http://schemas.microsoft.com/office/powerpoint/2010/main" val="24671958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848600" cy="1097280"/>
          </a:xfrm>
        </p:spPr>
        <p:txBody>
          <a:bodyPr/>
          <a:lstStyle/>
          <a:p>
            <a:r>
              <a:rPr lang="en-US" sz="3600" dirty="0"/>
              <a:t>Selling Direct Vs. Selling Through </a:t>
            </a:r>
            <a:br>
              <a:rPr lang="en-US" sz="3600" dirty="0"/>
            </a:br>
            <a:r>
              <a:rPr lang="en-US" sz="3600" dirty="0"/>
              <a:t>an Intermediary </a:t>
            </a:r>
            <a:r>
              <a:rPr lang="en-US" sz="2000" dirty="0"/>
              <a:t>(1 of 2)</a:t>
            </a:r>
            <a:endParaRPr lang="en-US" sz="3600" dirty="0"/>
          </a:p>
        </p:txBody>
      </p:sp>
      <p:graphicFrame>
        <p:nvGraphicFramePr>
          <p:cNvPr id="3" name="Table 2"/>
          <p:cNvGraphicFramePr>
            <a:graphicFrameLocks noGrp="1"/>
          </p:cNvGraphicFramePr>
          <p:nvPr>
            <p:extLst>
              <p:ext uri="{D42A27DB-BD31-4B8C-83A1-F6EECF244321}">
                <p14:modId xmlns:p14="http://schemas.microsoft.com/office/powerpoint/2010/main" val="1062896726"/>
              </p:ext>
            </p:extLst>
          </p:nvPr>
        </p:nvGraphicFramePr>
        <p:xfrm>
          <a:off x="1127448" y="2133600"/>
          <a:ext cx="10009112" cy="2712720"/>
        </p:xfrm>
        <a:graphic>
          <a:graphicData uri="http://schemas.openxmlformats.org/drawingml/2006/table">
            <a:tbl>
              <a:tblPr firstRow="1" bandRow="1">
                <a:tableStyleId>{2D5ABB26-0587-4C30-8999-92F81FD0307C}</a:tableStyleId>
              </a:tblPr>
              <a:tblGrid>
                <a:gridCol w="5004556">
                  <a:extLst>
                    <a:ext uri="{9D8B030D-6E8A-4147-A177-3AD203B41FA5}">
                      <a16:colId xmlns:a16="http://schemas.microsoft.com/office/drawing/2014/main" val="1346168677"/>
                    </a:ext>
                  </a:extLst>
                </a:gridCol>
                <a:gridCol w="5004556">
                  <a:extLst>
                    <a:ext uri="{9D8B030D-6E8A-4147-A177-3AD203B41FA5}">
                      <a16:colId xmlns:a16="http://schemas.microsoft.com/office/drawing/2014/main" val="22915435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Approach to Distribution</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Description</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5801253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Selling Direct</a:t>
                      </a:r>
                    </a:p>
                  </a:txBody>
                  <a:tcPr>
                    <a:lnT w="12700" cap="flat" cmpd="sng" algn="ctr">
                      <a:solidFill>
                        <a:schemeClr val="tx1"/>
                      </a:solidFill>
                      <a:prstDash val="solid"/>
                      <a:round/>
                      <a:headEnd type="none" w="med" len="med"/>
                      <a:tailEnd type="none" w="med" len="med"/>
                    </a:lnT>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Many firms sell direct to the customer, maintaining control of the distribution and sales process </a:t>
                      </a:r>
                      <a:r>
                        <a:rPr lang="en-US" sz="2000" b="1" dirty="0">
                          <a:solidFill>
                            <a:srgbClr val="FF0000"/>
                          </a:solidFill>
                        </a:rPr>
                        <a:t>e.g. Nike</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475782778"/>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Selling Through Intermediaries</a:t>
                      </a:r>
                    </a:p>
                  </a:txBody>
                  <a:tcPr>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Other firms sell through intermediaries and pass off their products to wholesalers who place them in retail outlets to be sold.</a:t>
                      </a:r>
                    </a:p>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solidFill>
                            <a:srgbClr val="FF0000"/>
                          </a:solidFill>
                        </a:rPr>
                        <a:t>e.g. Innocence smoothies  </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6574906"/>
                  </a:ext>
                </a:extLst>
              </a:tr>
            </a:tbl>
          </a:graphicData>
        </a:graphic>
      </p:graphicFrame>
    </p:spTree>
    <p:extLst>
      <p:ext uri="{BB962C8B-B14F-4D97-AF65-F5344CB8AC3E}">
        <p14:creationId xmlns:p14="http://schemas.microsoft.com/office/powerpoint/2010/main" val="18660753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924800" cy="1097280"/>
          </a:xfrm>
        </p:spPr>
        <p:txBody>
          <a:bodyPr/>
          <a:lstStyle/>
          <a:p>
            <a:r>
              <a:rPr lang="en-US" sz="3600" dirty="0"/>
              <a:t>Selling Direct Vs. Selling Through </a:t>
            </a:r>
            <a:br>
              <a:rPr lang="en-US" sz="3600" dirty="0"/>
            </a:br>
            <a:r>
              <a:rPr lang="en-US" sz="3600" dirty="0"/>
              <a:t>an Intermediary </a:t>
            </a:r>
            <a:r>
              <a:rPr lang="en-US" sz="2000" dirty="0"/>
              <a:t>(2 of 2)</a:t>
            </a:r>
            <a:endParaRPr lang="en-US" sz="3600" dirty="0"/>
          </a:p>
        </p:txBody>
      </p:sp>
      <p:sp>
        <p:nvSpPr>
          <p:cNvPr id="3" name="Content Placeholder 2"/>
          <p:cNvSpPr>
            <a:spLocks noGrp="1"/>
          </p:cNvSpPr>
          <p:nvPr>
            <p:ph idx="1"/>
          </p:nvPr>
        </p:nvSpPr>
        <p:spPr>
          <a:xfrm>
            <a:off x="1981200" y="1600201"/>
            <a:ext cx="8229600" cy="685800"/>
          </a:xfrm>
        </p:spPr>
        <p:txBody>
          <a:bodyPr/>
          <a:lstStyle/>
          <a:p>
            <a:pPr marL="0" indent="0">
              <a:buNone/>
            </a:pPr>
            <a:r>
              <a:rPr lang="en-IN" sz="2200" b="1" dirty="0"/>
              <a:t>Figure 11.4 </a:t>
            </a:r>
            <a:r>
              <a:rPr lang="en-IN" sz="2200" dirty="0"/>
              <a:t>Selling Direct versus Selling Through Intermediaries</a:t>
            </a:r>
          </a:p>
        </p:txBody>
      </p:sp>
      <p:pic>
        <p:nvPicPr>
          <p:cNvPr id="5" name="Picture 4" descr="A chart showing the difference between selling direct and selling through intermediaries. Selling direct has the product going from the producer to the customer. Selling through intermediaries means that the product will go from the producer to a wholesale distributer to a retailer to a consume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01045" y="2286001"/>
            <a:ext cx="7810026" cy="2260208"/>
          </a:xfrm>
          <a:prstGeom prst="rect">
            <a:avLst/>
          </a:prstGeom>
        </p:spPr>
      </p:pic>
    </p:spTree>
    <p:extLst>
      <p:ext uri="{BB962C8B-B14F-4D97-AF65-F5344CB8AC3E}">
        <p14:creationId xmlns:p14="http://schemas.microsoft.com/office/powerpoint/2010/main" val="18931569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60093-9EB7-3C41-AD3A-BA12BF953C43}"/>
              </a:ext>
            </a:extLst>
          </p:cNvPr>
          <p:cNvSpPr>
            <a:spLocks noGrp="1"/>
          </p:cNvSpPr>
          <p:nvPr>
            <p:ph type="title"/>
          </p:nvPr>
        </p:nvSpPr>
        <p:spPr/>
        <p:txBody>
          <a:bodyPr/>
          <a:lstStyle/>
          <a:p>
            <a:r>
              <a:rPr lang="en-US" dirty="0"/>
              <a:t>Seminar</a:t>
            </a:r>
          </a:p>
        </p:txBody>
      </p:sp>
      <p:sp>
        <p:nvSpPr>
          <p:cNvPr id="3" name="Content Placeholder 2">
            <a:extLst>
              <a:ext uri="{FF2B5EF4-FFF2-40B4-BE49-F238E27FC236}">
                <a16:creationId xmlns:a16="http://schemas.microsoft.com/office/drawing/2014/main" id="{09C66238-7824-1E44-A98A-5A3813EC5BD8}"/>
              </a:ext>
            </a:extLst>
          </p:cNvPr>
          <p:cNvSpPr>
            <a:spLocks noGrp="1"/>
          </p:cNvSpPr>
          <p:nvPr>
            <p:ph idx="1"/>
          </p:nvPr>
        </p:nvSpPr>
        <p:spPr/>
        <p:txBody>
          <a:bodyPr/>
          <a:lstStyle/>
          <a:p>
            <a:r>
              <a:rPr lang="en-US" dirty="0"/>
              <a:t>You can now attempt the Co-branding Seminar</a:t>
            </a:r>
          </a:p>
        </p:txBody>
      </p:sp>
      <p:sp>
        <p:nvSpPr>
          <p:cNvPr id="4" name="Date Placeholder 3">
            <a:extLst>
              <a:ext uri="{FF2B5EF4-FFF2-40B4-BE49-F238E27FC236}">
                <a16:creationId xmlns:a16="http://schemas.microsoft.com/office/drawing/2014/main" id="{C67CE29D-DFC7-3243-BB83-E7B4C971F2DF}"/>
              </a:ext>
            </a:extLst>
          </p:cNvPr>
          <p:cNvSpPr>
            <a:spLocks noGrp="1"/>
          </p:cNvSpPr>
          <p:nvPr>
            <p:ph type="dt" sz="half" idx="10"/>
          </p:nvPr>
        </p:nvSpPr>
        <p:spPr/>
        <p:txBody>
          <a:bodyPr/>
          <a:lstStyle/>
          <a:p>
            <a:pPr>
              <a:defRPr/>
            </a:pPr>
            <a:fld id="{2303D31F-598B-47EE-BA37-93F097A3D676}" type="datetime1">
              <a:rPr lang="en-GB" altLang="en-US" smtClean="0"/>
              <a:pPr>
                <a:defRPr/>
              </a:pPr>
              <a:t>14/06/2021</a:t>
            </a:fld>
            <a:endParaRPr lang="en-GB" altLang="en-US"/>
          </a:p>
        </p:txBody>
      </p:sp>
      <p:sp>
        <p:nvSpPr>
          <p:cNvPr id="5" name="Slide Number Placeholder 4">
            <a:extLst>
              <a:ext uri="{FF2B5EF4-FFF2-40B4-BE49-F238E27FC236}">
                <a16:creationId xmlns:a16="http://schemas.microsoft.com/office/drawing/2014/main" id="{B325BFEA-A270-104D-94B5-E52D5A8418A2}"/>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0079115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814F-CA39-6949-8DA5-64FD7780A6C2}"/>
              </a:ext>
            </a:extLst>
          </p:cNvPr>
          <p:cNvSpPr>
            <a:spLocks noGrp="1"/>
          </p:cNvSpPr>
          <p:nvPr>
            <p:ph type="title"/>
          </p:nvPr>
        </p:nvSpPr>
        <p:spPr>
          <a:xfrm>
            <a:off x="609600" y="274638"/>
            <a:ext cx="10972800" cy="706090"/>
          </a:xfrm>
        </p:spPr>
        <p:txBody>
          <a:bodyPr/>
          <a:lstStyle/>
          <a:p>
            <a:r>
              <a:rPr lang="en-US" dirty="0"/>
              <a:t>Sources</a:t>
            </a:r>
          </a:p>
        </p:txBody>
      </p:sp>
      <p:sp>
        <p:nvSpPr>
          <p:cNvPr id="3" name="Content Placeholder 2">
            <a:extLst>
              <a:ext uri="{FF2B5EF4-FFF2-40B4-BE49-F238E27FC236}">
                <a16:creationId xmlns:a16="http://schemas.microsoft.com/office/drawing/2014/main" id="{FFE4B967-7EFD-9640-AD52-39C785E83B5C}"/>
              </a:ext>
            </a:extLst>
          </p:cNvPr>
          <p:cNvSpPr>
            <a:spLocks noGrp="1"/>
          </p:cNvSpPr>
          <p:nvPr>
            <p:ph idx="1"/>
          </p:nvPr>
        </p:nvSpPr>
        <p:spPr>
          <a:xfrm>
            <a:off x="609600" y="1055702"/>
            <a:ext cx="10972800" cy="4317514"/>
          </a:xfrm>
        </p:spPr>
        <p:txBody>
          <a:bodyPr/>
          <a:lstStyle/>
          <a:p>
            <a:r>
              <a:rPr lang="en-US" sz="2800" dirty="0"/>
              <a:t>Barringer, B., Ireland, D., (2019) Entrepreneurship: Successfully Launching New Ventures. Sixth edition; Global edition. Harlow, England: Pearson.</a:t>
            </a:r>
          </a:p>
          <a:p>
            <a:r>
              <a:rPr lang="en-US" sz="2800" dirty="0"/>
              <a:t>Hisrich, R.D., Peters, M.P., Shepherd, D.A., (2020) Entrepreneurship. Eleventh edition, New York: McGraw-Hill </a:t>
            </a:r>
          </a:p>
          <a:p>
            <a:r>
              <a:rPr lang="en-US" sz="2800" dirty="0"/>
              <a:t>Kay, P., (2019) </a:t>
            </a:r>
            <a:r>
              <a:rPr lang="en-GB" sz="2800" dirty="0"/>
              <a:t>The five most memorable marketing campaigns of the last year. Available at: </a:t>
            </a:r>
            <a:r>
              <a:rPr lang="en-GB" sz="2800" dirty="0">
                <a:hlinkClick r:id="rId2"/>
              </a:rPr>
              <a:t>https://www.theukdomain.uk/the-five-most-memorable-marketing-campaigns-of-the-last-year/</a:t>
            </a:r>
            <a:r>
              <a:rPr lang="en-GB" sz="2800" dirty="0"/>
              <a:t> Accessed: 6</a:t>
            </a:r>
            <a:r>
              <a:rPr lang="en-GB" sz="2800" baseline="30000" dirty="0"/>
              <a:t>th</a:t>
            </a:r>
            <a:r>
              <a:rPr lang="en-GB" sz="2800" dirty="0"/>
              <a:t> November 2020</a:t>
            </a:r>
          </a:p>
          <a:p>
            <a:endParaRPr lang="en-US" sz="2800" dirty="0"/>
          </a:p>
          <a:p>
            <a:endParaRPr lang="en-US" dirty="0"/>
          </a:p>
        </p:txBody>
      </p:sp>
      <p:sp>
        <p:nvSpPr>
          <p:cNvPr id="4" name="Date Placeholder 3">
            <a:extLst>
              <a:ext uri="{FF2B5EF4-FFF2-40B4-BE49-F238E27FC236}">
                <a16:creationId xmlns:a16="http://schemas.microsoft.com/office/drawing/2014/main" id="{6AED2AC4-6C1F-1140-9A64-E319B3BB610A}"/>
              </a:ext>
            </a:extLst>
          </p:cNvPr>
          <p:cNvSpPr>
            <a:spLocks noGrp="1"/>
          </p:cNvSpPr>
          <p:nvPr>
            <p:ph type="dt" sz="half" idx="10"/>
          </p:nvPr>
        </p:nvSpPr>
        <p:spPr/>
        <p:txBody>
          <a:bodyPr/>
          <a:lstStyle/>
          <a:p>
            <a:pPr>
              <a:defRPr/>
            </a:pPr>
            <a:fld id="{2303D31F-598B-47EE-BA37-93F097A3D676}" type="datetime1">
              <a:rPr lang="en-GB" altLang="en-US" smtClean="0"/>
              <a:pPr>
                <a:defRPr/>
              </a:pPr>
              <a:t>14/06/2021</a:t>
            </a:fld>
            <a:endParaRPr lang="en-GB" altLang="en-US"/>
          </a:p>
        </p:txBody>
      </p:sp>
      <p:sp>
        <p:nvSpPr>
          <p:cNvPr id="5" name="Slide Number Placeholder 4">
            <a:extLst>
              <a:ext uri="{FF2B5EF4-FFF2-40B4-BE49-F238E27FC236}">
                <a16:creationId xmlns:a16="http://schemas.microsoft.com/office/drawing/2014/main" id="{EAB5635A-7096-5D41-B234-F3F3DE0DF5D3}"/>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2443895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239</TotalTime>
  <Words>1894</Words>
  <Application>Microsoft Macintosh PowerPoint</Application>
  <PresentationFormat>Widescreen</PresentationFormat>
  <Paragraphs>166</Paragraphs>
  <Slides>29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Myriad Pro</vt:lpstr>
      <vt:lpstr>Verdana</vt:lpstr>
      <vt:lpstr>20140311PresentationUWTSDTemplate</vt:lpstr>
      <vt:lpstr>LCBB5001</vt:lpstr>
      <vt:lpstr>Learning Objectives </vt:lpstr>
      <vt:lpstr>Selecting a Market and Establishing  a Position (1 of 2)</vt:lpstr>
      <vt:lpstr>Selecting a Market and Establishing  a Position (2 of 2)</vt:lpstr>
      <vt:lpstr>Market Segmentation</vt:lpstr>
      <vt:lpstr>Example: Segmenting the Computer Industry</vt:lpstr>
      <vt:lpstr>Selecting a Target Market</vt:lpstr>
      <vt:lpstr>Establishing a Unique Position (1 of 4)</vt:lpstr>
      <vt:lpstr>Establishing a Unique Position (2 of 4)</vt:lpstr>
      <vt:lpstr>Establishing a Unique Position (3 of 4)</vt:lpstr>
      <vt:lpstr>Establishing a Unique Position (4 of 4)</vt:lpstr>
      <vt:lpstr>Taglines—Developed to Reinforce a Firm’s Positioning Strategy</vt:lpstr>
      <vt:lpstr>Branding (1 of 4)</vt:lpstr>
      <vt:lpstr>Branding (2 of 4)</vt:lpstr>
      <vt:lpstr>Branding (3 of 4)</vt:lpstr>
      <vt:lpstr>Branding (4 of 4)</vt:lpstr>
      <vt:lpstr>The Four Ps of Marketing for New Ventures: Related to Assessment 2</vt:lpstr>
      <vt:lpstr>Product</vt:lpstr>
      <vt:lpstr>Price</vt:lpstr>
      <vt:lpstr>Promotion</vt:lpstr>
      <vt:lpstr>Steps Involved In Putting Together  an Advertisement</vt:lpstr>
      <vt:lpstr>Social Media</vt:lpstr>
      <vt:lpstr>Other Promotions Techniques</vt:lpstr>
      <vt:lpstr>PowerPoint Presentation</vt:lpstr>
      <vt:lpstr>Place (or Distribution)</vt:lpstr>
      <vt:lpstr>Selling Direct Vs. Selling Through  an Intermediary (1 of 2)</vt:lpstr>
      <vt:lpstr>Selling Direct Vs. Selling Through  an Intermediary (2 of 2)</vt:lpstr>
      <vt:lpstr>Seminar</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dc:title>
  <dc:creator>Winifred Soribe</dc:creator>
  <cp:lastModifiedBy>Winifred Soribe</cp:lastModifiedBy>
  <cp:revision>4</cp:revision>
  <dcterms:created xsi:type="dcterms:W3CDTF">2020-11-18T12:36:46Z</dcterms:created>
  <dcterms:modified xsi:type="dcterms:W3CDTF">2021-06-14T12:21:13Z</dcterms:modified>
</cp:coreProperties>
</file>