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7" r:id="rId3"/>
    <p:sldId id="259" r:id="rId4"/>
    <p:sldId id="261" r:id="rId5"/>
    <p:sldId id="265" r:id="rId6"/>
    <p:sldId id="263" r:id="rId7"/>
    <p:sldId id="262" r:id="rId8"/>
    <p:sldId id="266" r:id="rId9"/>
    <p:sldId id="264" r:id="rId10"/>
    <p:sldId id="267" r:id="rId11"/>
    <p:sldId id="268" r:id="rId12"/>
    <p:sldId id="269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84854" autoAdjust="0"/>
  </p:normalViewPr>
  <p:slideViewPr>
    <p:cSldViewPr snapToGrid="0">
      <p:cViewPr varScale="1">
        <p:scale>
          <a:sx n="62" d="100"/>
          <a:sy n="62" d="100"/>
        </p:scale>
        <p:origin x="105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DC49AF-8DE7-476E-ADA4-FF3D3A3E72D0}" type="datetimeFigureOut">
              <a:rPr lang="en-GB" smtClean="0"/>
              <a:t>26/04/2020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19EE13-FAAC-47F4-8D95-74494AAF56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16387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9EE13-FAAC-47F4-8D95-74494AAF567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7617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F018D-C7BA-42CC-B797-326D394EF838}" type="datetime1">
              <a:rPr lang="en-GB" smtClean="0"/>
              <a:t>26/04/2020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83C63-66C4-48B7-B6A0-C3C3166EE900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98180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59959-1DEF-4B8E-8A43-DE096FFE7986}" type="datetime1">
              <a:rPr lang="en-GB" smtClean="0"/>
              <a:t>26/04/2020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83C63-66C4-48B7-B6A0-C3C3166EE9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1160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A7AB1-8F74-41C5-84E9-2A50F7396E4D}" type="datetime1">
              <a:rPr lang="en-GB" smtClean="0"/>
              <a:t>26/04/2020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83C63-66C4-48B7-B6A0-C3C3166EE9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762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B84287-227F-4EAA-9DF7-BB7FCFE37D79}" type="datetime1">
              <a:rPr lang="en-GB" smtClean="0"/>
              <a:t>26/04/2020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83C63-66C4-48B7-B6A0-C3C3166EE9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9107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EA4C8-8D60-44A0-9655-038BC8D86D04}" type="datetime1">
              <a:rPr lang="en-GB" smtClean="0"/>
              <a:t>26/04/2020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83C63-66C4-48B7-B6A0-C3C3166EE9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2670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996D7-5824-467C-8E31-4D4588AAA52F}" type="datetime1">
              <a:rPr lang="en-GB" smtClean="0"/>
              <a:t>26/04/2020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83C63-66C4-48B7-B6A0-C3C3166EE9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0399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6754D-B34B-4A2C-B8AC-1DA62CEFA095}" type="datetime1">
              <a:rPr lang="en-GB" smtClean="0"/>
              <a:t>26/04/2020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83C63-66C4-48B7-B6A0-C3C3166EE9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4162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A4E6E-1C1D-49EA-AC89-2BC134A0E5EE}" type="datetime1">
              <a:rPr lang="en-GB" smtClean="0"/>
              <a:t>26/04/2020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83C63-66C4-48B7-B6A0-C3C3166EE9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8976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5D9BF-7C7E-4BDC-8D72-91AA965BAE63}" type="datetime1">
              <a:rPr lang="en-GB" smtClean="0"/>
              <a:t>26/04/2020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83C63-66C4-48B7-B6A0-C3C3166EE9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35876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B4321-ED80-494C-8F19-1B04B561C50A}" type="datetime1">
              <a:rPr lang="en-GB" smtClean="0"/>
              <a:t>26/04/2020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83C63-66C4-48B7-B6A0-C3C3166EE9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1229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BF4B0-D343-4C38-9089-55E974F55109}" type="datetime1">
              <a:rPr lang="en-GB" smtClean="0"/>
              <a:t>26/04/2020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83C63-66C4-48B7-B6A0-C3C3166EE9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65356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B2847-7580-4E0D-B503-C28A241DC5CA}" type="datetime1">
              <a:rPr lang="en-GB" smtClean="0"/>
              <a:t>26/04/2020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83C63-66C4-48B7-B6A0-C3C3166EE900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43892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900FE-E62F-464A-863A-C845082445AA}" type="datetime1">
              <a:rPr lang="en-GB" smtClean="0"/>
              <a:t>26/04/2020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83C63-66C4-48B7-B6A0-C3C3166EE9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1757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D6485B-875D-49CB-9BA4-0788CD76ABF1}" type="datetime1">
              <a:rPr lang="en-GB" smtClean="0"/>
              <a:t>26/04/2020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83C63-66C4-48B7-B6A0-C3C3166EE900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941215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8CF79-3894-4196-9303-E562625533BA}" type="datetime1">
              <a:rPr lang="en-GB" smtClean="0"/>
              <a:t>26/04/2020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83C63-66C4-48B7-B6A0-C3C3166EE9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3768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D78D0-F4B9-46DE-94B4-BC7D7A421D3F}" type="datetime1">
              <a:rPr lang="en-GB" smtClean="0"/>
              <a:t>26/04/2020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83C63-66C4-48B7-B6A0-C3C3166EE9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76338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A4B76-92EC-4CC8-8732-692462F479F4}" type="datetime1">
              <a:rPr lang="en-GB" smtClean="0"/>
              <a:t>26/04/2020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83C63-66C4-48B7-B6A0-C3C3166EE9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61177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96D27A75-EF4F-4CBC-955A-42DE8A8566CC}" type="datetime1">
              <a:rPr lang="en-GB" smtClean="0"/>
              <a:t>26/04/2020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2A283C63-66C4-48B7-B6A0-C3C3166EE9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40313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ivingandloving.co.za/child/benefits-fidget-spinner-childs-development" TargetMode="External"/><Relationship Id="rId3" Type="http://schemas.openxmlformats.org/officeDocument/2006/relationships/hyperlink" Target="https://www.helenarkell.org.uk/about-dyslexia/what-is-an-spld.php" TargetMode="External"/><Relationship Id="rId7" Type="http://schemas.openxmlformats.org/officeDocument/2006/relationships/hyperlink" Target="https://www.helpguide.org/articles/add-adhd/attention-deficit-disorder-adhd-and-school.htm" TargetMode="External"/><Relationship Id="rId12" Type="http://schemas.openxmlformats.org/officeDocument/2006/relationships/hyperlink" Target="https://www.smh.com.au/business/companies/how-the-fidget-spinner-origin-story-spun-out-of-control-20170512-gw35ee.html" TargetMode="External"/><Relationship Id="rId2" Type="http://schemas.openxmlformats.org/officeDocument/2006/relationships/hyperlink" Target="https://www.mentalhealth.org.uk/learning-disabilities/help-information/learning-disability-statistics-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med.stanford.edu/news/all-news/2019/07/school-readiness-impaired-in-preschoolers-with-adhd-symptoms.html" TargetMode="External"/><Relationship Id="rId11" Type="http://schemas.openxmlformats.org/officeDocument/2006/relationships/hyperlink" Target="https://www.independent.co.uk/news/world/middle-east/fidget-spinners-middle-east-peace-inventor-creator-name-profit-craze-trend-novelty-a7810516.html" TargetMode="External"/><Relationship Id="rId5" Type="http://schemas.openxmlformats.org/officeDocument/2006/relationships/hyperlink" Target="https://www.cdc.gov/ncbddd/adhd/conditions.html" TargetMode="External"/><Relationship Id="rId10" Type="http://schemas.openxmlformats.org/officeDocument/2006/relationships/hyperlink" Target="https://www.yourtherapysource.com/blog1/2018/04/25/fidget-spinners-and-adhd/" TargetMode="External"/><Relationship Id="rId4" Type="http://schemas.openxmlformats.org/officeDocument/2006/relationships/hyperlink" Target="http://applications.emro.who.int/docs/EMRPUB_leaflet_2019_mnh_214_en.pdf?ua=1&amp;ua=1" TargetMode="External"/><Relationship Id="rId9" Type="http://schemas.openxmlformats.org/officeDocument/2006/relationships/hyperlink" Target="https://www.livescience.com/58916-fidget-spinner-faq.html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.springer.com/article/10.1007/s10802-015-0011-1" TargetMode="External"/><Relationship Id="rId2" Type="http://schemas.openxmlformats.org/officeDocument/2006/relationships/hyperlink" Target="https://www.health.com/condition/adhd/fidget-spinners-anxiety-adhd-autism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yourtherapysource.com/blog1/2018/04/25/fidget-spinners-and-adhd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hord 4"/>
          <p:cNvSpPr/>
          <p:nvPr/>
        </p:nvSpPr>
        <p:spPr>
          <a:xfrm rot="11893996">
            <a:off x="-1510619" y="-55954"/>
            <a:ext cx="5723532" cy="6966798"/>
          </a:xfrm>
          <a:prstGeom prst="chord">
            <a:avLst>
              <a:gd name="adj1" fmla="val 2811784"/>
              <a:gd name="adj2" fmla="val 16473829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90843" y="1026942"/>
            <a:ext cx="254625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Arial Black" panose="020B0A04020102020204" pitchFamily="34" charset="0"/>
              </a:rPr>
              <a:t>Foundation Degree</a:t>
            </a:r>
          </a:p>
          <a:p>
            <a:endParaRPr lang="en-GB" sz="2800" dirty="0" smtClean="0">
              <a:latin typeface="Arial Black" panose="020B0A04020102020204" pitchFamily="34" charset="0"/>
            </a:endParaRPr>
          </a:p>
          <a:p>
            <a:r>
              <a:rPr lang="en-GB" sz="2800" dirty="0" smtClean="0">
                <a:latin typeface="Arial Black" panose="020B0A04020102020204" pitchFamily="34" charset="0"/>
              </a:rPr>
              <a:t>Inclusive Education </a:t>
            </a:r>
            <a:endParaRPr lang="en-GB" sz="2800" dirty="0">
              <a:latin typeface="Arial Black" panose="020B0A040201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90843" y="3770142"/>
            <a:ext cx="25462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Overcoming Barriers of </a:t>
            </a:r>
            <a:r>
              <a:rPr lang="en-GB" sz="2400" b="1" dirty="0" smtClean="0"/>
              <a:t>SpLD</a:t>
            </a:r>
          </a:p>
          <a:p>
            <a:endParaRPr lang="en-GB" sz="2400" b="1" dirty="0"/>
          </a:p>
          <a:p>
            <a:r>
              <a:rPr lang="en-GB" sz="2400" b="1" dirty="0"/>
              <a:t>SJIE4003</a:t>
            </a:r>
            <a:endParaRPr lang="en-GB" sz="2400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83C63-66C4-48B7-B6A0-C3C3166EE90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635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223890" y="718715"/>
            <a:ext cx="86375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chemeClr val="bg1"/>
                </a:solidFill>
              </a:rPr>
              <a:t>		What is a SpLD</a:t>
            </a:r>
            <a:endParaRPr lang="en-GB" sz="3600" b="1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57728" y="1564323"/>
            <a:ext cx="1074771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Specific Learning difficulty (SpLD) is when an individual has a difference or difficulty that affects particular aspects of learning </a:t>
            </a:r>
            <a:r>
              <a:rPr lang="en-GB" dirty="0">
                <a:solidFill>
                  <a:schemeClr val="bg1"/>
                </a:solidFill>
              </a:rPr>
              <a:t>(</a:t>
            </a:r>
            <a:r>
              <a:rPr lang="en-GB" dirty="0" err="1">
                <a:solidFill>
                  <a:schemeClr val="bg1"/>
                </a:solidFill>
              </a:rPr>
              <a:t>Arkell</a:t>
            </a:r>
            <a:r>
              <a:rPr lang="en-GB" dirty="0">
                <a:solidFill>
                  <a:schemeClr val="bg1"/>
                </a:solidFill>
              </a:rPr>
              <a:t>, 2020)</a:t>
            </a:r>
            <a:endParaRPr lang="en-GB" dirty="0" smtClean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83C63-66C4-48B7-B6A0-C3C3166EE900}" type="slidenum">
              <a:rPr lang="en-GB" smtClean="0"/>
              <a:t>2</a:t>
            </a:fld>
            <a:endParaRPr lang="en-GB"/>
          </a:p>
        </p:txBody>
      </p:sp>
      <p:sp>
        <p:nvSpPr>
          <p:cNvPr id="5" name="5-Point Star 4"/>
          <p:cNvSpPr/>
          <p:nvPr/>
        </p:nvSpPr>
        <p:spPr>
          <a:xfrm>
            <a:off x="2293748" y="2686930"/>
            <a:ext cx="7098224" cy="3837855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Approximately </a:t>
            </a:r>
            <a:r>
              <a:rPr lang="en-GB" dirty="0"/>
              <a:t>1.5million people in the UK have a learning </a:t>
            </a:r>
            <a:r>
              <a:rPr lang="en-GB" dirty="0" smtClean="0"/>
              <a:t>disability </a:t>
            </a:r>
            <a:r>
              <a:rPr lang="en-GB" sz="1100" dirty="0" smtClean="0"/>
              <a:t>(</a:t>
            </a:r>
            <a:r>
              <a:rPr lang="en-GB" sz="1100" dirty="0"/>
              <a:t>Foundation, 2020)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6895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3444632" y="226028"/>
            <a:ext cx="4558145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ase"/>
            <a:r>
              <a:rPr lang="en-GB" sz="4000" b="1" dirty="0" smtClean="0">
                <a:solidFill>
                  <a:schemeClr val="bg1"/>
                </a:solidFill>
                <a:latin typeface="Muli"/>
              </a:rPr>
              <a:t>ADHD</a:t>
            </a:r>
            <a:endParaRPr lang="en-GB" sz="4000" b="1" i="0" dirty="0">
              <a:solidFill>
                <a:schemeClr val="bg1"/>
              </a:solidFill>
              <a:effectLst/>
              <a:latin typeface="Muli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83C63-66C4-48B7-B6A0-C3C3166EE900}" type="slidenum">
              <a:rPr lang="en-GB" smtClean="0"/>
              <a:t>3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1291189" y="1073399"/>
            <a:ext cx="88650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solidFill>
                  <a:schemeClr val="bg1"/>
                </a:solidFill>
              </a:rPr>
              <a:t>What is ADHD?</a:t>
            </a:r>
            <a:endParaRPr lang="en-GB" sz="3200" dirty="0">
              <a:solidFill>
                <a:schemeClr val="bg1"/>
              </a:solidFill>
            </a:endParaRPr>
          </a:p>
        </p:txBody>
      </p:sp>
      <p:sp>
        <p:nvSpPr>
          <p:cNvPr id="19" name="Cloud Callout 18"/>
          <p:cNvSpPr/>
          <p:nvPr/>
        </p:nvSpPr>
        <p:spPr>
          <a:xfrm>
            <a:off x="3477706" y="1797659"/>
            <a:ext cx="4653737" cy="2402191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Attention deficit hyperactivity disorder (ADHD)</a:t>
            </a:r>
          </a:p>
        </p:txBody>
      </p:sp>
      <p:sp>
        <p:nvSpPr>
          <p:cNvPr id="20" name="Rounded Rectangular Callout 19"/>
          <p:cNvSpPr/>
          <p:nvPr/>
        </p:nvSpPr>
        <p:spPr>
          <a:xfrm>
            <a:off x="360242" y="1365786"/>
            <a:ext cx="2024775" cy="1353533"/>
          </a:xfrm>
          <a:prstGeom prst="wedgeRoundRectCallou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bg1"/>
                </a:solidFill>
              </a:rPr>
              <a:t>Hyperactivity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21" name="Rounded Rectangular Callout 20"/>
          <p:cNvSpPr/>
          <p:nvPr/>
        </p:nvSpPr>
        <p:spPr>
          <a:xfrm>
            <a:off x="9514800" y="1245150"/>
            <a:ext cx="2024775" cy="1353533"/>
          </a:xfrm>
          <a:prstGeom prst="wedgeRoundRectCallou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bg1"/>
                </a:solidFill>
              </a:rPr>
              <a:t>Inattention 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22" name="Rounded Rectangular Callout 21"/>
          <p:cNvSpPr/>
          <p:nvPr/>
        </p:nvSpPr>
        <p:spPr>
          <a:xfrm>
            <a:off x="6400884" y="4687033"/>
            <a:ext cx="2340244" cy="1633508"/>
          </a:xfrm>
          <a:prstGeom prst="wedgeRoundRectCallou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bg1"/>
                </a:solidFill>
              </a:rPr>
              <a:t>ADHD affects a child's learning and children find it hard to function in daily life.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23" name="Rounded Rectangular Callout 22"/>
          <p:cNvSpPr/>
          <p:nvPr/>
        </p:nvSpPr>
        <p:spPr>
          <a:xfrm>
            <a:off x="2432244" y="4569597"/>
            <a:ext cx="2024775" cy="1868379"/>
          </a:xfrm>
          <a:prstGeom prst="wedgeRoundRectCallou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bg1"/>
                </a:solidFill>
              </a:rPr>
              <a:t>It affects 5–8% of children, mostly boys, and often lasts into adulthood.</a:t>
            </a:r>
          </a:p>
        </p:txBody>
      </p:sp>
      <p:sp>
        <p:nvSpPr>
          <p:cNvPr id="24" name="Rounded Rectangular Callout 23"/>
          <p:cNvSpPr/>
          <p:nvPr/>
        </p:nvSpPr>
        <p:spPr>
          <a:xfrm>
            <a:off x="9350812" y="3523082"/>
            <a:ext cx="2024775" cy="1353533"/>
          </a:xfrm>
          <a:prstGeom prst="wedgeRoundRectCallou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bg1"/>
                </a:solidFill>
              </a:rPr>
              <a:t>one of the most common mental disorders.</a:t>
            </a:r>
          </a:p>
        </p:txBody>
      </p:sp>
      <p:sp>
        <p:nvSpPr>
          <p:cNvPr id="26" name="Rounded Rectangular Callout 25"/>
          <p:cNvSpPr/>
          <p:nvPr/>
        </p:nvSpPr>
        <p:spPr>
          <a:xfrm>
            <a:off x="101114" y="3523083"/>
            <a:ext cx="2024775" cy="1353533"/>
          </a:xfrm>
          <a:prstGeom prst="wedgeRoundRectCallou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bg1"/>
                </a:solidFill>
              </a:rPr>
              <a:t>Impulsivity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845861" y="5801014"/>
            <a:ext cx="2188931" cy="6469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690880" algn="just">
              <a:lnSpc>
                <a:spcPct val="107000"/>
              </a:lnSpc>
              <a:spcAft>
                <a:spcPts val="1500"/>
              </a:spcAft>
            </a:pPr>
            <a:r>
              <a:rPr lang="en-GB" sz="11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R="690880" algn="just">
              <a:lnSpc>
                <a:spcPct val="107000"/>
              </a:lnSpc>
              <a:spcAft>
                <a:spcPts val="1500"/>
              </a:spcAft>
            </a:pPr>
            <a:r>
              <a:rPr lang="en-GB" sz="11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(Organization, 2019)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90746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83C63-66C4-48B7-B6A0-C3C3166EE900}" type="slidenum">
              <a:rPr lang="en-GB" smtClean="0"/>
              <a:t>4</a:t>
            </a:fld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30068" t="18803" r="40749" b="30773"/>
          <a:stretch/>
        </p:blipFill>
        <p:spPr>
          <a:xfrm>
            <a:off x="679452" y="1890094"/>
            <a:ext cx="3412101" cy="230704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943800" y="604435"/>
            <a:ext cx="799712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chemeClr val="bg1"/>
                </a:solidFill>
              </a:rPr>
              <a:t>The effects of ADHD in the classroom</a:t>
            </a:r>
            <a:endParaRPr lang="en-GB" sz="3600" b="1" dirty="0">
              <a:solidFill>
                <a:schemeClr val="bg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400652" y="4282469"/>
            <a:ext cx="2177519" cy="3886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R="690880" algn="just">
              <a:lnSpc>
                <a:spcPct val="107000"/>
              </a:lnSpc>
              <a:spcAft>
                <a:spcPts val="1500"/>
              </a:spcAft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(CDC, 2020)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3"/>
          <a:srcRect l="15179" t="39354" r="39796" b="23146"/>
          <a:stretch/>
        </p:blipFill>
        <p:spPr>
          <a:xfrm>
            <a:off x="8014882" y="1890094"/>
            <a:ext cx="3852088" cy="2307045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8585009" y="4186941"/>
            <a:ext cx="2711833" cy="3886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R="690880" algn="just">
              <a:lnSpc>
                <a:spcPct val="107000"/>
              </a:lnSpc>
              <a:spcAft>
                <a:spcPts val="1500"/>
              </a:spcAft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(DIGITALE, 2019)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4352034" y="1779687"/>
            <a:ext cx="345911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Learning within a restricted classroom environment can </a:t>
            </a:r>
            <a:r>
              <a:rPr lang="en-GB" dirty="0" smtClean="0">
                <a:solidFill>
                  <a:schemeClr val="bg1"/>
                </a:solidFill>
              </a:rPr>
              <a:t>be the toughest environment for </a:t>
            </a:r>
            <a:r>
              <a:rPr lang="en-GB" dirty="0">
                <a:solidFill>
                  <a:schemeClr val="bg1"/>
                </a:solidFill>
              </a:rPr>
              <a:t>children with </a:t>
            </a:r>
            <a:r>
              <a:rPr lang="en-GB" dirty="0" smtClean="0">
                <a:solidFill>
                  <a:schemeClr val="bg1"/>
                </a:solidFill>
              </a:rPr>
              <a:t>ADHD. This is because it is expected that children, sit still, face the front and only answer when the teacher asks a question. Children with ADHD woul</a:t>
            </a:r>
            <a:r>
              <a:rPr lang="en-GB" dirty="0" smtClean="0">
                <a:solidFill>
                  <a:schemeClr val="bg1"/>
                </a:solidFill>
              </a:rPr>
              <a:t>d find these tasks near impossible</a:t>
            </a:r>
            <a:r>
              <a:rPr lang="en-GB" dirty="0" smtClean="0">
                <a:solidFill>
                  <a:schemeClr val="bg1"/>
                </a:solidFill>
              </a:rPr>
              <a:t> (</a:t>
            </a:r>
            <a:r>
              <a:rPr lang="en-GB" dirty="0">
                <a:solidFill>
                  <a:schemeClr val="bg1"/>
                </a:solidFill>
              </a:rPr>
              <a:t>Segal, 2019). </a:t>
            </a:r>
            <a:r>
              <a:rPr lang="en-GB" dirty="0" smtClean="0">
                <a:solidFill>
                  <a:schemeClr val="bg1"/>
                </a:solidFill>
              </a:rPr>
              <a:t>It is suggested that offering </a:t>
            </a:r>
            <a:r>
              <a:rPr lang="en-GB" dirty="0">
                <a:solidFill>
                  <a:schemeClr val="bg1"/>
                </a:solidFill>
              </a:rPr>
              <a:t>a stress ball, small toy, or another object for the child to squeeze or play with discreetly at their </a:t>
            </a:r>
            <a:r>
              <a:rPr lang="en-GB" dirty="0" smtClean="0">
                <a:solidFill>
                  <a:schemeClr val="bg1"/>
                </a:solidFill>
              </a:rPr>
              <a:t>seat can help focus their minds </a:t>
            </a:r>
            <a:r>
              <a:rPr lang="en-GB" dirty="0">
                <a:solidFill>
                  <a:schemeClr val="bg1"/>
                </a:solidFill>
              </a:rPr>
              <a:t>(Segal, 2019).</a:t>
            </a:r>
          </a:p>
        </p:txBody>
      </p:sp>
    </p:spTree>
    <p:extLst>
      <p:ext uri="{BB962C8B-B14F-4D97-AF65-F5344CB8AC3E}">
        <p14:creationId xmlns:p14="http://schemas.microsoft.com/office/powerpoint/2010/main" val="8478499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83C63-66C4-48B7-B6A0-C3C3166EE900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1653152" y="542441"/>
            <a:ext cx="8710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solidFill>
                  <a:schemeClr val="bg1"/>
                </a:solidFill>
              </a:rPr>
              <a:t>The fidget spinner</a:t>
            </a:r>
            <a:endParaRPr lang="en-GB" sz="3200" b="1" dirty="0">
              <a:solidFill>
                <a:schemeClr val="bg1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26137" t="39142" r="53494" b="25053"/>
          <a:stretch/>
        </p:blipFill>
        <p:spPr>
          <a:xfrm>
            <a:off x="2727703" y="1127216"/>
            <a:ext cx="6865749" cy="3243306"/>
          </a:xfrm>
          <a:prstGeom prst="rect">
            <a:avLst/>
          </a:prstGeom>
        </p:spPr>
      </p:pic>
      <p:sp>
        <p:nvSpPr>
          <p:cNvPr id="7" name="Wave 6"/>
          <p:cNvSpPr/>
          <p:nvPr/>
        </p:nvSpPr>
        <p:spPr>
          <a:xfrm>
            <a:off x="1046403" y="4671824"/>
            <a:ext cx="9887919" cy="1813302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The fidget spinner is a three-pronged toy, with a ball bearing in the middle. It is no larger than a child's hand and playing is simple. The aim of the device is to spin as fast as you can and for as long as possible 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2075884" y="5809690"/>
            <a:ext cx="6096000" cy="877420"/>
          </a:xfrm>
          <a:prstGeom prst="rect">
            <a:avLst/>
          </a:prstGeom>
        </p:spPr>
        <p:txBody>
          <a:bodyPr>
            <a:spAutoFit/>
          </a:bodyPr>
          <a:lstStyle/>
          <a:p>
            <a:pPr marR="690880" algn="just">
              <a:lnSpc>
                <a:spcPct val="107000"/>
              </a:lnSpc>
              <a:spcAft>
                <a:spcPts val="1500"/>
              </a:spcAft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R="690880" algn="just">
              <a:lnSpc>
                <a:spcPct val="107000"/>
              </a:lnSpc>
              <a:spcAft>
                <a:spcPts val="1500"/>
              </a:spcAft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Scheepers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2017)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26431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83C63-66C4-48B7-B6A0-C3C3166EE900}" type="slidenum">
              <a:rPr lang="en-GB" smtClean="0"/>
              <a:t>6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2030278" y="368838"/>
            <a:ext cx="908200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chemeClr val="bg1"/>
                </a:solidFill>
              </a:rPr>
              <a:t>Who invented the fidget spinner and for what reason?</a:t>
            </a:r>
            <a:endParaRPr lang="en-GB" sz="2800" b="1" dirty="0">
              <a:solidFill>
                <a:schemeClr val="bg1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69019" t="31092" r="9540" b="29925"/>
          <a:stretch/>
        </p:blipFill>
        <p:spPr>
          <a:xfrm>
            <a:off x="340963" y="1465551"/>
            <a:ext cx="4293200" cy="4782849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5016285" y="2192932"/>
            <a:ext cx="6096000" cy="446276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Catherine Hettinger first came up with concept as a way to stop Palestinian children throwing rocks at police.</a:t>
            </a:r>
          </a:p>
          <a:p>
            <a:endParaRPr lang="en-GB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Hettinger first got the idea of creating a fidget spinner after a visit to her sister in Israel. She was informed that Palestinian children were often throwing rocks at police officers. Hettinger thought by creating a spinning device this could distract frustrated children and provide a non-violent outlet for pent up energy.</a:t>
            </a:r>
          </a:p>
          <a:p>
            <a:endParaRPr lang="en-GB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Today the toy is marketed as a stress reliever for children and adults who have problems with focus or fidgeting such as those who suffer from ADHD, autism and anxiety.</a:t>
            </a:r>
          </a:p>
          <a:p>
            <a:endParaRPr lang="en-GB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/>
              <a:t>(</a:t>
            </a:r>
            <a:r>
              <a:rPr lang="en-GB" sz="1400" dirty="0" err="1"/>
              <a:t>McKernan</a:t>
            </a:r>
            <a:r>
              <a:rPr lang="en-GB" sz="1400" dirty="0"/>
              <a:t>, 2017)</a:t>
            </a:r>
          </a:p>
          <a:p>
            <a:endParaRPr lang="en-GB" dirty="0">
              <a:solidFill>
                <a:schemeClr val="bg1"/>
              </a:solidFill>
              <a:latin typeface="Independent Sans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5483839" y="1465551"/>
            <a:ext cx="5055007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  <a:latin typeface="Independent Sans"/>
              </a:rPr>
              <a:t>Catherine Hettinger</a:t>
            </a:r>
            <a:endParaRPr lang="en-GB" sz="3200" dirty="0">
              <a:solidFill>
                <a:schemeClr val="bg1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1273349" y="6248400"/>
            <a:ext cx="2523768" cy="3886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R="690880" algn="just">
              <a:lnSpc>
                <a:spcPct val="107000"/>
              </a:lnSpc>
              <a:spcAft>
                <a:spcPts val="1500"/>
              </a:spcAft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Brustein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2017)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02669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83C63-66C4-48B7-B6A0-C3C3166EE900}" type="slidenum">
              <a:rPr lang="en-GB" smtClean="0"/>
              <a:t>7</a:t>
            </a:fld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5439661" y="5728771"/>
            <a:ext cx="2487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i="1" dirty="0" smtClean="0">
                <a:solidFill>
                  <a:srgbClr val="000000"/>
                </a:solidFill>
                <a:latin typeface="Lora"/>
              </a:rPr>
              <a:t>.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5888" t="23464" r="34436" b="19544"/>
          <a:stretch/>
        </p:blipFill>
        <p:spPr>
          <a:xfrm>
            <a:off x="7338563" y="1170475"/>
            <a:ext cx="4774318" cy="44080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937287" y="320516"/>
            <a:ext cx="785764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solidFill>
                  <a:schemeClr val="bg1"/>
                </a:solidFill>
              </a:rPr>
              <a:t>Fidget Spinners and ADHD</a:t>
            </a:r>
            <a:endParaRPr lang="en-GB" sz="3200" b="1" dirty="0">
              <a:solidFill>
                <a:schemeClr val="bg1"/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8999932" y="5578475"/>
            <a:ext cx="2126223" cy="3886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R="690880" algn="just">
              <a:lnSpc>
                <a:spcPct val="107000"/>
              </a:lnSpc>
              <a:spcAft>
                <a:spcPts val="1500"/>
              </a:spcAft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(YTS, 2018)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7" name="Oval 16"/>
          <p:cNvSpPr/>
          <p:nvPr/>
        </p:nvSpPr>
        <p:spPr>
          <a:xfrm>
            <a:off x="154982" y="992127"/>
            <a:ext cx="5533465" cy="186156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/>
              <a:t>Fidget spinners </a:t>
            </a:r>
            <a:r>
              <a:rPr lang="en-GB" sz="1600" dirty="0" smtClean="0"/>
              <a:t> </a:t>
            </a:r>
            <a:r>
              <a:rPr lang="en-GB" sz="1600" dirty="0"/>
              <a:t>provide a pleasing sensory experience. The device is nearly silent and can be used to rotate between fingers.</a:t>
            </a:r>
          </a:p>
        </p:txBody>
      </p:sp>
      <p:sp>
        <p:nvSpPr>
          <p:cNvPr id="18" name="Oval 17"/>
          <p:cNvSpPr/>
          <p:nvPr/>
        </p:nvSpPr>
        <p:spPr>
          <a:xfrm>
            <a:off x="149355" y="5083325"/>
            <a:ext cx="5533465" cy="166022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 smtClean="0">
                <a:solidFill>
                  <a:schemeClr val="tx1"/>
                </a:solidFill>
              </a:rPr>
              <a:t>Fidget Spinners can keep the distracted brain focused to enable learning </a:t>
            </a:r>
          </a:p>
        </p:txBody>
      </p:sp>
      <p:sp>
        <p:nvSpPr>
          <p:cNvPr id="19" name="Oval 18"/>
          <p:cNvSpPr/>
          <p:nvPr/>
        </p:nvSpPr>
        <p:spPr>
          <a:xfrm>
            <a:off x="149355" y="2904453"/>
            <a:ext cx="5533465" cy="21057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 smtClean="0"/>
              <a:t>These can form part of a distraction to the feelings of:</a:t>
            </a:r>
          </a:p>
          <a:p>
            <a:endParaRPr lang="en-GB" sz="1600" dirty="0" smtClean="0">
              <a:solidFill>
                <a:schemeClr val="tx1"/>
              </a:solidFill>
            </a:endParaRPr>
          </a:p>
          <a:p>
            <a:r>
              <a:rPr lang="en-GB" sz="1600" dirty="0" smtClean="0">
                <a:solidFill>
                  <a:schemeClr val="tx1"/>
                </a:solidFill>
              </a:rPr>
              <a:t>Inattention</a:t>
            </a:r>
          </a:p>
          <a:p>
            <a:r>
              <a:rPr lang="en-GB" sz="1600" dirty="0" smtClean="0">
                <a:solidFill>
                  <a:schemeClr val="tx1"/>
                </a:solidFill>
              </a:rPr>
              <a:t>hyperactivity</a:t>
            </a:r>
          </a:p>
          <a:p>
            <a:r>
              <a:rPr lang="en-GB" sz="1600" dirty="0" smtClean="0">
                <a:solidFill>
                  <a:schemeClr val="tx1"/>
                </a:solidFill>
              </a:rPr>
              <a:t>Impulsivity caused by having ADHD</a:t>
            </a:r>
          </a:p>
        </p:txBody>
      </p:sp>
      <p:sp>
        <p:nvSpPr>
          <p:cNvPr id="21" name="Rectangle 20"/>
          <p:cNvSpPr/>
          <p:nvPr/>
        </p:nvSpPr>
        <p:spPr>
          <a:xfrm>
            <a:off x="6630" y="6526705"/>
            <a:ext cx="1930657" cy="28995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R="690880" algn="just">
              <a:lnSpc>
                <a:spcPct val="107000"/>
              </a:lnSpc>
              <a:spcAft>
                <a:spcPts val="1500"/>
              </a:spcAft>
            </a:pPr>
            <a:r>
              <a:rPr lang="en-GB" sz="1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(Pappas, 2017)</a:t>
            </a: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85371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3160120" y="235922"/>
            <a:ext cx="631615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base"/>
            <a:r>
              <a:rPr lang="en-GB" sz="2400" b="1" dirty="0">
                <a:solidFill>
                  <a:srgbClr val="222222"/>
                </a:solidFill>
                <a:latin typeface="inherit"/>
              </a:rPr>
              <a:t>The learning benefits of the fidget spinner</a:t>
            </a:r>
            <a:endParaRPr lang="en-GB" sz="2400" b="1" i="0" dirty="0">
              <a:solidFill>
                <a:srgbClr val="222222"/>
              </a:solidFill>
              <a:effectLst/>
              <a:latin typeface="Droid Serif"/>
            </a:endParaRPr>
          </a:p>
        </p:txBody>
      </p:sp>
      <p:sp>
        <p:nvSpPr>
          <p:cNvPr id="15" name="6-Point Star 14"/>
          <p:cNvSpPr/>
          <p:nvPr/>
        </p:nvSpPr>
        <p:spPr>
          <a:xfrm>
            <a:off x="3564610" y="1658319"/>
            <a:ext cx="4383194" cy="4029559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Fidget Spinners are said to have an educational and development benefit.</a:t>
            </a:r>
            <a:endParaRPr lang="en-GB" dirty="0"/>
          </a:p>
        </p:txBody>
      </p:sp>
      <p:cxnSp>
        <p:nvCxnSpPr>
          <p:cNvPr id="17" name="Straight Arrow Connector 16"/>
          <p:cNvCxnSpPr/>
          <p:nvPr/>
        </p:nvCxnSpPr>
        <p:spPr>
          <a:xfrm flipH="1" flipV="1">
            <a:off x="3068665" y="1902908"/>
            <a:ext cx="495945" cy="669811"/>
          </a:xfrm>
          <a:prstGeom prst="straightConnector1">
            <a:avLst/>
          </a:prstGeom>
          <a:ln>
            <a:solidFill>
              <a:schemeClr val="bg1">
                <a:alpha val="6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6-Point Star 19"/>
          <p:cNvSpPr/>
          <p:nvPr/>
        </p:nvSpPr>
        <p:spPr>
          <a:xfrm>
            <a:off x="387214" y="183397"/>
            <a:ext cx="2681450" cy="2182523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It can help with fine-motor control</a:t>
            </a:r>
            <a:endParaRPr lang="en-GB" dirty="0"/>
          </a:p>
        </p:txBody>
      </p:sp>
      <p:cxnSp>
        <p:nvCxnSpPr>
          <p:cNvPr id="22" name="Straight Arrow Connector 21"/>
          <p:cNvCxnSpPr/>
          <p:nvPr/>
        </p:nvCxnSpPr>
        <p:spPr>
          <a:xfrm>
            <a:off x="7947804" y="4680488"/>
            <a:ext cx="492192" cy="335458"/>
          </a:xfrm>
          <a:prstGeom prst="straightConnector1">
            <a:avLst/>
          </a:prstGeom>
          <a:ln>
            <a:solidFill>
              <a:schemeClr val="bg1">
                <a:alpha val="6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5" idx="3"/>
          </p:cNvCxnSpPr>
          <p:nvPr/>
        </p:nvCxnSpPr>
        <p:spPr>
          <a:xfrm flipH="1">
            <a:off x="3160120" y="4680488"/>
            <a:ext cx="404491" cy="89053"/>
          </a:xfrm>
          <a:prstGeom prst="straightConnector1">
            <a:avLst/>
          </a:prstGeom>
          <a:ln>
            <a:solidFill>
              <a:schemeClr val="bg1">
                <a:alpha val="6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6-Point Star 23"/>
          <p:cNvSpPr/>
          <p:nvPr/>
        </p:nvSpPr>
        <p:spPr>
          <a:xfrm>
            <a:off x="387214" y="4292230"/>
            <a:ext cx="2681450" cy="2182523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It can help with hand-eye coordination</a:t>
            </a:r>
            <a:endParaRPr lang="en-GB" dirty="0"/>
          </a:p>
        </p:txBody>
      </p:sp>
      <p:sp>
        <p:nvSpPr>
          <p:cNvPr id="27" name="6-Point Star 26"/>
          <p:cNvSpPr/>
          <p:nvPr/>
        </p:nvSpPr>
        <p:spPr>
          <a:xfrm>
            <a:off x="8490245" y="4375301"/>
            <a:ext cx="3257470" cy="2182523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It can help with muscle development in hands and fingers</a:t>
            </a:r>
            <a:endParaRPr lang="en-GB" dirty="0"/>
          </a:p>
        </p:txBody>
      </p:sp>
      <p:sp>
        <p:nvSpPr>
          <p:cNvPr id="28" name="6-Point Star 27"/>
          <p:cNvSpPr/>
          <p:nvPr/>
        </p:nvSpPr>
        <p:spPr>
          <a:xfrm>
            <a:off x="9123336" y="311015"/>
            <a:ext cx="2681450" cy="2182523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It can help with manual dexterity</a:t>
            </a:r>
            <a:endParaRPr lang="en-GB" dirty="0"/>
          </a:p>
        </p:txBody>
      </p:sp>
      <p:cxnSp>
        <p:nvCxnSpPr>
          <p:cNvPr id="29" name="Straight Arrow Connector 28"/>
          <p:cNvCxnSpPr/>
          <p:nvPr/>
        </p:nvCxnSpPr>
        <p:spPr>
          <a:xfrm flipV="1">
            <a:off x="8018253" y="2062448"/>
            <a:ext cx="970764" cy="575706"/>
          </a:xfrm>
          <a:prstGeom prst="straightConnector1">
            <a:avLst/>
          </a:prstGeom>
          <a:ln>
            <a:solidFill>
              <a:schemeClr val="bg1">
                <a:alpha val="6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Rectangle 31"/>
          <p:cNvSpPr/>
          <p:nvPr/>
        </p:nvSpPr>
        <p:spPr>
          <a:xfrm>
            <a:off x="3068664" y="6234888"/>
            <a:ext cx="2780248" cy="3886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R="690880" algn="just">
              <a:lnSpc>
                <a:spcPct val="107000"/>
              </a:lnSpc>
              <a:spcAft>
                <a:spcPts val="1500"/>
              </a:spcAft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Scheepers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2017)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37048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83C63-66C4-48B7-B6A0-C3C3166EE900}" type="slidenum">
              <a:rPr lang="en-GB" smtClean="0"/>
              <a:t>9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697424" y="433953"/>
            <a:ext cx="112672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chemeClr val="bg1"/>
                </a:solidFill>
              </a:rPr>
              <a:t>Is the fidget spinner more of a hindrance than a benefit in the classroom?</a:t>
            </a:r>
            <a:endParaRPr lang="en-GB" sz="2800" b="1" dirty="0">
              <a:solidFill>
                <a:schemeClr val="bg1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2722828" y="1431381"/>
            <a:ext cx="43860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bg1"/>
                </a:solidFill>
              </a:rPr>
              <a:t>Positives of a fidget spinner</a:t>
            </a:r>
            <a:endParaRPr lang="en-GB" sz="2400" b="1" dirty="0">
              <a:solidFill>
                <a:schemeClr val="bg1"/>
              </a:solidFill>
            </a:endParaRPr>
          </a:p>
        </p:txBody>
      </p:sp>
      <p:sp>
        <p:nvSpPr>
          <p:cNvPr id="16" name="Oval 15"/>
          <p:cNvSpPr/>
          <p:nvPr/>
        </p:nvSpPr>
        <p:spPr>
          <a:xfrm>
            <a:off x="960895" y="2092271"/>
            <a:ext cx="4463512" cy="210777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Fidget spinners can </a:t>
            </a:r>
            <a:r>
              <a:rPr lang="en-GB" sz="1600" dirty="0" smtClean="0"/>
              <a:t>replace more harmful relief. ADHD children can often feel overwhelmed and anxious and can be often seen </a:t>
            </a:r>
            <a:r>
              <a:rPr lang="en-GB" sz="1600" dirty="0" smtClean="0"/>
              <a:t>biting </a:t>
            </a:r>
            <a:r>
              <a:rPr lang="en-GB" sz="1600" dirty="0" smtClean="0"/>
              <a:t>nails or </a:t>
            </a:r>
            <a:r>
              <a:rPr lang="en-GB" sz="1600" dirty="0" smtClean="0"/>
              <a:t>pinching </a:t>
            </a:r>
            <a:r>
              <a:rPr lang="en-GB" sz="1600" dirty="0" smtClean="0"/>
              <a:t>skin.</a:t>
            </a:r>
            <a:endParaRPr lang="en-GB" sz="1600" dirty="0"/>
          </a:p>
        </p:txBody>
      </p:sp>
      <p:sp>
        <p:nvSpPr>
          <p:cNvPr id="19" name="Oval 18"/>
          <p:cNvSpPr/>
          <p:nvPr/>
        </p:nvSpPr>
        <p:spPr>
          <a:xfrm>
            <a:off x="6692685" y="1686732"/>
            <a:ext cx="4463512" cy="210777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Using a fidget spinner is considered a rapid stress management technique (RSMT)</a:t>
            </a:r>
            <a:endParaRPr lang="en-GB" sz="1600" dirty="0"/>
          </a:p>
        </p:txBody>
      </p:sp>
      <p:sp>
        <p:nvSpPr>
          <p:cNvPr id="20" name="Oval 19"/>
          <p:cNvSpPr/>
          <p:nvPr/>
        </p:nvSpPr>
        <p:spPr>
          <a:xfrm>
            <a:off x="4460929" y="4342809"/>
            <a:ext cx="4463512" cy="210777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Using a fidget spinner may distract a child with ADHD moving out of their seat, squirming or shouting out when not appropriate.</a:t>
            </a:r>
            <a:endParaRPr lang="en-GB" sz="1600" dirty="0"/>
          </a:p>
        </p:txBody>
      </p:sp>
      <p:sp>
        <p:nvSpPr>
          <p:cNvPr id="23" name="Rectangle 22"/>
          <p:cNvSpPr/>
          <p:nvPr/>
        </p:nvSpPr>
        <p:spPr>
          <a:xfrm>
            <a:off x="263180" y="6248400"/>
            <a:ext cx="2459648" cy="3886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R="690880" algn="just">
              <a:lnSpc>
                <a:spcPct val="107000"/>
              </a:lnSpc>
              <a:spcAft>
                <a:spcPts val="1500"/>
              </a:spcAft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Naftulin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2017)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51343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83C63-66C4-48B7-B6A0-C3C3166EE900}" type="slidenum">
              <a:rPr lang="en-GB" smtClean="0"/>
              <a:t>10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2278251" y="376947"/>
            <a:ext cx="79351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>
                <a:solidFill>
                  <a:schemeClr val="bg1"/>
                </a:solidFill>
              </a:rPr>
              <a:t>Negatives of a fidget spinner</a:t>
            </a:r>
            <a:endParaRPr lang="en-GB" sz="2400" b="1" dirty="0">
              <a:solidFill>
                <a:schemeClr val="bg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338111" y="3752141"/>
            <a:ext cx="3363132" cy="163590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The use of fidget spinners is not a long term solution and ineffective after a period of time</a:t>
            </a:r>
            <a:endParaRPr lang="en-GB" dirty="0"/>
          </a:p>
        </p:txBody>
      </p:sp>
      <p:sp>
        <p:nvSpPr>
          <p:cNvPr id="8" name="Rounded Rectangle 7"/>
          <p:cNvSpPr/>
          <p:nvPr/>
        </p:nvSpPr>
        <p:spPr>
          <a:xfrm>
            <a:off x="4564251" y="3752140"/>
            <a:ext cx="3363132" cy="163590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The fidget spinner can cause lack of attention at times when in use</a:t>
            </a:r>
            <a:endParaRPr lang="en-GB" dirty="0"/>
          </a:p>
        </p:txBody>
      </p:sp>
      <p:sp>
        <p:nvSpPr>
          <p:cNvPr id="9" name="Rounded Rectangle 8"/>
          <p:cNvSpPr/>
          <p:nvPr/>
        </p:nvSpPr>
        <p:spPr>
          <a:xfrm>
            <a:off x="8531817" y="3752139"/>
            <a:ext cx="3363132" cy="163590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fidget spinners negatively influence young children with ADHD’s attentional functioning</a:t>
            </a:r>
          </a:p>
        </p:txBody>
      </p:sp>
      <p:sp>
        <p:nvSpPr>
          <p:cNvPr id="10" name="Rectangle 9"/>
          <p:cNvSpPr/>
          <p:nvPr/>
        </p:nvSpPr>
        <p:spPr>
          <a:xfrm>
            <a:off x="2778888" y="6248400"/>
            <a:ext cx="2408352" cy="3886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R="690880" algn="just">
              <a:lnSpc>
                <a:spcPct val="107000"/>
              </a:lnSpc>
              <a:spcAft>
                <a:spcPts val="1500"/>
              </a:spcAft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(Source, 2018)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Rounded Rectangle 10"/>
          <p:cNvSpPr/>
          <p:nvPr/>
        </p:nvSpPr>
        <p:spPr>
          <a:xfrm>
            <a:off x="294468" y="1255882"/>
            <a:ext cx="3363132" cy="163590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Gross motor activity is needed to sustain attention. Fidget spinners do not use gross motor skills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7266471" y="6277817"/>
            <a:ext cx="18646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(Rapport, 2015) </a:t>
            </a:r>
            <a:endParaRPr lang="en-GB" dirty="0"/>
          </a:p>
        </p:txBody>
      </p:sp>
      <p:sp>
        <p:nvSpPr>
          <p:cNvPr id="12" name="Rounded Rectangle 11"/>
          <p:cNvSpPr/>
          <p:nvPr/>
        </p:nvSpPr>
        <p:spPr>
          <a:xfrm>
            <a:off x="4564251" y="1255882"/>
            <a:ext cx="3363132" cy="163590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Like any toy a child will become bored and this can be more of a distraction than a help</a:t>
            </a:r>
            <a:endParaRPr lang="en-GB" dirty="0"/>
          </a:p>
        </p:txBody>
      </p:sp>
      <p:sp>
        <p:nvSpPr>
          <p:cNvPr id="13" name="Rounded Rectangle 12"/>
          <p:cNvSpPr/>
          <p:nvPr/>
        </p:nvSpPr>
        <p:spPr>
          <a:xfrm>
            <a:off x="8531817" y="1255881"/>
            <a:ext cx="3363132" cy="163590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It will be hard to complete work whilst focusing on a hand device therefore the child will lose focus.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69401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83C63-66C4-48B7-B6A0-C3C3166EE900}" type="slidenum">
              <a:rPr lang="en-GB" smtClean="0"/>
              <a:t>11</a:t>
            </a:fld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599269" y="928415"/>
            <a:ext cx="11225938" cy="114700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Foundation, M. H. (2020). </a:t>
            </a:r>
            <a:r>
              <a:rPr lang="en-GB" sz="1200" i="1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www.mentalhealth.org.uk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Retrieved 04 24, 2020, from https://www.mentalhealth.org.uk/learning-disabilities/help-information/learning-disability-statistics-: 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www.mentalhealth.org.uk/learning-disabilities/help-information/learning-disability-statistics-</a:t>
            </a:r>
            <a:endParaRPr lang="en-GB" sz="1200" dirty="0" smtClean="0">
              <a:solidFill>
                <a:schemeClr val="bg1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Arkell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H. (2020). </a:t>
            </a:r>
            <a:r>
              <a:rPr lang="en-GB" sz="12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www.helenarkell.org.uk/about-dyslexia/what-is-an-spld.php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Retrieved 04 09, 2020, from www.helenarkell.org.uk: 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www.helenarkell.org.uk/about-dyslexia/what-is-an-spld.php</a:t>
            </a:r>
            <a:endParaRPr lang="en-GB" sz="12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Organization, W. H. (2019). </a:t>
            </a:r>
            <a:r>
              <a:rPr lang="en-GB" sz="12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ATTENTION DEFICIT HYPERACTIVITY DISORDER (ADHD).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Retrieved 04 25, 2020, from 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applications.emro.who.int/docs/EMRPUB_leaflet_2019_mnh_214_en.pdf?ua=1&amp;ua=1</a:t>
            </a:r>
            <a:endParaRPr lang="en-GB" sz="12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CDC. (2020). </a:t>
            </a:r>
            <a:r>
              <a:rPr lang="en-GB" sz="12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www.cdc.gov/ncbddd/adhd/conditions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Retrieved 04 26, 2020, from www.cdc.gov: 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www.cdc.gov/ncbddd/adhd/conditions.html</a:t>
            </a:r>
            <a:endParaRPr lang="en-GB" sz="12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DIGITALE, E. (2019). </a:t>
            </a:r>
            <a:r>
              <a:rPr lang="en-GB" sz="12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School readiness impaired in </a:t>
            </a:r>
            <a:r>
              <a:rPr lang="en-GB" sz="1200" i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preschoolers</a:t>
            </a:r>
            <a:r>
              <a:rPr lang="en-GB" sz="12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with ADHD symptoms.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Stanford University School of Medicine, Stanford Medicine. Retrieved 04 25, 2020, from 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med.stanford.edu/news/all-news/2019/07/school-readiness-impaired-in-preschoolers-with-adhd-symptoms.html</a:t>
            </a:r>
            <a:endParaRPr lang="en-GB" sz="12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Segal, S. (2019). </a:t>
            </a:r>
            <a:r>
              <a:rPr lang="en-GB" sz="12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www.helpguide.org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Retrieved 04 16, 2020, from https://www.helpguide.org/articles/add-adhd/attention-deficit-disorder-adhd-and-school.htm: 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www.helpguide.org/articles/add-adhd/attention-deficit-disorder-adhd-and-school.htm</a:t>
            </a:r>
            <a:endParaRPr lang="en-GB" sz="12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Scheepers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X. (2017, 06 5). </a:t>
            </a:r>
            <a:r>
              <a:rPr lang="en-GB" sz="12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benefits of a fidget spinner for your child’s development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Retrieved 04 25, 2020, from www.livingandloving.co.za: 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www.livingandloving.co.za/child/benefits-fidget-spinner-childs-development</a:t>
            </a:r>
            <a:endParaRPr lang="en-GB" sz="12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Pappas, S. (2017, 08 15). </a:t>
            </a:r>
            <a:r>
              <a:rPr lang="en-GB" sz="12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Fidget Spinners: What They Are, How They Work and Why the Controversy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Retrieved 04 25, 2020, from www.livescience.com: 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www.livescience.com/58916-fidget-spinner-faq.html</a:t>
            </a:r>
            <a:endParaRPr lang="en-GB" sz="12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YTS. (2018, 04 25). </a:t>
            </a:r>
            <a:r>
              <a:rPr lang="en-GB" sz="12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www.yourtherapysource.com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Retrieved 04 25, 2020, from ADHD, ATTENTION SPAN: 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https://www.yourtherapysource.com/blog1/2018/04/25/fidget-spinners-and-adhd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/</a:t>
            </a:r>
            <a:endParaRPr lang="en-GB" sz="12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McKernan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B. (2017, 06 27). Fidget spinners were invented to bring peace to Middle East but haven’t made their creator a penny. </a:t>
            </a:r>
            <a:r>
              <a:rPr lang="en-GB" sz="1200" i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Independant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Retrieved 04 25, 2020, from 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www.independent.co.uk/news/world/middle-east/fidget-spinners-middle-east-peace-inventor-creator-name-profit-craze-trend-novelty-a7810516.html</a:t>
            </a:r>
            <a:endParaRPr lang="en-GB" sz="12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Brustein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 (2017). How the fidget spinner origin story spun out of control. </a:t>
            </a:r>
            <a:r>
              <a:rPr lang="en-GB" sz="12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Sydney Morning Herald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Retrieved 04 25, 2020, from 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www.smh.com.au/business/companies/how-the-fidget-spinner-origin-story-spun-out-of-control-20170512-gw35ee.html</a:t>
            </a:r>
            <a:endParaRPr lang="en-GB" sz="12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endParaRPr lang="en-GB" sz="12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endParaRPr lang="en-GB" sz="12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endParaRPr lang="en-GB" sz="12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endParaRPr lang="en-GB" sz="12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endParaRPr lang="en-GB" sz="12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endParaRPr lang="en-GB" sz="12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endParaRPr lang="en-GB" sz="12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endParaRPr lang="en-GB" sz="1200" dirty="0" smtClean="0">
              <a:solidFill>
                <a:schemeClr val="bg1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endParaRPr lang="en-GB" sz="1200" dirty="0">
              <a:solidFill>
                <a:schemeClr val="bg1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endParaRPr lang="en-GB" sz="1200" dirty="0">
              <a:solidFill>
                <a:schemeClr val="bg1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67800" y="185641"/>
            <a:ext cx="104665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chemeClr val="bg1"/>
                </a:solidFill>
              </a:rPr>
              <a:t>References</a:t>
            </a:r>
            <a:endParaRPr lang="en-GB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27763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283C63-66C4-48B7-B6A0-C3C3166EE900}" type="slidenum">
              <a:rPr lang="en-GB" smtClean="0"/>
              <a:t>12</a:t>
            </a:fld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583769" y="751132"/>
            <a:ext cx="10921676" cy="23838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Naftulin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J. (2017, 05 08). </a:t>
            </a:r>
            <a:r>
              <a:rPr lang="en-GB" sz="1200" i="1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Can Fidget Spinners Really Help Anxiety and ADHD? An Expert Weighs In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Retrieved from www.health.com: 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www.health.com/condition/adhd/fidget-spinners-anxiety-adhd-autism</a:t>
            </a:r>
            <a:endParaRPr lang="en-GB" sz="1200" dirty="0" smtClean="0">
              <a:solidFill>
                <a:schemeClr val="bg1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Rapport, M. D. (2015). Hyperactivity in Attention-Deficit/Hyperactivity Disorder (ADHD): Impairing Deficit or Compensatory </a:t>
            </a:r>
            <a:r>
              <a:rPr lang="en-GB" sz="1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  <a:r>
              <a:rPr lang="en-GB" sz="12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Abnormal Child Psychology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Retrieved 04 25, 2020, from 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link.springer.com/article/10.1007/s10802-015-0011-1</a:t>
            </a:r>
            <a:endParaRPr lang="en-GB" sz="12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Source, Y. T. (2018, 04 25). </a:t>
            </a:r>
            <a:r>
              <a:rPr lang="en-GB" sz="12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ADHD, ATTENTION SPAN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Retrieved 04 25, 2020, from www.yourtherapysource.com: 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https://www.yourtherapysource.com/blog1/2018/04/25/fidget-spinners-and-adhd</a:t>
            </a:r>
            <a:r>
              <a:rPr lang="en-GB" sz="1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/</a:t>
            </a:r>
            <a:endParaRPr lang="en-GB" sz="12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endParaRPr lang="en-GB" sz="1200" dirty="0">
              <a:solidFill>
                <a:schemeClr val="bg1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6654764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1074</TotalTime>
  <Words>1145</Words>
  <Application>Microsoft Office PowerPoint</Application>
  <PresentationFormat>Widescreen</PresentationFormat>
  <Paragraphs>117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4" baseType="lpstr">
      <vt:lpstr>Arial</vt:lpstr>
      <vt:lpstr>Arial Black</vt:lpstr>
      <vt:lpstr>Calibri</vt:lpstr>
      <vt:lpstr>Century Gothic</vt:lpstr>
      <vt:lpstr>Droid Serif</vt:lpstr>
      <vt:lpstr>Independent Sans</vt:lpstr>
      <vt:lpstr>inherit</vt:lpstr>
      <vt:lpstr>Lora</vt:lpstr>
      <vt:lpstr>Muli</vt:lpstr>
      <vt:lpstr>Times New Roman</vt:lpstr>
      <vt:lpstr>Wingdings 3</vt:lpstr>
      <vt:lpstr>Slice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Dylan Thomas Community School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 Simons (Dylan Thomas Community School)</dc:creator>
  <cp:lastModifiedBy>Tracy Simons</cp:lastModifiedBy>
  <cp:revision>63</cp:revision>
  <dcterms:created xsi:type="dcterms:W3CDTF">2020-01-10T10:41:22Z</dcterms:created>
  <dcterms:modified xsi:type="dcterms:W3CDTF">2020-04-26T10:21:23Z</dcterms:modified>
</cp:coreProperties>
</file>