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3.xml" ContentType="application/vnd.openxmlformats-officedocument.presentationml.tags+xml"/>
  <Override PartName="/ppt/notesSlides/notesSlide9.xml" ContentType="application/vnd.openxmlformats-officedocument.presentationml.notesSlide+xml"/>
  <Override PartName="/ppt/tags/tag4.xml" ContentType="application/vnd.openxmlformats-officedocument.presentationml.tags+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5.xml" ContentType="application/vnd.openxmlformats-officedocument.presentationml.tags+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6.xml" ContentType="application/vnd.openxmlformats-officedocument.presentationml.tags+xml"/>
  <Override PartName="/ppt/tags/tag7.xml" ContentType="application/vnd.openxmlformats-officedocument.presentationml.tags+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8.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9.xml" ContentType="application/vnd.openxmlformats-officedocument.presentationml.tags+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10.xml" ContentType="application/vnd.openxmlformats-officedocument.presentationml.tags+xml"/>
  <Override PartName="/ppt/notesSlides/notesSlide23.xml" ContentType="application/vnd.openxmlformats-officedocument.presentationml.notesSlide+xml"/>
  <Override PartName="/ppt/tags/tag11.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40" r:id="rId1"/>
  </p:sldMasterIdLst>
  <p:notesMasterIdLst>
    <p:notesMasterId r:id="rId53"/>
  </p:notesMasterIdLst>
  <p:handoutMasterIdLst>
    <p:handoutMasterId r:id="rId54"/>
  </p:handoutMasterIdLst>
  <p:sldIdLst>
    <p:sldId id="299" r:id="rId2"/>
    <p:sldId id="307" r:id="rId3"/>
    <p:sldId id="308" r:id="rId4"/>
    <p:sldId id="309" r:id="rId5"/>
    <p:sldId id="310" r:id="rId6"/>
    <p:sldId id="311" r:id="rId7"/>
    <p:sldId id="312" r:id="rId8"/>
    <p:sldId id="313" r:id="rId9"/>
    <p:sldId id="314" r:id="rId10"/>
    <p:sldId id="315" r:id="rId11"/>
    <p:sldId id="316" r:id="rId12"/>
    <p:sldId id="317" r:id="rId13"/>
    <p:sldId id="318" r:id="rId14"/>
    <p:sldId id="319" r:id="rId15"/>
    <p:sldId id="320" r:id="rId16"/>
    <p:sldId id="271" r:id="rId17"/>
    <p:sldId id="321" r:id="rId18"/>
    <p:sldId id="322" r:id="rId19"/>
    <p:sldId id="323" r:id="rId20"/>
    <p:sldId id="324" r:id="rId21"/>
    <p:sldId id="325" r:id="rId22"/>
    <p:sldId id="326" r:id="rId23"/>
    <p:sldId id="327" r:id="rId24"/>
    <p:sldId id="328" r:id="rId25"/>
    <p:sldId id="329" r:id="rId26"/>
    <p:sldId id="300" r:id="rId27"/>
    <p:sldId id="302" r:id="rId28"/>
    <p:sldId id="330" r:id="rId29"/>
    <p:sldId id="331" r:id="rId30"/>
    <p:sldId id="332" r:id="rId31"/>
    <p:sldId id="333" r:id="rId32"/>
    <p:sldId id="334" r:id="rId33"/>
    <p:sldId id="335" r:id="rId34"/>
    <p:sldId id="336" r:id="rId35"/>
    <p:sldId id="337" r:id="rId36"/>
    <p:sldId id="338" r:id="rId37"/>
    <p:sldId id="339" r:id="rId38"/>
    <p:sldId id="340" r:id="rId39"/>
    <p:sldId id="341" r:id="rId40"/>
    <p:sldId id="342" r:id="rId41"/>
    <p:sldId id="343" r:id="rId42"/>
    <p:sldId id="344" r:id="rId43"/>
    <p:sldId id="306" r:id="rId44"/>
    <p:sldId id="345" r:id="rId45"/>
    <p:sldId id="274" r:id="rId46"/>
    <p:sldId id="347" r:id="rId47"/>
    <p:sldId id="349" r:id="rId48"/>
    <p:sldId id="348" r:id="rId49"/>
    <p:sldId id="350" r:id="rId50"/>
    <p:sldId id="351" r:id="rId51"/>
    <p:sldId id="346" r:id="rId52"/>
  </p:sldIdLst>
  <p:sldSz cx="9144000" cy="6858000" type="screen4x3"/>
  <p:notesSz cx="6669088" cy="9753600"/>
  <p:custDataLst>
    <p:tags r:id="rId55"/>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30F4BE-CEE1-44DA-99D0-10E76ED1C26A}" v="144" dt="2026-10-13T10:07:20.8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395" autoAdjust="0"/>
    <p:restoredTop sz="67792" autoAdjust="0"/>
  </p:normalViewPr>
  <p:slideViewPr>
    <p:cSldViewPr>
      <p:cViewPr>
        <p:scale>
          <a:sx n="68" d="100"/>
          <a:sy n="68" d="100"/>
        </p:scale>
        <p:origin x="1032"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32" d="100"/>
          <a:sy n="32" d="100"/>
        </p:scale>
        <p:origin x="-1699" y="-96"/>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gs" Target="tags/tag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ata4.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svg"/></Relationships>
</file>

<file path=ppt/diagrams/_rels/data6.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4.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svg"/></Relationships>
</file>

<file path=ppt/diagrams/_rels/drawing6.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5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1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1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2B70B6-144E-4DBD-AEFA-0819FBD7ABEB}" type="doc">
      <dgm:prSet loTypeId="urn:microsoft.com/office/officeart/2018/2/layout/IconVerticalSolidList" loCatId="icon" qsTypeId="urn:microsoft.com/office/officeart/2005/8/quickstyle/simple1#239" qsCatId="simple" csTypeId="urn:microsoft.com/office/officeart/2018/5/colors/Iconchunking_neutralbg_colorful1" csCatId="colorful" phldr="1"/>
      <dgm:spPr/>
      <dgm:t>
        <a:bodyPr/>
        <a:lstStyle/>
        <a:p>
          <a:endParaRPr lang="en-US"/>
        </a:p>
      </dgm:t>
    </dgm:pt>
    <dgm:pt modelId="{C6D443BE-AED9-480A-A1E6-9927EFF12DD1}">
      <dgm:prSet/>
      <dgm:spPr/>
      <dgm:t>
        <a:bodyPr/>
        <a:lstStyle/>
        <a:p>
          <a:r>
            <a:rPr lang="en-US" b="1"/>
            <a:t>WEEK 3</a:t>
          </a:r>
          <a:endParaRPr lang="en-US"/>
        </a:p>
      </dgm:t>
    </dgm:pt>
    <dgm:pt modelId="{E4626199-E173-4D60-A80A-AF1FBE10A84B}" type="parTrans" cxnId="{80C98D7E-1A93-46BC-8B58-C62153EB0854}">
      <dgm:prSet/>
      <dgm:spPr/>
      <dgm:t>
        <a:bodyPr/>
        <a:lstStyle/>
        <a:p>
          <a:endParaRPr lang="en-US"/>
        </a:p>
      </dgm:t>
    </dgm:pt>
    <dgm:pt modelId="{C17E8B66-599C-49A6-BC6E-B05C3E324B24}" type="sibTrans" cxnId="{80C98D7E-1A93-46BC-8B58-C62153EB0854}">
      <dgm:prSet/>
      <dgm:spPr/>
      <dgm:t>
        <a:bodyPr/>
        <a:lstStyle/>
        <a:p>
          <a:endParaRPr lang="en-US"/>
        </a:p>
      </dgm:t>
    </dgm:pt>
    <dgm:pt modelId="{B0562477-7132-48D0-834B-CBEAFF857CB6}">
      <dgm:prSet/>
      <dgm:spPr/>
      <dgm:t>
        <a:bodyPr/>
        <a:lstStyle/>
        <a:p>
          <a:r>
            <a:rPr lang="en-US" b="1"/>
            <a:t>STARTING A BUSINESS AS AN LLP </a:t>
          </a:r>
          <a:endParaRPr lang="en-US"/>
        </a:p>
      </dgm:t>
    </dgm:pt>
    <dgm:pt modelId="{F1D48E36-A651-4309-B348-BDF62CB7EE84}" type="parTrans" cxnId="{FBA6CB28-BB74-4441-AC34-C20CFA5A5A49}">
      <dgm:prSet/>
      <dgm:spPr/>
      <dgm:t>
        <a:bodyPr/>
        <a:lstStyle/>
        <a:p>
          <a:endParaRPr lang="en-US"/>
        </a:p>
      </dgm:t>
    </dgm:pt>
    <dgm:pt modelId="{82975817-7957-4E8F-BA94-27FE83CAD6B1}" type="sibTrans" cxnId="{FBA6CB28-BB74-4441-AC34-C20CFA5A5A49}">
      <dgm:prSet/>
      <dgm:spPr/>
      <dgm:t>
        <a:bodyPr/>
        <a:lstStyle/>
        <a:p>
          <a:endParaRPr lang="en-US"/>
        </a:p>
      </dgm:t>
    </dgm:pt>
    <dgm:pt modelId="{B2A07C1D-1D46-4930-B3FC-6DBC7C4EB827}">
      <dgm:prSet/>
      <dgm:spPr/>
      <dgm:t>
        <a:bodyPr/>
        <a:lstStyle/>
        <a:p>
          <a:r>
            <a:rPr lang="en-US" b="1"/>
            <a:t>AN INTRODUCTION TO COMPANY LAW AND THE FORMATION OF COMPANIES</a:t>
          </a:r>
          <a:endParaRPr lang="en-US"/>
        </a:p>
      </dgm:t>
    </dgm:pt>
    <dgm:pt modelId="{6F4CA172-58F0-4A73-B65C-ABFB152BE5A8}" type="parTrans" cxnId="{870617EE-8D85-4150-BBA5-EBBCDD6E8BDA}">
      <dgm:prSet/>
      <dgm:spPr/>
      <dgm:t>
        <a:bodyPr/>
        <a:lstStyle/>
        <a:p>
          <a:endParaRPr lang="en-US"/>
        </a:p>
      </dgm:t>
    </dgm:pt>
    <dgm:pt modelId="{EE9D76D8-ECC8-4819-A1FE-C9A62043D8BC}" type="sibTrans" cxnId="{870617EE-8D85-4150-BBA5-EBBCDD6E8BDA}">
      <dgm:prSet/>
      <dgm:spPr/>
      <dgm:t>
        <a:bodyPr/>
        <a:lstStyle/>
        <a:p>
          <a:endParaRPr lang="en-US"/>
        </a:p>
      </dgm:t>
    </dgm:pt>
    <dgm:pt modelId="{4844556C-4ECA-4E64-A567-77954ED429F7}" type="pres">
      <dgm:prSet presAssocID="{022B70B6-144E-4DBD-AEFA-0819FBD7ABEB}" presName="root" presStyleCnt="0">
        <dgm:presLayoutVars>
          <dgm:dir/>
          <dgm:resizeHandles val="exact"/>
        </dgm:presLayoutVars>
      </dgm:prSet>
      <dgm:spPr/>
    </dgm:pt>
    <dgm:pt modelId="{674CB7A1-A46E-4AB1-871E-3287C9274CA8}" type="pres">
      <dgm:prSet presAssocID="{C6D443BE-AED9-480A-A1E6-9927EFF12DD1}" presName="compNode" presStyleCnt="0"/>
      <dgm:spPr/>
    </dgm:pt>
    <dgm:pt modelId="{9D916DD6-281B-408F-B73F-3048180E6C0A}" type="pres">
      <dgm:prSet presAssocID="{C6D443BE-AED9-480A-A1E6-9927EFF12DD1}" presName="bgRect" presStyleLbl="bgShp" presStyleIdx="0" presStyleCnt="3"/>
      <dgm:spPr/>
    </dgm:pt>
    <dgm:pt modelId="{D228BAC2-4BEF-4783-8FCB-AF1CEBC47CBD}" type="pres">
      <dgm:prSet presAssocID="{C6D443BE-AED9-480A-A1E6-9927EFF12DD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65E3AA6F-4A06-4C39-BFD0-20080238E0E6}" type="pres">
      <dgm:prSet presAssocID="{C6D443BE-AED9-480A-A1E6-9927EFF12DD1}" presName="spaceRect" presStyleCnt="0"/>
      <dgm:spPr/>
    </dgm:pt>
    <dgm:pt modelId="{EEDF9409-D91E-4967-A1CF-91EBFDD18985}" type="pres">
      <dgm:prSet presAssocID="{C6D443BE-AED9-480A-A1E6-9927EFF12DD1}" presName="parTx" presStyleLbl="revTx" presStyleIdx="0" presStyleCnt="3">
        <dgm:presLayoutVars>
          <dgm:chMax val="0"/>
          <dgm:chPref val="0"/>
        </dgm:presLayoutVars>
      </dgm:prSet>
      <dgm:spPr/>
    </dgm:pt>
    <dgm:pt modelId="{78E13F6B-5F43-4EFE-B6BD-A6D9C9686997}" type="pres">
      <dgm:prSet presAssocID="{C17E8B66-599C-49A6-BC6E-B05C3E324B24}" presName="sibTrans" presStyleCnt="0"/>
      <dgm:spPr/>
    </dgm:pt>
    <dgm:pt modelId="{94E31A5C-53BA-4BF4-9645-2F39520E4B7C}" type="pres">
      <dgm:prSet presAssocID="{B0562477-7132-48D0-834B-CBEAFF857CB6}" presName="compNode" presStyleCnt="0"/>
      <dgm:spPr/>
    </dgm:pt>
    <dgm:pt modelId="{931C9DE3-A647-4DF7-94DD-E6D8955929A6}" type="pres">
      <dgm:prSet presAssocID="{B0562477-7132-48D0-834B-CBEAFF857CB6}" presName="bgRect" presStyleLbl="bgShp" presStyleIdx="1" presStyleCnt="3"/>
      <dgm:spPr/>
    </dgm:pt>
    <dgm:pt modelId="{B4588944-AEE8-4B2F-98BF-700A9487CF44}" type="pres">
      <dgm:prSet presAssocID="{B0562477-7132-48D0-834B-CBEAFF857CB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8E943CAC-F3F4-498F-B0DA-00EC34178A86}" type="pres">
      <dgm:prSet presAssocID="{B0562477-7132-48D0-834B-CBEAFF857CB6}" presName="spaceRect" presStyleCnt="0"/>
      <dgm:spPr/>
    </dgm:pt>
    <dgm:pt modelId="{D11944A4-692A-4508-B7CF-9B9F9C48726A}" type="pres">
      <dgm:prSet presAssocID="{B0562477-7132-48D0-834B-CBEAFF857CB6}" presName="parTx" presStyleLbl="revTx" presStyleIdx="1" presStyleCnt="3">
        <dgm:presLayoutVars>
          <dgm:chMax val="0"/>
          <dgm:chPref val="0"/>
        </dgm:presLayoutVars>
      </dgm:prSet>
      <dgm:spPr/>
    </dgm:pt>
    <dgm:pt modelId="{47ADD7C6-0539-43A1-97D3-315074490727}" type="pres">
      <dgm:prSet presAssocID="{82975817-7957-4E8F-BA94-27FE83CAD6B1}" presName="sibTrans" presStyleCnt="0"/>
      <dgm:spPr/>
    </dgm:pt>
    <dgm:pt modelId="{B62FA789-A353-454F-BFE1-496D19715820}" type="pres">
      <dgm:prSet presAssocID="{B2A07C1D-1D46-4930-B3FC-6DBC7C4EB827}" presName="compNode" presStyleCnt="0"/>
      <dgm:spPr/>
    </dgm:pt>
    <dgm:pt modelId="{F0CF35A9-3DEA-43CA-A1CE-7D7FEE97B8BB}" type="pres">
      <dgm:prSet presAssocID="{B2A07C1D-1D46-4930-B3FC-6DBC7C4EB827}" presName="bgRect" presStyleLbl="bgShp" presStyleIdx="2" presStyleCnt="3"/>
      <dgm:spPr/>
    </dgm:pt>
    <dgm:pt modelId="{08BFCB81-49EF-40F2-92D2-18B55D9A867E}" type="pres">
      <dgm:prSet presAssocID="{B2A07C1D-1D46-4930-B3FC-6DBC7C4EB82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avel"/>
        </a:ext>
      </dgm:extLst>
    </dgm:pt>
    <dgm:pt modelId="{C318EC95-A673-4D6A-93CF-2EFA44E3FBF6}" type="pres">
      <dgm:prSet presAssocID="{B2A07C1D-1D46-4930-B3FC-6DBC7C4EB827}" presName="spaceRect" presStyleCnt="0"/>
      <dgm:spPr/>
    </dgm:pt>
    <dgm:pt modelId="{E3022806-480F-4CB0-A2C1-9EE42E630BA0}" type="pres">
      <dgm:prSet presAssocID="{B2A07C1D-1D46-4930-B3FC-6DBC7C4EB827}" presName="parTx" presStyleLbl="revTx" presStyleIdx="2" presStyleCnt="3">
        <dgm:presLayoutVars>
          <dgm:chMax val="0"/>
          <dgm:chPref val="0"/>
        </dgm:presLayoutVars>
      </dgm:prSet>
      <dgm:spPr/>
    </dgm:pt>
  </dgm:ptLst>
  <dgm:cxnLst>
    <dgm:cxn modelId="{FBA6CB28-BB74-4441-AC34-C20CFA5A5A49}" srcId="{022B70B6-144E-4DBD-AEFA-0819FBD7ABEB}" destId="{B0562477-7132-48D0-834B-CBEAFF857CB6}" srcOrd="1" destOrd="0" parTransId="{F1D48E36-A651-4309-B348-BDF62CB7EE84}" sibTransId="{82975817-7957-4E8F-BA94-27FE83CAD6B1}"/>
    <dgm:cxn modelId="{C022C078-BFF9-4F9D-A0A2-0A6B8BA0DEE2}" type="presOf" srcId="{022B70B6-144E-4DBD-AEFA-0819FBD7ABEB}" destId="{4844556C-4ECA-4E64-A567-77954ED429F7}" srcOrd="0" destOrd="0" presId="urn:microsoft.com/office/officeart/2018/2/layout/IconVerticalSolidList"/>
    <dgm:cxn modelId="{80C98D7E-1A93-46BC-8B58-C62153EB0854}" srcId="{022B70B6-144E-4DBD-AEFA-0819FBD7ABEB}" destId="{C6D443BE-AED9-480A-A1E6-9927EFF12DD1}" srcOrd="0" destOrd="0" parTransId="{E4626199-E173-4D60-A80A-AF1FBE10A84B}" sibTransId="{C17E8B66-599C-49A6-BC6E-B05C3E324B24}"/>
    <dgm:cxn modelId="{C57037B8-23E3-4A69-A2D8-76A16EDA8041}" type="presOf" srcId="{B0562477-7132-48D0-834B-CBEAFF857CB6}" destId="{D11944A4-692A-4508-B7CF-9B9F9C48726A}" srcOrd="0" destOrd="0" presId="urn:microsoft.com/office/officeart/2018/2/layout/IconVerticalSolidList"/>
    <dgm:cxn modelId="{870617EE-8D85-4150-BBA5-EBBCDD6E8BDA}" srcId="{022B70B6-144E-4DBD-AEFA-0819FBD7ABEB}" destId="{B2A07C1D-1D46-4930-B3FC-6DBC7C4EB827}" srcOrd="2" destOrd="0" parTransId="{6F4CA172-58F0-4A73-B65C-ABFB152BE5A8}" sibTransId="{EE9D76D8-ECC8-4819-A1FE-C9A62043D8BC}"/>
    <dgm:cxn modelId="{42B642EF-E497-4AC6-AD2F-5F6A25849CD2}" type="presOf" srcId="{B2A07C1D-1D46-4930-B3FC-6DBC7C4EB827}" destId="{E3022806-480F-4CB0-A2C1-9EE42E630BA0}" srcOrd="0" destOrd="0" presId="urn:microsoft.com/office/officeart/2018/2/layout/IconVerticalSolidList"/>
    <dgm:cxn modelId="{535BDCF5-5842-45D2-AE86-AEF9A376F3B4}" type="presOf" srcId="{C6D443BE-AED9-480A-A1E6-9927EFF12DD1}" destId="{EEDF9409-D91E-4967-A1CF-91EBFDD18985}" srcOrd="0" destOrd="0" presId="urn:microsoft.com/office/officeart/2018/2/layout/IconVerticalSolidList"/>
    <dgm:cxn modelId="{8AD07EA3-0730-4C57-8515-5E8141289D1B}" type="presParOf" srcId="{4844556C-4ECA-4E64-A567-77954ED429F7}" destId="{674CB7A1-A46E-4AB1-871E-3287C9274CA8}" srcOrd="0" destOrd="0" presId="urn:microsoft.com/office/officeart/2018/2/layout/IconVerticalSolidList"/>
    <dgm:cxn modelId="{68EA384A-F86B-4FC2-A30B-CA2FB70EC8F3}" type="presParOf" srcId="{674CB7A1-A46E-4AB1-871E-3287C9274CA8}" destId="{9D916DD6-281B-408F-B73F-3048180E6C0A}" srcOrd="0" destOrd="0" presId="urn:microsoft.com/office/officeart/2018/2/layout/IconVerticalSolidList"/>
    <dgm:cxn modelId="{A04F46BA-DF25-4E46-984C-4A4E48FF3284}" type="presParOf" srcId="{674CB7A1-A46E-4AB1-871E-3287C9274CA8}" destId="{D228BAC2-4BEF-4783-8FCB-AF1CEBC47CBD}" srcOrd="1" destOrd="0" presId="urn:microsoft.com/office/officeart/2018/2/layout/IconVerticalSolidList"/>
    <dgm:cxn modelId="{7E795B8D-6E17-4009-81A3-670400C64530}" type="presParOf" srcId="{674CB7A1-A46E-4AB1-871E-3287C9274CA8}" destId="{65E3AA6F-4A06-4C39-BFD0-20080238E0E6}" srcOrd="2" destOrd="0" presId="urn:microsoft.com/office/officeart/2018/2/layout/IconVerticalSolidList"/>
    <dgm:cxn modelId="{E4B17868-81B5-45F8-A9D6-55B416670848}" type="presParOf" srcId="{674CB7A1-A46E-4AB1-871E-3287C9274CA8}" destId="{EEDF9409-D91E-4967-A1CF-91EBFDD18985}" srcOrd="3" destOrd="0" presId="urn:microsoft.com/office/officeart/2018/2/layout/IconVerticalSolidList"/>
    <dgm:cxn modelId="{287757E6-6808-4965-88D1-AEB773D50B23}" type="presParOf" srcId="{4844556C-4ECA-4E64-A567-77954ED429F7}" destId="{78E13F6B-5F43-4EFE-B6BD-A6D9C9686997}" srcOrd="1" destOrd="0" presId="urn:microsoft.com/office/officeart/2018/2/layout/IconVerticalSolidList"/>
    <dgm:cxn modelId="{B99E1CA4-1FFC-441D-9407-278B7F008404}" type="presParOf" srcId="{4844556C-4ECA-4E64-A567-77954ED429F7}" destId="{94E31A5C-53BA-4BF4-9645-2F39520E4B7C}" srcOrd="2" destOrd="0" presId="urn:microsoft.com/office/officeart/2018/2/layout/IconVerticalSolidList"/>
    <dgm:cxn modelId="{D2406E83-89E3-4165-AF6D-FD6533234BE5}" type="presParOf" srcId="{94E31A5C-53BA-4BF4-9645-2F39520E4B7C}" destId="{931C9DE3-A647-4DF7-94DD-E6D8955929A6}" srcOrd="0" destOrd="0" presId="urn:microsoft.com/office/officeart/2018/2/layout/IconVerticalSolidList"/>
    <dgm:cxn modelId="{39983857-9C29-411E-9F15-7E63C4246032}" type="presParOf" srcId="{94E31A5C-53BA-4BF4-9645-2F39520E4B7C}" destId="{B4588944-AEE8-4B2F-98BF-700A9487CF44}" srcOrd="1" destOrd="0" presId="urn:microsoft.com/office/officeart/2018/2/layout/IconVerticalSolidList"/>
    <dgm:cxn modelId="{0BC5B38D-3AFE-4D9F-B3F4-C1D74A1F2799}" type="presParOf" srcId="{94E31A5C-53BA-4BF4-9645-2F39520E4B7C}" destId="{8E943CAC-F3F4-498F-B0DA-00EC34178A86}" srcOrd="2" destOrd="0" presId="urn:microsoft.com/office/officeart/2018/2/layout/IconVerticalSolidList"/>
    <dgm:cxn modelId="{4F0B62D9-DDD5-4A15-A52B-96FE870F6C83}" type="presParOf" srcId="{94E31A5C-53BA-4BF4-9645-2F39520E4B7C}" destId="{D11944A4-692A-4508-B7CF-9B9F9C48726A}" srcOrd="3" destOrd="0" presId="urn:microsoft.com/office/officeart/2018/2/layout/IconVerticalSolidList"/>
    <dgm:cxn modelId="{A88F970A-2E32-47F8-B7FD-A5639B60285A}" type="presParOf" srcId="{4844556C-4ECA-4E64-A567-77954ED429F7}" destId="{47ADD7C6-0539-43A1-97D3-315074490727}" srcOrd="3" destOrd="0" presId="urn:microsoft.com/office/officeart/2018/2/layout/IconVerticalSolidList"/>
    <dgm:cxn modelId="{ACCB9603-23D7-4F20-9A6D-A946DF75A9C6}" type="presParOf" srcId="{4844556C-4ECA-4E64-A567-77954ED429F7}" destId="{B62FA789-A353-454F-BFE1-496D19715820}" srcOrd="4" destOrd="0" presId="urn:microsoft.com/office/officeart/2018/2/layout/IconVerticalSolidList"/>
    <dgm:cxn modelId="{49F0C232-74C7-4A3A-8DB5-92E842CAED9D}" type="presParOf" srcId="{B62FA789-A353-454F-BFE1-496D19715820}" destId="{F0CF35A9-3DEA-43CA-A1CE-7D7FEE97B8BB}" srcOrd="0" destOrd="0" presId="urn:microsoft.com/office/officeart/2018/2/layout/IconVerticalSolidList"/>
    <dgm:cxn modelId="{924B5407-3DF0-41F8-9F76-24A051C525AC}" type="presParOf" srcId="{B62FA789-A353-454F-BFE1-496D19715820}" destId="{08BFCB81-49EF-40F2-92D2-18B55D9A867E}" srcOrd="1" destOrd="0" presId="urn:microsoft.com/office/officeart/2018/2/layout/IconVerticalSolidList"/>
    <dgm:cxn modelId="{AF918225-4082-4E78-A247-D98ADF76EAA6}" type="presParOf" srcId="{B62FA789-A353-454F-BFE1-496D19715820}" destId="{C318EC95-A673-4D6A-93CF-2EFA44E3FBF6}" srcOrd="2" destOrd="0" presId="urn:microsoft.com/office/officeart/2018/2/layout/IconVerticalSolidList"/>
    <dgm:cxn modelId="{27196270-0E49-4F1C-9C18-138E4331F6E3}" type="presParOf" srcId="{B62FA789-A353-454F-BFE1-496D19715820}" destId="{E3022806-480F-4CB0-A2C1-9EE42E630BA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48522A-77BB-4B7B-B8C5-49F1DFFC8ED9}" type="doc">
      <dgm:prSet loTypeId="urn:microsoft.com/office/officeart/2005/8/layout/hierarchy1" loCatId="hierarchy" qsTypeId="urn:microsoft.com/office/officeart/2005/8/quickstyle/simple1#106" qsCatId="simple" csTypeId="urn:microsoft.com/office/officeart/2005/8/colors/accent1_2#52" csCatId="accent1"/>
      <dgm:spPr/>
      <dgm:t>
        <a:bodyPr/>
        <a:lstStyle/>
        <a:p>
          <a:endParaRPr lang="en-US"/>
        </a:p>
      </dgm:t>
    </dgm:pt>
    <dgm:pt modelId="{65707E31-7C4C-4738-AE35-216D9F6FFA0A}">
      <dgm:prSet/>
      <dgm:spPr/>
      <dgm:t>
        <a:bodyPr/>
        <a:lstStyle/>
        <a:p>
          <a:r>
            <a:rPr lang="en-GB"/>
            <a:t>1.     Describe the procedure to be followed when setting up a limited liability partnership, and</a:t>
          </a:r>
          <a:endParaRPr lang="en-US"/>
        </a:p>
      </dgm:t>
    </dgm:pt>
    <dgm:pt modelId="{6C98002A-BF7E-43D2-B951-D410C4628C3D}" type="parTrans" cxnId="{5EE3A59D-ABF9-43E4-978B-352D8226C2E7}">
      <dgm:prSet/>
      <dgm:spPr/>
      <dgm:t>
        <a:bodyPr/>
        <a:lstStyle/>
        <a:p>
          <a:endParaRPr lang="en-US"/>
        </a:p>
      </dgm:t>
    </dgm:pt>
    <dgm:pt modelId="{6064F74E-63FA-441C-B010-CC6BC7B6525C}" type="sibTrans" cxnId="{5EE3A59D-ABF9-43E4-978B-352D8226C2E7}">
      <dgm:prSet/>
      <dgm:spPr/>
      <dgm:t>
        <a:bodyPr/>
        <a:lstStyle/>
        <a:p>
          <a:endParaRPr lang="en-US"/>
        </a:p>
      </dgm:t>
    </dgm:pt>
    <dgm:pt modelId="{A07BC3D5-7C1E-4909-B689-0A2A9AB84308}">
      <dgm:prSet/>
      <dgm:spPr/>
      <dgm:t>
        <a:bodyPr/>
        <a:lstStyle/>
        <a:p>
          <a:r>
            <a:rPr lang="en-GB"/>
            <a:t>2.     Explain how the considerations applicable when setting up a business as a limited liability partnership differ from those relevant to sole traders and ordinary partnerships.</a:t>
          </a:r>
          <a:endParaRPr lang="en-US"/>
        </a:p>
      </dgm:t>
    </dgm:pt>
    <dgm:pt modelId="{8EB2B588-C9F8-4299-9476-A0EF217915DB}" type="parTrans" cxnId="{AEF33773-D448-4D68-8C9E-FB53DAA202D2}">
      <dgm:prSet/>
      <dgm:spPr/>
      <dgm:t>
        <a:bodyPr/>
        <a:lstStyle/>
        <a:p>
          <a:endParaRPr lang="en-US"/>
        </a:p>
      </dgm:t>
    </dgm:pt>
    <dgm:pt modelId="{F922C223-DD28-4FE0-B79A-C056202811E3}" type="sibTrans" cxnId="{AEF33773-D448-4D68-8C9E-FB53DAA202D2}">
      <dgm:prSet/>
      <dgm:spPr/>
      <dgm:t>
        <a:bodyPr/>
        <a:lstStyle/>
        <a:p>
          <a:endParaRPr lang="en-US"/>
        </a:p>
      </dgm:t>
    </dgm:pt>
    <dgm:pt modelId="{EE36EA75-5797-449C-8C5B-617647DC6F09}" type="pres">
      <dgm:prSet presAssocID="{D548522A-77BB-4B7B-B8C5-49F1DFFC8ED9}" presName="hierChild1" presStyleCnt="0">
        <dgm:presLayoutVars>
          <dgm:chPref val="1"/>
          <dgm:dir/>
          <dgm:animOne val="branch"/>
          <dgm:animLvl val="lvl"/>
          <dgm:resizeHandles/>
        </dgm:presLayoutVars>
      </dgm:prSet>
      <dgm:spPr/>
    </dgm:pt>
    <dgm:pt modelId="{56D3FDDE-F8A9-4167-B272-3E16562246D0}" type="pres">
      <dgm:prSet presAssocID="{65707E31-7C4C-4738-AE35-216D9F6FFA0A}" presName="hierRoot1" presStyleCnt="0"/>
      <dgm:spPr/>
    </dgm:pt>
    <dgm:pt modelId="{1B7BB345-3915-43F5-9A22-557E1D1F65BB}" type="pres">
      <dgm:prSet presAssocID="{65707E31-7C4C-4738-AE35-216D9F6FFA0A}" presName="composite" presStyleCnt="0"/>
      <dgm:spPr/>
    </dgm:pt>
    <dgm:pt modelId="{13B796C3-F6D2-469A-B1F6-84E2F04DBCF4}" type="pres">
      <dgm:prSet presAssocID="{65707E31-7C4C-4738-AE35-216D9F6FFA0A}" presName="background" presStyleLbl="node0" presStyleIdx="0" presStyleCnt="2"/>
      <dgm:spPr/>
    </dgm:pt>
    <dgm:pt modelId="{9E42339B-29FB-49D8-B073-FDD8C84427BF}" type="pres">
      <dgm:prSet presAssocID="{65707E31-7C4C-4738-AE35-216D9F6FFA0A}" presName="text" presStyleLbl="fgAcc0" presStyleIdx="0" presStyleCnt="2">
        <dgm:presLayoutVars>
          <dgm:chPref val="3"/>
        </dgm:presLayoutVars>
      </dgm:prSet>
      <dgm:spPr/>
    </dgm:pt>
    <dgm:pt modelId="{6C6E9F6F-51E6-471E-9064-5CA7D2A4DAB4}" type="pres">
      <dgm:prSet presAssocID="{65707E31-7C4C-4738-AE35-216D9F6FFA0A}" presName="hierChild2" presStyleCnt="0"/>
      <dgm:spPr/>
    </dgm:pt>
    <dgm:pt modelId="{F250D04C-B681-43D0-961F-305C15B31BB2}" type="pres">
      <dgm:prSet presAssocID="{A07BC3D5-7C1E-4909-B689-0A2A9AB84308}" presName="hierRoot1" presStyleCnt="0"/>
      <dgm:spPr/>
    </dgm:pt>
    <dgm:pt modelId="{CB287BCC-0386-4F83-B7CE-53F3F2791D15}" type="pres">
      <dgm:prSet presAssocID="{A07BC3D5-7C1E-4909-B689-0A2A9AB84308}" presName="composite" presStyleCnt="0"/>
      <dgm:spPr/>
    </dgm:pt>
    <dgm:pt modelId="{8A34BBDB-6BD4-4119-A708-D82D78718D4F}" type="pres">
      <dgm:prSet presAssocID="{A07BC3D5-7C1E-4909-B689-0A2A9AB84308}" presName="background" presStyleLbl="node0" presStyleIdx="1" presStyleCnt="2"/>
      <dgm:spPr/>
    </dgm:pt>
    <dgm:pt modelId="{2F298DB6-0B7C-47A7-BBC2-DE1990177932}" type="pres">
      <dgm:prSet presAssocID="{A07BC3D5-7C1E-4909-B689-0A2A9AB84308}" presName="text" presStyleLbl="fgAcc0" presStyleIdx="1" presStyleCnt="2">
        <dgm:presLayoutVars>
          <dgm:chPref val="3"/>
        </dgm:presLayoutVars>
      </dgm:prSet>
      <dgm:spPr/>
    </dgm:pt>
    <dgm:pt modelId="{318BB032-033E-4A1F-8B96-AB8BBD015EEA}" type="pres">
      <dgm:prSet presAssocID="{A07BC3D5-7C1E-4909-B689-0A2A9AB84308}" presName="hierChild2" presStyleCnt="0"/>
      <dgm:spPr/>
    </dgm:pt>
  </dgm:ptLst>
  <dgm:cxnLst>
    <dgm:cxn modelId="{37740842-C025-497D-83C4-B7B55EDCCC34}" type="presOf" srcId="{A07BC3D5-7C1E-4909-B689-0A2A9AB84308}" destId="{2F298DB6-0B7C-47A7-BBC2-DE1990177932}" srcOrd="0" destOrd="0" presId="urn:microsoft.com/office/officeart/2005/8/layout/hierarchy1"/>
    <dgm:cxn modelId="{AEF33773-D448-4D68-8C9E-FB53DAA202D2}" srcId="{D548522A-77BB-4B7B-B8C5-49F1DFFC8ED9}" destId="{A07BC3D5-7C1E-4909-B689-0A2A9AB84308}" srcOrd="1" destOrd="0" parTransId="{8EB2B588-C9F8-4299-9476-A0EF217915DB}" sibTransId="{F922C223-DD28-4FE0-B79A-C056202811E3}"/>
    <dgm:cxn modelId="{5EE3A59D-ABF9-43E4-978B-352D8226C2E7}" srcId="{D548522A-77BB-4B7B-B8C5-49F1DFFC8ED9}" destId="{65707E31-7C4C-4738-AE35-216D9F6FFA0A}" srcOrd="0" destOrd="0" parTransId="{6C98002A-BF7E-43D2-B951-D410C4628C3D}" sibTransId="{6064F74E-63FA-441C-B010-CC6BC7B6525C}"/>
    <dgm:cxn modelId="{93F139A2-BF7F-47DD-A363-B197EC3E4D31}" type="presOf" srcId="{65707E31-7C4C-4738-AE35-216D9F6FFA0A}" destId="{9E42339B-29FB-49D8-B073-FDD8C84427BF}" srcOrd="0" destOrd="0" presId="urn:microsoft.com/office/officeart/2005/8/layout/hierarchy1"/>
    <dgm:cxn modelId="{5F720DC0-06F7-4DA6-A3DD-48E61F17B05A}" type="presOf" srcId="{D548522A-77BB-4B7B-B8C5-49F1DFFC8ED9}" destId="{EE36EA75-5797-449C-8C5B-617647DC6F09}" srcOrd="0" destOrd="0" presId="urn:microsoft.com/office/officeart/2005/8/layout/hierarchy1"/>
    <dgm:cxn modelId="{98A86453-93A5-41AD-8517-27BEBDFCAC71}" type="presParOf" srcId="{EE36EA75-5797-449C-8C5B-617647DC6F09}" destId="{56D3FDDE-F8A9-4167-B272-3E16562246D0}" srcOrd="0" destOrd="0" presId="urn:microsoft.com/office/officeart/2005/8/layout/hierarchy1"/>
    <dgm:cxn modelId="{897FCE0C-1B8C-4052-BE25-E350B1086661}" type="presParOf" srcId="{56D3FDDE-F8A9-4167-B272-3E16562246D0}" destId="{1B7BB345-3915-43F5-9A22-557E1D1F65BB}" srcOrd="0" destOrd="0" presId="urn:microsoft.com/office/officeart/2005/8/layout/hierarchy1"/>
    <dgm:cxn modelId="{F5D97EFF-777C-4E10-B1E7-26EF5FCCB321}" type="presParOf" srcId="{1B7BB345-3915-43F5-9A22-557E1D1F65BB}" destId="{13B796C3-F6D2-469A-B1F6-84E2F04DBCF4}" srcOrd="0" destOrd="0" presId="urn:microsoft.com/office/officeart/2005/8/layout/hierarchy1"/>
    <dgm:cxn modelId="{A5A398B5-CFD5-4351-8383-15792D243FD4}" type="presParOf" srcId="{1B7BB345-3915-43F5-9A22-557E1D1F65BB}" destId="{9E42339B-29FB-49D8-B073-FDD8C84427BF}" srcOrd="1" destOrd="0" presId="urn:microsoft.com/office/officeart/2005/8/layout/hierarchy1"/>
    <dgm:cxn modelId="{F5678922-69B6-4FA3-A5F0-3D9D805DF7CA}" type="presParOf" srcId="{56D3FDDE-F8A9-4167-B272-3E16562246D0}" destId="{6C6E9F6F-51E6-471E-9064-5CA7D2A4DAB4}" srcOrd="1" destOrd="0" presId="urn:microsoft.com/office/officeart/2005/8/layout/hierarchy1"/>
    <dgm:cxn modelId="{B4C27625-A931-46B0-86C1-B63F737BED44}" type="presParOf" srcId="{EE36EA75-5797-449C-8C5B-617647DC6F09}" destId="{F250D04C-B681-43D0-961F-305C15B31BB2}" srcOrd="1" destOrd="0" presId="urn:microsoft.com/office/officeart/2005/8/layout/hierarchy1"/>
    <dgm:cxn modelId="{C3474957-1F5B-4ED3-A404-917548270FEE}" type="presParOf" srcId="{F250D04C-B681-43D0-961F-305C15B31BB2}" destId="{CB287BCC-0386-4F83-B7CE-53F3F2791D15}" srcOrd="0" destOrd="0" presId="urn:microsoft.com/office/officeart/2005/8/layout/hierarchy1"/>
    <dgm:cxn modelId="{D579A8F8-1E36-4BB6-BF96-BC5C3DE86D2F}" type="presParOf" srcId="{CB287BCC-0386-4F83-B7CE-53F3F2791D15}" destId="{8A34BBDB-6BD4-4119-A708-D82D78718D4F}" srcOrd="0" destOrd="0" presId="urn:microsoft.com/office/officeart/2005/8/layout/hierarchy1"/>
    <dgm:cxn modelId="{8A8CEB73-C8B2-462A-915E-908963279D5A}" type="presParOf" srcId="{CB287BCC-0386-4F83-B7CE-53F3F2791D15}" destId="{2F298DB6-0B7C-47A7-BBC2-DE1990177932}" srcOrd="1" destOrd="0" presId="urn:microsoft.com/office/officeart/2005/8/layout/hierarchy1"/>
    <dgm:cxn modelId="{C607E78C-3DEE-4D01-B1FF-0273AC63E013}" type="presParOf" srcId="{F250D04C-B681-43D0-961F-305C15B31BB2}" destId="{318BB032-033E-4A1F-8B96-AB8BBD015EE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18EDA4-9C89-4134-BA2B-CC854C04B832}" type="doc">
      <dgm:prSet loTypeId="urn:microsoft.com/office/officeart/2005/8/layout/vProcess5" loCatId="process" qsTypeId="urn:microsoft.com/office/officeart/2005/8/quickstyle/simple1#46" qsCatId="simple" csTypeId="urn:microsoft.com/office/officeart/2005/8/colors/colorful1#3" csCatId="colorful"/>
      <dgm:spPr/>
      <dgm:t>
        <a:bodyPr/>
        <a:lstStyle/>
        <a:p>
          <a:endParaRPr lang="en-US"/>
        </a:p>
      </dgm:t>
    </dgm:pt>
    <dgm:pt modelId="{502ED439-F50C-449A-940A-171CC1103C27}">
      <dgm:prSet/>
      <dgm:spPr/>
      <dgm:t>
        <a:bodyPr/>
        <a:lstStyle/>
        <a:p>
          <a:r>
            <a:rPr lang="en-GB"/>
            <a:t>(1)   An LLP is formed by completing Form LL IN01 and filing it at Companies House, with the appropriate fee.</a:t>
          </a:r>
          <a:endParaRPr lang="en-US"/>
        </a:p>
      </dgm:t>
    </dgm:pt>
    <dgm:pt modelId="{54A8FB40-2A38-4730-8D92-9692E8853E0D}" type="parTrans" cxnId="{647E2FA1-5D41-483A-8139-DA4EDA292667}">
      <dgm:prSet/>
      <dgm:spPr/>
      <dgm:t>
        <a:bodyPr/>
        <a:lstStyle/>
        <a:p>
          <a:endParaRPr lang="en-US"/>
        </a:p>
      </dgm:t>
    </dgm:pt>
    <dgm:pt modelId="{36AB2B32-BF8A-4290-A5CB-D49670921A14}" type="sibTrans" cxnId="{647E2FA1-5D41-483A-8139-DA4EDA292667}">
      <dgm:prSet/>
      <dgm:spPr/>
      <dgm:t>
        <a:bodyPr/>
        <a:lstStyle/>
        <a:p>
          <a:endParaRPr lang="en-US"/>
        </a:p>
      </dgm:t>
    </dgm:pt>
    <dgm:pt modelId="{788787EA-C1C7-49D4-8FA7-FABE1FEBC870}">
      <dgm:prSet/>
      <dgm:spPr/>
      <dgm:t>
        <a:bodyPr/>
        <a:lstStyle/>
        <a:p>
          <a:r>
            <a:rPr lang="en-GB"/>
            <a:t>(2)   Before forming an LLP it is important to check that the chosen name is available.</a:t>
          </a:r>
          <a:endParaRPr lang="en-US"/>
        </a:p>
      </dgm:t>
    </dgm:pt>
    <dgm:pt modelId="{110E1FF7-4A9A-4A3E-858A-88C602E56C34}" type="parTrans" cxnId="{E31ED99C-3CB4-496C-81AC-2F92BAAD4C51}">
      <dgm:prSet/>
      <dgm:spPr/>
      <dgm:t>
        <a:bodyPr/>
        <a:lstStyle/>
        <a:p>
          <a:endParaRPr lang="en-US"/>
        </a:p>
      </dgm:t>
    </dgm:pt>
    <dgm:pt modelId="{CEF273C7-CB72-42DD-AE14-D5370A3B1BAA}" type="sibTrans" cxnId="{E31ED99C-3CB4-496C-81AC-2F92BAAD4C51}">
      <dgm:prSet/>
      <dgm:spPr/>
      <dgm:t>
        <a:bodyPr/>
        <a:lstStyle/>
        <a:p>
          <a:endParaRPr lang="en-US"/>
        </a:p>
      </dgm:t>
    </dgm:pt>
    <dgm:pt modelId="{C54F9731-1E15-4833-B885-67680AA2EC07}">
      <dgm:prSet/>
      <dgm:spPr/>
      <dgm:t>
        <a:bodyPr/>
        <a:lstStyle/>
        <a:p>
          <a:r>
            <a:rPr lang="en-GB"/>
            <a:t>(3)   Most of the other considerations arising when forming an LLP are similar to those which apply when forming an ordinary partnership.</a:t>
          </a:r>
          <a:endParaRPr lang="en-US"/>
        </a:p>
      </dgm:t>
    </dgm:pt>
    <dgm:pt modelId="{8D2C765E-005E-4799-927F-3F263020525B}" type="parTrans" cxnId="{E3672B3D-3BBB-4181-AD2D-9A308E679F62}">
      <dgm:prSet/>
      <dgm:spPr/>
      <dgm:t>
        <a:bodyPr/>
        <a:lstStyle/>
        <a:p>
          <a:endParaRPr lang="en-US"/>
        </a:p>
      </dgm:t>
    </dgm:pt>
    <dgm:pt modelId="{6CD47405-C3D6-4BFC-B845-F60DCFB924A9}" type="sibTrans" cxnId="{E3672B3D-3BBB-4181-AD2D-9A308E679F62}">
      <dgm:prSet/>
      <dgm:spPr/>
      <dgm:t>
        <a:bodyPr/>
        <a:lstStyle/>
        <a:p>
          <a:endParaRPr lang="en-US"/>
        </a:p>
      </dgm:t>
    </dgm:pt>
    <dgm:pt modelId="{C57B588A-168C-4554-B7D3-9D26CA7BE4DA}">
      <dgm:prSet/>
      <dgm:spPr/>
      <dgm:t>
        <a:bodyPr/>
        <a:lstStyle/>
        <a:p>
          <a:r>
            <a:rPr lang="en-GB"/>
            <a:t>(4)   The default provisions implied by the Limited Liability Partnerships Regulations 2001 will apply to the running of an LLP unless they are overridden by an express agreement.</a:t>
          </a:r>
          <a:endParaRPr lang="en-US"/>
        </a:p>
      </dgm:t>
    </dgm:pt>
    <dgm:pt modelId="{50734E1F-0B2D-43CB-9E4B-56E6312455F3}" type="parTrans" cxnId="{9B5467E0-638B-4CAA-A83F-B80C94F5E898}">
      <dgm:prSet/>
      <dgm:spPr/>
      <dgm:t>
        <a:bodyPr/>
        <a:lstStyle/>
        <a:p>
          <a:endParaRPr lang="en-US"/>
        </a:p>
      </dgm:t>
    </dgm:pt>
    <dgm:pt modelId="{F3EE0631-A352-4E19-9094-84F45EBE220B}" type="sibTrans" cxnId="{9B5467E0-638B-4CAA-A83F-B80C94F5E898}">
      <dgm:prSet/>
      <dgm:spPr/>
      <dgm:t>
        <a:bodyPr/>
        <a:lstStyle/>
        <a:p>
          <a:endParaRPr lang="en-US"/>
        </a:p>
      </dgm:t>
    </dgm:pt>
    <dgm:pt modelId="{65AB5289-3D56-4959-8540-89E8F1BD5FEF}">
      <dgm:prSet/>
      <dgm:spPr/>
      <dgm:t>
        <a:bodyPr/>
        <a:lstStyle/>
        <a:p>
          <a:r>
            <a:rPr lang="en-GB"/>
            <a:t>(5)   Parties forming an LLP should always be advised to enter into a written LLP agreement.</a:t>
          </a:r>
          <a:endParaRPr lang="en-US"/>
        </a:p>
      </dgm:t>
    </dgm:pt>
    <dgm:pt modelId="{ABF12D5D-D6FB-47C3-88BF-A0003C6688AA}" type="parTrans" cxnId="{3381D86C-7BD5-4D20-B6F1-BEADCF32D184}">
      <dgm:prSet/>
      <dgm:spPr/>
      <dgm:t>
        <a:bodyPr/>
        <a:lstStyle/>
        <a:p>
          <a:endParaRPr lang="en-US"/>
        </a:p>
      </dgm:t>
    </dgm:pt>
    <dgm:pt modelId="{50920672-035F-4811-9DC5-F79CD14B6BBD}" type="sibTrans" cxnId="{3381D86C-7BD5-4D20-B6F1-BEADCF32D184}">
      <dgm:prSet/>
      <dgm:spPr/>
      <dgm:t>
        <a:bodyPr/>
        <a:lstStyle/>
        <a:p>
          <a:endParaRPr lang="en-US"/>
        </a:p>
      </dgm:t>
    </dgm:pt>
    <dgm:pt modelId="{E0A3A390-9AAB-4EFC-A597-8E9C7A45E088}" type="pres">
      <dgm:prSet presAssocID="{AF18EDA4-9C89-4134-BA2B-CC854C04B832}" presName="outerComposite" presStyleCnt="0">
        <dgm:presLayoutVars>
          <dgm:chMax val="5"/>
          <dgm:dir/>
          <dgm:resizeHandles val="exact"/>
        </dgm:presLayoutVars>
      </dgm:prSet>
      <dgm:spPr/>
    </dgm:pt>
    <dgm:pt modelId="{5C1D6B02-D75C-40E4-B857-1246D7DC4DC5}" type="pres">
      <dgm:prSet presAssocID="{AF18EDA4-9C89-4134-BA2B-CC854C04B832}" presName="dummyMaxCanvas" presStyleCnt="0">
        <dgm:presLayoutVars/>
      </dgm:prSet>
      <dgm:spPr/>
    </dgm:pt>
    <dgm:pt modelId="{3B03C6BA-9EDB-442E-8E4B-557CA2D8C1CE}" type="pres">
      <dgm:prSet presAssocID="{AF18EDA4-9C89-4134-BA2B-CC854C04B832}" presName="FiveNodes_1" presStyleLbl="node1" presStyleIdx="0" presStyleCnt="5">
        <dgm:presLayoutVars>
          <dgm:bulletEnabled val="1"/>
        </dgm:presLayoutVars>
      </dgm:prSet>
      <dgm:spPr/>
    </dgm:pt>
    <dgm:pt modelId="{977DADD3-4933-46B0-9D23-7FDC04AD46C3}" type="pres">
      <dgm:prSet presAssocID="{AF18EDA4-9C89-4134-BA2B-CC854C04B832}" presName="FiveNodes_2" presStyleLbl="node1" presStyleIdx="1" presStyleCnt="5">
        <dgm:presLayoutVars>
          <dgm:bulletEnabled val="1"/>
        </dgm:presLayoutVars>
      </dgm:prSet>
      <dgm:spPr/>
    </dgm:pt>
    <dgm:pt modelId="{79755B6C-6E0F-4780-9E46-17A7C3E67D83}" type="pres">
      <dgm:prSet presAssocID="{AF18EDA4-9C89-4134-BA2B-CC854C04B832}" presName="FiveNodes_3" presStyleLbl="node1" presStyleIdx="2" presStyleCnt="5">
        <dgm:presLayoutVars>
          <dgm:bulletEnabled val="1"/>
        </dgm:presLayoutVars>
      </dgm:prSet>
      <dgm:spPr/>
    </dgm:pt>
    <dgm:pt modelId="{144BDEC1-C609-4E4B-938A-C48A713FBD84}" type="pres">
      <dgm:prSet presAssocID="{AF18EDA4-9C89-4134-BA2B-CC854C04B832}" presName="FiveNodes_4" presStyleLbl="node1" presStyleIdx="3" presStyleCnt="5">
        <dgm:presLayoutVars>
          <dgm:bulletEnabled val="1"/>
        </dgm:presLayoutVars>
      </dgm:prSet>
      <dgm:spPr/>
    </dgm:pt>
    <dgm:pt modelId="{D6BCD9B5-ECE8-44E1-A220-E61945DF865C}" type="pres">
      <dgm:prSet presAssocID="{AF18EDA4-9C89-4134-BA2B-CC854C04B832}" presName="FiveNodes_5" presStyleLbl="node1" presStyleIdx="4" presStyleCnt="5">
        <dgm:presLayoutVars>
          <dgm:bulletEnabled val="1"/>
        </dgm:presLayoutVars>
      </dgm:prSet>
      <dgm:spPr/>
    </dgm:pt>
    <dgm:pt modelId="{7911AA7C-6E5C-4FBF-8BCA-3ED7A33861DD}" type="pres">
      <dgm:prSet presAssocID="{AF18EDA4-9C89-4134-BA2B-CC854C04B832}" presName="FiveConn_1-2" presStyleLbl="fgAccFollowNode1" presStyleIdx="0" presStyleCnt="4">
        <dgm:presLayoutVars>
          <dgm:bulletEnabled val="1"/>
        </dgm:presLayoutVars>
      </dgm:prSet>
      <dgm:spPr/>
    </dgm:pt>
    <dgm:pt modelId="{4B4A91AB-0B60-4FE0-8FAA-806C224F7326}" type="pres">
      <dgm:prSet presAssocID="{AF18EDA4-9C89-4134-BA2B-CC854C04B832}" presName="FiveConn_2-3" presStyleLbl="fgAccFollowNode1" presStyleIdx="1" presStyleCnt="4">
        <dgm:presLayoutVars>
          <dgm:bulletEnabled val="1"/>
        </dgm:presLayoutVars>
      </dgm:prSet>
      <dgm:spPr/>
    </dgm:pt>
    <dgm:pt modelId="{6A9A2A84-3AE8-4DD1-AD48-FC3D3C3D0BAC}" type="pres">
      <dgm:prSet presAssocID="{AF18EDA4-9C89-4134-BA2B-CC854C04B832}" presName="FiveConn_3-4" presStyleLbl="fgAccFollowNode1" presStyleIdx="2" presStyleCnt="4">
        <dgm:presLayoutVars>
          <dgm:bulletEnabled val="1"/>
        </dgm:presLayoutVars>
      </dgm:prSet>
      <dgm:spPr/>
    </dgm:pt>
    <dgm:pt modelId="{A265C917-CCAD-4A48-B1EC-19546E141C50}" type="pres">
      <dgm:prSet presAssocID="{AF18EDA4-9C89-4134-BA2B-CC854C04B832}" presName="FiveConn_4-5" presStyleLbl="fgAccFollowNode1" presStyleIdx="3" presStyleCnt="4">
        <dgm:presLayoutVars>
          <dgm:bulletEnabled val="1"/>
        </dgm:presLayoutVars>
      </dgm:prSet>
      <dgm:spPr/>
    </dgm:pt>
    <dgm:pt modelId="{BE70B132-ADD1-4AD2-B2B4-A1B641B55EEB}" type="pres">
      <dgm:prSet presAssocID="{AF18EDA4-9C89-4134-BA2B-CC854C04B832}" presName="FiveNodes_1_text" presStyleLbl="node1" presStyleIdx="4" presStyleCnt="5">
        <dgm:presLayoutVars>
          <dgm:bulletEnabled val="1"/>
        </dgm:presLayoutVars>
      </dgm:prSet>
      <dgm:spPr/>
    </dgm:pt>
    <dgm:pt modelId="{AE80D569-31F4-451C-8A1C-D7F6F694EFCC}" type="pres">
      <dgm:prSet presAssocID="{AF18EDA4-9C89-4134-BA2B-CC854C04B832}" presName="FiveNodes_2_text" presStyleLbl="node1" presStyleIdx="4" presStyleCnt="5">
        <dgm:presLayoutVars>
          <dgm:bulletEnabled val="1"/>
        </dgm:presLayoutVars>
      </dgm:prSet>
      <dgm:spPr/>
    </dgm:pt>
    <dgm:pt modelId="{26F731B8-61F8-4EB2-9840-0327B7A9C999}" type="pres">
      <dgm:prSet presAssocID="{AF18EDA4-9C89-4134-BA2B-CC854C04B832}" presName="FiveNodes_3_text" presStyleLbl="node1" presStyleIdx="4" presStyleCnt="5">
        <dgm:presLayoutVars>
          <dgm:bulletEnabled val="1"/>
        </dgm:presLayoutVars>
      </dgm:prSet>
      <dgm:spPr/>
    </dgm:pt>
    <dgm:pt modelId="{D00F46FB-BAF6-49C8-B02A-F679FBEFCE15}" type="pres">
      <dgm:prSet presAssocID="{AF18EDA4-9C89-4134-BA2B-CC854C04B832}" presName="FiveNodes_4_text" presStyleLbl="node1" presStyleIdx="4" presStyleCnt="5">
        <dgm:presLayoutVars>
          <dgm:bulletEnabled val="1"/>
        </dgm:presLayoutVars>
      </dgm:prSet>
      <dgm:spPr/>
    </dgm:pt>
    <dgm:pt modelId="{4C729C06-8452-455D-8E32-E6287F7352D1}" type="pres">
      <dgm:prSet presAssocID="{AF18EDA4-9C89-4134-BA2B-CC854C04B832}" presName="FiveNodes_5_text" presStyleLbl="node1" presStyleIdx="4" presStyleCnt="5">
        <dgm:presLayoutVars>
          <dgm:bulletEnabled val="1"/>
        </dgm:presLayoutVars>
      </dgm:prSet>
      <dgm:spPr/>
    </dgm:pt>
  </dgm:ptLst>
  <dgm:cxnLst>
    <dgm:cxn modelId="{ABECBC0B-3879-4617-8668-58670B823EA5}" type="presOf" srcId="{C57B588A-168C-4554-B7D3-9D26CA7BE4DA}" destId="{D00F46FB-BAF6-49C8-B02A-F679FBEFCE15}" srcOrd="1" destOrd="0" presId="urn:microsoft.com/office/officeart/2005/8/layout/vProcess5"/>
    <dgm:cxn modelId="{8BBB5212-03BA-4C1D-93EB-54958A48FE42}" type="presOf" srcId="{6CD47405-C3D6-4BFC-B845-F60DCFB924A9}" destId="{6A9A2A84-3AE8-4DD1-AD48-FC3D3C3D0BAC}" srcOrd="0" destOrd="0" presId="urn:microsoft.com/office/officeart/2005/8/layout/vProcess5"/>
    <dgm:cxn modelId="{E1AF4421-F098-4823-A446-5D17045FCFA9}" type="presOf" srcId="{65AB5289-3D56-4959-8540-89E8F1BD5FEF}" destId="{4C729C06-8452-455D-8E32-E6287F7352D1}" srcOrd="1" destOrd="0" presId="urn:microsoft.com/office/officeart/2005/8/layout/vProcess5"/>
    <dgm:cxn modelId="{3F4B0D2E-31F3-4176-9C51-85FEDD00862A}" type="presOf" srcId="{CEF273C7-CB72-42DD-AE14-D5370A3B1BAA}" destId="{4B4A91AB-0B60-4FE0-8FAA-806C224F7326}" srcOrd="0" destOrd="0" presId="urn:microsoft.com/office/officeart/2005/8/layout/vProcess5"/>
    <dgm:cxn modelId="{84E08F36-8C4F-40FA-8EA9-8B3DF360DF8C}" type="presOf" srcId="{C54F9731-1E15-4833-B885-67680AA2EC07}" destId="{26F731B8-61F8-4EB2-9840-0327B7A9C999}" srcOrd="1" destOrd="0" presId="urn:microsoft.com/office/officeart/2005/8/layout/vProcess5"/>
    <dgm:cxn modelId="{E3672B3D-3BBB-4181-AD2D-9A308E679F62}" srcId="{AF18EDA4-9C89-4134-BA2B-CC854C04B832}" destId="{C54F9731-1E15-4833-B885-67680AA2EC07}" srcOrd="2" destOrd="0" parTransId="{8D2C765E-005E-4799-927F-3F263020525B}" sibTransId="{6CD47405-C3D6-4BFC-B845-F60DCFB924A9}"/>
    <dgm:cxn modelId="{DF1F0F3E-CDE6-4863-9809-1CEB77B3E7A9}" type="presOf" srcId="{AF18EDA4-9C89-4134-BA2B-CC854C04B832}" destId="{E0A3A390-9AAB-4EFC-A597-8E9C7A45E088}" srcOrd="0" destOrd="0" presId="urn:microsoft.com/office/officeart/2005/8/layout/vProcess5"/>
    <dgm:cxn modelId="{5F66E44A-7649-4E00-B535-5201A9676137}" type="presOf" srcId="{65AB5289-3D56-4959-8540-89E8F1BD5FEF}" destId="{D6BCD9B5-ECE8-44E1-A220-E61945DF865C}" srcOrd="0" destOrd="0" presId="urn:microsoft.com/office/officeart/2005/8/layout/vProcess5"/>
    <dgm:cxn modelId="{3381D86C-7BD5-4D20-B6F1-BEADCF32D184}" srcId="{AF18EDA4-9C89-4134-BA2B-CC854C04B832}" destId="{65AB5289-3D56-4959-8540-89E8F1BD5FEF}" srcOrd="4" destOrd="0" parTransId="{ABF12D5D-D6FB-47C3-88BF-A0003C6688AA}" sibTransId="{50920672-035F-4811-9DC5-F79CD14B6BBD}"/>
    <dgm:cxn modelId="{D5B4B653-9715-4F87-AFB2-3D55E5D57449}" type="presOf" srcId="{788787EA-C1C7-49D4-8FA7-FABE1FEBC870}" destId="{977DADD3-4933-46B0-9D23-7FDC04AD46C3}" srcOrd="0" destOrd="0" presId="urn:microsoft.com/office/officeart/2005/8/layout/vProcess5"/>
    <dgm:cxn modelId="{9193CB7D-29B7-4368-A8C6-092EA431BE58}" type="presOf" srcId="{36AB2B32-BF8A-4290-A5CB-D49670921A14}" destId="{7911AA7C-6E5C-4FBF-8BCA-3ED7A33861DD}" srcOrd="0" destOrd="0" presId="urn:microsoft.com/office/officeart/2005/8/layout/vProcess5"/>
    <dgm:cxn modelId="{F88E8D95-AD53-46C1-A42D-D20117038CA4}" type="presOf" srcId="{C57B588A-168C-4554-B7D3-9D26CA7BE4DA}" destId="{144BDEC1-C609-4E4B-938A-C48A713FBD84}" srcOrd="0" destOrd="0" presId="urn:microsoft.com/office/officeart/2005/8/layout/vProcess5"/>
    <dgm:cxn modelId="{E31ED99C-3CB4-496C-81AC-2F92BAAD4C51}" srcId="{AF18EDA4-9C89-4134-BA2B-CC854C04B832}" destId="{788787EA-C1C7-49D4-8FA7-FABE1FEBC870}" srcOrd="1" destOrd="0" parTransId="{110E1FF7-4A9A-4A3E-858A-88C602E56C34}" sibTransId="{CEF273C7-CB72-42DD-AE14-D5370A3B1BAA}"/>
    <dgm:cxn modelId="{647E2FA1-5D41-483A-8139-DA4EDA292667}" srcId="{AF18EDA4-9C89-4134-BA2B-CC854C04B832}" destId="{502ED439-F50C-449A-940A-171CC1103C27}" srcOrd="0" destOrd="0" parTransId="{54A8FB40-2A38-4730-8D92-9692E8853E0D}" sibTransId="{36AB2B32-BF8A-4290-A5CB-D49670921A14}"/>
    <dgm:cxn modelId="{7E34BFA2-8285-4C24-85EE-9FCF521F58D6}" type="presOf" srcId="{F3EE0631-A352-4E19-9094-84F45EBE220B}" destId="{A265C917-CCAD-4A48-B1EC-19546E141C50}" srcOrd="0" destOrd="0" presId="urn:microsoft.com/office/officeart/2005/8/layout/vProcess5"/>
    <dgm:cxn modelId="{43E0E0A3-4602-4C5D-98DB-E1B81C412B6D}" type="presOf" srcId="{502ED439-F50C-449A-940A-171CC1103C27}" destId="{3B03C6BA-9EDB-442E-8E4B-557CA2D8C1CE}" srcOrd="0" destOrd="0" presId="urn:microsoft.com/office/officeart/2005/8/layout/vProcess5"/>
    <dgm:cxn modelId="{BC3F39A5-7CF0-46C6-A65C-BDFA7B8B874F}" type="presOf" srcId="{788787EA-C1C7-49D4-8FA7-FABE1FEBC870}" destId="{AE80D569-31F4-451C-8A1C-D7F6F694EFCC}" srcOrd="1" destOrd="0" presId="urn:microsoft.com/office/officeart/2005/8/layout/vProcess5"/>
    <dgm:cxn modelId="{8C1690BB-2394-47E1-93EC-A0E88C1B0C0E}" type="presOf" srcId="{C54F9731-1E15-4833-B885-67680AA2EC07}" destId="{79755B6C-6E0F-4780-9E46-17A7C3E67D83}" srcOrd="0" destOrd="0" presId="urn:microsoft.com/office/officeart/2005/8/layout/vProcess5"/>
    <dgm:cxn modelId="{5B9989BF-48BD-4FF5-9E7C-40FEACC97FF1}" type="presOf" srcId="{502ED439-F50C-449A-940A-171CC1103C27}" destId="{BE70B132-ADD1-4AD2-B2B4-A1B641B55EEB}" srcOrd="1" destOrd="0" presId="urn:microsoft.com/office/officeart/2005/8/layout/vProcess5"/>
    <dgm:cxn modelId="{9B5467E0-638B-4CAA-A83F-B80C94F5E898}" srcId="{AF18EDA4-9C89-4134-BA2B-CC854C04B832}" destId="{C57B588A-168C-4554-B7D3-9D26CA7BE4DA}" srcOrd="3" destOrd="0" parTransId="{50734E1F-0B2D-43CB-9E4B-56E6312455F3}" sibTransId="{F3EE0631-A352-4E19-9094-84F45EBE220B}"/>
    <dgm:cxn modelId="{F154F16C-2F91-45A8-88C6-9AA9B397CB3B}" type="presParOf" srcId="{E0A3A390-9AAB-4EFC-A597-8E9C7A45E088}" destId="{5C1D6B02-D75C-40E4-B857-1246D7DC4DC5}" srcOrd="0" destOrd="0" presId="urn:microsoft.com/office/officeart/2005/8/layout/vProcess5"/>
    <dgm:cxn modelId="{A25C1188-3C2B-4F39-97C3-706F3BDC505E}" type="presParOf" srcId="{E0A3A390-9AAB-4EFC-A597-8E9C7A45E088}" destId="{3B03C6BA-9EDB-442E-8E4B-557CA2D8C1CE}" srcOrd="1" destOrd="0" presId="urn:microsoft.com/office/officeart/2005/8/layout/vProcess5"/>
    <dgm:cxn modelId="{7967A344-B6F4-4BAA-86AD-DFAB48554FE6}" type="presParOf" srcId="{E0A3A390-9AAB-4EFC-A597-8E9C7A45E088}" destId="{977DADD3-4933-46B0-9D23-7FDC04AD46C3}" srcOrd="2" destOrd="0" presId="urn:microsoft.com/office/officeart/2005/8/layout/vProcess5"/>
    <dgm:cxn modelId="{9899F2F0-688D-468F-A45C-4028BAB2C33F}" type="presParOf" srcId="{E0A3A390-9AAB-4EFC-A597-8E9C7A45E088}" destId="{79755B6C-6E0F-4780-9E46-17A7C3E67D83}" srcOrd="3" destOrd="0" presId="urn:microsoft.com/office/officeart/2005/8/layout/vProcess5"/>
    <dgm:cxn modelId="{54FFDCC3-6D1B-4B65-8483-45CA4FFDDF67}" type="presParOf" srcId="{E0A3A390-9AAB-4EFC-A597-8E9C7A45E088}" destId="{144BDEC1-C609-4E4B-938A-C48A713FBD84}" srcOrd="4" destOrd="0" presId="urn:microsoft.com/office/officeart/2005/8/layout/vProcess5"/>
    <dgm:cxn modelId="{BBDB0AF9-8C28-47BE-966A-A243C171C755}" type="presParOf" srcId="{E0A3A390-9AAB-4EFC-A597-8E9C7A45E088}" destId="{D6BCD9B5-ECE8-44E1-A220-E61945DF865C}" srcOrd="5" destOrd="0" presId="urn:microsoft.com/office/officeart/2005/8/layout/vProcess5"/>
    <dgm:cxn modelId="{4FF478FA-237E-468D-A6A8-70F5023C4366}" type="presParOf" srcId="{E0A3A390-9AAB-4EFC-A597-8E9C7A45E088}" destId="{7911AA7C-6E5C-4FBF-8BCA-3ED7A33861DD}" srcOrd="6" destOrd="0" presId="urn:microsoft.com/office/officeart/2005/8/layout/vProcess5"/>
    <dgm:cxn modelId="{8A637CEC-B2EA-47BC-B512-EB0972B1BFFE}" type="presParOf" srcId="{E0A3A390-9AAB-4EFC-A597-8E9C7A45E088}" destId="{4B4A91AB-0B60-4FE0-8FAA-806C224F7326}" srcOrd="7" destOrd="0" presId="urn:microsoft.com/office/officeart/2005/8/layout/vProcess5"/>
    <dgm:cxn modelId="{74353BEA-C1CF-434A-9BFF-EF78AF03548B}" type="presParOf" srcId="{E0A3A390-9AAB-4EFC-A597-8E9C7A45E088}" destId="{6A9A2A84-3AE8-4DD1-AD48-FC3D3C3D0BAC}" srcOrd="8" destOrd="0" presId="urn:microsoft.com/office/officeart/2005/8/layout/vProcess5"/>
    <dgm:cxn modelId="{B222E509-8D86-45DC-BA02-62B40D4982EB}" type="presParOf" srcId="{E0A3A390-9AAB-4EFC-A597-8E9C7A45E088}" destId="{A265C917-CCAD-4A48-B1EC-19546E141C50}" srcOrd="9" destOrd="0" presId="urn:microsoft.com/office/officeart/2005/8/layout/vProcess5"/>
    <dgm:cxn modelId="{A38BE8B4-670B-4D9A-B93E-A864CEDF7198}" type="presParOf" srcId="{E0A3A390-9AAB-4EFC-A597-8E9C7A45E088}" destId="{BE70B132-ADD1-4AD2-B2B4-A1B641B55EEB}" srcOrd="10" destOrd="0" presId="urn:microsoft.com/office/officeart/2005/8/layout/vProcess5"/>
    <dgm:cxn modelId="{0D39100E-5ECB-4523-86C9-1DEB0CA986A1}" type="presParOf" srcId="{E0A3A390-9AAB-4EFC-A597-8E9C7A45E088}" destId="{AE80D569-31F4-451C-8A1C-D7F6F694EFCC}" srcOrd="11" destOrd="0" presId="urn:microsoft.com/office/officeart/2005/8/layout/vProcess5"/>
    <dgm:cxn modelId="{A8984D9B-CDAD-4741-B6DB-901C237BED76}" type="presParOf" srcId="{E0A3A390-9AAB-4EFC-A597-8E9C7A45E088}" destId="{26F731B8-61F8-4EB2-9840-0327B7A9C999}" srcOrd="12" destOrd="0" presId="urn:microsoft.com/office/officeart/2005/8/layout/vProcess5"/>
    <dgm:cxn modelId="{007F8C37-5B29-4EF3-8C7E-1A312C2AF95B}" type="presParOf" srcId="{E0A3A390-9AAB-4EFC-A597-8E9C7A45E088}" destId="{D00F46FB-BAF6-49C8-B02A-F679FBEFCE15}" srcOrd="13" destOrd="0" presId="urn:microsoft.com/office/officeart/2005/8/layout/vProcess5"/>
    <dgm:cxn modelId="{EB6420AE-0BF9-470C-BB38-1941C739D332}" type="presParOf" srcId="{E0A3A390-9AAB-4EFC-A597-8E9C7A45E088}" destId="{4C729C06-8452-455D-8E32-E6287F7352D1}"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596917-897A-460D-BB46-D1E686FBF37C}" type="doc">
      <dgm:prSet loTypeId="urn:microsoft.com/office/officeart/2018/2/layout/IconVerticalSolidList" loCatId="icon" qsTypeId="urn:microsoft.com/office/officeart/2005/8/quickstyle/simple1#125" qsCatId="simple" csTypeId="urn:microsoft.com/office/officeart/2018/5/colors/Iconchunking_neutralicontext_colorful1" csCatId="colorful" phldr="1"/>
      <dgm:spPr/>
      <dgm:t>
        <a:bodyPr/>
        <a:lstStyle/>
        <a:p>
          <a:endParaRPr lang="en-US"/>
        </a:p>
      </dgm:t>
    </dgm:pt>
    <dgm:pt modelId="{453B97B6-0A82-4019-9CB6-69DCD7A49136}">
      <dgm:prSet/>
      <dgm:spPr/>
      <dgm:t>
        <a:bodyPr/>
        <a:lstStyle/>
        <a:p>
          <a:r>
            <a:rPr lang="en-GB"/>
            <a:t>The initial </a:t>
          </a:r>
          <a:r>
            <a:rPr lang="en-GB" b="1"/>
            <a:t>share capital</a:t>
          </a:r>
          <a:r>
            <a:rPr lang="en-GB"/>
            <a:t> represents the funds invested into a company by its members (shareholders) in exchange for shares. When forming a private company, there is no minimum </a:t>
          </a:r>
          <a:r>
            <a:rPr lang="en-GB" b="1"/>
            <a:t>share capital</a:t>
          </a:r>
          <a:r>
            <a:rPr lang="en-GB"/>
            <a:t> requirement, meaning a company can be incorporated with as little as a single share worth a nominal amount / par value(e.g., £1). </a:t>
          </a:r>
          <a:endParaRPr lang="en-US"/>
        </a:p>
      </dgm:t>
    </dgm:pt>
    <dgm:pt modelId="{1BB3DB71-CC66-440E-86D4-5FEE584D39BA}" type="parTrans" cxnId="{6B5D0DE2-F9E3-4F1B-85D6-A4011628FBB3}">
      <dgm:prSet/>
      <dgm:spPr/>
      <dgm:t>
        <a:bodyPr/>
        <a:lstStyle/>
        <a:p>
          <a:endParaRPr lang="en-US"/>
        </a:p>
      </dgm:t>
    </dgm:pt>
    <dgm:pt modelId="{5B615D69-AEB1-4DC1-B33C-580537D9B08F}" type="sibTrans" cxnId="{6B5D0DE2-F9E3-4F1B-85D6-A4011628FBB3}">
      <dgm:prSet/>
      <dgm:spPr/>
      <dgm:t>
        <a:bodyPr/>
        <a:lstStyle/>
        <a:p>
          <a:endParaRPr lang="en-US"/>
        </a:p>
      </dgm:t>
    </dgm:pt>
    <dgm:pt modelId="{B3771F8C-AE93-441F-B0B8-CB292E2B9C64}">
      <dgm:prSet/>
      <dgm:spPr/>
      <dgm:t>
        <a:bodyPr/>
        <a:lstStyle/>
        <a:p>
          <a:r>
            <a:rPr lang="en-GB"/>
            <a:t>It is important to determine the amount of initial capital to issue because this amount will appear in the company's records. While the nominal value of shares is fixed at the start, companies can issue different classes of shares with varying rights regarding voting, dividends, and capital distributions in the future</a:t>
          </a:r>
          <a:endParaRPr lang="en-US"/>
        </a:p>
      </dgm:t>
    </dgm:pt>
    <dgm:pt modelId="{9918D071-2DE6-4C91-8BD6-ACACF46AC359}" type="parTrans" cxnId="{5440864A-4913-4273-849A-D9AF0AC47EA9}">
      <dgm:prSet/>
      <dgm:spPr/>
      <dgm:t>
        <a:bodyPr/>
        <a:lstStyle/>
        <a:p>
          <a:endParaRPr lang="en-US"/>
        </a:p>
      </dgm:t>
    </dgm:pt>
    <dgm:pt modelId="{198A7B8F-4098-4982-A76B-94F428AD4EE1}" type="sibTrans" cxnId="{5440864A-4913-4273-849A-D9AF0AC47EA9}">
      <dgm:prSet/>
      <dgm:spPr/>
      <dgm:t>
        <a:bodyPr/>
        <a:lstStyle/>
        <a:p>
          <a:endParaRPr lang="en-US"/>
        </a:p>
      </dgm:t>
    </dgm:pt>
    <dgm:pt modelId="{9FBACBF2-F769-4BDD-B9EB-75970D5A373D}" type="pres">
      <dgm:prSet presAssocID="{48596917-897A-460D-BB46-D1E686FBF37C}" presName="root" presStyleCnt="0">
        <dgm:presLayoutVars>
          <dgm:dir/>
          <dgm:resizeHandles val="exact"/>
        </dgm:presLayoutVars>
      </dgm:prSet>
      <dgm:spPr/>
    </dgm:pt>
    <dgm:pt modelId="{9A94158F-BE4C-4ED9-B3F8-555E060F3A35}" type="pres">
      <dgm:prSet presAssocID="{453B97B6-0A82-4019-9CB6-69DCD7A49136}" presName="compNode" presStyleCnt="0"/>
      <dgm:spPr/>
    </dgm:pt>
    <dgm:pt modelId="{7182A55E-BBAB-4F22-B1DD-DDCAA6812BD3}" type="pres">
      <dgm:prSet presAssocID="{453B97B6-0A82-4019-9CB6-69DCD7A49136}" presName="bgRect" presStyleLbl="bgShp" presStyleIdx="0" presStyleCnt="2"/>
      <dgm:spPr/>
    </dgm:pt>
    <dgm:pt modelId="{838460AD-6B33-431C-8474-5382F789D6CF}" type="pres">
      <dgm:prSet presAssocID="{453B97B6-0A82-4019-9CB6-69DCD7A49136}"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pward trend"/>
        </a:ext>
      </dgm:extLst>
    </dgm:pt>
    <dgm:pt modelId="{B0BBFDA9-CCF2-47BE-94DE-C4654DBF6C0F}" type="pres">
      <dgm:prSet presAssocID="{453B97B6-0A82-4019-9CB6-69DCD7A49136}" presName="spaceRect" presStyleCnt="0"/>
      <dgm:spPr/>
    </dgm:pt>
    <dgm:pt modelId="{EB3EAA6D-DDC2-42F1-B9F0-7D8FCEA4283E}" type="pres">
      <dgm:prSet presAssocID="{453B97B6-0A82-4019-9CB6-69DCD7A49136}" presName="parTx" presStyleLbl="revTx" presStyleIdx="0" presStyleCnt="2">
        <dgm:presLayoutVars>
          <dgm:chMax val="0"/>
          <dgm:chPref val="0"/>
        </dgm:presLayoutVars>
      </dgm:prSet>
      <dgm:spPr/>
    </dgm:pt>
    <dgm:pt modelId="{B610604E-77EB-4D77-AE17-568F9C75CEA2}" type="pres">
      <dgm:prSet presAssocID="{5B615D69-AEB1-4DC1-B33C-580537D9B08F}" presName="sibTrans" presStyleCnt="0"/>
      <dgm:spPr/>
    </dgm:pt>
    <dgm:pt modelId="{67E7D329-74C9-4EF6-9116-FCF41B237559}" type="pres">
      <dgm:prSet presAssocID="{B3771F8C-AE93-441F-B0B8-CB292E2B9C64}" presName="compNode" presStyleCnt="0"/>
      <dgm:spPr/>
    </dgm:pt>
    <dgm:pt modelId="{F36F436B-6BB4-468F-B6BF-8001F88F9544}" type="pres">
      <dgm:prSet presAssocID="{B3771F8C-AE93-441F-B0B8-CB292E2B9C64}" presName="bgRect" presStyleLbl="bgShp" presStyleIdx="1" presStyleCnt="2"/>
      <dgm:spPr/>
    </dgm:pt>
    <dgm:pt modelId="{72C34995-D088-46FA-9405-55F6EE3DD568}" type="pres">
      <dgm:prSet presAssocID="{B3771F8C-AE93-441F-B0B8-CB292E2B9C6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5997BB2F-2462-4949-A570-CB59A1047357}" type="pres">
      <dgm:prSet presAssocID="{B3771F8C-AE93-441F-B0B8-CB292E2B9C64}" presName="spaceRect" presStyleCnt="0"/>
      <dgm:spPr/>
    </dgm:pt>
    <dgm:pt modelId="{9C8E6E85-45C6-4DBC-80CF-F455C62D0440}" type="pres">
      <dgm:prSet presAssocID="{B3771F8C-AE93-441F-B0B8-CB292E2B9C64}" presName="parTx" presStyleLbl="revTx" presStyleIdx="1" presStyleCnt="2">
        <dgm:presLayoutVars>
          <dgm:chMax val="0"/>
          <dgm:chPref val="0"/>
        </dgm:presLayoutVars>
      </dgm:prSet>
      <dgm:spPr/>
    </dgm:pt>
  </dgm:ptLst>
  <dgm:cxnLst>
    <dgm:cxn modelId="{12658661-B395-48E4-BB5C-9DE6E287F4A6}" type="presOf" srcId="{48596917-897A-460D-BB46-D1E686FBF37C}" destId="{9FBACBF2-F769-4BDD-B9EB-75970D5A373D}" srcOrd="0" destOrd="0" presId="urn:microsoft.com/office/officeart/2018/2/layout/IconVerticalSolidList"/>
    <dgm:cxn modelId="{5440864A-4913-4273-849A-D9AF0AC47EA9}" srcId="{48596917-897A-460D-BB46-D1E686FBF37C}" destId="{B3771F8C-AE93-441F-B0B8-CB292E2B9C64}" srcOrd="1" destOrd="0" parTransId="{9918D071-2DE6-4C91-8BD6-ACACF46AC359}" sibTransId="{198A7B8F-4098-4982-A76B-94F428AD4EE1}"/>
    <dgm:cxn modelId="{AD1B7EA2-500C-4752-8088-F1D9AC7D34EC}" type="presOf" srcId="{453B97B6-0A82-4019-9CB6-69DCD7A49136}" destId="{EB3EAA6D-DDC2-42F1-B9F0-7D8FCEA4283E}" srcOrd="0" destOrd="0" presId="urn:microsoft.com/office/officeart/2018/2/layout/IconVerticalSolidList"/>
    <dgm:cxn modelId="{17BBFDB7-15EA-4C84-8886-B300FED02329}" type="presOf" srcId="{B3771F8C-AE93-441F-B0B8-CB292E2B9C64}" destId="{9C8E6E85-45C6-4DBC-80CF-F455C62D0440}" srcOrd="0" destOrd="0" presId="urn:microsoft.com/office/officeart/2018/2/layout/IconVerticalSolidList"/>
    <dgm:cxn modelId="{6B5D0DE2-F9E3-4F1B-85D6-A4011628FBB3}" srcId="{48596917-897A-460D-BB46-D1E686FBF37C}" destId="{453B97B6-0A82-4019-9CB6-69DCD7A49136}" srcOrd="0" destOrd="0" parTransId="{1BB3DB71-CC66-440E-86D4-5FEE584D39BA}" sibTransId="{5B615D69-AEB1-4DC1-B33C-580537D9B08F}"/>
    <dgm:cxn modelId="{AF528807-BAC0-4624-B1E9-D526BBFB15B1}" type="presParOf" srcId="{9FBACBF2-F769-4BDD-B9EB-75970D5A373D}" destId="{9A94158F-BE4C-4ED9-B3F8-555E060F3A35}" srcOrd="0" destOrd="0" presId="urn:microsoft.com/office/officeart/2018/2/layout/IconVerticalSolidList"/>
    <dgm:cxn modelId="{417DC143-8CEA-4116-A85C-C7EBF6B0D8CB}" type="presParOf" srcId="{9A94158F-BE4C-4ED9-B3F8-555E060F3A35}" destId="{7182A55E-BBAB-4F22-B1DD-DDCAA6812BD3}" srcOrd="0" destOrd="0" presId="urn:microsoft.com/office/officeart/2018/2/layout/IconVerticalSolidList"/>
    <dgm:cxn modelId="{6F297259-4007-4881-8A9F-30F1CA75B4E6}" type="presParOf" srcId="{9A94158F-BE4C-4ED9-B3F8-555E060F3A35}" destId="{838460AD-6B33-431C-8474-5382F789D6CF}" srcOrd="1" destOrd="0" presId="urn:microsoft.com/office/officeart/2018/2/layout/IconVerticalSolidList"/>
    <dgm:cxn modelId="{F4C211DD-B877-40A3-BA7D-22A16896DE0C}" type="presParOf" srcId="{9A94158F-BE4C-4ED9-B3F8-555E060F3A35}" destId="{B0BBFDA9-CCF2-47BE-94DE-C4654DBF6C0F}" srcOrd="2" destOrd="0" presId="urn:microsoft.com/office/officeart/2018/2/layout/IconVerticalSolidList"/>
    <dgm:cxn modelId="{5E3D1243-60B7-4042-A36A-04718D4A550A}" type="presParOf" srcId="{9A94158F-BE4C-4ED9-B3F8-555E060F3A35}" destId="{EB3EAA6D-DDC2-42F1-B9F0-7D8FCEA4283E}" srcOrd="3" destOrd="0" presId="urn:microsoft.com/office/officeart/2018/2/layout/IconVerticalSolidList"/>
    <dgm:cxn modelId="{383063D5-5F34-4DAA-875E-7376C117C6E9}" type="presParOf" srcId="{9FBACBF2-F769-4BDD-B9EB-75970D5A373D}" destId="{B610604E-77EB-4D77-AE17-568F9C75CEA2}" srcOrd="1" destOrd="0" presId="urn:microsoft.com/office/officeart/2018/2/layout/IconVerticalSolidList"/>
    <dgm:cxn modelId="{7D5AEC56-9079-4705-9328-B3D73D8FAEC2}" type="presParOf" srcId="{9FBACBF2-F769-4BDD-B9EB-75970D5A373D}" destId="{67E7D329-74C9-4EF6-9116-FCF41B237559}" srcOrd="2" destOrd="0" presId="urn:microsoft.com/office/officeart/2018/2/layout/IconVerticalSolidList"/>
    <dgm:cxn modelId="{E3B9F6FB-B2E5-4F91-A47E-A4640F7E82B3}" type="presParOf" srcId="{67E7D329-74C9-4EF6-9116-FCF41B237559}" destId="{F36F436B-6BB4-468F-B6BF-8001F88F9544}" srcOrd="0" destOrd="0" presId="urn:microsoft.com/office/officeart/2018/2/layout/IconVerticalSolidList"/>
    <dgm:cxn modelId="{C38FAE8A-0FD8-41BA-A33E-B84FAAD13940}" type="presParOf" srcId="{67E7D329-74C9-4EF6-9116-FCF41B237559}" destId="{72C34995-D088-46FA-9405-55F6EE3DD568}" srcOrd="1" destOrd="0" presId="urn:microsoft.com/office/officeart/2018/2/layout/IconVerticalSolidList"/>
    <dgm:cxn modelId="{D8AEBB66-FCBB-403B-8CB4-03DD5F32359B}" type="presParOf" srcId="{67E7D329-74C9-4EF6-9116-FCF41B237559}" destId="{5997BB2F-2462-4949-A570-CB59A1047357}" srcOrd="2" destOrd="0" presId="urn:microsoft.com/office/officeart/2018/2/layout/IconVerticalSolidList"/>
    <dgm:cxn modelId="{A526C844-A543-48B5-A150-F8C276B4B83E}" type="presParOf" srcId="{67E7D329-74C9-4EF6-9116-FCF41B237559}" destId="{9C8E6E85-45C6-4DBC-80CF-F455C62D044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C48293-5D90-4709-92F6-644E16534D4C}" type="doc">
      <dgm:prSet loTypeId="urn:microsoft.com/office/officeart/2005/8/layout/vProcess5" loCatId="process" qsTypeId="urn:microsoft.com/office/officeart/2005/8/quickstyle/simple1#95" qsCatId="simple" csTypeId="urn:microsoft.com/office/officeart/2005/8/colors/colorful2#15" csCatId="colorful"/>
      <dgm:spPr/>
      <dgm:t>
        <a:bodyPr/>
        <a:lstStyle/>
        <a:p>
          <a:endParaRPr lang="en-US"/>
        </a:p>
      </dgm:t>
    </dgm:pt>
    <dgm:pt modelId="{1BBCD436-3D21-431F-86F7-D7D4CC7D83D6}">
      <dgm:prSet/>
      <dgm:spPr/>
      <dgm:t>
        <a:bodyPr/>
        <a:lstStyle/>
        <a:p>
          <a:r>
            <a:rPr lang="en-GB"/>
            <a:t>Limited liability</a:t>
          </a:r>
          <a:endParaRPr lang="en-US"/>
        </a:p>
      </dgm:t>
    </dgm:pt>
    <dgm:pt modelId="{458BB96A-CA70-4293-9959-5121277A678F}" type="parTrans" cxnId="{E72B823A-52AD-4758-BC12-3950BE5B8627}">
      <dgm:prSet/>
      <dgm:spPr/>
      <dgm:t>
        <a:bodyPr/>
        <a:lstStyle/>
        <a:p>
          <a:endParaRPr lang="en-US"/>
        </a:p>
      </dgm:t>
    </dgm:pt>
    <dgm:pt modelId="{5AF6D6F5-9FAE-4EBB-BACB-B2464C2BCE55}" type="sibTrans" cxnId="{E72B823A-52AD-4758-BC12-3950BE5B8627}">
      <dgm:prSet/>
      <dgm:spPr/>
      <dgm:t>
        <a:bodyPr/>
        <a:lstStyle/>
        <a:p>
          <a:endParaRPr lang="en-US"/>
        </a:p>
      </dgm:t>
    </dgm:pt>
    <dgm:pt modelId="{D1FD8D01-239F-45DA-A46B-C0F0F08CF565}">
      <dgm:prSet/>
      <dgm:spPr/>
      <dgm:t>
        <a:bodyPr/>
        <a:lstStyle/>
        <a:p>
          <a:r>
            <a:rPr lang="en-GB"/>
            <a:t>Perpetual success</a:t>
          </a:r>
          <a:endParaRPr lang="en-US"/>
        </a:p>
      </dgm:t>
    </dgm:pt>
    <dgm:pt modelId="{16F6565A-4912-457F-9F29-D30B1F67B5BE}" type="parTrans" cxnId="{09C4F452-A92C-4F06-89CC-2B565F26FAA7}">
      <dgm:prSet/>
      <dgm:spPr/>
      <dgm:t>
        <a:bodyPr/>
        <a:lstStyle/>
        <a:p>
          <a:endParaRPr lang="en-US"/>
        </a:p>
      </dgm:t>
    </dgm:pt>
    <dgm:pt modelId="{7111CB93-9021-4DF8-9F8A-CB6E61230EA9}" type="sibTrans" cxnId="{09C4F452-A92C-4F06-89CC-2B565F26FAA7}">
      <dgm:prSet/>
      <dgm:spPr/>
      <dgm:t>
        <a:bodyPr/>
        <a:lstStyle/>
        <a:p>
          <a:endParaRPr lang="en-US"/>
        </a:p>
      </dgm:t>
    </dgm:pt>
    <dgm:pt modelId="{216A261E-D3C3-4657-851C-DAB6778A179F}">
      <dgm:prSet/>
      <dgm:spPr/>
      <dgm:t>
        <a:bodyPr/>
        <a:lstStyle/>
        <a:p>
          <a:r>
            <a:rPr lang="en-GB"/>
            <a:t>Transferable shares</a:t>
          </a:r>
          <a:endParaRPr lang="en-US"/>
        </a:p>
      </dgm:t>
    </dgm:pt>
    <dgm:pt modelId="{0DE25481-B0BD-4762-A680-3D61234086C8}" type="parTrans" cxnId="{7994D28D-1EE4-4D26-AF9B-C39DEF16862E}">
      <dgm:prSet/>
      <dgm:spPr/>
      <dgm:t>
        <a:bodyPr/>
        <a:lstStyle/>
        <a:p>
          <a:endParaRPr lang="en-US"/>
        </a:p>
      </dgm:t>
    </dgm:pt>
    <dgm:pt modelId="{F7C417A9-6D1D-4D67-B1F1-3CCC22B32C93}" type="sibTrans" cxnId="{7994D28D-1EE4-4D26-AF9B-C39DEF16862E}">
      <dgm:prSet/>
      <dgm:spPr/>
      <dgm:t>
        <a:bodyPr/>
        <a:lstStyle/>
        <a:p>
          <a:endParaRPr lang="en-US"/>
        </a:p>
      </dgm:t>
    </dgm:pt>
    <dgm:pt modelId="{C7F747E5-2B4F-473E-8956-27386525A46A}">
      <dgm:prSet/>
      <dgm:spPr/>
      <dgm:t>
        <a:bodyPr/>
        <a:lstStyle/>
        <a:p>
          <a:r>
            <a:rPr lang="en-GB"/>
            <a:t>Charges</a:t>
          </a:r>
          <a:endParaRPr lang="en-US"/>
        </a:p>
      </dgm:t>
    </dgm:pt>
    <dgm:pt modelId="{FF44FEE7-8820-4061-A236-4FFD2CCFFD81}" type="parTrans" cxnId="{F30F5DC4-F733-4879-B803-1232A89B3533}">
      <dgm:prSet/>
      <dgm:spPr/>
      <dgm:t>
        <a:bodyPr/>
        <a:lstStyle/>
        <a:p>
          <a:endParaRPr lang="en-US"/>
        </a:p>
      </dgm:t>
    </dgm:pt>
    <dgm:pt modelId="{495D3F1C-6FD7-4AFF-AE86-8C95AADDCEE9}" type="sibTrans" cxnId="{F30F5DC4-F733-4879-B803-1232A89B3533}">
      <dgm:prSet/>
      <dgm:spPr/>
      <dgm:t>
        <a:bodyPr/>
        <a:lstStyle/>
        <a:p>
          <a:endParaRPr lang="en-US"/>
        </a:p>
      </dgm:t>
    </dgm:pt>
    <dgm:pt modelId="{7744D2C9-182E-4B38-8FB9-8D4C0D6F1AEB}">
      <dgm:prSet/>
      <dgm:spPr/>
      <dgm:t>
        <a:bodyPr/>
        <a:lstStyle/>
        <a:p>
          <a:r>
            <a:rPr lang="en-GB"/>
            <a:t>Prestige</a:t>
          </a:r>
          <a:endParaRPr lang="en-US" dirty="0"/>
        </a:p>
      </dgm:t>
    </dgm:pt>
    <dgm:pt modelId="{9DE801CA-28F9-4B73-ABB2-D3F5F200CED4}" type="parTrans" cxnId="{B9320BE7-15C1-476B-BD3B-5A8C35E1F82E}">
      <dgm:prSet/>
      <dgm:spPr/>
      <dgm:t>
        <a:bodyPr/>
        <a:lstStyle/>
        <a:p>
          <a:endParaRPr lang="en-US"/>
        </a:p>
      </dgm:t>
    </dgm:pt>
    <dgm:pt modelId="{117512D1-F774-4ACC-8657-CC6B799F215B}" type="sibTrans" cxnId="{B9320BE7-15C1-476B-BD3B-5A8C35E1F82E}">
      <dgm:prSet/>
      <dgm:spPr/>
      <dgm:t>
        <a:bodyPr/>
        <a:lstStyle/>
        <a:p>
          <a:endParaRPr lang="en-US"/>
        </a:p>
      </dgm:t>
    </dgm:pt>
    <dgm:pt modelId="{369E40FD-F49B-4668-806B-F8BC3998F2A6}" type="pres">
      <dgm:prSet presAssocID="{F1C48293-5D90-4709-92F6-644E16534D4C}" presName="outerComposite" presStyleCnt="0">
        <dgm:presLayoutVars>
          <dgm:chMax val="5"/>
          <dgm:dir/>
          <dgm:resizeHandles val="exact"/>
        </dgm:presLayoutVars>
      </dgm:prSet>
      <dgm:spPr/>
    </dgm:pt>
    <dgm:pt modelId="{4C35897B-007F-4ABF-A2C8-B0563B072536}" type="pres">
      <dgm:prSet presAssocID="{F1C48293-5D90-4709-92F6-644E16534D4C}" presName="dummyMaxCanvas" presStyleCnt="0">
        <dgm:presLayoutVars/>
      </dgm:prSet>
      <dgm:spPr/>
    </dgm:pt>
    <dgm:pt modelId="{57D75DCD-B8C2-4B8C-B33D-CA2482DADFB4}" type="pres">
      <dgm:prSet presAssocID="{F1C48293-5D90-4709-92F6-644E16534D4C}" presName="FiveNodes_1" presStyleLbl="node1" presStyleIdx="0" presStyleCnt="5">
        <dgm:presLayoutVars>
          <dgm:bulletEnabled val="1"/>
        </dgm:presLayoutVars>
      </dgm:prSet>
      <dgm:spPr/>
    </dgm:pt>
    <dgm:pt modelId="{5174C7A5-5DEA-4673-BF1D-C37B6F510A0A}" type="pres">
      <dgm:prSet presAssocID="{F1C48293-5D90-4709-92F6-644E16534D4C}" presName="FiveNodes_2" presStyleLbl="node1" presStyleIdx="1" presStyleCnt="5">
        <dgm:presLayoutVars>
          <dgm:bulletEnabled val="1"/>
        </dgm:presLayoutVars>
      </dgm:prSet>
      <dgm:spPr/>
    </dgm:pt>
    <dgm:pt modelId="{D2682C59-7B75-47F1-9EAD-BFACEB2A4B09}" type="pres">
      <dgm:prSet presAssocID="{F1C48293-5D90-4709-92F6-644E16534D4C}" presName="FiveNodes_3" presStyleLbl="node1" presStyleIdx="2" presStyleCnt="5">
        <dgm:presLayoutVars>
          <dgm:bulletEnabled val="1"/>
        </dgm:presLayoutVars>
      </dgm:prSet>
      <dgm:spPr/>
    </dgm:pt>
    <dgm:pt modelId="{603ACDD0-2F3C-4815-82DD-1FCC4BED707B}" type="pres">
      <dgm:prSet presAssocID="{F1C48293-5D90-4709-92F6-644E16534D4C}" presName="FiveNodes_4" presStyleLbl="node1" presStyleIdx="3" presStyleCnt="5">
        <dgm:presLayoutVars>
          <dgm:bulletEnabled val="1"/>
        </dgm:presLayoutVars>
      </dgm:prSet>
      <dgm:spPr/>
    </dgm:pt>
    <dgm:pt modelId="{C38C8AE7-5D1B-4773-8296-F1AC343518D7}" type="pres">
      <dgm:prSet presAssocID="{F1C48293-5D90-4709-92F6-644E16534D4C}" presName="FiveNodes_5" presStyleLbl="node1" presStyleIdx="4" presStyleCnt="5">
        <dgm:presLayoutVars>
          <dgm:bulletEnabled val="1"/>
        </dgm:presLayoutVars>
      </dgm:prSet>
      <dgm:spPr/>
    </dgm:pt>
    <dgm:pt modelId="{B81A6409-CC91-404D-8E7B-009523980538}" type="pres">
      <dgm:prSet presAssocID="{F1C48293-5D90-4709-92F6-644E16534D4C}" presName="FiveConn_1-2" presStyleLbl="fgAccFollowNode1" presStyleIdx="0" presStyleCnt="4">
        <dgm:presLayoutVars>
          <dgm:bulletEnabled val="1"/>
        </dgm:presLayoutVars>
      </dgm:prSet>
      <dgm:spPr/>
    </dgm:pt>
    <dgm:pt modelId="{BC63FDC9-2CD7-409E-8439-F848FFFE920B}" type="pres">
      <dgm:prSet presAssocID="{F1C48293-5D90-4709-92F6-644E16534D4C}" presName="FiveConn_2-3" presStyleLbl="fgAccFollowNode1" presStyleIdx="1" presStyleCnt="4">
        <dgm:presLayoutVars>
          <dgm:bulletEnabled val="1"/>
        </dgm:presLayoutVars>
      </dgm:prSet>
      <dgm:spPr/>
    </dgm:pt>
    <dgm:pt modelId="{62BF9127-42BF-40B2-B2F5-4DC9B66B6A4A}" type="pres">
      <dgm:prSet presAssocID="{F1C48293-5D90-4709-92F6-644E16534D4C}" presName="FiveConn_3-4" presStyleLbl="fgAccFollowNode1" presStyleIdx="2" presStyleCnt="4">
        <dgm:presLayoutVars>
          <dgm:bulletEnabled val="1"/>
        </dgm:presLayoutVars>
      </dgm:prSet>
      <dgm:spPr/>
    </dgm:pt>
    <dgm:pt modelId="{239D2D01-3F38-41BB-9D60-7FB1BD51CE26}" type="pres">
      <dgm:prSet presAssocID="{F1C48293-5D90-4709-92F6-644E16534D4C}" presName="FiveConn_4-5" presStyleLbl="fgAccFollowNode1" presStyleIdx="3" presStyleCnt="4">
        <dgm:presLayoutVars>
          <dgm:bulletEnabled val="1"/>
        </dgm:presLayoutVars>
      </dgm:prSet>
      <dgm:spPr/>
    </dgm:pt>
    <dgm:pt modelId="{A9256595-65E8-42CB-BF99-4E6477674947}" type="pres">
      <dgm:prSet presAssocID="{F1C48293-5D90-4709-92F6-644E16534D4C}" presName="FiveNodes_1_text" presStyleLbl="node1" presStyleIdx="4" presStyleCnt="5">
        <dgm:presLayoutVars>
          <dgm:bulletEnabled val="1"/>
        </dgm:presLayoutVars>
      </dgm:prSet>
      <dgm:spPr/>
    </dgm:pt>
    <dgm:pt modelId="{3F42DE72-FB99-478F-ABB4-93E40C7B0393}" type="pres">
      <dgm:prSet presAssocID="{F1C48293-5D90-4709-92F6-644E16534D4C}" presName="FiveNodes_2_text" presStyleLbl="node1" presStyleIdx="4" presStyleCnt="5">
        <dgm:presLayoutVars>
          <dgm:bulletEnabled val="1"/>
        </dgm:presLayoutVars>
      </dgm:prSet>
      <dgm:spPr/>
    </dgm:pt>
    <dgm:pt modelId="{FAD3A859-240F-4348-9952-3F55D6B1289C}" type="pres">
      <dgm:prSet presAssocID="{F1C48293-5D90-4709-92F6-644E16534D4C}" presName="FiveNodes_3_text" presStyleLbl="node1" presStyleIdx="4" presStyleCnt="5">
        <dgm:presLayoutVars>
          <dgm:bulletEnabled val="1"/>
        </dgm:presLayoutVars>
      </dgm:prSet>
      <dgm:spPr/>
    </dgm:pt>
    <dgm:pt modelId="{FA5841C5-4283-460B-B31F-8FE447121F0B}" type="pres">
      <dgm:prSet presAssocID="{F1C48293-5D90-4709-92F6-644E16534D4C}" presName="FiveNodes_4_text" presStyleLbl="node1" presStyleIdx="4" presStyleCnt="5">
        <dgm:presLayoutVars>
          <dgm:bulletEnabled val="1"/>
        </dgm:presLayoutVars>
      </dgm:prSet>
      <dgm:spPr/>
    </dgm:pt>
    <dgm:pt modelId="{0361F57A-853C-4AC4-BBBC-13E4F78D1929}" type="pres">
      <dgm:prSet presAssocID="{F1C48293-5D90-4709-92F6-644E16534D4C}" presName="FiveNodes_5_text" presStyleLbl="node1" presStyleIdx="4" presStyleCnt="5">
        <dgm:presLayoutVars>
          <dgm:bulletEnabled val="1"/>
        </dgm:presLayoutVars>
      </dgm:prSet>
      <dgm:spPr/>
    </dgm:pt>
  </dgm:ptLst>
  <dgm:cxnLst>
    <dgm:cxn modelId="{D9A49905-99EC-4F67-8D46-742F00C4C95F}" type="presOf" srcId="{216A261E-D3C3-4657-851C-DAB6778A179F}" destId="{D2682C59-7B75-47F1-9EAD-BFACEB2A4B09}" srcOrd="0" destOrd="0" presId="urn:microsoft.com/office/officeart/2005/8/layout/vProcess5"/>
    <dgm:cxn modelId="{4E65AB08-11D3-4134-999B-29DDDC96B05C}" type="presOf" srcId="{1BBCD436-3D21-431F-86F7-D7D4CC7D83D6}" destId="{A9256595-65E8-42CB-BF99-4E6477674947}" srcOrd="1" destOrd="0" presId="urn:microsoft.com/office/officeart/2005/8/layout/vProcess5"/>
    <dgm:cxn modelId="{84BBB217-A168-4C03-812F-A3F9355800F3}" type="presOf" srcId="{216A261E-D3C3-4657-851C-DAB6778A179F}" destId="{FAD3A859-240F-4348-9952-3F55D6B1289C}" srcOrd="1" destOrd="0" presId="urn:microsoft.com/office/officeart/2005/8/layout/vProcess5"/>
    <dgm:cxn modelId="{29231725-926D-4AD6-A89B-F8433759F64D}" type="presOf" srcId="{7744D2C9-182E-4B38-8FB9-8D4C0D6F1AEB}" destId="{0361F57A-853C-4AC4-BBBC-13E4F78D1929}" srcOrd="1" destOrd="0" presId="urn:microsoft.com/office/officeart/2005/8/layout/vProcess5"/>
    <dgm:cxn modelId="{E72B823A-52AD-4758-BC12-3950BE5B8627}" srcId="{F1C48293-5D90-4709-92F6-644E16534D4C}" destId="{1BBCD436-3D21-431F-86F7-D7D4CC7D83D6}" srcOrd="0" destOrd="0" parTransId="{458BB96A-CA70-4293-9959-5121277A678F}" sibTransId="{5AF6D6F5-9FAE-4EBB-BACB-B2464C2BCE55}"/>
    <dgm:cxn modelId="{83B6B462-B0DB-46FA-A13B-E764D50955BB}" type="presOf" srcId="{495D3F1C-6FD7-4AFF-AE86-8C95AADDCEE9}" destId="{239D2D01-3F38-41BB-9D60-7FB1BD51CE26}" srcOrd="0" destOrd="0" presId="urn:microsoft.com/office/officeart/2005/8/layout/vProcess5"/>
    <dgm:cxn modelId="{532D9A70-0452-4638-ADBC-CEFA9B3CC98B}" type="presOf" srcId="{F7C417A9-6D1D-4D67-B1F1-3CCC22B32C93}" destId="{62BF9127-42BF-40B2-B2F5-4DC9B66B6A4A}" srcOrd="0" destOrd="0" presId="urn:microsoft.com/office/officeart/2005/8/layout/vProcess5"/>
    <dgm:cxn modelId="{09C4F452-A92C-4F06-89CC-2B565F26FAA7}" srcId="{F1C48293-5D90-4709-92F6-644E16534D4C}" destId="{D1FD8D01-239F-45DA-A46B-C0F0F08CF565}" srcOrd="1" destOrd="0" parTransId="{16F6565A-4912-457F-9F29-D30B1F67B5BE}" sibTransId="{7111CB93-9021-4DF8-9F8A-CB6E61230EA9}"/>
    <dgm:cxn modelId="{79AEA653-516C-41FC-9F1B-F65FB8BAC3A3}" type="presOf" srcId="{7111CB93-9021-4DF8-9F8A-CB6E61230EA9}" destId="{BC63FDC9-2CD7-409E-8439-F848FFFE920B}" srcOrd="0" destOrd="0" presId="urn:microsoft.com/office/officeart/2005/8/layout/vProcess5"/>
    <dgm:cxn modelId="{79F3E676-47CC-444A-A5E0-EE4F321D2365}" type="presOf" srcId="{D1FD8D01-239F-45DA-A46B-C0F0F08CF565}" destId="{5174C7A5-5DEA-4673-BF1D-C37B6F510A0A}" srcOrd="0" destOrd="0" presId="urn:microsoft.com/office/officeart/2005/8/layout/vProcess5"/>
    <dgm:cxn modelId="{7994D28D-1EE4-4D26-AF9B-C39DEF16862E}" srcId="{F1C48293-5D90-4709-92F6-644E16534D4C}" destId="{216A261E-D3C3-4657-851C-DAB6778A179F}" srcOrd="2" destOrd="0" parTransId="{0DE25481-B0BD-4762-A680-3D61234086C8}" sibTransId="{F7C417A9-6D1D-4D67-B1F1-3CCC22B32C93}"/>
    <dgm:cxn modelId="{835B2A9C-09A6-4040-B7C3-7EA9420DE9E1}" type="presOf" srcId="{7744D2C9-182E-4B38-8FB9-8D4C0D6F1AEB}" destId="{C38C8AE7-5D1B-4773-8296-F1AC343518D7}" srcOrd="0" destOrd="0" presId="urn:microsoft.com/office/officeart/2005/8/layout/vProcess5"/>
    <dgm:cxn modelId="{7236B9A5-4B3B-465B-B5E3-77E580EB8786}" type="presOf" srcId="{D1FD8D01-239F-45DA-A46B-C0F0F08CF565}" destId="{3F42DE72-FB99-478F-ABB4-93E40C7B0393}" srcOrd="1" destOrd="0" presId="urn:microsoft.com/office/officeart/2005/8/layout/vProcess5"/>
    <dgm:cxn modelId="{40B9E9AD-E038-4B57-BBFF-7CFA07B5DA1A}" type="presOf" srcId="{5AF6D6F5-9FAE-4EBB-BACB-B2464C2BCE55}" destId="{B81A6409-CC91-404D-8E7B-009523980538}" srcOrd="0" destOrd="0" presId="urn:microsoft.com/office/officeart/2005/8/layout/vProcess5"/>
    <dgm:cxn modelId="{B236E8B1-BBCC-40F4-9299-02C826294DEC}" type="presOf" srcId="{C7F747E5-2B4F-473E-8956-27386525A46A}" destId="{603ACDD0-2F3C-4815-82DD-1FCC4BED707B}" srcOrd="0" destOrd="0" presId="urn:microsoft.com/office/officeart/2005/8/layout/vProcess5"/>
    <dgm:cxn modelId="{B126A7B5-44CB-4966-8267-E2155C353D6C}" type="presOf" srcId="{C7F747E5-2B4F-473E-8956-27386525A46A}" destId="{FA5841C5-4283-460B-B31F-8FE447121F0B}" srcOrd="1" destOrd="0" presId="urn:microsoft.com/office/officeart/2005/8/layout/vProcess5"/>
    <dgm:cxn modelId="{F30F5DC4-F733-4879-B803-1232A89B3533}" srcId="{F1C48293-5D90-4709-92F6-644E16534D4C}" destId="{C7F747E5-2B4F-473E-8956-27386525A46A}" srcOrd="3" destOrd="0" parTransId="{FF44FEE7-8820-4061-A236-4FFD2CCFFD81}" sibTransId="{495D3F1C-6FD7-4AFF-AE86-8C95AADDCEE9}"/>
    <dgm:cxn modelId="{0B69CBC9-F835-49DE-96BD-5D9D52747D7F}" type="presOf" srcId="{F1C48293-5D90-4709-92F6-644E16534D4C}" destId="{369E40FD-F49B-4668-806B-F8BC3998F2A6}" srcOrd="0" destOrd="0" presId="urn:microsoft.com/office/officeart/2005/8/layout/vProcess5"/>
    <dgm:cxn modelId="{B9320BE7-15C1-476B-BD3B-5A8C35E1F82E}" srcId="{F1C48293-5D90-4709-92F6-644E16534D4C}" destId="{7744D2C9-182E-4B38-8FB9-8D4C0D6F1AEB}" srcOrd="4" destOrd="0" parTransId="{9DE801CA-28F9-4B73-ABB2-D3F5F200CED4}" sibTransId="{117512D1-F774-4ACC-8657-CC6B799F215B}"/>
    <dgm:cxn modelId="{AAC589E9-76BE-45F4-AE06-3E4E3BE796E4}" type="presOf" srcId="{1BBCD436-3D21-431F-86F7-D7D4CC7D83D6}" destId="{57D75DCD-B8C2-4B8C-B33D-CA2482DADFB4}" srcOrd="0" destOrd="0" presId="urn:microsoft.com/office/officeart/2005/8/layout/vProcess5"/>
    <dgm:cxn modelId="{79EF9671-20E6-4C99-8DA8-6BEF6A004914}" type="presParOf" srcId="{369E40FD-F49B-4668-806B-F8BC3998F2A6}" destId="{4C35897B-007F-4ABF-A2C8-B0563B072536}" srcOrd="0" destOrd="0" presId="urn:microsoft.com/office/officeart/2005/8/layout/vProcess5"/>
    <dgm:cxn modelId="{2064ADE4-9B40-475B-8A6D-8B8609B4C5BF}" type="presParOf" srcId="{369E40FD-F49B-4668-806B-F8BC3998F2A6}" destId="{57D75DCD-B8C2-4B8C-B33D-CA2482DADFB4}" srcOrd="1" destOrd="0" presId="urn:microsoft.com/office/officeart/2005/8/layout/vProcess5"/>
    <dgm:cxn modelId="{9300FC5E-5D42-457C-8176-A765E7D3D2D5}" type="presParOf" srcId="{369E40FD-F49B-4668-806B-F8BC3998F2A6}" destId="{5174C7A5-5DEA-4673-BF1D-C37B6F510A0A}" srcOrd="2" destOrd="0" presId="urn:microsoft.com/office/officeart/2005/8/layout/vProcess5"/>
    <dgm:cxn modelId="{197BFDFA-427B-41E6-8A69-415FDA2E22A9}" type="presParOf" srcId="{369E40FD-F49B-4668-806B-F8BC3998F2A6}" destId="{D2682C59-7B75-47F1-9EAD-BFACEB2A4B09}" srcOrd="3" destOrd="0" presId="urn:microsoft.com/office/officeart/2005/8/layout/vProcess5"/>
    <dgm:cxn modelId="{DF73D764-0414-4D53-ABF1-61F41001AC60}" type="presParOf" srcId="{369E40FD-F49B-4668-806B-F8BC3998F2A6}" destId="{603ACDD0-2F3C-4815-82DD-1FCC4BED707B}" srcOrd="4" destOrd="0" presId="urn:microsoft.com/office/officeart/2005/8/layout/vProcess5"/>
    <dgm:cxn modelId="{5636BCC7-8C3B-4069-821D-7CAEC0974E45}" type="presParOf" srcId="{369E40FD-F49B-4668-806B-F8BC3998F2A6}" destId="{C38C8AE7-5D1B-4773-8296-F1AC343518D7}" srcOrd="5" destOrd="0" presId="urn:microsoft.com/office/officeart/2005/8/layout/vProcess5"/>
    <dgm:cxn modelId="{EC600057-9299-4833-8BB3-A2795D7A7C99}" type="presParOf" srcId="{369E40FD-F49B-4668-806B-F8BC3998F2A6}" destId="{B81A6409-CC91-404D-8E7B-009523980538}" srcOrd="6" destOrd="0" presId="urn:microsoft.com/office/officeart/2005/8/layout/vProcess5"/>
    <dgm:cxn modelId="{99C562CD-9087-4194-A67D-82778F46BCE7}" type="presParOf" srcId="{369E40FD-F49B-4668-806B-F8BC3998F2A6}" destId="{BC63FDC9-2CD7-409E-8439-F848FFFE920B}" srcOrd="7" destOrd="0" presId="urn:microsoft.com/office/officeart/2005/8/layout/vProcess5"/>
    <dgm:cxn modelId="{6B1F9C3B-C468-43C2-A039-93D707538BCF}" type="presParOf" srcId="{369E40FD-F49B-4668-806B-F8BC3998F2A6}" destId="{62BF9127-42BF-40B2-B2F5-4DC9B66B6A4A}" srcOrd="8" destOrd="0" presId="urn:microsoft.com/office/officeart/2005/8/layout/vProcess5"/>
    <dgm:cxn modelId="{A6FD40A0-3ABE-4385-9B79-F0E626BD930F}" type="presParOf" srcId="{369E40FD-F49B-4668-806B-F8BC3998F2A6}" destId="{239D2D01-3F38-41BB-9D60-7FB1BD51CE26}" srcOrd="9" destOrd="0" presId="urn:microsoft.com/office/officeart/2005/8/layout/vProcess5"/>
    <dgm:cxn modelId="{A3B29689-39ED-418F-B5A3-C5C949BD2D39}" type="presParOf" srcId="{369E40FD-F49B-4668-806B-F8BC3998F2A6}" destId="{A9256595-65E8-42CB-BF99-4E6477674947}" srcOrd="10" destOrd="0" presId="urn:microsoft.com/office/officeart/2005/8/layout/vProcess5"/>
    <dgm:cxn modelId="{DB4DF1C6-7D1A-4F7A-86A4-9168C4C775DF}" type="presParOf" srcId="{369E40FD-F49B-4668-806B-F8BC3998F2A6}" destId="{3F42DE72-FB99-478F-ABB4-93E40C7B0393}" srcOrd="11" destOrd="0" presId="urn:microsoft.com/office/officeart/2005/8/layout/vProcess5"/>
    <dgm:cxn modelId="{EB09C755-D23D-40DE-8883-C2C3313498E4}" type="presParOf" srcId="{369E40FD-F49B-4668-806B-F8BC3998F2A6}" destId="{FAD3A859-240F-4348-9952-3F55D6B1289C}" srcOrd="12" destOrd="0" presId="urn:microsoft.com/office/officeart/2005/8/layout/vProcess5"/>
    <dgm:cxn modelId="{31557042-4257-4416-8778-CDC10F891D30}" type="presParOf" srcId="{369E40FD-F49B-4668-806B-F8BC3998F2A6}" destId="{FA5841C5-4283-460B-B31F-8FE447121F0B}" srcOrd="13" destOrd="0" presId="urn:microsoft.com/office/officeart/2005/8/layout/vProcess5"/>
    <dgm:cxn modelId="{5CDDCDBC-6DD2-4EA7-8862-DA00D60BD131}" type="presParOf" srcId="{369E40FD-F49B-4668-806B-F8BC3998F2A6}" destId="{0361F57A-853C-4AC4-BBBC-13E4F78D1929}"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13C71AA-C8CA-43D5-8DE4-36E2655868C9}" type="doc">
      <dgm:prSet loTypeId="urn:microsoft.com/office/officeart/2018/5/layout/IconCircleLabelList" loCatId="icon" qsTypeId="urn:microsoft.com/office/officeart/2005/8/quickstyle/simple1#89" qsCatId="simple" csTypeId="urn:microsoft.com/office/officeart/2018/5/colors/Iconchunking_neutralicon_colorful1" csCatId="colorful" phldr="1"/>
      <dgm:spPr/>
      <dgm:t>
        <a:bodyPr/>
        <a:lstStyle/>
        <a:p>
          <a:endParaRPr lang="en-US"/>
        </a:p>
      </dgm:t>
    </dgm:pt>
    <dgm:pt modelId="{21E06C73-9846-40FC-95F2-362466BB4BAF}">
      <dgm:prSet/>
      <dgm:spPr/>
      <dgm:t>
        <a:bodyPr/>
        <a:lstStyle/>
        <a:p>
          <a:pPr>
            <a:lnSpc>
              <a:spcPct val="100000"/>
            </a:lnSpc>
            <a:defRPr cap="all"/>
          </a:pPr>
          <a:r>
            <a:rPr lang="en-GB"/>
            <a:t>Costs</a:t>
          </a:r>
          <a:endParaRPr lang="en-US"/>
        </a:p>
      </dgm:t>
    </dgm:pt>
    <dgm:pt modelId="{12369955-7E94-4E42-839F-EEB10AAFAFE9}" type="parTrans" cxnId="{B36E1885-5750-4C2F-A32F-7A09C020A22E}">
      <dgm:prSet/>
      <dgm:spPr/>
      <dgm:t>
        <a:bodyPr/>
        <a:lstStyle/>
        <a:p>
          <a:endParaRPr lang="en-US"/>
        </a:p>
      </dgm:t>
    </dgm:pt>
    <dgm:pt modelId="{FE21755B-23F3-4E73-8B0A-116A56480A3F}" type="sibTrans" cxnId="{B36E1885-5750-4C2F-A32F-7A09C020A22E}">
      <dgm:prSet/>
      <dgm:spPr/>
      <dgm:t>
        <a:bodyPr/>
        <a:lstStyle/>
        <a:p>
          <a:endParaRPr lang="en-US"/>
        </a:p>
      </dgm:t>
    </dgm:pt>
    <dgm:pt modelId="{6C020955-F026-4B72-AB51-B9A222354101}">
      <dgm:prSet/>
      <dgm:spPr/>
      <dgm:t>
        <a:bodyPr/>
        <a:lstStyle/>
        <a:p>
          <a:pPr>
            <a:lnSpc>
              <a:spcPct val="100000"/>
            </a:lnSpc>
            <a:defRPr cap="all"/>
          </a:pPr>
          <a:r>
            <a:rPr lang="en-GB"/>
            <a:t>Publication of accounts (if limited)</a:t>
          </a:r>
          <a:endParaRPr lang="en-US"/>
        </a:p>
      </dgm:t>
    </dgm:pt>
    <dgm:pt modelId="{DABDBB03-AD21-4E2F-B2AD-61A72398720F}" type="parTrans" cxnId="{37B9F2DC-0667-4B5E-BF2B-33EB8BFFD9DF}">
      <dgm:prSet/>
      <dgm:spPr/>
      <dgm:t>
        <a:bodyPr/>
        <a:lstStyle/>
        <a:p>
          <a:endParaRPr lang="en-US"/>
        </a:p>
      </dgm:t>
    </dgm:pt>
    <dgm:pt modelId="{A916DEBD-1AED-4886-8F4F-204BE8719D0E}" type="sibTrans" cxnId="{37B9F2DC-0667-4B5E-BF2B-33EB8BFFD9DF}">
      <dgm:prSet/>
      <dgm:spPr/>
      <dgm:t>
        <a:bodyPr/>
        <a:lstStyle/>
        <a:p>
          <a:endParaRPr lang="en-US"/>
        </a:p>
      </dgm:t>
    </dgm:pt>
    <dgm:pt modelId="{6792AACC-70E2-4EED-BD50-A99BB220D1B6}" type="pres">
      <dgm:prSet presAssocID="{613C71AA-C8CA-43D5-8DE4-36E2655868C9}" presName="root" presStyleCnt="0">
        <dgm:presLayoutVars>
          <dgm:dir/>
          <dgm:resizeHandles val="exact"/>
        </dgm:presLayoutVars>
      </dgm:prSet>
      <dgm:spPr/>
    </dgm:pt>
    <dgm:pt modelId="{C97CB8DB-5A2D-4890-A45B-65A697DF558D}" type="pres">
      <dgm:prSet presAssocID="{21E06C73-9846-40FC-95F2-362466BB4BAF}" presName="compNode" presStyleCnt="0"/>
      <dgm:spPr/>
    </dgm:pt>
    <dgm:pt modelId="{AFB8D523-FBF4-48FD-B425-5487B23D475D}" type="pres">
      <dgm:prSet presAssocID="{21E06C73-9846-40FC-95F2-362466BB4BAF}" presName="iconBgRect" presStyleLbl="bgShp" presStyleIdx="0" presStyleCnt="2"/>
      <dgm:spPr/>
    </dgm:pt>
    <dgm:pt modelId="{01C90BCE-E6F9-4753-A900-DC222598CD4B}" type="pres">
      <dgm:prSet presAssocID="{21E06C73-9846-40FC-95F2-362466BB4BA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8453802C-DCBC-4E25-A1AF-2164B895039B}" type="pres">
      <dgm:prSet presAssocID="{21E06C73-9846-40FC-95F2-362466BB4BAF}" presName="spaceRect" presStyleCnt="0"/>
      <dgm:spPr/>
    </dgm:pt>
    <dgm:pt modelId="{5A003843-6913-4791-BE93-7BC34640F4E9}" type="pres">
      <dgm:prSet presAssocID="{21E06C73-9846-40FC-95F2-362466BB4BAF}" presName="textRect" presStyleLbl="revTx" presStyleIdx="0" presStyleCnt="2">
        <dgm:presLayoutVars>
          <dgm:chMax val="1"/>
          <dgm:chPref val="1"/>
        </dgm:presLayoutVars>
      </dgm:prSet>
      <dgm:spPr/>
    </dgm:pt>
    <dgm:pt modelId="{AE1B8C70-D237-4721-875D-B02605FF39D6}" type="pres">
      <dgm:prSet presAssocID="{FE21755B-23F3-4E73-8B0A-116A56480A3F}" presName="sibTrans" presStyleCnt="0"/>
      <dgm:spPr/>
    </dgm:pt>
    <dgm:pt modelId="{53B5CEC3-8772-43ED-AA97-5F05CFAF1EC3}" type="pres">
      <dgm:prSet presAssocID="{6C020955-F026-4B72-AB51-B9A222354101}" presName="compNode" presStyleCnt="0"/>
      <dgm:spPr/>
    </dgm:pt>
    <dgm:pt modelId="{7189ACCC-E760-467F-8328-AF4AC7EBE8C6}" type="pres">
      <dgm:prSet presAssocID="{6C020955-F026-4B72-AB51-B9A222354101}" presName="iconBgRect" presStyleLbl="bgShp" presStyleIdx="1" presStyleCnt="2"/>
      <dgm:spPr/>
    </dgm:pt>
    <dgm:pt modelId="{AFEA9D00-38C1-426E-B9A1-6571C6F73286}" type="pres">
      <dgm:prSet presAssocID="{6C020955-F026-4B72-AB51-B9A222354101}"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on Shelf"/>
        </a:ext>
      </dgm:extLst>
    </dgm:pt>
    <dgm:pt modelId="{FA528170-393B-4DC6-AF71-D28AC4A28A73}" type="pres">
      <dgm:prSet presAssocID="{6C020955-F026-4B72-AB51-B9A222354101}" presName="spaceRect" presStyleCnt="0"/>
      <dgm:spPr/>
    </dgm:pt>
    <dgm:pt modelId="{BC302E24-6A55-4ECE-9CD8-71DFAD3449EC}" type="pres">
      <dgm:prSet presAssocID="{6C020955-F026-4B72-AB51-B9A222354101}" presName="textRect" presStyleLbl="revTx" presStyleIdx="1" presStyleCnt="2">
        <dgm:presLayoutVars>
          <dgm:chMax val="1"/>
          <dgm:chPref val="1"/>
        </dgm:presLayoutVars>
      </dgm:prSet>
      <dgm:spPr/>
    </dgm:pt>
  </dgm:ptLst>
  <dgm:cxnLst>
    <dgm:cxn modelId="{4FB9E733-0692-4321-8F17-EF07D796AE39}" type="presOf" srcId="{6C020955-F026-4B72-AB51-B9A222354101}" destId="{BC302E24-6A55-4ECE-9CD8-71DFAD3449EC}" srcOrd="0" destOrd="0" presId="urn:microsoft.com/office/officeart/2018/5/layout/IconCircleLabelList"/>
    <dgm:cxn modelId="{229F5359-9050-4EFC-9371-0AC92E65B046}" type="presOf" srcId="{21E06C73-9846-40FC-95F2-362466BB4BAF}" destId="{5A003843-6913-4791-BE93-7BC34640F4E9}" srcOrd="0" destOrd="0" presId="urn:microsoft.com/office/officeart/2018/5/layout/IconCircleLabelList"/>
    <dgm:cxn modelId="{B36E1885-5750-4C2F-A32F-7A09C020A22E}" srcId="{613C71AA-C8CA-43D5-8DE4-36E2655868C9}" destId="{21E06C73-9846-40FC-95F2-362466BB4BAF}" srcOrd="0" destOrd="0" parTransId="{12369955-7E94-4E42-839F-EEB10AAFAFE9}" sibTransId="{FE21755B-23F3-4E73-8B0A-116A56480A3F}"/>
    <dgm:cxn modelId="{F56A51D7-884B-4C21-B71D-95553D1D4375}" type="presOf" srcId="{613C71AA-C8CA-43D5-8DE4-36E2655868C9}" destId="{6792AACC-70E2-4EED-BD50-A99BB220D1B6}" srcOrd="0" destOrd="0" presId="urn:microsoft.com/office/officeart/2018/5/layout/IconCircleLabelList"/>
    <dgm:cxn modelId="{37B9F2DC-0667-4B5E-BF2B-33EB8BFFD9DF}" srcId="{613C71AA-C8CA-43D5-8DE4-36E2655868C9}" destId="{6C020955-F026-4B72-AB51-B9A222354101}" srcOrd="1" destOrd="0" parTransId="{DABDBB03-AD21-4E2F-B2AD-61A72398720F}" sibTransId="{A916DEBD-1AED-4886-8F4F-204BE8719D0E}"/>
    <dgm:cxn modelId="{10D80E64-7080-4C41-AE56-2A0603BCBBEB}" type="presParOf" srcId="{6792AACC-70E2-4EED-BD50-A99BB220D1B6}" destId="{C97CB8DB-5A2D-4890-A45B-65A697DF558D}" srcOrd="0" destOrd="0" presId="urn:microsoft.com/office/officeart/2018/5/layout/IconCircleLabelList"/>
    <dgm:cxn modelId="{C8AE4F57-6914-49BE-A0F4-DFAAA9147C5E}" type="presParOf" srcId="{C97CB8DB-5A2D-4890-A45B-65A697DF558D}" destId="{AFB8D523-FBF4-48FD-B425-5487B23D475D}" srcOrd="0" destOrd="0" presId="urn:microsoft.com/office/officeart/2018/5/layout/IconCircleLabelList"/>
    <dgm:cxn modelId="{BEE3B513-1270-478E-98E6-9A5D2D168158}" type="presParOf" srcId="{C97CB8DB-5A2D-4890-A45B-65A697DF558D}" destId="{01C90BCE-E6F9-4753-A900-DC222598CD4B}" srcOrd="1" destOrd="0" presId="urn:microsoft.com/office/officeart/2018/5/layout/IconCircleLabelList"/>
    <dgm:cxn modelId="{2575BDED-910B-423A-97EF-C23E3586DECC}" type="presParOf" srcId="{C97CB8DB-5A2D-4890-A45B-65A697DF558D}" destId="{8453802C-DCBC-4E25-A1AF-2164B895039B}" srcOrd="2" destOrd="0" presId="urn:microsoft.com/office/officeart/2018/5/layout/IconCircleLabelList"/>
    <dgm:cxn modelId="{984EAFDE-FBD8-4F85-8FEB-EC8049A1DA86}" type="presParOf" srcId="{C97CB8DB-5A2D-4890-A45B-65A697DF558D}" destId="{5A003843-6913-4791-BE93-7BC34640F4E9}" srcOrd="3" destOrd="0" presId="urn:microsoft.com/office/officeart/2018/5/layout/IconCircleLabelList"/>
    <dgm:cxn modelId="{52C881DF-B1EE-4318-86C8-E224642C470F}" type="presParOf" srcId="{6792AACC-70E2-4EED-BD50-A99BB220D1B6}" destId="{AE1B8C70-D237-4721-875D-B02605FF39D6}" srcOrd="1" destOrd="0" presId="urn:microsoft.com/office/officeart/2018/5/layout/IconCircleLabelList"/>
    <dgm:cxn modelId="{6F57F9F3-99B8-4393-AED9-29BA4B27147D}" type="presParOf" srcId="{6792AACC-70E2-4EED-BD50-A99BB220D1B6}" destId="{53B5CEC3-8772-43ED-AA97-5F05CFAF1EC3}" srcOrd="2" destOrd="0" presId="urn:microsoft.com/office/officeart/2018/5/layout/IconCircleLabelList"/>
    <dgm:cxn modelId="{02F481FB-8BD1-45BA-9999-5EFE724C48FB}" type="presParOf" srcId="{53B5CEC3-8772-43ED-AA97-5F05CFAF1EC3}" destId="{7189ACCC-E760-467F-8328-AF4AC7EBE8C6}" srcOrd="0" destOrd="0" presId="urn:microsoft.com/office/officeart/2018/5/layout/IconCircleLabelList"/>
    <dgm:cxn modelId="{2A1FE659-2318-4DC5-A495-48C2A52D8DCD}" type="presParOf" srcId="{53B5CEC3-8772-43ED-AA97-5F05CFAF1EC3}" destId="{AFEA9D00-38C1-426E-B9A1-6571C6F73286}" srcOrd="1" destOrd="0" presId="urn:microsoft.com/office/officeart/2018/5/layout/IconCircleLabelList"/>
    <dgm:cxn modelId="{812C1C4F-3855-4F58-9BE5-CF7E0C9980B5}" type="presParOf" srcId="{53B5CEC3-8772-43ED-AA97-5F05CFAF1EC3}" destId="{FA528170-393B-4DC6-AF71-D28AC4A28A73}" srcOrd="2" destOrd="0" presId="urn:microsoft.com/office/officeart/2018/5/layout/IconCircleLabelList"/>
    <dgm:cxn modelId="{EE2F61E8-563A-49F3-83A9-1288F850B525}" type="presParOf" srcId="{53B5CEC3-8772-43ED-AA97-5F05CFAF1EC3}" destId="{BC302E24-6A55-4ECE-9CD8-71DFAD3449EC}"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4D8618-1A9F-4465-8CFA-0F2CA0272496}" type="doc">
      <dgm:prSet loTypeId="urn:microsoft.com/office/officeart/2005/8/layout/process4" loCatId="process" qsTypeId="urn:microsoft.com/office/officeart/2005/8/quickstyle/simple1#74" qsCatId="simple" csTypeId="urn:microsoft.com/office/officeart/2005/8/colors/colorful2#11" csCatId="colorful"/>
      <dgm:spPr/>
      <dgm:t>
        <a:bodyPr/>
        <a:lstStyle/>
        <a:p>
          <a:endParaRPr lang="en-US"/>
        </a:p>
      </dgm:t>
    </dgm:pt>
    <dgm:pt modelId="{8C7D1C3B-E333-443D-97CB-AA372F4E1763}">
      <dgm:prSet/>
      <dgm:spPr/>
      <dgm:t>
        <a:bodyPr/>
        <a:lstStyle/>
        <a:p>
          <a:r>
            <a:rPr lang="en-GB" b="1"/>
            <a:t>Insolvency Act 1986</a:t>
          </a:r>
          <a:endParaRPr lang="en-US"/>
        </a:p>
      </dgm:t>
    </dgm:pt>
    <dgm:pt modelId="{B8469DC4-42BE-4AD0-93A6-2FDE1FA650BA}" type="parTrans" cxnId="{5F151E37-C580-4CBD-ADAD-4C18D2B02636}">
      <dgm:prSet/>
      <dgm:spPr/>
      <dgm:t>
        <a:bodyPr/>
        <a:lstStyle/>
        <a:p>
          <a:endParaRPr lang="en-US"/>
        </a:p>
      </dgm:t>
    </dgm:pt>
    <dgm:pt modelId="{07D64C3D-EDF1-44E1-8A16-B6563FB56039}" type="sibTrans" cxnId="{5F151E37-C580-4CBD-ADAD-4C18D2B02636}">
      <dgm:prSet/>
      <dgm:spPr/>
      <dgm:t>
        <a:bodyPr/>
        <a:lstStyle/>
        <a:p>
          <a:endParaRPr lang="en-US"/>
        </a:p>
      </dgm:t>
    </dgm:pt>
    <dgm:pt modelId="{108FE930-9F53-43EB-B2B5-337B5BE59359}">
      <dgm:prSet/>
      <dgm:spPr/>
      <dgm:t>
        <a:bodyPr/>
        <a:lstStyle/>
        <a:p>
          <a:r>
            <a:rPr lang="en-GB" dirty="0"/>
            <a:t>S212 Financial Misfeasance – Case: </a:t>
          </a:r>
          <a:r>
            <a:rPr lang="en-GB" b="1" dirty="0"/>
            <a:t>Re DKG Contractors Ltd 1990</a:t>
          </a:r>
          <a:endParaRPr lang="en-US" dirty="0"/>
        </a:p>
      </dgm:t>
    </dgm:pt>
    <dgm:pt modelId="{C4550669-EA8E-4CDD-B073-070719FED97D}" type="parTrans" cxnId="{F6DD8B0C-E162-47C7-B6C3-0735E3F78646}">
      <dgm:prSet/>
      <dgm:spPr/>
      <dgm:t>
        <a:bodyPr/>
        <a:lstStyle/>
        <a:p>
          <a:endParaRPr lang="en-US"/>
        </a:p>
      </dgm:t>
    </dgm:pt>
    <dgm:pt modelId="{56AC3E60-7864-4BD4-8B2B-2A8AFA6B2FA0}" type="sibTrans" cxnId="{F6DD8B0C-E162-47C7-B6C3-0735E3F78646}">
      <dgm:prSet/>
      <dgm:spPr/>
      <dgm:t>
        <a:bodyPr/>
        <a:lstStyle/>
        <a:p>
          <a:endParaRPr lang="en-US"/>
        </a:p>
      </dgm:t>
    </dgm:pt>
    <dgm:pt modelId="{10778C9F-35E2-43DB-89EA-278FBB35B377}">
      <dgm:prSet/>
      <dgm:spPr/>
      <dgm:t>
        <a:bodyPr/>
        <a:lstStyle/>
        <a:p>
          <a:r>
            <a:rPr lang="en-GB"/>
            <a:t>S213 Fraudulent Trading </a:t>
          </a:r>
          <a:endParaRPr lang="en-US"/>
        </a:p>
      </dgm:t>
    </dgm:pt>
    <dgm:pt modelId="{E9DFE477-6AE4-451E-AB13-C3F5A75654CC}" type="parTrans" cxnId="{C1520964-3C19-4237-839A-F0092A941546}">
      <dgm:prSet/>
      <dgm:spPr/>
      <dgm:t>
        <a:bodyPr/>
        <a:lstStyle/>
        <a:p>
          <a:endParaRPr lang="en-US"/>
        </a:p>
      </dgm:t>
    </dgm:pt>
    <dgm:pt modelId="{9DECB9A4-C058-482A-AEB0-188137CC0C28}" type="sibTrans" cxnId="{C1520964-3C19-4237-839A-F0092A941546}">
      <dgm:prSet/>
      <dgm:spPr/>
      <dgm:t>
        <a:bodyPr/>
        <a:lstStyle/>
        <a:p>
          <a:endParaRPr lang="en-US"/>
        </a:p>
      </dgm:t>
    </dgm:pt>
    <dgm:pt modelId="{9B91DCEE-4F36-4DCE-8B86-40B3C35A151B}">
      <dgm:prSet/>
      <dgm:spPr/>
      <dgm:t>
        <a:bodyPr/>
        <a:lstStyle/>
        <a:p>
          <a:r>
            <a:rPr lang="en-GB"/>
            <a:t>S214 Wrongful Trading</a:t>
          </a:r>
          <a:endParaRPr lang="en-US"/>
        </a:p>
      </dgm:t>
    </dgm:pt>
    <dgm:pt modelId="{20EB1CB9-E73E-49F5-9C26-36F085C0858C}" type="parTrans" cxnId="{A0F6A523-A944-4473-B4D1-8B5A26815C4F}">
      <dgm:prSet/>
      <dgm:spPr/>
      <dgm:t>
        <a:bodyPr/>
        <a:lstStyle/>
        <a:p>
          <a:endParaRPr lang="en-US"/>
        </a:p>
      </dgm:t>
    </dgm:pt>
    <dgm:pt modelId="{65D2E3ED-9D93-49E3-804B-563FE8378FA2}" type="sibTrans" cxnId="{A0F6A523-A944-4473-B4D1-8B5A26815C4F}">
      <dgm:prSet/>
      <dgm:spPr/>
      <dgm:t>
        <a:bodyPr/>
        <a:lstStyle/>
        <a:p>
          <a:endParaRPr lang="en-US"/>
        </a:p>
      </dgm:t>
    </dgm:pt>
    <dgm:pt modelId="{0E200A6F-C2E5-40B0-A3AF-B77032657B69}">
      <dgm:prSet/>
      <dgm:spPr/>
      <dgm:t>
        <a:bodyPr/>
        <a:lstStyle/>
        <a:p>
          <a:r>
            <a:rPr lang="en-GB"/>
            <a:t>Phoenix Syndrome</a:t>
          </a:r>
          <a:endParaRPr lang="en-US"/>
        </a:p>
      </dgm:t>
    </dgm:pt>
    <dgm:pt modelId="{3AA7E329-3EDE-40CD-93CF-D804AF54604C}" type="parTrans" cxnId="{C435A14D-5875-40C2-91F7-2155F515D684}">
      <dgm:prSet/>
      <dgm:spPr/>
      <dgm:t>
        <a:bodyPr/>
        <a:lstStyle/>
        <a:p>
          <a:endParaRPr lang="en-US"/>
        </a:p>
      </dgm:t>
    </dgm:pt>
    <dgm:pt modelId="{950C9A7A-6957-4176-B7FD-EFADFBED4EBD}" type="sibTrans" cxnId="{C435A14D-5875-40C2-91F7-2155F515D684}">
      <dgm:prSet/>
      <dgm:spPr/>
      <dgm:t>
        <a:bodyPr/>
        <a:lstStyle/>
        <a:p>
          <a:endParaRPr lang="en-US"/>
        </a:p>
      </dgm:t>
    </dgm:pt>
    <dgm:pt modelId="{6A883A91-E11D-4C93-B9D8-E8CC1F8122A3}" type="pres">
      <dgm:prSet presAssocID="{F04D8618-1A9F-4465-8CFA-0F2CA0272496}" presName="Name0" presStyleCnt="0">
        <dgm:presLayoutVars>
          <dgm:dir/>
          <dgm:animLvl val="lvl"/>
          <dgm:resizeHandles val="exact"/>
        </dgm:presLayoutVars>
      </dgm:prSet>
      <dgm:spPr/>
    </dgm:pt>
    <dgm:pt modelId="{C83AB54D-1786-4F85-9212-2452472D4FD6}" type="pres">
      <dgm:prSet presAssocID="{0E200A6F-C2E5-40B0-A3AF-B77032657B69}" presName="boxAndChildren" presStyleCnt="0"/>
      <dgm:spPr/>
    </dgm:pt>
    <dgm:pt modelId="{C2CDA64D-BCD6-4423-8826-B7B17631102F}" type="pres">
      <dgm:prSet presAssocID="{0E200A6F-C2E5-40B0-A3AF-B77032657B69}" presName="parentTextBox" presStyleLbl="node1" presStyleIdx="0" presStyleCnt="5"/>
      <dgm:spPr/>
    </dgm:pt>
    <dgm:pt modelId="{D31CFD22-7AEF-4B96-BE4A-6D9863F97B6A}" type="pres">
      <dgm:prSet presAssocID="{65D2E3ED-9D93-49E3-804B-563FE8378FA2}" presName="sp" presStyleCnt="0"/>
      <dgm:spPr/>
    </dgm:pt>
    <dgm:pt modelId="{F9C098C1-A038-4108-BDF0-AABACDA22A38}" type="pres">
      <dgm:prSet presAssocID="{9B91DCEE-4F36-4DCE-8B86-40B3C35A151B}" presName="arrowAndChildren" presStyleCnt="0"/>
      <dgm:spPr/>
    </dgm:pt>
    <dgm:pt modelId="{048F5C72-7488-410A-8A40-E27B2E47BD06}" type="pres">
      <dgm:prSet presAssocID="{9B91DCEE-4F36-4DCE-8B86-40B3C35A151B}" presName="parentTextArrow" presStyleLbl="node1" presStyleIdx="1" presStyleCnt="5"/>
      <dgm:spPr/>
    </dgm:pt>
    <dgm:pt modelId="{A502B661-5606-46AA-AE98-0EA724486F70}" type="pres">
      <dgm:prSet presAssocID="{9DECB9A4-C058-482A-AEB0-188137CC0C28}" presName="sp" presStyleCnt="0"/>
      <dgm:spPr/>
    </dgm:pt>
    <dgm:pt modelId="{6EB54531-EF23-4D7A-90E5-8721858ACA10}" type="pres">
      <dgm:prSet presAssocID="{10778C9F-35E2-43DB-89EA-278FBB35B377}" presName="arrowAndChildren" presStyleCnt="0"/>
      <dgm:spPr/>
    </dgm:pt>
    <dgm:pt modelId="{CF47EE23-2E0E-4C2F-A5D0-E607D6AD1C60}" type="pres">
      <dgm:prSet presAssocID="{10778C9F-35E2-43DB-89EA-278FBB35B377}" presName="parentTextArrow" presStyleLbl="node1" presStyleIdx="2" presStyleCnt="5"/>
      <dgm:spPr/>
    </dgm:pt>
    <dgm:pt modelId="{4B93C554-A88D-4A17-B71A-FCA27B100306}" type="pres">
      <dgm:prSet presAssocID="{56AC3E60-7864-4BD4-8B2B-2A8AFA6B2FA0}" presName="sp" presStyleCnt="0"/>
      <dgm:spPr/>
    </dgm:pt>
    <dgm:pt modelId="{234272F5-B0FC-4CEC-8CB2-A186ECA35B13}" type="pres">
      <dgm:prSet presAssocID="{108FE930-9F53-43EB-B2B5-337B5BE59359}" presName="arrowAndChildren" presStyleCnt="0"/>
      <dgm:spPr/>
    </dgm:pt>
    <dgm:pt modelId="{4661FEEA-2E84-4A44-BF08-BCC5540F510D}" type="pres">
      <dgm:prSet presAssocID="{108FE930-9F53-43EB-B2B5-337B5BE59359}" presName="parentTextArrow" presStyleLbl="node1" presStyleIdx="3" presStyleCnt="5"/>
      <dgm:spPr/>
    </dgm:pt>
    <dgm:pt modelId="{5DAE1C56-2FB3-4F19-B5DF-54864AC2BDDB}" type="pres">
      <dgm:prSet presAssocID="{07D64C3D-EDF1-44E1-8A16-B6563FB56039}" presName="sp" presStyleCnt="0"/>
      <dgm:spPr/>
    </dgm:pt>
    <dgm:pt modelId="{D4FC43DE-77E6-47BB-AF64-5748BB89D154}" type="pres">
      <dgm:prSet presAssocID="{8C7D1C3B-E333-443D-97CB-AA372F4E1763}" presName="arrowAndChildren" presStyleCnt="0"/>
      <dgm:spPr/>
    </dgm:pt>
    <dgm:pt modelId="{A11DA4A7-AD02-41EF-B9C3-3A16C022E6A0}" type="pres">
      <dgm:prSet presAssocID="{8C7D1C3B-E333-443D-97CB-AA372F4E1763}" presName="parentTextArrow" presStyleLbl="node1" presStyleIdx="4" presStyleCnt="5"/>
      <dgm:spPr/>
    </dgm:pt>
  </dgm:ptLst>
  <dgm:cxnLst>
    <dgm:cxn modelId="{F6DD8B0C-E162-47C7-B6C3-0735E3F78646}" srcId="{F04D8618-1A9F-4465-8CFA-0F2CA0272496}" destId="{108FE930-9F53-43EB-B2B5-337B5BE59359}" srcOrd="1" destOrd="0" parTransId="{C4550669-EA8E-4CDD-B073-070719FED97D}" sibTransId="{56AC3E60-7864-4BD4-8B2B-2A8AFA6B2FA0}"/>
    <dgm:cxn modelId="{CB1AED10-4EEB-4D3D-9A79-FDEAD6594117}" type="presOf" srcId="{F04D8618-1A9F-4465-8CFA-0F2CA0272496}" destId="{6A883A91-E11D-4C93-B9D8-E8CC1F8122A3}" srcOrd="0" destOrd="0" presId="urn:microsoft.com/office/officeart/2005/8/layout/process4"/>
    <dgm:cxn modelId="{1CD46F13-41BB-4BED-8444-3544407ABC88}" type="presOf" srcId="{10778C9F-35E2-43DB-89EA-278FBB35B377}" destId="{CF47EE23-2E0E-4C2F-A5D0-E607D6AD1C60}" srcOrd="0" destOrd="0" presId="urn:microsoft.com/office/officeart/2005/8/layout/process4"/>
    <dgm:cxn modelId="{A0F6A523-A944-4473-B4D1-8B5A26815C4F}" srcId="{F04D8618-1A9F-4465-8CFA-0F2CA0272496}" destId="{9B91DCEE-4F36-4DCE-8B86-40B3C35A151B}" srcOrd="3" destOrd="0" parTransId="{20EB1CB9-E73E-49F5-9C26-36F085C0858C}" sibTransId="{65D2E3ED-9D93-49E3-804B-563FE8378FA2}"/>
    <dgm:cxn modelId="{C426A12C-0D9D-4CF9-822E-40901EAE239B}" type="presOf" srcId="{0E200A6F-C2E5-40B0-A3AF-B77032657B69}" destId="{C2CDA64D-BCD6-4423-8826-B7B17631102F}" srcOrd="0" destOrd="0" presId="urn:microsoft.com/office/officeart/2005/8/layout/process4"/>
    <dgm:cxn modelId="{5F151E37-C580-4CBD-ADAD-4C18D2B02636}" srcId="{F04D8618-1A9F-4465-8CFA-0F2CA0272496}" destId="{8C7D1C3B-E333-443D-97CB-AA372F4E1763}" srcOrd="0" destOrd="0" parTransId="{B8469DC4-42BE-4AD0-93A6-2FDE1FA650BA}" sibTransId="{07D64C3D-EDF1-44E1-8A16-B6563FB56039}"/>
    <dgm:cxn modelId="{C1520964-3C19-4237-839A-F0092A941546}" srcId="{F04D8618-1A9F-4465-8CFA-0F2CA0272496}" destId="{10778C9F-35E2-43DB-89EA-278FBB35B377}" srcOrd="2" destOrd="0" parTransId="{E9DFE477-6AE4-451E-AB13-C3F5A75654CC}" sibTransId="{9DECB9A4-C058-482A-AEB0-188137CC0C28}"/>
    <dgm:cxn modelId="{7E229265-9B4A-44DA-B596-0551563CA152}" type="presOf" srcId="{9B91DCEE-4F36-4DCE-8B86-40B3C35A151B}" destId="{048F5C72-7488-410A-8A40-E27B2E47BD06}" srcOrd="0" destOrd="0" presId="urn:microsoft.com/office/officeart/2005/8/layout/process4"/>
    <dgm:cxn modelId="{C435A14D-5875-40C2-91F7-2155F515D684}" srcId="{F04D8618-1A9F-4465-8CFA-0F2CA0272496}" destId="{0E200A6F-C2E5-40B0-A3AF-B77032657B69}" srcOrd="4" destOrd="0" parTransId="{3AA7E329-3EDE-40CD-93CF-D804AF54604C}" sibTransId="{950C9A7A-6957-4176-B7FD-EFADFBED4EBD}"/>
    <dgm:cxn modelId="{1FCB8E77-2B26-4796-A810-524A6F872FD4}" type="presOf" srcId="{108FE930-9F53-43EB-B2B5-337B5BE59359}" destId="{4661FEEA-2E84-4A44-BF08-BCC5540F510D}" srcOrd="0" destOrd="0" presId="urn:microsoft.com/office/officeart/2005/8/layout/process4"/>
    <dgm:cxn modelId="{42E88FA1-3AE6-486F-A1AC-DE63DE2CA059}" type="presOf" srcId="{8C7D1C3B-E333-443D-97CB-AA372F4E1763}" destId="{A11DA4A7-AD02-41EF-B9C3-3A16C022E6A0}" srcOrd="0" destOrd="0" presId="urn:microsoft.com/office/officeart/2005/8/layout/process4"/>
    <dgm:cxn modelId="{584C233F-AB1A-47D5-AEF3-0418C8ECD45F}" type="presParOf" srcId="{6A883A91-E11D-4C93-B9D8-E8CC1F8122A3}" destId="{C83AB54D-1786-4F85-9212-2452472D4FD6}" srcOrd="0" destOrd="0" presId="urn:microsoft.com/office/officeart/2005/8/layout/process4"/>
    <dgm:cxn modelId="{6FED3596-60AC-4BFA-B4E6-EF41A0A0466E}" type="presParOf" srcId="{C83AB54D-1786-4F85-9212-2452472D4FD6}" destId="{C2CDA64D-BCD6-4423-8826-B7B17631102F}" srcOrd="0" destOrd="0" presId="urn:microsoft.com/office/officeart/2005/8/layout/process4"/>
    <dgm:cxn modelId="{D7BD2D61-2BD8-4CC1-B727-05B84BAB8E1E}" type="presParOf" srcId="{6A883A91-E11D-4C93-B9D8-E8CC1F8122A3}" destId="{D31CFD22-7AEF-4B96-BE4A-6D9863F97B6A}" srcOrd="1" destOrd="0" presId="urn:microsoft.com/office/officeart/2005/8/layout/process4"/>
    <dgm:cxn modelId="{E710D241-CEFD-466A-993F-D7FC7F8B2269}" type="presParOf" srcId="{6A883A91-E11D-4C93-B9D8-E8CC1F8122A3}" destId="{F9C098C1-A038-4108-BDF0-AABACDA22A38}" srcOrd="2" destOrd="0" presId="urn:microsoft.com/office/officeart/2005/8/layout/process4"/>
    <dgm:cxn modelId="{3C7DBE85-4A6A-402F-BAA0-65D26731CE2D}" type="presParOf" srcId="{F9C098C1-A038-4108-BDF0-AABACDA22A38}" destId="{048F5C72-7488-410A-8A40-E27B2E47BD06}" srcOrd="0" destOrd="0" presId="urn:microsoft.com/office/officeart/2005/8/layout/process4"/>
    <dgm:cxn modelId="{9DBFEA9D-F9AB-4FEB-B3FA-2B236A7C1AA6}" type="presParOf" srcId="{6A883A91-E11D-4C93-B9D8-E8CC1F8122A3}" destId="{A502B661-5606-46AA-AE98-0EA724486F70}" srcOrd="3" destOrd="0" presId="urn:microsoft.com/office/officeart/2005/8/layout/process4"/>
    <dgm:cxn modelId="{C428C87D-BF29-46C9-9A7B-6D9F6C605E8A}" type="presParOf" srcId="{6A883A91-E11D-4C93-B9D8-E8CC1F8122A3}" destId="{6EB54531-EF23-4D7A-90E5-8721858ACA10}" srcOrd="4" destOrd="0" presId="urn:microsoft.com/office/officeart/2005/8/layout/process4"/>
    <dgm:cxn modelId="{3FF60089-C44C-4629-B108-83543DAAB112}" type="presParOf" srcId="{6EB54531-EF23-4D7A-90E5-8721858ACA10}" destId="{CF47EE23-2E0E-4C2F-A5D0-E607D6AD1C60}" srcOrd="0" destOrd="0" presId="urn:microsoft.com/office/officeart/2005/8/layout/process4"/>
    <dgm:cxn modelId="{C609776D-1A03-4FFE-BB37-7388983DB613}" type="presParOf" srcId="{6A883A91-E11D-4C93-B9D8-E8CC1F8122A3}" destId="{4B93C554-A88D-4A17-B71A-FCA27B100306}" srcOrd="5" destOrd="0" presId="urn:microsoft.com/office/officeart/2005/8/layout/process4"/>
    <dgm:cxn modelId="{AFB1D356-F2A4-4C56-9483-6C90B72E1340}" type="presParOf" srcId="{6A883A91-E11D-4C93-B9D8-E8CC1F8122A3}" destId="{234272F5-B0FC-4CEC-8CB2-A186ECA35B13}" srcOrd="6" destOrd="0" presId="urn:microsoft.com/office/officeart/2005/8/layout/process4"/>
    <dgm:cxn modelId="{0C897BE5-47C4-47E0-BE09-A4985B0F6505}" type="presParOf" srcId="{234272F5-B0FC-4CEC-8CB2-A186ECA35B13}" destId="{4661FEEA-2E84-4A44-BF08-BCC5540F510D}" srcOrd="0" destOrd="0" presId="urn:microsoft.com/office/officeart/2005/8/layout/process4"/>
    <dgm:cxn modelId="{4566FBAA-C5E2-44E9-861A-8797D96A9934}" type="presParOf" srcId="{6A883A91-E11D-4C93-B9D8-E8CC1F8122A3}" destId="{5DAE1C56-2FB3-4F19-B5DF-54864AC2BDDB}" srcOrd="7" destOrd="0" presId="urn:microsoft.com/office/officeart/2005/8/layout/process4"/>
    <dgm:cxn modelId="{4784DE7E-BD66-4B1C-9BB0-F6B36E723912}" type="presParOf" srcId="{6A883A91-E11D-4C93-B9D8-E8CC1F8122A3}" destId="{D4FC43DE-77E6-47BB-AF64-5748BB89D154}" srcOrd="8" destOrd="0" presId="urn:microsoft.com/office/officeart/2005/8/layout/process4"/>
    <dgm:cxn modelId="{259A8195-60EB-41B8-B3A5-EB204629196D}" type="presParOf" srcId="{D4FC43DE-77E6-47BB-AF64-5748BB89D154}" destId="{A11DA4A7-AD02-41EF-B9C3-3A16C022E6A0}"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16DD6-281B-408F-B73F-3048180E6C0A}">
      <dsp:nvSpPr>
        <dsp:cNvPr id="0" name=""/>
        <dsp:cNvSpPr/>
      </dsp:nvSpPr>
      <dsp:spPr>
        <a:xfrm>
          <a:off x="0" y="558"/>
          <a:ext cx="4872038"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28BAC2-4BEF-4783-8FCB-AF1CEBC47CBD}">
      <dsp:nvSpPr>
        <dsp:cNvPr id="0" name=""/>
        <dsp:cNvSpPr/>
      </dsp:nvSpPr>
      <dsp:spPr>
        <a:xfrm>
          <a:off x="395054" y="294400"/>
          <a:ext cx="718281" cy="7182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DF9409-D91E-4967-A1CF-91EBFDD18985}">
      <dsp:nvSpPr>
        <dsp:cNvPr id="0" name=""/>
        <dsp:cNvSpPr/>
      </dsp:nvSpPr>
      <dsp:spPr>
        <a:xfrm>
          <a:off x="1508391" y="558"/>
          <a:ext cx="3363646"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800100">
            <a:lnSpc>
              <a:spcPct val="90000"/>
            </a:lnSpc>
            <a:spcBef>
              <a:spcPct val="0"/>
            </a:spcBef>
            <a:spcAft>
              <a:spcPct val="35000"/>
            </a:spcAft>
            <a:buNone/>
          </a:pPr>
          <a:r>
            <a:rPr lang="en-US" sz="1800" b="1" kern="1200"/>
            <a:t>WEEK 3</a:t>
          </a:r>
          <a:endParaRPr lang="en-US" sz="1800" kern="1200"/>
        </a:p>
      </dsp:txBody>
      <dsp:txXfrm>
        <a:off x="1508391" y="558"/>
        <a:ext cx="3363646" cy="1305966"/>
      </dsp:txXfrm>
    </dsp:sp>
    <dsp:sp modelId="{931C9DE3-A647-4DF7-94DD-E6D8955929A6}">
      <dsp:nvSpPr>
        <dsp:cNvPr id="0" name=""/>
        <dsp:cNvSpPr/>
      </dsp:nvSpPr>
      <dsp:spPr>
        <a:xfrm>
          <a:off x="0" y="1633016"/>
          <a:ext cx="4872038"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588944-AEE8-4B2F-98BF-700A9487CF44}">
      <dsp:nvSpPr>
        <dsp:cNvPr id="0" name=""/>
        <dsp:cNvSpPr/>
      </dsp:nvSpPr>
      <dsp:spPr>
        <a:xfrm>
          <a:off x="395054" y="1926859"/>
          <a:ext cx="718281" cy="7182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11944A4-692A-4508-B7CF-9B9F9C48726A}">
      <dsp:nvSpPr>
        <dsp:cNvPr id="0" name=""/>
        <dsp:cNvSpPr/>
      </dsp:nvSpPr>
      <dsp:spPr>
        <a:xfrm>
          <a:off x="1508391" y="1633016"/>
          <a:ext cx="3363646"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800100">
            <a:lnSpc>
              <a:spcPct val="90000"/>
            </a:lnSpc>
            <a:spcBef>
              <a:spcPct val="0"/>
            </a:spcBef>
            <a:spcAft>
              <a:spcPct val="35000"/>
            </a:spcAft>
            <a:buNone/>
          </a:pPr>
          <a:r>
            <a:rPr lang="en-US" sz="1800" b="1" kern="1200"/>
            <a:t>STARTING A BUSINESS AS AN LLP </a:t>
          </a:r>
          <a:endParaRPr lang="en-US" sz="1800" kern="1200"/>
        </a:p>
      </dsp:txBody>
      <dsp:txXfrm>
        <a:off x="1508391" y="1633016"/>
        <a:ext cx="3363646" cy="1305966"/>
      </dsp:txXfrm>
    </dsp:sp>
    <dsp:sp modelId="{F0CF35A9-3DEA-43CA-A1CE-7D7FEE97B8BB}">
      <dsp:nvSpPr>
        <dsp:cNvPr id="0" name=""/>
        <dsp:cNvSpPr/>
      </dsp:nvSpPr>
      <dsp:spPr>
        <a:xfrm>
          <a:off x="0" y="3265475"/>
          <a:ext cx="4872038"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FCB81-49EF-40F2-92D2-18B55D9A867E}">
      <dsp:nvSpPr>
        <dsp:cNvPr id="0" name=""/>
        <dsp:cNvSpPr/>
      </dsp:nvSpPr>
      <dsp:spPr>
        <a:xfrm>
          <a:off x="395054" y="3559317"/>
          <a:ext cx="718281" cy="7182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3022806-480F-4CB0-A2C1-9EE42E630BA0}">
      <dsp:nvSpPr>
        <dsp:cNvPr id="0" name=""/>
        <dsp:cNvSpPr/>
      </dsp:nvSpPr>
      <dsp:spPr>
        <a:xfrm>
          <a:off x="1508391" y="3265475"/>
          <a:ext cx="3363646"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800100">
            <a:lnSpc>
              <a:spcPct val="90000"/>
            </a:lnSpc>
            <a:spcBef>
              <a:spcPct val="0"/>
            </a:spcBef>
            <a:spcAft>
              <a:spcPct val="35000"/>
            </a:spcAft>
            <a:buNone/>
          </a:pPr>
          <a:r>
            <a:rPr lang="en-US" sz="1800" b="1" kern="1200"/>
            <a:t>AN INTRODUCTION TO COMPANY LAW AND THE FORMATION OF COMPANIES</a:t>
          </a:r>
          <a:endParaRPr lang="en-US" sz="1800" kern="1200"/>
        </a:p>
      </dsp:txBody>
      <dsp:txXfrm>
        <a:off x="1508391" y="3265475"/>
        <a:ext cx="3363646" cy="13059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796C3-F6D2-469A-B1F6-84E2F04DBCF4}">
      <dsp:nvSpPr>
        <dsp:cNvPr id="0" name=""/>
        <dsp:cNvSpPr/>
      </dsp:nvSpPr>
      <dsp:spPr>
        <a:xfrm>
          <a:off x="997" y="405711"/>
          <a:ext cx="3501228" cy="222328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42339B-29FB-49D8-B073-FDD8C84427BF}">
      <dsp:nvSpPr>
        <dsp:cNvPr id="0" name=""/>
        <dsp:cNvSpPr/>
      </dsp:nvSpPr>
      <dsp:spPr>
        <a:xfrm>
          <a:off x="390022" y="775285"/>
          <a:ext cx="3501228" cy="222328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1.     Describe the procedure to be followed when setting up a limited liability partnership, and</a:t>
          </a:r>
          <a:endParaRPr lang="en-US" sz="1800" kern="1200"/>
        </a:p>
      </dsp:txBody>
      <dsp:txXfrm>
        <a:off x="455140" y="840403"/>
        <a:ext cx="3370992" cy="2093044"/>
      </dsp:txXfrm>
    </dsp:sp>
    <dsp:sp modelId="{8A34BBDB-6BD4-4119-A708-D82D78718D4F}">
      <dsp:nvSpPr>
        <dsp:cNvPr id="0" name=""/>
        <dsp:cNvSpPr/>
      </dsp:nvSpPr>
      <dsp:spPr>
        <a:xfrm>
          <a:off x="4280276" y="405711"/>
          <a:ext cx="3501228" cy="222328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298DB6-0B7C-47A7-BBC2-DE1990177932}">
      <dsp:nvSpPr>
        <dsp:cNvPr id="0" name=""/>
        <dsp:cNvSpPr/>
      </dsp:nvSpPr>
      <dsp:spPr>
        <a:xfrm>
          <a:off x="4669302" y="775285"/>
          <a:ext cx="3501228" cy="222328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2.     Explain how the considerations applicable when setting up a business as a limited liability partnership differ from those relevant to sole traders and ordinary partnerships.</a:t>
          </a:r>
          <a:endParaRPr lang="en-US" sz="1800" kern="1200"/>
        </a:p>
      </dsp:txBody>
      <dsp:txXfrm>
        <a:off x="4734420" y="840403"/>
        <a:ext cx="3370992" cy="20930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3C6BA-9EDB-442E-8E4B-557CA2D8C1CE}">
      <dsp:nvSpPr>
        <dsp:cNvPr id="0" name=""/>
        <dsp:cNvSpPr/>
      </dsp:nvSpPr>
      <dsp:spPr>
        <a:xfrm>
          <a:off x="0" y="0"/>
          <a:ext cx="5431013" cy="728407"/>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(1)   An LLP is formed by completing Form LL IN01 and filing it at Companies House, with the appropriate fee.</a:t>
          </a:r>
          <a:endParaRPr lang="en-US" sz="1200" kern="1200"/>
        </a:p>
      </dsp:txBody>
      <dsp:txXfrm>
        <a:off x="21334" y="21334"/>
        <a:ext cx="4559782" cy="685739"/>
      </dsp:txXfrm>
    </dsp:sp>
    <dsp:sp modelId="{977DADD3-4933-46B0-9D23-7FDC04AD46C3}">
      <dsp:nvSpPr>
        <dsp:cNvPr id="0" name=""/>
        <dsp:cNvSpPr/>
      </dsp:nvSpPr>
      <dsp:spPr>
        <a:xfrm>
          <a:off x="405562" y="829574"/>
          <a:ext cx="5431013" cy="728407"/>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(2)   Before forming an LLP it is important to check that the chosen name is available.</a:t>
          </a:r>
          <a:endParaRPr lang="en-US" sz="1200" kern="1200"/>
        </a:p>
      </dsp:txBody>
      <dsp:txXfrm>
        <a:off x="426896" y="850908"/>
        <a:ext cx="4509317" cy="685739"/>
      </dsp:txXfrm>
    </dsp:sp>
    <dsp:sp modelId="{79755B6C-6E0F-4780-9E46-17A7C3E67D83}">
      <dsp:nvSpPr>
        <dsp:cNvPr id="0" name=""/>
        <dsp:cNvSpPr/>
      </dsp:nvSpPr>
      <dsp:spPr>
        <a:xfrm>
          <a:off x="811125" y="1659149"/>
          <a:ext cx="5431013" cy="728407"/>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(3)   Most of the other considerations arising when forming an LLP are similar to those which apply when forming an ordinary partnership.</a:t>
          </a:r>
          <a:endParaRPr lang="en-US" sz="1200" kern="1200"/>
        </a:p>
      </dsp:txBody>
      <dsp:txXfrm>
        <a:off x="832459" y="1680483"/>
        <a:ext cx="4509317" cy="685739"/>
      </dsp:txXfrm>
    </dsp:sp>
    <dsp:sp modelId="{144BDEC1-C609-4E4B-938A-C48A713FBD84}">
      <dsp:nvSpPr>
        <dsp:cNvPr id="0" name=""/>
        <dsp:cNvSpPr/>
      </dsp:nvSpPr>
      <dsp:spPr>
        <a:xfrm>
          <a:off x="1216688" y="2488724"/>
          <a:ext cx="5431013" cy="728407"/>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(4)   The default provisions implied by the Limited Liability Partnerships Regulations 2001 will apply to the running of an LLP unless they are overridden by an express agreement.</a:t>
          </a:r>
          <a:endParaRPr lang="en-US" sz="1200" kern="1200"/>
        </a:p>
      </dsp:txBody>
      <dsp:txXfrm>
        <a:off x="1238022" y="2510058"/>
        <a:ext cx="4509317" cy="685739"/>
      </dsp:txXfrm>
    </dsp:sp>
    <dsp:sp modelId="{D6BCD9B5-ECE8-44E1-A220-E61945DF865C}">
      <dsp:nvSpPr>
        <dsp:cNvPr id="0" name=""/>
        <dsp:cNvSpPr/>
      </dsp:nvSpPr>
      <dsp:spPr>
        <a:xfrm>
          <a:off x="1622250" y="3318298"/>
          <a:ext cx="5431013" cy="728407"/>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(5)   Parties forming an LLP should always be advised to enter into a written LLP agreement.</a:t>
          </a:r>
          <a:endParaRPr lang="en-US" sz="1200" kern="1200"/>
        </a:p>
      </dsp:txBody>
      <dsp:txXfrm>
        <a:off x="1643584" y="3339632"/>
        <a:ext cx="4509317" cy="685739"/>
      </dsp:txXfrm>
    </dsp:sp>
    <dsp:sp modelId="{7911AA7C-6E5C-4FBF-8BCA-3ED7A33861DD}">
      <dsp:nvSpPr>
        <dsp:cNvPr id="0" name=""/>
        <dsp:cNvSpPr/>
      </dsp:nvSpPr>
      <dsp:spPr>
        <a:xfrm>
          <a:off x="4957548" y="532141"/>
          <a:ext cx="473464" cy="473464"/>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064077" y="532141"/>
        <a:ext cx="260406" cy="356282"/>
      </dsp:txXfrm>
    </dsp:sp>
    <dsp:sp modelId="{4B4A91AB-0B60-4FE0-8FAA-806C224F7326}">
      <dsp:nvSpPr>
        <dsp:cNvPr id="0" name=""/>
        <dsp:cNvSpPr/>
      </dsp:nvSpPr>
      <dsp:spPr>
        <a:xfrm>
          <a:off x="5363111" y="1361716"/>
          <a:ext cx="473464" cy="473464"/>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469640" y="1361716"/>
        <a:ext cx="260406" cy="356282"/>
      </dsp:txXfrm>
    </dsp:sp>
    <dsp:sp modelId="{6A9A2A84-3AE8-4DD1-AD48-FC3D3C3D0BAC}">
      <dsp:nvSpPr>
        <dsp:cNvPr id="0" name=""/>
        <dsp:cNvSpPr/>
      </dsp:nvSpPr>
      <dsp:spPr>
        <a:xfrm>
          <a:off x="5768674" y="2179151"/>
          <a:ext cx="473464" cy="473464"/>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875203" y="2179151"/>
        <a:ext cx="260406" cy="356282"/>
      </dsp:txXfrm>
    </dsp:sp>
    <dsp:sp modelId="{A265C917-CCAD-4A48-B1EC-19546E141C50}">
      <dsp:nvSpPr>
        <dsp:cNvPr id="0" name=""/>
        <dsp:cNvSpPr/>
      </dsp:nvSpPr>
      <dsp:spPr>
        <a:xfrm>
          <a:off x="6174236" y="3016819"/>
          <a:ext cx="473464" cy="473464"/>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280765" y="3016819"/>
        <a:ext cx="260406" cy="3562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82A55E-BBAB-4F22-B1DD-DDCAA6812BD3}">
      <dsp:nvSpPr>
        <dsp:cNvPr id="0" name=""/>
        <dsp:cNvSpPr/>
      </dsp:nvSpPr>
      <dsp:spPr>
        <a:xfrm>
          <a:off x="0" y="354937"/>
          <a:ext cx="7053264" cy="152116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8460AD-6B33-431C-8474-5382F789D6CF}">
      <dsp:nvSpPr>
        <dsp:cNvPr id="0" name=""/>
        <dsp:cNvSpPr/>
      </dsp:nvSpPr>
      <dsp:spPr>
        <a:xfrm>
          <a:off x="460151" y="697199"/>
          <a:ext cx="836639" cy="8366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3EAA6D-DDC2-42F1-B9F0-7D8FCEA4283E}">
      <dsp:nvSpPr>
        <dsp:cNvPr id="0" name=""/>
        <dsp:cNvSpPr/>
      </dsp:nvSpPr>
      <dsp:spPr>
        <a:xfrm>
          <a:off x="1756942" y="354937"/>
          <a:ext cx="5296321" cy="1521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990" tIns="160990" rIns="160990" bIns="160990" numCol="1" spcCol="1270" anchor="ctr" anchorCtr="0">
          <a:noAutofit/>
        </a:bodyPr>
        <a:lstStyle/>
        <a:p>
          <a:pPr marL="0" lvl="0" indent="0" algn="l" defTabSz="622300">
            <a:lnSpc>
              <a:spcPct val="90000"/>
            </a:lnSpc>
            <a:spcBef>
              <a:spcPct val="0"/>
            </a:spcBef>
            <a:spcAft>
              <a:spcPct val="35000"/>
            </a:spcAft>
            <a:buNone/>
          </a:pPr>
          <a:r>
            <a:rPr lang="en-GB" sz="1400" kern="1200"/>
            <a:t>The initial </a:t>
          </a:r>
          <a:r>
            <a:rPr lang="en-GB" sz="1400" b="1" kern="1200"/>
            <a:t>share capital</a:t>
          </a:r>
          <a:r>
            <a:rPr lang="en-GB" sz="1400" kern="1200"/>
            <a:t> represents the funds invested into a company by its members (shareholders) in exchange for shares. When forming a private company, there is no minimum </a:t>
          </a:r>
          <a:r>
            <a:rPr lang="en-GB" sz="1400" b="1" kern="1200"/>
            <a:t>share capital</a:t>
          </a:r>
          <a:r>
            <a:rPr lang="en-GB" sz="1400" kern="1200"/>
            <a:t> requirement, meaning a company can be incorporated with as little as a single share worth a nominal amount / par value(e.g., £1). </a:t>
          </a:r>
          <a:endParaRPr lang="en-US" sz="1400" kern="1200"/>
        </a:p>
      </dsp:txBody>
      <dsp:txXfrm>
        <a:off x="1756942" y="354937"/>
        <a:ext cx="5296321" cy="1521162"/>
      </dsp:txXfrm>
    </dsp:sp>
    <dsp:sp modelId="{F36F436B-6BB4-468F-B6BF-8001F88F9544}">
      <dsp:nvSpPr>
        <dsp:cNvPr id="0" name=""/>
        <dsp:cNvSpPr/>
      </dsp:nvSpPr>
      <dsp:spPr>
        <a:xfrm>
          <a:off x="0" y="2180333"/>
          <a:ext cx="7053264" cy="152116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C34995-D088-46FA-9405-55F6EE3DD568}">
      <dsp:nvSpPr>
        <dsp:cNvPr id="0" name=""/>
        <dsp:cNvSpPr/>
      </dsp:nvSpPr>
      <dsp:spPr>
        <a:xfrm>
          <a:off x="460151" y="2522594"/>
          <a:ext cx="836639" cy="8366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8E6E85-45C6-4DBC-80CF-F455C62D0440}">
      <dsp:nvSpPr>
        <dsp:cNvPr id="0" name=""/>
        <dsp:cNvSpPr/>
      </dsp:nvSpPr>
      <dsp:spPr>
        <a:xfrm>
          <a:off x="1756942" y="2180333"/>
          <a:ext cx="5296321" cy="1521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990" tIns="160990" rIns="160990" bIns="160990" numCol="1" spcCol="1270" anchor="ctr" anchorCtr="0">
          <a:noAutofit/>
        </a:bodyPr>
        <a:lstStyle/>
        <a:p>
          <a:pPr marL="0" lvl="0" indent="0" algn="l" defTabSz="622300">
            <a:lnSpc>
              <a:spcPct val="90000"/>
            </a:lnSpc>
            <a:spcBef>
              <a:spcPct val="0"/>
            </a:spcBef>
            <a:spcAft>
              <a:spcPct val="35000"/>
            </a:spcAft>
            <a:buNone/>
          </a:pPr>
          <a:r>
            <a:rPr lang="en-GB" sz="1400" kern="1200"/>
            <a:t>It is important to determine the amount of initial capital to issue because this amount will appear in the company's records. While the nominal value of shares is fixed at the start, companies can issue different classes of shares with varying rights regarding voting, dividends, and capital distributions in the future</a:t>
          </a:r>
          <a:endParaRPr lang="en-US" sz="1400" kern="1200"/>
        </a:p>
      </dsp:txBody>
      <dsp:txXfrm>
        <a:off x="1756942" y="2180333"/>
        <a:ext cx="5296321" cy="15211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D75DCD-B8C2-4B8C-B33D-CA2482DADFB4}">
      <dsp:nvSpPr>
        <dsp:cNvPr id="0" name=""/>
        <dsp:cNvSpPr/>
      </dsp:nvSpPr>
      <dsp:spPr>
        <a:xfrm>
          <a:off x="0" y="0"/>
          <a:ext cx="6292076" cy="612769"/>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Limited liability</a:t>
          </a:r>
          <a:endParaRPr lang="en-US" sz="2600" kern="1200"/>
        </a:p>
      </dsp:txBody>
      <dsp:txXfrm>
        <a:off x="17947" y="17947"/>
        <a:ext cx="5559156" cy="576875"/>
      </dsp:txXfrm>
    </dsp:sp>
    <dsp:sp modelId="{5174C7A5-5DEA-4673-BF1D-C37B6F510A0A}">
      <dsp:nvSpPr>
        <dsp:cNvPr id="0" name=""/>
        <dsp:cNvSpPr/>
      </dsp:nvSpPr>
      <dsp:spPr>
        <a:xfrm>
          <a:off x="469862" y="697876"/>
          <a:ext cx="6292076" cy="612769"/>
        </a:xfrm>
        <a:prstGeom prst="roundRect">
          <a:avLst>
            <a:gd name="adj" fmla="val 10000"/>
          </a:avLst>
        </a:prstGeom>
        <a:solidFill>
          <a:schemeClr val="accent2">
            <a:hueOff val="-209531"/>
            <a:satOff val="-2415"/>
            <a:lumOff val="54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Perpetual success</a:t>
          </a:r>
          <a:endParaRPr lang="en-US" sz="2600" kern="1200"/>
        </a:p>
      </dsp:txBody>
      <dsp:txXfrm>
        <a:off x="487809" y="715823"/>
        <a:ext cx="5388019" cy="576875"/>
      </dsp:txXfrm>
    </dsp:sp>
    <dsp:sp modelId="{D2682C59-7B75-47F1-9EAD-BFACEB2A4B09}">
      <dsp:nvSpPr>
        <dsp:cNvPr id="0" name=""/>
        <dsp:cNvSpPr/>
      </dsp:nvSpPr>
      <dsp:spPr>
        <a:xfrm>
          <a:off x="939725" y="1395753"/>
          <a:ext cx="6292076" cy="612769"/>
        </a:xfrm>
        <a:prstGeom prst="roundRect">
          <a:avLst>
            <a:gd name="adj" fmla="val 10000"/>
          </a:avLst>
        </a:prstGeom>
        <a:solidFill>
          <a:schemeClr val="accent2">
            <a:hueOff val="-419062"/>
            <a:satOff val="-4829"/>
            <a:lumOff val="10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Transferable shares</a:t>
          </a:r>
          <a:endParaRPr lang="en-US" sz="2600" kern="1200"/>
        </a:p>
      </dsp:txBody>
      <dsp:txXfrm>
        <a:off x="957672" y="1413700"/>
        <a:ext cx="5388019" cy="576875"/>
      </dsp:txXfrm>
    </dsp:sp>
    <dsp:sp modelId="{603ACDD0-2F3C-4815-82DD-1FCC4BED707B}">
      <dsp:nvSpPr>
        <dsp:cNvPr id="0" name=""/>
        <dsp:cNvSpPr/>
      </dsp:nvSpPr>
      <dsp:spPr>
        <a:xfrm>
          <a:off x="1409588" y="2093630"/>
          <a:ext cx="6292076" cy="612769"/>
        </a:xfrm>
        <a:prstGeom prst="roundRect">
          <a:avLst>
            <a:gd name="adj" fmla="val 10000"/>
          </a:avLst>
        </a:prstGeom>
        <a:solidFill>
          <a:schemeClr val="accent2">
            <a:hueOff val="-628592"/>
            <a:satOff val="-7244"/>
            <a:lumOff val="161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Charges</a:t>
          </a:r>
          <a:endParaRPr lang="en-US" sz="2600" kern="1200"/>
        </a:p>
      </dsp:txBody>
      <dsp:txXfrm>
        <a:off x="1427535" y="2111577"/>
        <a:ext cx="5388019" cy="576875"/>
      </dsp:txXfrm>
    </dsp:sp>
    <dsp:sp modelId="{C38C8AE7-5D1B-4773-8296-F1AC343518D7}">
      <dsp:nvSpPr>
        <dsp:cNvPr id="0" name=""/>
        <dsp:cNvSpPr/>
      </dsp:nvSpPr>
      <dsp:spPr>
        <a:xfrm>
          <a:off x="1879451" y="2791507"/>
          <a:ext cx="6292076" cy="612769"/>
        </a:xfrm>
        <a:prstGeom prst="roundRect">
          <a:avLst>
            <a:gd name="adj" fmla="val 10000"/>
          </a:avLst>
        </a:prstGeom>
        <a:solidFill>
          <a:schemeClr val="accent2">
            <a:hueOff val="-838123"/>
            <a:satOff val="-9658"/>
            <a:lumOff val="215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Prestige</a:t>
          </a:r>
          <a:endParaRPr lang="en-US" sz="2600" kern="1200" dirty="0"/>
        </a:p>
      </dsp:txBody>
      <dsp:txXfrm>
        <a:off x="1897398" y="2809454"/>
        <a:ext cx="5388019" cy="576875"/>
      </dsp:txXfrm>
    </dsp:sp>
    <dsp:sp modelId="{B81A6409-CC91-404D-8E7B-009523980538}">
      <dsp:nvSpPr>
        <dsp:cNvPr id="0" name=""/>
        <dsp:cNvSpPr/>
      </dsp:nvSpPr>
      <dsp:spPr>
        <a:xfrm>
          <a:off x="5893776" y="447662"/>
          <a:ext cx="398300" cy="398300"/>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5983393" y="447662"/>
        <a:ext cx="219066" cy="299721"/>
      </dsp:txXfrm>
    </dsp:sp>
    <dsp:sp modelId="{BC63FDC9-2CD7-409E-8439-F848FFFE920B}">
      <dsp:nvSpPr>
        <dsp:cNvPr id="0" name=""/>
        <dsp:cNvSpPr/>
      </dsp:nvSpPr>
      <dsp:spPr>
        <a:xfrm>
          <a:off x="6363639" y="1145539"/>
          <a:ext cx="398300" cy="398300"/>
        </a:xfrm>
        <a:prstGeom prst="downArrow">
          <a:avLst>
            <a:gd name="adj1" fmla="val 55000"/>
            <a:gd name="adj2" fmla="val 45000"/>
          </a:avLst>
        </a:prstGeom>
        <a:solidFill>
          <a:schemeClr val="accent2">
            <a:tint val="40000"/>
            <a:alpha val="90000"/>
            <a:hueOff val="-484193"/>
            <a:satOff val="-44"/>
            <a:lumOff val="13"/>
            <a:alphaOff val="0"/>
          </a:schemeClr>
        </a:solidFill>
        <a:ln w="19050" cap="rnd" cmpd="sng" algn="ctr">
          <a:solidFill>
            <a:schemeClr val="accent2">
              <a:tint val="40000"/>
              <a:alpha val="90000"/>
              <a:hueOff val="-484193"/>
              <a:satOff val="-44"/>
              <a:lumOff val="1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453256" y="1145539"/>
        <a:ext cx="219066" cy="299721"/>
      </dsp:txXfrm>
    </dsp:sp>
    <dsp:sp modelId="{62BF9127-42BF-40B2-B2F5-4DC9B66B6A4A}">
      <dsp:nvSpPr>
        <dsp:cNvPr id="0" name=""/>
        <dsp:cNvSpPr/>
      </dsp:nvSpPr>
      <dsp:spPr>
        <a:xfrm>
          <a:off x="6833501" y="1833203"/>
          <a:ext cx="398300" cy="398300"/>
        </a:xfrm>
        <a:prstGeom prst="downArrow">
          <a:avLst>
            <a:gd name="adj1" fmla="val 55000"/>
            <a:gd name="adj2" fmla="val 45000"/>
          </a:avLst>
        </a:prstGeom>
        <a:solidFill>
          <a:schemeClr val="accent2">
            <a:tint val="40000"/>
            <a:alpha val="90000"/>
            <a:hueOff val="-968386"/>
            <a:satOff val="-89"/>
            <a:lumOff val="26"/>
            <a:alphaOff val="0"/>
          </a:schemeClr>
        </a:solidFill>
        <a:ln w="19050" cap="rnd" cmpd="sng" algn="ctr">
          <a:solidFill>
            <a:schemeClr val="accent2">
              <a:tint val="40000"/>
              <a:alpha val="90000"/>
              <a:hueOff val="-968386"/>
              <a:satOff val="-89"/>
              <a:lumOff val="2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923118" y="1833203"/>
        <a:ext cx="219066" cy="299721"/>
      </dsp:txXfrm>
    </dsp:sp>
    <dsp:sp modelId="{239D2D01-3F38-41BB-9D60-7FB1BD51CE26}">
      <dsp:nvSpPr>
        <dsp:cNvPr id="0" name=""/>
        <dsp:cNvSpPr/>
      </dsp:nvSpPr>
      <dsp:spPr>
        <a:xfrm>
          <a:off x="7303364" y="2537888"/>
          <a:ext cx="398300" cy="398300"/>
        </a:xfrm>
        <a:prstGeom prst="downArrow">
          <a:avLst>
            <a:gd name="adj1" fmla="val 55000"/>
            <a:gd name="adj2" fmla="val 45000"/>
          </a:avLst>
        </a:prstGeom>
        <a:solidFill>
          <a:schemeClr val="accent2">
            <a:tint val="40000"/>
            <a:alpha val="90000"/>
            <a:hueOff val="-1452578"/>
            <a:satOff val="-133"/>
            <a:lumOff val="39"/>
            <a:alphaOff val="0"/>
          </a:schemeClr>
        </a:solidFill>
        <a:ln w="19050" cap="rnd" cmpd="sng" algn="ctr">
          <a:solidFill>
            <a:schemeClr val="accent2">
              <a:tint val="40000"/>
              <a:alpha val="90000"/>
              <a:hueOff val="-1452578"/>
              <a:satOff val="-133"/>
              <a:lumOff val="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392981" y="2537888"/>
        <a:ext cx="219066" cy="2997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B8D523-FBF4-48FD-B425-5487B23D475D}">
      <dsp:nvSpPr>
        <dsp:cNvPr id="0" name=""/>
        <dsp:cNvSpPr/>
      </dsp:nvSpPr>
      <dsp:spPr>
        <a:xfrm>
          <a:off x="1123779" y="14638"/>
          <a:ext cx="2024437" cy="20244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C90BCE-E6F9-4753-A900-DC222598CD4B}">
      <dsp:nvSpPr>
        <dsp:cNvPr id="0" name=""/>
        <dsp:cNvSpPr/>
      </dsp:nvSpPr>
      <dsp:spPr>
        <a:xfrm>
          <a:off x="1555217" y="446075"/>
          <a:ext cx="1161562" cy="1161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003843-6913-4791-BE93-7BC34640F4E9}">
      <dsp:nvSpPr>
        <dsp:cNvPr id="0" name=""/>
        <dsp:cNvSpPr/>
      </dsp:nvSpPr>
      <dsp:spPr>
        <a:xfrm>
          <a:off x="476623" y="2669638"/>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Costs</a:t>
          </a:r>
          <a:endParaRPr lang="en-US" sz="2300" kern="1200"/>
        </a:p>
      </dsp:txBody>
      <dsp:txXfrm>
        <a:off x="476623" y="2669638"/>
        <a:ext cx="3318750" cy="720000"/>
      </dsp:txXfrm>
    </dsp:sp>
    <dsp:sp modelId="{7189ACCC-E760-467F-8328-AF4AC7EBE8C6}">
      <dsp:nvSpPr>
        <dsp:cNvPr id="0" name=""/>
        <dsp:cNvSpPr/>
      </dsp:nvSpPr>
      <dsp:spPr>
        <a:xfrm>
          <a:off x="5023310" y="14638"/>
          <a:ext cx="2024437" cy="20244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EA9D00-38C1-426E-B9A1-6571C6F73286}">
      <dsp:nvSpPr>
        <dsp:cNvPr id="0" name=""/>
        <dsp:cNvSpPr/>
      </dsp:nvSpPr>
      <dsp:spPr>
        <a:xfrm>
          <a:off x="5454748" y="446075"/>
          <a:ext cx="1161562" cy="1161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C302E24-6A55-4ECE-9CD8-71DFAD3449EC}">
      <dsp:nvSpPr>
        <dsp:cNvPr id="0" name=""/>
        <dsp:cNvSpPr/>
      </dsp:nvSpPr>
      <dsp:spPr>
        <a:xfrm>
          <a:off x="4376154" y="2669638"/>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Publication of accounts (if limited)</a:t>
          </a:r>
          <a:endParaRPr lang="en-US" sz="2300" kern="1200"/>
        </a:p>
      </dsp:txBody>
      <dsp:txXfrm>
        <a:off x="4376154" y="2669638"/>
        <a:ext cx="331875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DA64D-BCD6-4423-8826-B7B17631102F}">
      <dsp:nvSpPr>
        <dsp:cNvPr id="0" name=""/>
        <dsp:cNvSpPr/>
      </dsp:nvSpPr>
      <dsp:spPr>
        <a:xfrm>
          <a:off x="0" y="4098876"/>
          <a:ext cx="4211240" cy="67245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Phoenix Syndrome</a:t>
          </a:r>
          <a:endParaRPr lang="en-US" sz="1500" kern="1200"/>
        </a:p>
      </dsp:txBody>
      <dsp:txXfrm>
        <a:off x="0" y="4098876"/>
        <a:ext cx="4211240" cy="672454"/>
      </dsp:txXfrm>
    </dsp:sp>
    <dsp:sp modelId="{048F5C72-7488-410A-8A40-E27B2E47BD06}">
      <dsp:nvSpPr>
        <dsp:cNvPr id="0" name=""/>
        <dsp:cNvSpPr/>
      </dsp:nvSpPr>
      <dsp:spPr>
        <a:xfrm rot="10800000">
          <a:off x="0" y="3074727"/>
          <a:ext cx="4211240" cy="1034235"/>
        </a:xfrm>
        <a:prstGeom prst="upArrowCallout">
          <a:avLst/>
        </a:prstGeom>
        <a:solidFill>
          <a:schemeClr val="accent2">
            <a:hueOff val="-209531"/>
            <a:satOff val="-2415"/>
            <a:lumOff val="54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S214 Wrongful Trading</a:t>
          </a:r>
          <a:endParaRPr lang="en-US" sz="1500" kern="1200"/>
        </a:p>
      </dsp:txBody>
      <dsp:txXfrm rot="10800000">
        <a:off x="0" y="3074727"/>
        <a:ext cx="4211240" cy="672015"/>
      </dsp:txXfrm>
    </dsp:sp>
    <dsp:sp modelId="{CF47EE23-2E0E-4C2F-A5D0-E607D6AD1C60}">
      <dsp:nvSpPr>
        <dsp:cNvPr id="0" name=""/>
        <dsp:cNvSpPr/>
      </dsp:nvSpPr>
      <dsp:spPr>
        <a:xfrm rot="10800000">
          <a:off x="0" y="2050579"/>
          <a:ext cx="4211240" cy="1034235"/>
        </a:xfrm>
        <a:prstGeom prst="upArrowCallout">
          <a:avLst/>
        </a:prstGeom>
        <a:solidFill>
          <a:schemeClr val="accent2">
            <a:hueOff val="-419062"/>
            <a:satOff val="-4829"/>
            <a:lumOff val="10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S213 Fraudulent Trading </a:t>
          </a:r>
          <a:endParaRPr lang="en-US" sz="1500" kern="1200"/>
        </a:p>
      </dsp:txBody>
      <dsp:txXfrm rot="10800000">
        <a:off x="0" y="2050579"/>
        <a:ext cx="4211240" cy="672015"/>
      </dsp:txXfrm>
    </dsp:sp>
    <dsp:sp modelId="{4661FEEA-2E84-4A44-BF08-BCC5540F510D}">
      <dsp:nvSpPr>
        <dsp:cNvPr id="0" name=""/>
        <dsp:cNvSpPr/>
      </dsp:nvSpPr>
      <dsp:spPr>
        <a:xfrm rot="10800000">
          <a:off x="0" y="1026430"/>
          <a:ext cx="4211240" cy="1034235"/>
        </a:xfrm>
        <a:prstGeom prst="upArrowCallout">
          <a:avLst/>
        </a:prstGeom>
        <a:solidFill>
          <a:schemeClr val="accent2">
            <a:hueOff val="-628592"/>
            <a:satOff val="-7244"/>
            <a:lumOff val="161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S212 Financial Misfeasance – Case: </a:t>
          </a:r>
          <a:r>
            <a:rPr lang="en-GB" sz="1500" b="1" kern="1200" dirty="0"/>
            <a:t>Re DKG Contractors Ltd 1990</a:t>
          </a:r>
          <a:endParaRPr lang="en-US" sz="1500" kern="1200" dirty="0"/>
        </a:p>
      </dsp:txBody>
      <dsp:txXfrm rot="10800000">
        <a:off x="0" y="1026430"/>
        <a:ext cx="4211240" cy="672015"/>
      </dsp:txXfrm>
    </dsp:sp>
    <dsp:sp modelId="{A11DA4A7-AD02-41EF-B9C3-3A16C022E6A0}">
      <dsp:nvSpPr>
        <dsp:cNvPr id="0" name=""/>
        <dsp:cNvSpPr/>
      </dsp:nvSpPr>
      <dsp:spPr>
        <a:xfrm rot="10800000">
          <a:off x="0" y="2281"/>
          <a:ext cx="4211240" cy="1034235"/>
        </a:xfrm>
        <a:prstGeom prst="upArrowCallout">
          <a:avLst/>
        </a:prstGeom>
        <a:solidFill>
          <a:schemeClr val="accent2">
            <a:hueOff val="-838123"/>
            <a:satOff val="-9658"/>
            <a:lumOff val="215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1" kern="1200"/>
            <a:t>Insolvency Act 1986</a:t>
          </a:r>
          <a:endParaRPr lang="en-US" sz="1500" kern="1200"/>
        </a:p>
      </dsp:txBody>
      <dsp:txXfrm rot="10800000">
        <a:off x="0" y="2281"/>
        <a:ext cx="4211240" cy="6720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3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0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4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12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9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8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7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8EAEB0B-4D11-A3FA-CCED-DC7FECB2FA1B}"/>
              </a:ext>
            </a:extLst>
          </p:cNvPr>
          <p:cNvSpPr>
            <a:spLocks noGrp="1"/>
          </p:cNvSpPr>
          <p:nvPr>
            <p:ph type="hdr" sz="quarter"/>
          </p:nvPr>
        </p:nvSpPr>
        <p:spPr>
          <a:xfrm>
            <a:off x="0" y="0"/>
            <a:ext cx="2890838" cy="488950"/>
          </a:xfrm>
          <a:prstGeom prst="rect">
            <a:avLst/>
          </a:prstGeom>
        </p:spPr>
        <p:txBody>
          <a:bodyPr vert="horz" lIns="89785" tIns="44892" rIns="89785" bIns="44892" rtlCol="0"/>
          <a:lstStyle>
            <a:lvl1pPr algn="l" eaLnBrk="1" fontAlgn="auto" hangingPunct="1">
              <a:spcBef>
                <a:spcPts val="0"/>
              </a:spcBef>
              <a:spcAft>
                <a:spcPts val="0"/>
              </a:spcAft>
              <a:defRPr sz="1200">
                <a:latin typeface="Arial" charset="0"/>
              </a:defRPr>
            </a:lvl1pPr>
          </a:lstStyle>
          <a:p>
            <a:pPr>
              <a:defRPr/>
            </a:pPr>
            <a:endParaRPr lang="en-GB"/>
          </a:p>
        </p:txBody>
      </p:sp>
      <p:sp>
        <p:nvSpPr>
          <p:cNvPr id="4" name="Footer Placeholder 3">
            <a:extLst>
              <a:ext uri="{FF2B5EF4-FFF2-40B4-BE49-F238E27FC236}">
                <a16:creationId xmlns:a16="http://schemas.microsoft.com/office/drawing/2014/main" id="{AB13473D-FBDA-47FF-E280-78DB40A94595}"/>
              </a:ext>
            </a:extLst>
          </p:cNvPr>
          <p:cNvSpPr>
            <a:spLocks noGrp="1"/>
          </p:cNvSpPr>
          <p:nvPr>
            <p:ph type="ftr" sz="quarter" idx="2"/>
          </p:nvPr>
        </p:nvSpPr>
        <p:spPr>
          <a:xfrm>
            <a:off x="0" y="9263063"/>
            <a:ext cx="2890838" cy="488950"/>
          </a:xfrm>
          <a:prstGeom prst="rect">
            <a:avLst/>
          </a:prstGeom>
        </p:spPr>
        <p:txBody>
          <a:bodyPr vert="horz" lIns="89785" tIns="44892" rIns="89785" bIns="44892" rtlCol="0" anchor="b"/>
          <a:lstStyle>
            <a:lvl1pPr algn="l" eaLnBrk="1" fontAlgn="auto" hangingPunct="1">
              <a:spcBef>
                <a:spcPts val="0"/>
              </a:spcBef>
              <a:spcAft>
                <a:spcPts val="0"/>
              </a:spcAft>
              <a:defRPr sz="1200">
                <a:latin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C21B3872-7BCE-D9FB-3039-5A037F6AEF29}"/>
              </a:ext>
            </a:extLst>
          </p:cNvPr>
          <p:cNvSpPr>
            <a:spLocks noGrp="1"/>
          </p:cNvSpPr>
          <p:nvPr>
            <p:ph type="sldNum" sz="quarter" idx="3"/>
          </p:nvPr>
        </p:nvSpPr>
        <p:spPr>
          <a:xfrm>
            <a:off x="3776663" y="9263063"/>
            <a:ext cx="2890837" cy="488950"/>
          </a:xfrm>
          <a:prstGeom prst="rect">
            <a:avLst/>
          </a:prstGeom>
        </p:spPr>
        <p:txBody>
          <a:bodyPr vert="horz" wrap="square" lIns="89785" tIns="44892" rIns="89785" bIns="44892" numCol="1" anchor="b"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fld id="{253D2FE3-66F8-46FB-8339-1E53F0389CF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0415222-54CA-E54D-932D-23114D7227DE}"/>
              </a:ext>
            </a:extLst>
          </p:cNvPr>
          <p:cNvSpPr>
            <a:spLocks noGrp="1"/>
          </p:cNvSpPr>
          <p:nvPr>
            <p:ph type="hdr" sz="quarter"/>
          </p:nvPr>
        </p:nvSpPr>
        <p:spPr>
          <a:xfrm>
            <a:off x="0" y="0"/>
            <a:ext cx="2890838" cy="488950"/>
          </a:xfrm>
          <a:prstGeom prst="rect">
            <a:avLst/>
          </a:prstGeom>
        </p:spPr>
        <p:txBody>
          <a:bodyPr vert="horz" lIns="89785" tIns="44892" rIns="89785" bIns="44892" rtlCol="0"/>
          <a:lstStyle>
            <a:lvl1pPr algn="l" eaLnBrk="1" fontAlgn="auto" hangingPunct="1">
              <a:spcBef>
                <a:spcPts val="0"/>
              </a:spcBef>
              <a:spcAft>
                <a:spcPts val="0"/>
              </a:spcAft>
              <a:defRPr sz="1200">
                <a:latin typeface="Arial" charset="0"/>
              </a:defRPr>
            </a:lvl1pPr>
          </a:lstStyle>
          <a:p>
            <a:pPr>
              <a:defRPr/>
            </a:pPr>
            <a:endParaRPr lang="en-GB"/>
          </a:p>
        </p:txBody>
      </p:sp>
      <p:sp>
        <p:nvSpPr>
          <p:cNvPr id="3" name="Date Placeholder 2">
            <a:extLst>
              <a:ext uri="{FF2B5EF4-FFF2-40B4-BE49-F238E27FC236}">
                <a16:creationId xmlns:a16="http://schemas.microsoft.com/office/drawing/2014/main" id="{7E17BCEF-4EB0-77EB-D39A-51D59940BD3F}"/>
              </a:ext>
            </a:extLst>
          </p:cNvPr>
          <p:cNvSpPr>
            <a:spLocks noGrp="1"/>
          </p:cNvSpPr>
          <p:nvPr>
            <p:ph type="dt" idx="1"/>
          </p:nvPr>
        </p:nvSpPr>
        <p:spPr>
          <a:xfrm>
            <a:off x="3776663" y="0"/>
            <a:ext cx="2890837" cy="488950"/>
          </a:xfrm>
          <a:prstGeom prst="rect">
            <a:avLst/>
          </a:prstGeom>
        </p:spPr>
        <p:txBody>
          <a:bodyPr vert="horz" lIns="89785" tIns="44892" rIns="89785" bIns="44892" rtlCol="0"/>
          <a:lstStyle>
            <a:lvl1pPr algn="r" eaLnBrk="1" fontAlgn="auto" hangingPunct="1">
              <a:spcBef>
                <a:spcPts val="0"/>
              </a:spcBef>
              <a:spcAft>
                <a:spcPts val="0"/>
              </a:spcAft>
              <a:defRPr sz="1200">
                <a:latin typeface="Arial" charset="0"/>
              </a:defRPr>
            </a:lvl1pPr>
          </a:lstStyle>
          <a:p>
            <a:pPr>
              <a:defRPr/>
            </a:pPr>
            <a:fld id="{55DEB0B2-4330-460A-9406-69476047252F}" type="datetimeFigureOut">
              <a:rPr lang="en-US"/>
              <a:pPr>
                <a:defRPr/>
              </a:pPr>
              <a:t>10/8/2026</a:t>
            </a:fld>
            <a:endParaRPr lang="en-GB"/>
          </a:p>
        </p:txBody>
      </p:sp>
      <p:sp>
        <p:nvSpPr>
          <p:cNvPr id="4" name="Slide Image Placeholder 3">
            <a:extLst>
              <a:ext uri="{FF2B5EF4-FFF2-40B4-BE49-F238E27FC236}">
                <a16:creationId xmlns:a16="http://schemas.microsoft.com/office/drawing/2014/main" id="{D0559095-F6F9-4E09-E081-F0AC817796B2}"/>
              </a:ext>
            </a:extLst>
          </p:cNvPr>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pPr lvl="0"/>
            <a:endParaRPr lang="en-GB" noProof="0"/>
          </a:p>
        </p:txBody>
      </p:sp>
      <p:sp>
        <p:nvSpPr>
          <p:cNvPr id="5" name="Notes Placeholder 4">
            <a:extLst>
              <a:ext uri="{FF2B5EF4-FFF2-40B4-BE49-F238E27FC236}">
                <a16:creationId xmlns:a16="http://schemas.microsoft.com/office/drawing/2014/main" id="{F4E905E1-64D0-E944-4816-6928A66C63B5}"/>
              </a:ext>
            </a:extLst>
          </p:cNvPr>
          <p:cNvSpPr>
            <a:spLocks noGrp="1"/>
          </p:cNvSpPr>
          <p:nvPr>
            <p:ph type="body" sz="quarter" idx="3"/>
          </p:nvPr>
        </p:nvSpPr>
        <p:spPr>
          <a:xfrm>
            <a:off x="666750" y="4632325"/>
            <a:ext cx="5335588" cy="4389438"/>
          </a:xfrm>
          <a:prstGeom prst="rect">
            <a:avLst/>
          </a:prstGeom>
        </p:spPr>
        <p:txBody>
          <a:bodyPr vert="horz" lIns="89785" tIns="44892" rIns="89785" bIns="44892"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FAC0556E-EC80-5B67-2582-DAED204200C4}"/>
              </a:ext>
            </a:extLst>
          </p:cNvPr>
          <p:cNvSpPr>
            <a:spLocks noGrp="1"/>
          </p:cNvSpPr>
          <p:nvPr>
            <p:ph type="ftr" sz="quarter" idx="4"/>
          </p:nvPr>
        </p:nvSpPr>
        <p:spPr>
          <a:xfrm>
            <a:off x="0" y="9263063"/>
            <a:ext cx="2890838" cy="488950"/>
          </a:xfrm>
          <a:prstGeom prst="rect">
            <a:avLst/>
          </a:prstGeom>
        </p:spPr>
        <p:txBody>
          <a:bodyPr vert="horz" lIns="89785" tIns="44892" rIns="89785" bIns="44892" rtlCol="0" anchor="b"/>
          <a:lstStyle>
            <a:lvl1pPr algn="l" eaLnBrk="1" fontAlgn="auto" hangingPunct="1">
              <a:spcBef>
                <a:spcPts val="0"/>
              </a:spcBef>
              <a:spcAft>
                <a:spcPts val="0"/>
              </a:spcAft>
              <a:defRPr sz="1200">
                <a:latin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25E92C3A-EFAB-DDBF-A492-772FDE583B2D}"/>
              </a:ext>
            </a:extLst>
          </p:cNvPr>
          <p:cNvSpPr>
            <a:spLocks noGrp="1"/>
          </p:cNvSpPr>
          <p:nvPr>
            <p:ph type="sldNum" sz="quarter" idx="5"/>
          </p:nvPr>
        </p:nvSpPr>
        <p:spPr>
          <a:xfrm>
            <a:off x="3776663" y="9263063"/>
            <a:ext cx="2890837" cy="488950"/>
          </a:xfrm>
          <a:prstGeom prst="rect">
            <a:avLst/>
          </a:prstGeom>
        </p:spPr>
        <p:txBody>
          <a:bodyPr vert="horz" wrap="square" lIns="89785" tIns="44892" rIns="89785" bIns="44892" numCol="1" anchor="b"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fld id="{D9F361CB-9FDB-492F-8B64-785AF462D5C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slide" Target="../slides/slide16.xml"/><Relationship Id="rId2" Type="http://schemas.openxmlformats.org/officeDocument/2006/relationships/notesMaster" Target="../notesMasters/notesMaster1.xml"/><Relationship Id="rId1" Type="http://schemas.openxmlformats.org/officeDocument/2006/relationships/tags" Target="../tags/tag4.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slide" Target="../slides/slide26.xml"/><Relationship Id="rId2" Type="http://schemas.openxmlformats.org/officeDocument/2006/relationships/notesMaster" Target="../notesMasters/notesMaster1.xml"/><Relationship Id="rId1" Type="http://schemas.openxmlformats.org/officeDocument/2006/relationships/tags" Target="../tags/tag6.xml"/></Relationships>
</file>

<file path=ppt/notesSlides/_rels/notesSlide14.xml.rels><?xml version="1.0" encoding="UTF-8" standalone="yes"?>
<Relationships xmlns="http://schemas.openxmlformats.org/package/2006/relationships"><Relationship Id="rId3" Type="http://schemas.openxmlformats.org/officeDocument/2006/relationships/slide" Target="../slides/slide27.xml"/><Relationship Id="rId2" Type="http://schemas.openxmlformats.org/officeDocument/2006/relationships/notesMaster" Target="../notesMasters/notesMaster1.xml"/><Relationship Id="rId1" Type="http://schemas.openxmlformats.org/officeDocument/2006/relationships/tags" Target="../tags/tag8.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slide" Target="../slides/slide43.xml"/><Relationship Id="rId2" Type="http://schemas.openxmlformats.org/officeDocument/2006/relationships/notesMaster" Target="../notesMasters/notesMaster1.xml"/><Relationship Id="rId1" Type="http://schemas.openxmlformats.org/officeDocument/2006/relationships/tags" Target="../tags/tag10.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9AA23ADD-E242-0759-B9AA-6293AD3762F4}"/>
              </a:ext>
            </a:extLst>
          </p:cNvPr>
          <p:cNvSpPr>
            <a:spLocks noGrp="1" noRot="1" noChangeAspect="1" noChangeArrowheads="1" noTextEdit="1"/>
          </p:cNvSpPr>
          <p:nvPr>
            <p:ph type="sldImg"/>
          </p:nvPr>
        </p:nvSpPr>
        <p:spPr bwMode="auto">
          <a:xfrm>
            <a:off x="904875" y="738188"/>
            <a:ext cx="4859338" cy="36449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291" name="Rectangle 3">
            <a:extLst>
              <a:ext uri="{FF2B5EF4-FFF2-40B4-BE49-F238E27FC236}">
                <a16:creationId xmlns:a16="http://schemas.microsoft.com/office/drawing/2014/main" id="{7858510D-203E-88E9-45CC-05D27B1D3C8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For a larger professional firm, the primary reason to choose a Limited Liability Partnership (LLP) is to protect individual partners from unlimited personal liability. In an </a:t>
            </a:r>
            <a:r>
              <a:rPr lang="en-GB" sz="1200" b="1" i="0" u="sng" kern="1200" dirty="0">
                <a:solidFill>
                  <a:schemeClr val="tx1"/>
                </a:solidFill>
                <a:effectLst/>
                <a:latin typeface="+mn-lt"/>
                <a:ea typeface="+mn-ea"/>
                <a:cs typeface="+mn-cs"/>
              </a:rPr>
              <a:t>ordinary partnership</a:t>
            </a:r>
            <a:r>
              <a:rPr lang="en-GB" sz="1200" b="0" i="0" kern="1200" dirty="0">
                <a:solidFill>
                  <a:schemeClr val="tx1"/>
                </a:solidFill>
                <a:effectLst/>
                <a:latin typeface="+mn-lt"/>
                <a:ea typeface="+mn-ea"/>
                <a:cs typeface="+mn-cs"/>
              </a:rPr>
              <a:t>, each partner is typically personally responsible for the debts and liabilities of the firm. An LLP operates as a separate legal entity, shielding partners from personal liability for the negligence or misconduct of other partners, limiting their risk to their investment in the firm.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an ordinary partnership, the threat of </a:t>
            </a:r>
            <a:r>
              <a:rPr lang="en-GB" sz="1200" b="1" i="0" u="sng" kern="1200" dirty="0">
                <a:solidFill>
                  <a:schemeClr val="tx1"/>
                </a:solidFill>
                <a:effectLst/>
                <a:latin typeface="+mn-lt"/>
                <a:ea typeface="+mn-ea"/>
                <a:cs typeface="+mn-cs"/>
              </a:rPr>
              <a:t>unlimited personal liability</a:t>
            </a:r>
            <a:r>
              <a:rPr lang="en-GB" sz="1200" b="0" i="0" kern="1200" dirty="0">
                <a:solidFill>
                  <a:schemeClr val="tx1"/>
                </a:solidFill>
                <a:effectLst/>
                <a:latin typeface="+mn-lt"/>
                <a:ea typeface="+mn-ea"/>
                <a:cs typeface="+mn-cs"/>
              </a:rPr>
              <a:t> often forces partners to closely monitor one another because an individual's personal assets are at stake for the entire firm's obligations. When a firm transitions to an LLP, this dynamic changes because partners are shielded from personal liability for the actions of others.</a:t>
            </a:r>
            <a:endParaRPr lang="en-GB" dirty="0"/>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4</a:t>
            </a:fld>
            <a:endParaRPr lang="en-GB" altLang="en-US"/>
          </a:p>
        </p:txBody>
      </p:sp>
    </p:spTree>
    <p:extLst>
      <p:ext uri="{BB962C8B-B14F-4D97-AF65-F5344CB8AC3E}">
        <p14:creationId xmlns:p14="http://schemas.microsoft.com/office/powerpoint/2010/main" val="3921028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requirement that there must be two or more persons associated for carrying on a lawful business with a view to profit is similar to the requirements for an ordinary partnership in s1 Partnership Act 1890. There must be a business, and this is defined in s18 LLPA 2000 as including every trade, profession and occupation – in other words, exactly the same definition as for ordinary partnerships. The business must be carried on with a view to profit, so a not-for-profit organisation such as a charity cannot register as an LLP.</a:t>
            </a:r>
          </a:p>
          <a:p>
            <a:endParaRPr lang="en-GB" dirty="0"/>
          </a:p>
          <a:p>
            <a:r>
              <a:rPr lang="en-GB" dirty="0"/>
              <a:t>The business must be “lawful” – so, just like an ordinary partnership, an LLP cannot be formed for an illegal purpose.</a:t>
            </a:r>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5</a:t>
            </a:fld>
            <a:endParaRPr lang="en-GB" altLang="en-US"/>
          </a:p>
        </p:txBody>
      </p:sp>
    </p:spTree>
    <p:extLst>
      <p:ext uri="{BB962C8B-B14F-4D97-AF65-F5344CB8AC3E}">
        <p14:creationId xmlns:p14="http://schemas.microsoft.com/office/powerpoint/2010/main" val="1103427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6</a:t>
            </a:fld>
            <a:endParaRPr lang="en-GB" altLang="en-US"/>
          </a:p>
        </p:txBody>
      </p:sp>
    </p:spTree>
    <p:extLst>
      <p:ext uri="{BB962C8B-B14F-4D97-AF65-F5344CB8AC3E}">
        <p14:creationId xmlns:p14="http://schemas.microsoft.com/office/powerpoint/2010/main" val="26166173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requirement for public disclosure serves as a key measure of transparency.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Since an LLP benefits from limited liability, it is essential for the public—such as creditors, clients, and anyone doing business with the firm—to know exactly who is involved in the entity. This accountability helps maintain trust, as it prevents partners from hiding behind the corporate veil or obscuring their involvement in business activities</a:t>
            </a:r>
            <a:endParaRPr lang="en-GB" dirty="0"/>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7</a:t>
            </a:fld>
            <a:endParaRPr lang="en-GB" altLang="en-US"/>
          </a:p>
        </p:txBody>
      </p:sp>
    </p:spTree>
    <p:extLst>
      <p:ext uri="{BB962C8B-B14F-4D97-AF65-F5344CB8AC3E}">
        <p14:creationId xmlns:p14="http://schemas.microsoft.com/office/powerpoint/2010/main" val="3146828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9</a:t>
            </a:fld>
            <a:endParaRPr lang="en-GB" altLang="en-US"/>
          </a:p>
        </p:txBody>
      </p:sp>
    </p:spTree>
    <p:extLst>
      <p:ext uri="{BB962C8B-B14F-4D97-AF65-F5344CB8AC3E}">
        <p14:creationId xmlns:p14="http://schemas.microsoft.com/office/powerpoint/2010/main" val="13387464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11</a:t>
            </a:fld>
            <a:endParaRPr lang="en-GB" altLang="en-US"/>
          </a:p>
        </p:txBody>
      </p:sp>
    </p:spTree>
    <p:extLst>
      <p:ext uri="{BB962C8B-B14F-4D97-AF65-F5344CB8AC3E}">
        <p14:creationId xmlns:p14="http://schemas.microsoft.com/office/powerpoint/2010/main" val="1348664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228600" indent="-228600">
              <a:buAutoNum type="arabicPeriod"/>
            </a:pPr>
            <a:r>
              <a:rPr lang="en-GB" dirty="0"/>
              <a:t>A</a:t>
            </a:r>
          </a:p>
          <a:p>
            <a:pPr marL="228600" indent="-228600">
              <a:buAutoNum type="arabicPeriod"/>
            </a:pPr>
            <a:r>
              <a:rPr lang="en-GB" dirty="0"/>
              <a:t>C </a:t>
            </a:r>
          </a:p>
          <a:p>
            <a:pPr marL="0" indent="0">
              <a:buNone/>
            </a:pPr>
            <a:r>
              <a:rPr lang="en-GB" dirty="0"/>
              <a:t>Under s382 CA 2006 at least two of the following conditions must be met for an </a:t>
            </a:r>
            <a:r>
              <a:rPr lang="en-GB" dirty="0" err="1"/>
              <a:t>Llp</a:t>
            </a:r>
            <a:r>
              <a:rPr lang="en-GB" dirty="0"/>
              <a:t> to be required to have its accounts audited annually:</a:t>
            </a:r>
          </a:p>
          <a:p>
            <a:pPr marL="228600" indent="-228600">
              <a:buAutoNum type="arabicPeriod"/>
            </a:pPr>
            <a:endParaRPr lang="en-GB" dirty="0"/>
          </a:p>
          <a:p>
            <a:pPr marL="0" indent="0">
              <a:buNone/>
            </a:pPr>
            <a:r>
              <a:rPr lang="en-GB" dirty="0"/>
              <a:t>• annual turnover more than £10.2 m</a:t>
            </a:r>
          </a:p>
          <a:p>
            <a:pPr marL="228600" indent="-228600">
              <a:buAutoNum type="arabicPeriod"/>
            </a:pPr>
            <a:endParaRPr lang="en-GB" dirty="0"/>
          </a:p>
          <a:p>
            <a:pPr marL="0" indent="0">
              <a:buNone/>
            </a:pPr>
            <a:r>
              <a:rPr lang="en-GB" dirty="0"/>
              <a:t>• balance sheet total more than £5.1 m</a:t>
            </a:r>
          </a:p>
          <a:p>
            <a:pPr marL="228600" indent="-228600">
              <a:buAutoNum type="arabicPeriod"/>
            </a:pPr>
            <a:endParaRPr lang="en-GB" dirty="0"/>
          </a:p>
          <a:p>
            <a:pPr marL="0" indent="0">
              <a:buNone/>
            </a:pPr>
            <a:r>
              <a:rPr lang="en-GB" dirty="0"/>
              <a:t>• more than 50 employees.</a:t>
            </a:r>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12</a:t>
            </a:fld>
            <a:endParaRPr lang="en-GB" altLang="en-US"/>
          </a:p>
        </p:txBody>
      </p:sp>
    </p:spTree>
    <p:extLst>
      <p:ext uri="{BB962C8B-B14F-4D97-AF65-F5344CB8AC3E}">
        <p14:creationId xmlns:p14="http://schemas.microsoft.com/office/powerpoint/2010/main" val="9867800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0D636DE8-7E40-1A26-43FC-2118E6112698}"/>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5" name="Rectangle 4">
            <a:extLst>
              <a:ext uri="{FF2B5EF4-FFF2-40B4-BE49-F238E27FC236}">
                <a16:creationId xmlns:a16="http://schemas.microsoft.com/office/drawing/2014/main" id="{C01C7EE3-5F54-2C7D-10F4-1D3895EE2749}"/>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6" name="Rectangle 5">
            <a:extLst>
              <a:ext uri="{FF2B5EF4-FFF2-40B4-BE49-F238E27FC236}">
                <a16:creationId xmlns:a16="http://schemas.microsoft.com/office/drawing/2014/main" id="{D895BE73-8667-DFAB-570B-053364DBA0C7}"/>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7" name="Rectangle 6">
            <a:extLst>
              <a:ext uri="{FF2B5EF4-FFF2-40B4-BE49-F238E27FC236}">
                <a16:creationId xmlns:a16="http://schemas.microsoft.com/office/drawing/2014/main" id="{3EE6985B-4461-843F-7E87-741008B57E7C}"/>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8" name="Rectangle 8">
            <a:extLst>
              <a:ext uri="{FF2B5EF4-FFF2-40B4-BE49-F238E27FC236}">
                <a16:creationId xmlns:a16="http://schemas.microsoft.com/office/drawing/2014/main" id="{0C768FD0-F9F3-C207-527B-25FF34868F03}"/>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9" name="Rectangle 9">
            <a:extLst>
              <a:ext uri="{FF2B5EF4-FFF2-40B4-BE49-F238E27FC236}">
                <a16:creationId xmlns:a16="http://schemas.microsoft.com/office/drawing/2014/main" id="{C1A059B1-027C-6C18-7626-1B23EF866B25}"/>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40" name="Rectangle 10">
            <a:extLst>
              <a:ext uri="{FF2B5EF4-FFF2-40B4-BE49-F238E27FC236}">
                <a16:creationId xmlns:a16="http://schemas.microsoft.com/office/drawing/2014/main" id="{6EF335BF-15B8-C2F0-613E-336463E2258E}"/>
              </a:ext>
            </a:extLst>
          </p:cNvPr>
          <p:cNvSpPr>
            <a:spLocks noGrp="1" noChangeArrowheads="1"/>
          </p:cNvSpPr>
          <p:nvPr>
            <p:ph type="body" idx="1"/>
            <p:custDataLst>
              <p:tags r:id="rId1"/>
            </p:custDataLst>
          </p:nvPr>
        </p:nvSpPr>
        <p:spPr bwMode="auto">
          <a:xfrm>
            <a:off x="184150" y="4876800"/>
            <a:ext cx="6230938" cy="45593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r>
              <a:rPr lang="en-GB" sz="2800" dirty="0"/>
              <a:t>Companies fall into the categories:</a:t>
            </a:r>
          </a:p>
          <a:p>
            <a:endParaRPr lang="en-GB" sz="2800" dirty="0"/>
          </a:p>
          <a:p>
            <a:r>
              <a:rPr lang="en-GB" sz="2800" dirty="0"/>
              <a:t>Ltd – Limited company, limited by shares. Ltd means it is a private limited company. It can only sell shares to existing shareholders, possibly employees, friends and family. It cannot sell shares to the public. We are not going to go into the structures/legal requirements for these companies, it is clear that it is cheaper to run a private limited company than it is to run a public limited company. Public - you can sell shares to public. Public limited companies, not all, but most will be listed on the stock exchange. In order to set up a public company or transfer from private to public, you will need a minimum share capital of £50,000. You can set up a private limited company with no capital, just enough for the administration costs of setting up, around £200.</a:t>
            </a:r>
          </a:p>
          <a:p>
            <a:endParaRPr lang="en-GB" sz="2800" dirty="0"/>
          </a:p>
          <a:p>
            <a:r>
              <a:rPr lang="en-GB" sz="2800" dirty="0"/>
              <a:t>LLP limited liability partnership – relatively type of new company, been around for over 20 years. A company where you will see often in large accounting firms, solicitors firms etc. What they have done is taken an external shell of a company so that they will have limited liability but they have kept the internal structure of their company like a partnership. Internal partnership agreement here.</a:t>
            </a:r>
          </a:p>
          <a:p>
            <a:endParaRPr lang="en-GB" sz="2800" dirty="0"/>
          </a:p>
          <a:p>
            <a:r>
              <a:rPr lang="en-GB" sz="2800" dirty="0"/>
              <a:t>Major difference between LLP and PLC / Ltd is their internal structures.</a:t>
            </a:r>
          </a:p>
          <a:p>
            <a:endParaRPr lang="en-GB" sz="2800" dirty="0"/>
          </a:p>
          <a:p>
            <a:r>
              <a:rPr lang="en-GB" sz="2800" dirty="0"/>
              <a:t>PLC – Public limited company. Same inside as they are outside. </a:t>
            </a:r>
          </a:p>
          <a:p>
            <a:endParaRPr lang="en-GB" sz="2800" dirty="0"/>
          </a:p>
          <a:p>
            <a:r>
              <a:rPr lang="en-GB" sz="2800" dirty="0"/>
              <a:t>Unlimited company – the company does not have limited liability. </a:t>
            </a:r>
          </a:p>
          <a:p>
            <a:endParaRPr lang="en-GB" sz="2800" dirty="0"/>
          </a:p>
          <a:p>
            <a:r>
              <a:rPr lang="en-GB" sz="2800" dirty="0"/>
              <a:t>Limited liability means and one major advantage of setting up a company is that your liability will be limited to the amount of shares purchased. For example, if I bought 5000 shares at a £1 a time (£5,000), providing my shares have been fully paid for, the company could become insolvent for 5 million and I would only lose my £5,000. Beauty of a private or public limited company, same with LLP’s is that they can attract investors who are confident that they are not going to lose their personal assets, only could potentially lose is their investments.</a:t>
            </a:r>
          </a:p>
          <a:p>
            <a:endParaRPr lang="en-GB" sz="2800" dirty="0"/>
          </a:p>
          <a:p>
            <a:r>
              <a:rPr lang="en-GB" sz="2800" dirty="0"/>
              <a:t>Unlimited companies are not like that. Why would they chose not to have limited liability? Answer is that what unlimited companies do not have to do as opposed to limited is publicise their accounts. Every year, limited companies have to update their accounts. If they have a turnover of over 50K, the accounts have to be audited, and they then are sent off to Companies House so everyone can see what the financial position of the company is. Price you pay for having limited liability.</a:t>
            </a:r>
          </a:p>
          <a:p>
            <a:endParaRPr lang="en-GB" sz="2800" dirty="0"/>
          </a:p>
          <a:p>
            <a:r>
              <a:rPr lang="en-GB" sz="2800" dirty="0"/>
              <a:t>CICs – Community Interest Companies. Companies set up, not really charitable, but they can be for charitable purposes. Community interest have interests which are broader than just charitable. Charitable in law has a specific definition and some of those aims may fall outside the charitable aims. They enjoy certain tax benefits as a result of becoming a CIC. </a:t>
            </a:r>
          </a:p>
          <a:p>
            <a:endParaRPr lang="en-GB" altLang="en-US" sz="2700" b="1" dirty="0">
              <a:latin typeface="Arial" panose="020B0604020202020204" pitchFamily="34" charset="0"/>
            </a:endParaRPr>
          </a:p>
        </p:txBody>
      </p:sp>
      <p:sp>
        <p:nvSpPr>
          <p:cNvPr id="18441" name="Rectangle 11">
            <a:extLst>
              <a:ext uri="{FF2B5EF4-FFF2-40B4-BE49-F238E27FC236}">
                <a16:creationId xmlns:a16="http://schemas.microsoft.com/office/drawing/2014/main" id="{E40E039F-3F29-CBE1-6C5F-CC0BD2EA71DB}"/>
              </a:ext>
            </a:extLst>
          </p:cNvPr>
          <p:cNvSpPr>
            <a:spLocks noGrp="1" noRot="1" noChangeAspect="1" noChangeArrowheads="1" noTextEdit="1"/>
          </p:cNvSpPr>
          <p:nvPr>
            <p:ph type="sldImg"/>
          </p:nvPr>
        </p:nvSpPr>
        <p:spPr bwMode="auto">
          <a:xfrm>
            <a:off x="904875" y="738188"/>
            <a:ext cx="485933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Nominal value i.e. par value</a:t>
            </a:r>
          </a:p>
          <a:p>
            <a:endParaRPr lang="en-GB" dirty="0"/>
          </a:p>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nominal value</a:t>
            </a:r>
            <a:r>
              <a:rPr lang="en-GB" sz="1200" b="0" i="0" kern="1200" dirty="0">
                <a:solidFill>
                  <a:schemeClr val="tx1"/>
                </a:solidFill>
                <a:effectLst/>
                <a:latin typeface="+mn-lt"/>
                <a:ea typeface="+mn-ea"/>
                <a:cs typeface="+mn-cs"/>
              </a:rPr>
              <a:t> (also known as the par value) is the fixed, face value assigned to a share when it is first created and issued by a company. For example, if a company issues a share with a </a:t>
            </a:r>
            <a:r>
              <a:rPr lang="en-GB" sz="1200" b="1" i="0" kern="1200" dirty="0">
                <a:solidFill>
                  <a:schemeClr val="tx1"/>
                </a:solidFill>
                <a:effectLst/>
                <a:latin typeface="+mn-lt"/>
                <a:ea typeface="+mn-ea"/>
                <a:cs typeface="+mn-cs"/>
              </a:rPr>
              <a:t>nominal value</a:t>
            </a:r>
            <a:r>
              <a:rPr lang="en-GB" sz="1200" b="0" i="0" kern="1200" dirty="0">
                <a:solidFill>
                  <a:schemeClr val="tx1"/>
                </a:solidFill>
                <a:effectLst/>
                <a:latin typeface="+mn-lt"/>
                <a:ea typeface="+mn-ea"/>
                <a:cs typeface="+mn-cs"/>
              </a:rPr>
              <a:t> of £1, that figure is recorded as the share's base value in the company's books.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is important to note that the </a:t>
            </a:r>
            <a:r>
              <a:rPr lang="en-GB" sz="1200" b="1" i="0" kern="1200" dirty="0">
                <a:solidFill>
                  <a:schemeClr val="tx1"/>
                </a:solidFill>
                <a:effectLst/>
                <a:latin typeface="+mn-lt"/>
                <a:ea typeface="+mn-ea"/>
                <a:cs typeface="+mn-cs"/>
              </a:rPr>
              <a:t>nominal value</a:t>
            </a:r>
            <a:r>
              <a:rPr lang="en-GB" sz="1200" b="0" i="0" kern="1200" dirty="0">
                <a:solidFill>
                  <a:schemeClr val="tx1"/>
                </a:solidFill>
                <a:effectLst/>
                <a:latin typeface="+mn-lt"/>
                <a:ea typeface="+mn-ea"/>
                <a:cs typeface="+mn-cs"/>
              </a:rPr>
              <a:t> is often different from the market value. The market value is the actual price a buyer is willing to pay for the share, which can be significantly higher than the </a:t>
            </a:r>
            <a:r>
              <a:rPr lang="en-GB" sz="1200" b="1" i="0" kern="1200" dirty="0">
                <a:solidFill>
                  <a:schemeClr val="tx1"/>
                </a:solidFill>
                <a:effectLst/>
                <a:latin typeface="+mn-lt"/>
                <a:ea typeface="+mn-ea"/>
                <a:cs typeface="+mn-cs"/>
              </a:rPr>
              <a:t>nominal value</a:t>
            </a:r>
            <a:r>
              <a:rPr lang="en-GB" sz="1200" b="0" i="0" kern="1200" dirty="0">
                <a:solidFill>
                  <a:schemeClr val="tx1"/>
                </a:solidFill>
                <a:effectLst/>
                <a:latin typeface="+mn-lt"/>
                <a:ea typeface="+mn-ea"/>
                <a:cs typeface="+mn-cs"/>
              </a:rPr>
              <a:t> depending on the company's performance and future prospects.</a:t>
            </a:r>
          </a:p>
          <a:p>
            <a:endParaRPr lang="en-GB" dirty="0"/>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21</a:t>
            </a:fld>
            <a:endParaRPr lang="en-GB" altLang="en-US"/>
          </a:p>
        </p:txBody>
      </p:sp>
    </p:spTree>
    <p:extLst>
      <p:ext uri="{BB962C8B-B14F-4D97-AF65-F5344CB8AC3E}">
        <p14:creationId xmlns:p14="http://schemas.microsoft.com/office/powerpoint/2010/main" val="18475680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22</a:t>
            </a:fld>
            <a:endParaRPr lang="en-GB" altLang="en-US"/>
          </a:p>
        </p:txBody>
      </p:sp>
    </p:spTree>
    <p:extLst>
      <p:ext uri="{BB962C8B-B14F-4D97-AF65-F5344CB8AC3E}">
        <p14:creationId xmlns:p14="http://schemas.microsoft.com/office/powerpoint/2010/main" val="40653807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25</a:t>
            </a:fld>
            <a:endParaRPr lang="en-GB" altLang="en-US"/>
          </a:p>
        </p:txBody>
      </p:sp>
    </p:spTree>
    <p:extLst>
      <p:ext uri="{BB962C8B-B14F-4D97-AF65-F5344CB8AC3E}">
        <p14:creationId xmlns:p14="http://schemas.microsoft.com/office/powerpoint/2010/main" val="16880297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8A9680-D050-D393-59C1-A3881896089D}"/>
            </a:ext>
          </a:extLst>
        </p:cNvPr>
        <p:cNvGrpSpPr/>
        <p:nvPr/>
      </p:nvGrpSpPr>
      <p:grpSpPr>
        <a:xfrm>
          <a:off x="0" y="0"/>
          <a:ext cx="0" cy="0"/>
          <a:chOff x="0" y="0"/>
          <a:chExt cx="0" cy="0"/>
        </a:xfrm>
      </p:grpSpPr>
      <p:sp>
        <p:nvSpPr>
          <p:cNvPr id="18434" name="Rectangle 2">
            <a:extLst>
              <a:ext uri="{FF2B5EF4-FFF2-40B4-BE49-F238E27FC236}">
                <a16:creationId xmlns:a16="http://schemas.microsoft.com/office/drawing/2014/main" id="{BA472458-0947-5774-7D9E-E4735FFAF960}"/>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5" name="Rectangle 4">
            <a:extLst>
              <a:ext uri="{FF2B5EF4-FFF2-40B4-BE49-F238E27FC236}">
                <a16:creationId xmlns:a16="http://schemas.microsoft.com/office/drawing/2014/main" id="{09AFB83E-436B-B6B8-8F63-055C8CC8BDA9}"/>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6" name="Rectangle 5">
            <a:extLst>
              <a:ext uri="{FF2B5EF4-FFF2-40B4-BE49-F238E27FC236}">
                <a16:creationId xmlns:a16="http://schemas.microsoft.com/office/drawing/2014/main" id="{37A71659-68D6-842C-2E2D-EFFEF8228901}"/>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7" name="Rectangle 6">
            <a:extLst>
              <a:ext uri="{FF2B5EF4-FFF2-40B4-BE49-F238E27FC236}">
                <a16:creationId xmlns:a16="http://schemas.microsoft.com/office/drawing/2014/main" id="{F2DAABEF-5579-36C6-8AC6-037CAFCF184A}"/>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8" name="Rectangle 8">
            <a:extLst>
              <a:ext uri="{FF2B5EF4-FFF2-40B4-BE49-F238E27FC236}">
                <a16:creationId xmlns:a16="http://schemas.microsoft.com/office/drawing/2014/main" id="{EC0468DA-9584-3017-778E-D350CA949243}"/>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9" name="Rectangle 9">
            <a:extLst>
              <a:ext uri="{FF2B5EF4-FFF2-40B4-BE49-F238E27FC236}">
                <a16:creationId xmlns:a16="http://schemas.microsoft.com/office/drawing/2014/main" id="{C6E95542-C203-3D58-2A5C-8B964B87CF0A}"/>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40" name="Rectangle 10">
            <a:extLst>
              <a:ext uri="{FF2B5EF4-FFF2-40B4-BE49-F238E27FC236}">
                <a16:creationId xmlns:a16="http://schemas.microsoft.com/office/drawing/2014/main" id="{834A7163-9561-916E-DC81-27609F893166}"/>
              </a:ext>
            </a:extLst>
          </p:cNvPr>
          <p:cNvSpPr>
            <a:spLocks noGrp="1" noChangeArrowheads="1"/>
          </p:cNvSpPr>
          <p:nvPr>
            <p:ph type="body" idx="1"/>
            <p:custDataLst>
              <p:tags r:id="rId1"/>
            </p:custDataLst>
          </p:nvPr>
        </p:nvSpPr>
        <p:spPr bwMode="auto">
          <a:xfrm>
            <a:off x="184150" y="4876800"/>
            <a:ext cx="6230938" cy="45593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3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50" dirty="0">
                <a:effectLst/>
                <a:latin typeface="Gill Sans MT" panose="020B0502020104020203" pitchFamily="34" charset="0"/>
                <a:ea typeface="SimSun" panose="02010600030101010101" pitchFamily="2" charset="-122"/>
                <a:cs typeface="Mangal" panose="02040503050203030202" pitchFamily="18" charset="0"/>
              </a:rPr>
              <a:t>Saloman case relates to Limited Liability - Mr Salomon was the main shareholder in his company and he lent his company money but in order to protect the loan, he took a fixed charge against the assets. This meant that if the company became insolvent, the person with that charge is paid back first. Through no fault of his own, the company went into liquidation and as a creditor, Mr Salomon was paid first and the other creditors were upset about this. The House of Lords said because Mr S the individual and company are separate legal persons in law, then Mr S, the individual could lend his own money company and take the charge and providing there was no fraud involved, what he did was absolutely legal.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kern="150" dirty="0">
              <a:effectLst/>
              <a:latin typeface="Gill Sans MT" panose="020B0502020104020203" pitchFamily="34"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50" dirty="0">
                <a:effectLst/>
                <a:latin typeface="Gill Sans MT" panose="020B0502020104020203" pitchFamily="34" charset="0"/>
                <a:ea typeface="SimSun" panose="02010600030101010101" pitchFamily="2" charset="-122"/>
                <a:cs typeface="Mangal" panose="02040503050203030202" pitchFamily="18" charset="0"/>
              </a:rPr>
              <a:t>Apart from limited liability, we set up a concept of a legal person, where we have the corporate veil (we will look at in a moment). The company is a separate legal person and anyone else who forms part of the company i.e. shareholders, directors, employees, they stand behind the corporate veil.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kern="150" dirty="0">
              <a:effectLst/>
              <a:latin typeface="Gill Sans MT" panose="020B0502020104020203" pitchFamily="34"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50" dirty="0">
                <a:effectLst/>
                <a:latin typeface="Gill Sans MT" panose="020B0502020104020203" pitchFamily="34" charset="0"/>
                <a:ea typeface="SimSun" panose="02010600030101010101" pitchFamily="2" charset="-122"/>
                <a:cs typeface="Mangal" panose="02040503050203030202" pitchFamily="18" charset="0"/>
              </a:rPr>
              <a:t>Example, if I slipped on the floor on Tesco, I would not sue the employee, I would sue Tesco as I am in their property. The Court likes the idea of the corporate veil. It protects shareholders, directors, employees.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kern="150" dirty="0">
              <a:effectLst/>
              <a:latin typeface="Gill Sans MT" panose="020B0502020104020203" pitchFamily="34"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50" dirty="0">
                <a:effectLst/>
                <a:latin typeface="Gill Sans MT" panose="020B0502020104020203" pitchFamily="34" charset="0"/>
                <a:ea typeface="SimSun" panose="02010600030101010101" pitchFamily="2" charset="-122"/>
                <a:cs typeface="Mangal" panose="02040503050203030202" pitchFamily="18" charset="0"/>
              </a:rPr>
              <a:t>Perpetual success – if all partners in the partnership died, the partnership would dissolve and would be no more. You cannot have a partnership of one. With companies, as the company is a separate legal person, all shareholders could die but company would just carry on and shareholders would then have to be re-appointed by directors or a third party. Company would remain constant. If you ran down your business, going to retire etc, in those circumstances, you can apply to have your company wound up ‘solvent winding up’. It is voluntary. Your company will go back on the shelf at companies house, feasible for someone to buy the framework and apply it to their business.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kern="150" dirty="0">
              <a:effectLst/>
              <a:latin typeface="Gill Sans MT" panose="020B0502020104020203" pitchFamily="34"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50" dirty="0">
                <a:effectLst/>
                <a:latin typeface="Gill Sans MT" panose="020B0502020104020203" pitchFamily="34" charset="0"/>
                <a:ea typeface="SimSun" panose="02010600030101010101" pitchFamily="2" charset="-122"/>
                <a:cs typeface="Mangal" panose="02040503050203030202" pitchFamily="18" charset="0"/>
              </a:rPr>
              <a:t>Transferable shares – this means that you can receive shares from the company and then generally, you can transfer them to whoever you chose. The shares can go up or down in value depending on how well the company is doing. NOTE sometimes will put a restriction on the transfer of shares i.e. if you decide to sell shares, you have to offer them to existing shareholders first pro-rata (in proportion to what they already own – a right of pre-emption), if they don’t want them, can transfer to family, friends, whoever you chose.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kern="150" dirty="0">
              <a:effectLst/>
              <a:latin typeface="Gill Sans MT" panose="020B0502020104020203" pitchFamily="34"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50" dirty="0">
                <a:effectLst/>
                <a:latin typeface="Gill Sans MT" panose="020B0502020104020203" pitchFamily="34" charset="0"/>
                <a:ea typeface="SimSun" panose="02010600030101010101" pitchFamily="2" charset="-122"/>
                <a:cs typeface="Mangal" panose="02040503050203030202" pitchFamily="18" charset="0"/>
              </a:rPr>
              <a:t>Charges – important as they act like a mortgage so you can create security for a loan that you might have. Loans will often be offered at a lower rate as they come with some form of security. Two types of charges, </a:t>
            </a:r>
            <a:r>
              <a:rPr lang="en-GB" sz="2800" b="1" kern="150" dirty="0">
                <a:effectLst/>
                <a:latin typeface="Gill Sans MT" panose="020B0502020104020203" pitchFamily="34" charset="0"/>
                <a:ea typeface="SimSun" panose="02010600030101010101" pitchFamily="2" charset="-122"/>
                <a:cs typeface="Mangal" panose="02040503050203030202" pitchFamily="18" charset="0"/>
              </a:rPr>
              <a:t>fixed </a:t>
            </a:r>
            <a:r>
              <a:rPr lang="en-GB" sz="2800" b="0" kern="150" dirty="0">
                <a:effectLst/>
                <a:latin typeface="Gill Sans MT" panose="020B0502020104020203" pitchFamily="34" charset="0"/>
                <a:ea typeface="SimSun" panose="02010600030101010101" pitchFamily="2" charset="-122"/>
                <a:cs typeface="Mangal" panose="02040503050203030202" pitchFamily="18" charset="0"/>
              </a:rPr>
              <a:t>over a particular asset i.e. building and </a:t>
            </a:r>
            <a:r>
              <a:rPr lang="en-GB" sz="2800" b="1" kern="150" dirty="0">
                <a:effectLst/>
                <a:latin typeface="Gill Sans MT" panose="020B0502020104020203" pitchFamily="34" charset="0"/>
                <a:ea typeface="SimSun" panose="02010600030101010101" pitchFamily="2" charset="-122"/>
                <a:cs typeface="Mangal" panose="02040503050203030202" pitchFamily="18" charset="0"/>
              </a:rPr>
              <a:t>floating </a:t>
            </a:r>
            <a:r>
              <a:rPr lang="en-GB" sz="2800" b="0" kern="150" dirty="0">
                <a:effectLst/>
                <a:latin typeface="Gill Sans MT" panose="020B0502020104020203" pitchFamily="34" charset="0"/>
                <a:ea typeface="SimSun" panose="02010600030101010101" pitchFamily="2" charset="-122"/>
                <a:cs typeface="Mangal" panose="02040503050203030202" pitchFamily="18" charset="0"/>
              </a:rPr>
              <a:t>over the stock in a company. Fixed charge is much more certain and most banks would go for a fixed charge. The asset is fixed i.e. a house. The floating charge is only as good as the value of stock.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kern="150" dirty="0">
              <a:effectLst/>
              <a:latin typeface="Gill Sans MT" panose="020B0502020104020203" pitchFamily="34"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kern="150" dirty="0">
                <a:effectLst/>
                <a:latin typeface="Gill Sans MT" panose="020B0502020104020203" pitchFamily="34" charset="0"/>
                <a:ea typeface="SimSun" panose="02010600030101010101" pitchFamily="2" charset="-122"/>
                <a:cs typeface="Mangal" panose="02040503050203030202" pitchFamily="18" charset="0"/>
              </a:rPr>
              <a:t>Prestige – you cannot say if you are running a private company, it might be that your company is doing well, you’ve gone to become a company but cannot presume that is the case. Prestige is a bit more questionable but perceived by people as being an advantage.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kern="150" dirty="0">
              <a:effectLst/>
              <a:latin typeface="Gill Sans MT" panose="020B0502020104020203" pitchFamily="34"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kern="150" dirty="0">
              <a:effectLst/>
              <a:latin typeface="Gill Sans MT" panose="020B0502020104020203" pitchFamily="34"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kern="150" dirty="0">
              <a:effectLst/>
              <a:latin typeface="Gill Sans MT" panose="020B0502020104020203" pitchFamily="34"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kern="150" dirty="0">
              <a:effectLst/>
              <a:latin typeface="Gill Sans MT" panose="020B0502020104020203" pitchFamily="34"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kern="150" dirty="0">
              <a:effectLst/>
              <a:latin typeface="Gill Sans MT" panose="020B0502020104020203" pitchFamily="34"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kern="150" dirty="0">
              <a:effectLst/>
              <a:latin typeface="Gill Sans MT" panose="020B0502020104020203" pitchFamily="34"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kern="150" dirty="0">
              <a:effectLst/>
              <a:latin typeface="Gill Sans MT" panose="020B0502020104020203" pitchFamily="34"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kern="150" dirty="0">
              <a:effectLst/>
              <a:latin typeface="Gill Sans MT" panose="020B0502020104020203" pitchFamily="34"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kern="150" dirty="0">
              <a:effectLst/>
              <a:latin typeface="Gill Sans MT" panose="020B0502020104020203" pitchFamily="34"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kern="150" dirty="0">
              <a:effectLst/>
              <a:latin typeface="Times New Roman" panose="02020603050405020304" pitchFamily="18" charset="0"/>
              <a:ea typeface="SimSun" panose="02010600030101010101" pitchFamily="2" charset="-122"/>
              <a:cs typeface="Mangal" panose="02040503050203030202" pitchFamily="18" charset="0"/>
            </a:endParaRPr>
          </a:p>
          <a:p>
            <a:endParaRPr lang="en-GB" altLang="en-US" sz="2700" b="1" dirty="0">
              <a:latin typeface="Arial" panose="020B0604020202020204" pitchFamily="34" charset="0"/>
            </a:endParaRPr>
          </a:p>
        </p:txBody>
      </p:sp>
      <p:sp>
        <p:nvSpPr>
          <p:cNvPr id="18441" name="Rectangle 11">
            <a:extLst>
              <a:ext uri="{FF2B5EF4-FFF2-40B4-BE49-F238E27FC236}">
                <a16:creationId xmlns:a16="http://schemas.microsoft.com/office/drawing/2014/main" id="{8D28D691-D7FE-170E-587C-9B43F22042D0}"/>
              </a:ext>
            </a:extLst>
          </p:cNvPr>
          <p:cNvSpPr>
            <a:spLocks noGrp="1" noRot="1" noChangeAspect="1" noChangeArrowheads="1" noTextEdit="1"/>
          </p:cNvSpPr>
          <p:nvPr>
            <p:ph type="sldImg"/>
          </p:nvPr>
        </p:nvSpPr>
        <p:spPr bwMode="auto">
          <a:xfrm>
            <a:off x="904875" y="738188"/>
            <a:ext cx="485933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Tree>
    <p:extLst>
      <p:ext uri="{BB962C8B-B14F-4D97-AF65-F5344CB8AC3E}">
        <p14:creationId xmlns:p14="http://schemas.microsoft.com/office/powerpoint/2010/main" val="38461394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20DCCA-C234-5805-7AC1-2D73B72FCAA6}"/>
            </a:ext>
          </a:extLst>
        </p:cNvPr>
        <p:cNvGrpSpPr/>
        <p:nvPr/>
      </p:nvGrpSpPr>
      <p:grpSpPr>
        <a:xfrm>
          <a:off x="0" y="0"/>
          <a:ext cx="0" cy="0"/>
          <a:chOff x="0" y="0"/>
          <a:chExt cx="0" cy="0"/>
        </a:xfrm>
      </p:grpSpPr>
      <p:sp>
        <p:nvSpPr>
          <p:cNvPr id="18434" name="Rectangle 2">
            <a:extLst>
              <a:ext uri="{FF2B5EF4-FFF2-40B4-BE49-F238E27FC236}">
                <a16:creationId xmlns:a16="http://schemas.microsoft.com/office/drawing/2014/main" id="{933A5E78-8014-E900-63CA-32F9FD52B649}"/>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5" name="Rectangle 4">
            <a:extLst>
              <a:ext uri="{FF2B5EF4-FFF2-40B4-BE49-F238E27FC236}">
                <a16:creationId xmlns:a16="http://schemas.microsoft.com/office/drawing/2014/main" id="{75E152DC-D602-FBA3-F7C7-0D32CA100EB7}"/>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6" name="Rectangle 5">
            <a:extLst>
              <a:ext uri="{FF2B5EF4-FFF2-40B4-BE49-F238E27FC236}">
                <a16:creationId xmlns:a16="http://schemas.microsoft.com/office/drawing/2014/main" id="{A6DAD8F5-3AEA-171E-235B-542E535BD08E}"/>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7" name="Rectangle 6">
            <a:extLst>
              <a:ext uri="{FF2B5EF4-FFF2-40B4-BE49-F238E27FC236}">
                <a16:creationId xmlns:a16="http://schemas.microsoft.com/office/drawing/2014/main" id="{32F1D789-B7BA-F9E3-6C5B-B2A714306D04}"/>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8" name="Rectangle 8">
            <a:extLst>
              <a:ext uri="{FF2B5EF4-FFF2-40B4-BE49-F238E27FC236}">
                <a16:creationId xmlns:a16="http://schemas.microsoft.com/office/drawing/2014/main" id="{D335195F-8DD7-1B17-AF99-984BBF7EC812}"/>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39" name="Rectangle 9">
            <a:extLst>
              <a:ext uri="{FF2B5EF4-FFF2-40B4-BE49-F238E27FC236}">
                <a16:creationId xmlns:a16="http://schemas.microsoft.com/office/drawing/2014/main" id="{43158899-483C-7CB2-43B1-E8057AB1D958}"/>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18440" name="Rectangle 10">
            <a:extLst>
              <a:ext uri="{FF2B5EF4-FFF2-40B4-BE49-F238E27FC236}">
                <a16:creationId xmlns:a16="http://schemas.microsoft.com/office/drawing/2014/main" id="{2D788A05-AE4A-3B8E-45AE-0874990EB48B}"/>
              </a:ext>
            </a:extLst>
          </p:cNvPr>
          <p:cNvSpPr>
            <a:spLocks noGrp="1" noChangeArrowheads="1"/>
          </p:cNvSpPr>
          <p:nvPr>
            <p:ph type="body" idx="1"/>
            <p:custDataLst>
              <p:tags r:id="rId1"/>
            </p:custDataLst>
          </p:nvPr>
        </p:nvSpPr>
        <p:spPr bwMode="auto">
          <a:xfrm>
            <a:off x="184150" y="4876800"/>
            <a:ext cx="6230938" cy="45593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70000" lnSpcReduction="20000"/>
          </a:bodyPr>
          <a:lstStyle/>
          <a:p>
            <a:r>
              <a:rPr lang="en-GB" sz="2800" dirty="0"/>
              <a:t>Costs – costly to run a company than it is to run a partnership, primarily due to the fact that all of the returns you have to make to companies house, if I have new shareholders, you have to update internal structure, articles of association and then tell companies house about it. If a director is appointed or sacked, again, you have to do that, reports need to be sent to companies house etc. Companies House needs as much up to date information as possible with regards to any changes made in a company and they can be costly as you may need an accountant and solicitor in order to assist you with this. Costs are higher. </a:t>
            </a:r>
          </a:p>
          <a:p>
            <a:endParaRPr lang="en-GB" sz="2800" dirty="0"/>
          </a:p>
          <a:p>
            <a:r>
              <a:rPr lang="en-GB" sz="2800" dirty="0"/>
              <a:t>Publication of accounts – you need to publicise your accounts if you are a limited company.</a:t>
            </a:r>
          </a:p>
          <a:p>
            <a:endParaRPr lang="en-GB" sz="2800" dirty="0"/>
          </a:p>
          <a:p>
            <a:endParaRPr lang="en-GB" sz="2800" dirty="0"/>
          </a:p>
          <a:p>
            <a:endParaRPr lang="en-GB" altLang="en-US" sz="2700" b="1" dirty="0">
              <a:latin typeface="Arial" panose="020B0604020202020204" pitchFamily="34" charset="0"/>
            </a:endParaRPr>
          </a:p>
        </p:txBody>
      </p:sp>
      <p:sp>
        <p:nvSpPr>
          <p:cNvPr id="18441" name="Rectangle 11">
            <a:extLst>
              <a:ext uri="{FF2B5EF4-FFF2-40B4-BE49-F238E27FC236}">
                <a16:creationId xmlns:a16="http://schemas.microsoft.com/office/drawing/2014/main" id="{225B12A2-6475-9FDC-2D26-2C5FB8D4A797}"/>
              </a:ext>
            </a:extLst>
          </p:cNvPr>
          <p:cNvSpPr>
            <a:spLocks noGrp="1" noRot="1" noChangeAspect="1" noChangeArrowheads="1" noTextEdit="1"/>
          </p:cNvSpPr>
          <p:nvPr>
            <p:ph type="sldImg"/>
          </p:nvPr>
        </p:nvSpPr>
        <p:spPr bwMode="auto">
          <a:xfrm>
            <a:off x="904875" y="738188"/>
            <a:ext cx="485933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Tree>
    <p:extLst>
      <p:ext uri="{BB962C8B-B14F-4D97-AF65-F5344CB8AC3E}">
        <p14:creationId xmlns:p14="http://schemas.microsoft.com/office/powerpoint/2010/main" val="8639139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28</a:t>
            </a:fld>
            <a:endParaRPr lang="en-GB" altLang="en-US"/>
          </a:p>
        </p:txBody>
      </p:sp>
    </p:spTree>
    <p:extLst>
      <p:ext uri="{BB962C8B-B14F-4D97-AF65-F5344CB8AC3E}">
        <p14:creationId xmlns:p14="http://schemas.microsoft.com/office/powerpoint/2010/main" val="27963436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PSC is an individual who:</a:t>
            </a:r>
          </a:p>
          <a:p>
            <a:endParaRPr lang="en-GB" dirty="0"/>
          </a:p>
          <a:p>
            <a:r>
              <a:rPr lang="en-GB" dirty="0"/>
              <a:t>owns or controls more than 25 per cent of the voting rights in a company (or LLP); or</a:t>
            </a:r>
          </a:p>
          <a:p>
            <a:r>
              <a:rPr lang="en-GB" dirty="0"/>
              <a:t>has the right to appoint or remove a majority of the board of directors; or</a:t>
            </a:r>
          </a:p>
          <a:p>
            <a:r>
              <a:rPr lang="en-GB" dirty="0"/>
              <a:t>has the right to exercise, or actually exercises, significant control over the company.</a:t>
            </a: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29</a:t>
            </a:fld>
            <a:endParaRPr lang="en-GB" altLang="en-US"/>
          </a:p>
        </p:txBody>
      </p:sp>
    </p:spTree>
    <p:extLst>
      <p:ext uri="{BB962C8B-B14F-4D97-AF65-F5344CB8AC3E}">
        <p14:creationId xmlns:p14="http://schemas.microsoft.com/office/powerpoint/2010/main" val="23891594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34</a:t>
            </a:fld>
            <a:endParaRPr lang="en-GB" altLang="en-US"/>
          </a:p>
        </p:txBody>
      </p:sp>
    </p:spTree>
    <p:extLst>
      <p:ext uri="{BB962C8B-B14F-4D97-AF65-F5344CB8AC3E}">
        <p14:creationId xmlns:p14="http://schemas.microsoft.com/office/powerpoint/2010/main" val="31948069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36</a:t>
            </a:fld>
            <a:endParaRPr lang="en-GB" altLang="en-US"/>
          </a:p>
        </p:txBody>
      </p:sp>
    </p:spTree>
    <p:extLst>
      <p:ext uri="{BB962C8B-B14F-4D97-AF65-F5344CB8AC3E}">
        <p14:creationId xmlns:p14="http://schemas.microsoft.com/office/powerpoint/2010/main" val="30413326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This principle is central to corporate groups. In a group, a 'parent' company owns all or a majority of shares in one or more 'subsidiary' companies. Crucially, even in this relationship, the parent company and each of its subsidiaries remain separate legal persons, each with its own independent legal personality. Figure 8.2 in your textbook illustrates this with a diagram showing various ownership links (such as 100% or 75% shareholdings) between a parent company and multiple subsidiaries. These subsidiaries are essentially independent entities that happen to share a common owner.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Essentially, the diagram shows that owning a company doesn't merge that company's legal existence with your own or with other companies you own.</a:t>
            </a:r>
          </a:p>
          <a:p>
            <a:endParaRPr lang="en-GB" dirty="0"/>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37</a:t>
            </a:fld>
            <a:endParaRPr lang="en-GB" altLang="en-US"/>
          </a:p>
        </p:txBody>
      </p:sp>
    </p:spTree>
    <p:extLst>
      <p:ext uri="{BB962C8B-B14F-4D97-AF65-F5344CB8AC3E}">
        <p14:creationId xmlns:p14="http://schemas.microsoft.com/office/powerpoint/2010/main" val="2183735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41</a:t>
            </a:fld>
            <a:endParaRPr lang="en-GB" altLang="en-US"/>
          </a:p>
        </p:txBody>
      </p:sp>
    </p:spTree>
    <p:extLst>
      <p:ext uri="{BB962C8B-B14F-4D97-AF65-F5344CB8AC3E}">
        <p14:creationId xmlns:p14="http://schemas.microsoft.com/office/powerpoint/2010/main" val="33439729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42</a:t>
            </a:fld>
            <a:endParaRPr lang="en-GB" altLang="en-US"/>
          </a:p>
        </p:txBody>
      </p:sp>
    </p:spTree>
    <p:extLst>
      <p:ext uri="{BB962C8B-B14F-4D97-AF65-F5344CB8AC3E}">
        <p14:creationId xmlns:p14="http://schemas.microsoft.com/office/powerpoint/2010/main" val="41935742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3E46A1-2399-72A9-E6AD-B2817746D2F5}"/>
            </a:ext>
          </a:extLst>
        </p:cNvPr>
        <p:cNvGrpSpPr/>
        <p:nvPr/>
      </p:nvGrpSpPr>
      <p:grpSpPr>
        <a:xfrm>
          <a:off x="0" y="0"/>
          <a:ext cx="0" cy="0"/>
          <a:chOff x="0" y="0"/>
          <a:chExt cx="0" cy="0"/>
        </a:xfrm>
      </p:grpSpPr>
      <p:sp>
        <p:nvSpPr>
          <p:cNvPr id="22530" name="Rectangle 2">
            <a:extLst>
              <a:ext uri="{FF2B5EF4-FFF2-40B4-BE49-F238E27FC236}">
                <a16:creationId xmlns:a16="http://schemas.microsoft.com/office/drawing/2014/main" id="{D77F49D0-8407-72EF-A106-55B74E237AC9}"/>
              </a:ext>
            </a:extLst>
          </p:cNvPr>
          <p:cNvSpPr>
            <a:spLocks noGrp="1" noRot="1" noChangeAspect="1" noChangeArrowheads="1" noTextEdit="1"/>
          </p:cNvSpPr>
          <p:nvPr>
            <p:ph type="sldImg"/>
          </p:nvPr>
        </p:nvSpPr>
        <p:spPr bwMode="auto">
          <a:xfrm>
            <a:off x="904875" y="738188"/>
            <a:ext cx="4859338" cy="36449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531" name="Rectangle 3">
            <a:extLst>
              <a:ext uri="{FF2B5EF4-FFF2-40B4-BE49-F238E27FC236}">
                <a16:creationId xmlns:a16="http://schemas.microsoft.com/office/drawing/2014/main" id="{4FE6EA08-26B2-6352-E2E4-8434632C25F2}"/>
              </a:ext>
            </a:extLst>
          </p:cNvPr>
          <p:cNvSpPr>
            <a:spLocks noGrp="1" noChangeArrowheads="1"/>
          </p:cNvSpPr>
          <p:nvPr>
            <p:ph type="body" idx="1"/>
            <p:custDataLst>
              <p:tags r:id="rId1"/>
            </p:custDataLst>
          </p:nvPr>
        </p:nvSpPr>
        <p:spPr bwMode="auto">
          <a:xfrm>
            <a:off x="254000" y="4953000"/>
            <a:ext cx="6161088" cy="3787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endParaRPr lang="en-GB" sz="2400" kern="150" dirty="0">
              <a:effectLst/>
              <a:latin typeface="Times New Roman" panose="02020603050405020304" pitchFamily="18" charset="0"/>
              <a:ea typeface="SimSun" panose="02010600030101010101" pitchFamily="2" charset="-122"/>
              <a:cs typeface="Mangal" panose="02040503050203030202" pitchFamily="18" charset="0"/>
            </a:endParaRPr>
          </a:p>
          <a:p>
            <a:r>
              <a:rPr lang="en-GB" sz="2400" b="1" kern="150" dirty="0">
                <a:effectLst/>
                <a:latin typeface="Gill Sans MT" panose="020B0502020104020203" pitchFamily="34" charset="0"/>
                <a:ea typeface="SimSun" panose="02010600030101010101" pitchFamily="2" charset="-122"/>
                <a:cs typeface="Mangal" panose="02040503050203030202" pitchFamily="18" charset="0"/>
              </a:rPr>
              <a:t>Statutory Reasons for Raising or Piercing the Veil.</a:t>
            </a:r>
          </a:p>
          <a:p>
            <a:endParaRPr lang="en-GB" sz="2400" b="1" kern="150" dirty="0">
              <a:effectLst/>
              <a:latin typeface="Gill Sans MT" panose="020B0502020104020203" pitchFamily="34"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4000" dirty="0"/>
              <a:t>Insolvency Act 1986 - When a company becomes insolvent, some directors might have done something ‘naughty’ leading up to insolvency or even when the company is insolvent. What can the law do in order to address that? The Law could look at directors activity leading up to insolvency and at the time of insolvency and afterwards, and decide whether to make that director personally liable for what’s happened.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4000" kern="150" dirty="0">
              <a:effectLst/>
              <a:latin typeface="Times New Roman" panose="02020603050405020304" pitchFamily="18" charset="0"/>
              <a:ea typeface="SimSun" panose="02010600030101010101" pitchFamily="2" charset="-122"/>
              <a:cs typeface="Mangal" panose="02040503050203030202" pitchFamily="18" charset="0"/>
            </a:endParaRPr>
          </a:p>
          <a:p>
            <a:r>
              <a:rPr lang="en-GB" sz="4000" kern="150" dirty="0">
                <a:effectLst/>
                <a:latin typeface="Times New Roman" panose="02020603050405020304" pitchFamily="18" charset="0"/>
                <a:ea typeface="SimSun" panose="02010600030101010101" pitchFamily="2" charset="-122"/>
                <a:cs typeface="Mangal" panose="02040503050203030202" pitchFamily="18" charset="0"/>
              </a:rPr>
              <a:t>S212 – Financial Misfeasance case – </a:t>
            </a:r>
            <a:r>
              <a:rPr lang="en-GB" sz="1200" b="0" i="0" kern="1200" dirty="0">
                <a:solidFill>
                  <a:schemeClr val="tx1"/>
                </a:solidFill>
                <a:effectLst/>
                <a:latin typeface="+mn-lt"/>
                <a:ea typeface="+mn-ea"/>
                <a:cs typeface="+mn-cs"/>
              </a:rPr>
              <a:t>Financial misfeasance in a company law context, specifically under section 212 of the Insolvency Act 1986, refers to a simplified legal procedure that a liquidator can use to hold directors accountable for mismanagement of company assets. </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Essentially, this action allows a liquidator to apply to the court for an order requiring a director to: Repay money or return property they have misapplied. Compensate the company for losses caused by a breach of their duties. Account to the company for profits they personally made as a result of breaching their directors' duties. </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procedure is designed to protect the company and its creditors by ensuring that directors are held financially responsible if their actions violate their duties to the company.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4000" kern="150" dirty="0">
              <a:effectLst/>
              <a:latin typeface="Times New Roman" panose="02020603050405020304" pitchFamily="18"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4000" kern="150" dirty="0">
                <a:effectLst/>
                <a:latin typeface="Times New Roman" panose="02020603050405020304" pitchFamily="18" charset="0"/>
                <a:ea typeface="SimSun" panose="02010600030101010101" pitchFamily="2" charset="-122"/>
                <a:cs typeface="Mangal" panose="02040503050203030202" pitchFamily="18" charset="0"/>
              </a:rPr>
              <a:t>A man and woman ran a partnership, and the partnership was getting money from the company for doing ‘work’, at the end of the financial year, the company was in insolvency for a lot of money. The accountant and bank were keen to know why they were in so much insolvency, and it was because they owned the company as well, and were the shareholders and directors of the company and they were paying themselves from the company they own to the partnership they own. The Court said there had been financial misfeasance and they had to pay back as much of the money that was left as they had done something wrong leading up to the insolvency of the company.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4000" kern="150" dirty="0">
              <a:effectLst/>
              <a:latin typeface="Times New Roman" panose="02020603050405020304" pitchFamily="18"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4000" kern="150" dirty="0">
                <a:effectLst/>
                <a:latin typeface="Times New Roman" panose="02020603050405020304" pitchFamily="18" charset="0"/>
                <a:ea typeface="SimSun" panose="02010600030101010101" pitchFamily="2" charset="-122"/>
                <a:cs typeface="Mangal" panose="02040503050203030202" pitchFamily="18" charset="0"/>
              </a:rPr>
              <a:t>S213 – Fraudulent trading - if company is insolvent and you carry on your company with intention of defrauding creditors, the insolvency practitioner dealing with insolvency can go after you for personal assets. You would commit fraud.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4000" kern="150" dirty="0">
              <a:effectLst/>
              <a:latin typeface="Times New Roman" panose="02020603050405020304" pitchFamily="18"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4000" kern="150" dirty="0">
                <a:effectLst/>
                <a:latin typeface="Times New Roman" panose="02020603050405020304" pitchFamily="18" charset="0"/>
                <a:ea typeface="SimSun" panose="02010600030101010101" pitchFamily="2" charset="-122"/>
                <a:cs typeface="Mangal" panose="02040503050203030202" pitchFamily="18" charset="0"/>
              </a:rPr>
              <a:t>S214 – Wrongful trading – you are insolvent, carry on trading but the Court say you should have stopped. It should have been reasonable to you that you should have stopped.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4000" kern="150" dirty="0">
              <a:effectLst/>
              <a:latin typeface="Times New Roman" panose="02020603050405020304" pitchFamily="18"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4000" kern="150" dirty="0">
                <a:effectLst/>
                <a:latin typeface="Times New Roman" panose="02020603050405020304" pitchFamily="18" charset="0"/>
                <a:ea typeface="SimSun" panose="02010600030101010101" pitchFamily="2" charset="-122"/>
                <a:cs typeface="Mangal" panose="02040503050203030202" pitchFamily="18" charset="0"/>
              </a:rPr>
              <a:t>From March 2020 – July 2021 this provision was suspended by Chancellor of the Exchequer due to lockdown and this meant creditors could not go after these people for their personal assets as they were not in a typical position due to finances/economy altered so much as a result of the pandemic. Generally speaking, if you can show, someone has carried on trading when they were reasonably ought to have stopped, from this point to reasonably ought to have stopped and have stopped, they can become personally liable for the debts of the company.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4000" kern="150" dirty="0">
              <a:effectLst/>
              <a:latin typeface="Times New Roman" panose="02020603050405020304" pitchFamily="18"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50" dirty="0">
                <a:effectLst/>
                <a:latin typeface="Gill Sans MT" panose="020B0502020104020203" pitchFamily="34" charset="0"/>
                <a:ea typeface="SimSun" panose="02010600030101010101" pitchFamily="2" charset="-122"/>
                <a:cs typeface="Mangal" panose="02040503050203030202" pitchFamily="18" charset="0"/>
              </a:rPr>
              <a:t>Phoenix Syndrome – This is unfortunate but another manipulation/fraudulent use of a company. If I have a company that is in debt but I have some assets, some people will take those assets, set up a new company and let the new company go to the wall for more insolvency. If that happens, it is unlawful, wrong under S216/217 but a lot of people have done it and have not been found out, but if found out, liable for any debts of old and new company.</a:t>
            </a:r>
            <a:endParaRPr lang="en-GB" sz="2400" kern="150" dirty="0">
              <a:effectLst/>
              <a:latin typeface="Times New Roman" panose="02020603050405020304" pitchFamily="18" charset="0"/>
              <a:ea typeface="SimSun" panose="02010600030101010101" pitchFamily="2" charset="-122"/>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kern="150" dirty="0">
              <a:effectLst/>
              <a:latin typeface="Times New Roman" panose="02020603050405020304" pitchFamily="18" charset="0"/>
              <a:ea typeface="SimSun" panose="02010600030101010101" pitchFamily="2" charset="-122"/>
              <a:cs typeface="Mangal" panose="02040503050203030202" pitchFamily="18" charset="0"/>
            </a:endParaRPr>
          </a:p>
          <a:p>
            <a:r>
              <a:rPr lang="en-GB" sz="2400" kern="150" dirty="0">
                <a:effectLst/>
                <a:latin typeface="Gill Sans MT" panose="020B0502020104020203" pitchFamily="34" charset="0"/>
                <a:ea typeface="SimSun" panose="02010600030101010101" pitchFamily="2" charset="-122"/>
                <a:cs typeface="Mangal" panose="02040503050203030202" pitchFamily="18" charset="0"/>
              </a:rPr>
              <a:t>   </a:t>
            </a:r>
            <a:endParaRPr lang="en-GB" sz="2400" kern="150" dirty="0">
              <a:effectLst/>
              <a:latin typeface="Times New Roman" panose="02020603050405020304" pitchFamily="18" charset="0"/>
              <a:ea typeface="SimSun" panose="02010600030101010101" pitchFamily="2" charset="-122"/>
              <a:cs typeface="Mangal" panose="02040503050203030202" pitchFamily="18" charset="0"/>
            </a:endParaRPr>
          </a:p>
          <a:p>
            <a:endParaRPr lang="en-GB" sz="4000" dirty="0"/>
          </a:p>
          <a:p>
            <a:endParaRPr lang="en-GB" altLang="en-US" sz="3900" b="1" dirty="0">
              <a:latin typeface="Arial" panose="020B0604020202020204" pitchFamily="34" charset="0"/>
            </a:endParaRPr>
          </a:p>
        </p:txBody>
      </p:sp>
    </p:spTree>
    <p:extLst>
      <p:ext uri="{BB962C8B-B14F-4D97-AF65-F5344CB8AC3E}">
        <p14:creationId xmlns:p14="http://schemas.microsoft.com/office/powerpoint/2010/main" val="9792251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validity of an act done by a company shall not be called into question on the ground of lack of capacity by reason of anything in the company’s constitution.</a:t>
            </a:r>
          </a:p>
          <a:p>
            <a:endParaRPr lang="en-GB" dirty="0"/>
          </a:p>
          <a:p>
            <a:r>
              <a:rPr lang="en-GB" dirty="0"/>
              <a:t>This means that, even if a company has restricted objects, this does not affect the validity of anything that the company does. The company cannot seek to escape an obligation by arguing that it had no power to enter into it. Nor can a party who enters into an arrangement with the company seek to escape its obligations under the arrangement by arguing that the arrangement was prohibited by the company’s objects. If a director causes the company to do something which goes beyond its objects, that is purely a matter between the director and the company.</a:t>
            </a:r>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44</a:t>
            </a:fld>
            <a:endParaRPr lang="en-GB" altLang="en-US"/>
          </a:p>
        </p:txBody>
      </p:sp>
    </p:spTree>
    <p:extLst>
      <p:ext uri="{BB962C8B-B14F-4D97-AF65-F5344CB8AC3E}">
        <p14:creationId xmlns:p14="http://schemas.microsoft.com/office/powerpoint/2010/main" val="32491763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5A66FF76-A9D8-C29F-47DB-B38E9907FA48}"/>
              </a:ext>
            </a:extLst>
          </p:cNvPr>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4579" name="Rectangle 4">
            <a:extLst>
              <a:ext uri="{FF2B5EF4-FFF2-40B4-BE49-F238E27FC236}">
                <a16:creationId xmlns:a16="http://schemas.microsoft.com/office/drawing/2014/main" id="{0B724246-B496-3946-918D-05D25054B628}"/>
              </a:ext>
            </a:extLst>
          </p:cNvPr>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4580" name="Rectangle 5">
            <a:extLst>
              <a:ext uri="{FF2B5EF4-FFF2-40B4-BE49-F238E27FC236}">
                <a16:creationId xmlns:a16="http://schemas.microsoft.com/office/drawing/2014/main" id="{452EA141-0362-CACE-729C-A425CF747423}"/>
              </a:ext>
            </a:extLst>
          </p:cNvPr>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4581" name="Rectangle 6">
            <a:extLst>
              <a:ext uri="{FF2B5EF4-FFF2-40B4-BE49-F238E27FC236}">
                <a16:creationId xmlns:a16="http://schemas.microsoft.com/office/drawing/2014/main" id="{FE606F36-E6F8-95C2-6827-8BD954B830EE}"/>
              </a:ext>
            </a:extLst>
          </p:cNvPr>
          <p:cNvSpPr>
            <a:spLocks noChangeArrowheads="1"/>
          </p:cNvSpPr>
          <p:nvPr/>
        </p:nvSpPr>
        <p:spPr bwMode="auto">
          <a:xfrm>
            <a:off x="377825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4582" name="Rectangle 8">
            <a:extLst>
              <a:ext uri="{FF2B5EF4-FFF2-40B4-BE49-F238E27FC236}">
                <a16:creationId xmlns:a16="http://schemas.microsoft.com/office/drawing/2014/main" id="{27C8F75A-B5C0-6CFC-7370-0B9FF6241AF0}"/>
              </a:ext>
            </a:extLst>
          </p:cNvPr>
          <p:cNvSpPr>
            <a:spLocks noChangeArrowheads="1"/>
          </p:cNvSpPr>
          <p:nvPr/>
        </p:nvSpPr>
        <p:spPr bwMode="auto">
          <a:xfrm>
            <a:off x="0" y="9285288"/>
            <a:ext cx="2890838"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4583" name="Rectangle 9">
            <a:extLst>
              <a:ext uri="{FF2B5EF4-FFF2-40B4-BE49-F238E27FC236}">
                <a16:creationId xmlns:a16="http://schemas.microsoft.com/office/drawing/2014/main" id="{F9F32F92-8A05-B25D-A530-C3D69405FC3E}"/>
              </a:ext>
            </a:extLst>
          </p:cNvPr>
          <p:cNvSpPr>
            <a:spLocks noChangeArrowheads="1"/>
          </p:cNvSpPr>
          <p:nvPr/>
        </p:nvSpPr>
        <p:spPr bwMode="auto">
          <a:xfrm>
            <a:off x="0" y="7938"/>
            <a:ext cx="289083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latin typeface="Arial" panose="020B0604020202020204" pitchFamily="34" charset="0"/>
            </a:endParaRPr>
          </a:p>
        </p:txBody>
      </p:sp>
      <p:sp>
        <p:nvSpPr>
          <p:cNvPr id="24584" name="Rectangle 10">
            <a:extLst>
              <a:ext uri="{FF2B5EF4-FFF2-40B4-BE49-F238E27FC236}">
                <a16:creationId xmlns:a16="http://schemas.microsoft.com/office/drawing/2014/main" id="{66AA4908-7B54-F051-D657-8D444685B18E}"/>
              </a:ext>
            </a:extLst>
          </p:cNvPr>
          <p:cNvSpPr>
            <a:spLocks noGrp="1" noChangeArrowheads="1"/>
          </p:cNvSpPr>
          <p:nvPr>
            <p:ph type="body" idx="1"/>
          </p:nvPr>
        </p:nvSpPr>
        <p:spPr bwMode="auto">
          <a:xfrm>
            <a:off x="889000" y="4633913"/>
            <a:ext cx="4891088" cy="4724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4585" name="Rectangle 11">
            <a:extLst>
              <a:ext uri="{FF2B5EF4-FFF2-40B4-BE49-F238E27FC236}">
                <a16:creationId xmlns:a16="http://schemas.microsoft.com/office/drawing/2014/main" id="{9297FA43-A04D-43A0-0FEA-63C5995F818D}"/>
              </a:ext>
            </a:extLst>
          </p:cNvPr>
          <p:cNvSpPr>
            <a:spLocks noGrp="1" noRot="1" noChangeAspect="1" noChangeArrowheads="1" noTextEdit="1"/>
          </p:cNvSpPr>
          <p:nvPr>
            <p:ph type="sldImg"/>
          </p:nvPr>
        </p:nvSpPr>
        <p:spPr bwMode="auto">
          <a:xfrm>
            <a:off x="904875" y="738188"/>
            <a:ext cx="4859338" cy="36449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46</a:t>
            </a:fld>
            <a:endParaRPr lang="en-GB" altLang="en-US"/>
          </a:p>
        </p:txBody>
      </p:sp>
    </p:spTree>
    <p:extLst>
      <p:ext uri="{BB962C8B-B14F-4D97-AF65-F5344CB8AC3E}">
        <p14:creationId xmlns:p14="http://schemas.microsoft.com/office/powerpoint/2010/main" val="41385852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Now that you have seen how limited their powers are, you might ask yourself how the shareholders control the company. The key is the shareholders’ power to remove directors under s168. If a majority of the shareholders disapprove of the way in which the directors are running the company, they can remove some or all of them. In practice, the possibility of removal is usually enough to trigger discussions between the shareholders and the directors – so the shareholders can use it as a lever to persuade the directors to act in accordance with their wishes.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The power to remove directors: </a:t>
            </a:r>
          </a:p>
          <a:p>
            <a:r>
              <a:rPr lang="en-GB" sz="1200" b="0" i="0" kern="1200" dirty="0">
                <a:solidFill>
                  <a:schemeClr val="tx1"/>
                </a:solidFill>
                <a:effectLst/>
                <a:latin typeface="+mn-lt"/>
                <a:ea typeface="+mn-ea"/>
                <a:cs typeface="+mn-cs"/>
              </a:rPr>
              <a:t>Under s168 of the Companies Act 2006, shareholders can pass an ordinary resolution to remove a director at any time, regardless of any agreements to the contrary.</a:t>
            </a:r>
          </a:p>
          <a:p>
            <a:r>
              <a:rPr lang="en-GB" sz="1200" b="0" i="0" kern="1200" dirty="0">
                <a:solidFill>
                  <a:schemeClr val="tx1"/>
                </a:solidFill>
                <a:effectLst/>
                <a:latin typeface="+mn-lt"/>
                <a:ea typeface="+mn-ea"/>
                <a:cs typeface="+mn-cs"/>
              </a:rPr>
              <a:t>• Electing or appointing directors: If they have concerns, shareholders can exercise their power to appoint new directors at the company's general meeting to change the board's composition. </a:t>
            </a:r>
          </a:p>
          <a:p>
            <a:r>
              <a:rPr lang="en-GB" sz="1200" b="0" i="0" kern="1200" dirty="0">
                <a:solidFill>
                  <a:schemeClr val="tx1"/>
                </a:solidFill>
                <a:effectLst/>
                <a:latin typeface="+mn-lt"/>
                <a:ea typeface="+mn-ea"/>
                <a:cs typeface="+mn-cs"/>
              </a:rPr>
              <a:t>• Voting on key decisions: Shareholders can use their power to withhold approval for major corporate actions that require shareholder authorization, such as issuing new shares or certain transactions with directors. </a:t>
            </a:r>
          </a:p>
          <a:p>
            <a:r>
              <a:rPr lang="en-GB" sz="1200" b="0" i="0" kern="1200" dirty="0">
                <a:solidFill>
                  <a:schemeClr val="tx1"/>
                </a:solidFill>
                <a:effectLst/>
                <a:latin typeface="+mn-lt"/>
                <a:ea typeface="+mn-ea"/>
                <a:cs typeface="+mn-cs"/>
              </a:rPr>
              <a:t>• Changing the company's constitution: Shareholders have the power to alter the company's articles of association, which could potentially be used to restrict or clarify the directors' powers if necessary.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More next week. </a:t>
            </a:r>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48</a:t>
            </a:fld>
            <a:endParaRPr lang="en-GB" altLang="en-US"/>
          </a:p>
        </p:txBody>
      </p:sp>
    </p:spTree>
    <p:extLst>
      <p:ext uri="{BB962C8B-B14F-4D97-AF65-F5344CB8AC3E}">
        <p14:creationId xmlns:p14="http://schemas.microsoft.com/office/powerpoint/2010/main" val="19483652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9F361CB-9FDB-492F-8B64-785AF462D5C7}" type="slidenum">
              <a:rPr lang="en-GB" altLang="en-US" smtClean="0"/>
              <a:pPr>
                <a:defRPr/>
              </a:pPr>
              <a:t>51</a:t>
            </a:fld>
            <a:endParaRPr lang="en-GB" altLang="en-US"/>
          </a:p>
        </p:txBody>
      </p:sp>
    </p:spTree>
    <p:extLst>
      <p:ext uri="{BB962C8B-B14F-4D97-AF65-F5344CB8AC3E}">
        <p14:creationId xmlns:p14="http://schemas.microsoft.com/office/powerpoint/2010/main" val="670908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oleObject" Target="../embeddings/oleObject1.bin"/><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oleObject" Target="../embeddings/oleObject1.bin"/><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oleObject" Target="../embeddings/oleObject1.bin"/><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oleObject" Target="../embeddings/oleObject1.bin"/><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8A494F1-89E3-4663-AE63-AEEF7781AF63}" type="slidenum">
              <a:rPr lang="en-GB" altLang="en-US" smtClean="0"/>
              <a:pPr>
                <a:defRPr/>
              </a:pPr>
              <a:t>‹#›</a:t>
            </a:fld>
            <a:endParaRPr lang="en-GB" altLang="en-US"/>
          </a:p>
        </p:txBody>
      </p:sp>
    </p:spTree>
    <p:extLst>
      <p:ext uri="{BB962C8B-B14F-4D97-AF65-F5344CB8AC3E}">
        <p14:creationId xmlns:p14="http://schemas.microsoft.com/office/powerpoint/2010/main" val="384894801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69800090-B46F-4DA2-B34C-8E66001FAD02}" type="datetimeFigureOut">
              <a:rPr lang="en-US" smtClean="0"/>
              <a:pPr>
                <a:defRPr/>
              </a:pPr>
              <a:t>10/8/2026</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AFBE94A-D415-4619-A168-F488F4CEF751}" type="slidenum">
              <a:rPr lang="en-GB" altLang="en-US" smtClean="0"/>
              <a:pPr>
                <a:defRPr/>
              </a:pPr>
              <a:t>‹#›</a:t>
            </a:fld>
            <a:endParaRPr lang="en-GB" altLang="en-US"/>
          </a:p>
        </p:txBody>
      </p:sp>
      <p:sp>
        <p:nvSpPr>
          <p:cNvPr id="7" name="TextBox 6">
            <a:extLst>
              <a:ext uri="{FF2B5EF4-FFF2-40B4-BE49-F238E27FC236}">
                <a16:creationId xmlns:a16="http://schemas.microsoft.com/office/drawing/2014/main" id="{DE6774A8-B508-B1D4-32A0-6C292EB72C6D}"/>
              </a:ext>
            </a:extLst>
          </p:cNvPr>
          <p:cNvSpPr txBox="1">
            <a:spLocks noChangeArrowheads="1"/>
          </p:cNvSpPr>
          <p:nvPr userDrawn="1"/>
        </p:nvSpPr>
        <p:spPr bwMode="auto">
          <a:xfrm>
            <a:off x="6786563" y="6143625"/>
            <a:ext cx="2000250" cy="584200"/>
          </a:xfrm>
          <a:prstGeom prst="rect">
            <a:avLst/>
          </a:prstGeom>
          <a:noFill/>
          <a:ln>
            <a:noFill/>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fontAlgn="auto" hangingPunct="1">
              <a:spcBef>
                <a:spcPts val="0"/>
              </a:spcBef>
              <a:spcAft>
                <a:spcPts val="0"/>
              </a:spcAft>
              <a:defRPr/>
            </a:pPr>
            <a:r>
              <a:rPr lang="en-GB" altLang="en-US" sz="1600" b="1"/>
              <a:t>Leicester Institute</a:t>
            </a:r>
          </a:p>
          <a:p>
            <a:pPr algn="ctr" eaLnBrk="1" fontAlgn="auto" hangingPunct="1">
              <a:spcBef>
                <a:spcPts val="0"/>
              </a:spcBef>
              <a:spcAft>
                <a:spcPts val="0"/>
              </a:spcAft>
              <a:defRPr/>
            </a:pPr>
            <a:r>
              <a:rPr lang="en-GB" altLang="en-US" sz="1600" b="1"/>
              <a:t>of Legal Practice</a:t>
            </a:r>
          </a:p>
        </p:txBody>
      </p:sp>
      <p:graphicFrame>
        <p:nvGraphicFramePr>
          <p:cNvPr id="8" name="Object 5">
            <a:extLst>
              <a:ext uri="{FF2B5EF4-FFF2-40B4-BE49-F238E27FC236}">
                <a16:creationId xmlns:a16="http://schemas.microsoft.com/office/drawing/2014/main" id="{99A8938F-7095-8CC0-4962-EBAC99AD3B7E}"/>
              </a:ext>
            </a:extLst>
          </p:cNvPr>
          <p:cNvGraphicFramePr>
            <a:graphicFrameLocks noChangeAspect="1"/>
          </p:cNvGraphicFramePr>
          <p:nvPr userDrawn="1"/>
        </p:nvGraphicFramePr>
        <p:xfrm>
          <a:off x="179388" y="6165850"/>
          <a:ext cx="1368425" cy="692150"/>
        </p:xfrm>
        <a:graphic>
          <a:graphicData uri="http://schemas.openxmlformats.org/presentationml/2006/ole">
            <mc:AlternateContent xmlns:mc="http://schemas.openxmlformats.org/markup-compatibility/2006">
              <mc:Choice xmlns:v="urn:schemas-microsoft-com:vml" Requires="v">
                <p:oleObj name="Photo Editor Photo" r:id="rId2" imgW="13275191" imgH="5700254" progId="MSPhotoEd.3">
                  <p:embed/>
                </p:oleObj>
              </mc:Choice>
              <mc:Fallback>
                <p:oleObj name="Photo Editor Photo" r:id="rId2" imgW="13275191" imgH="5700254" progId="MSPhotoEd.3">
                  <p:embed/>
                  <p:pic>
                    <p:nvPicPr>
                      <p:cNvPr id="8" name="Object 5">
                        <a:extLst>
                          <a:ext uri="{FF2B5EF4-FFF2-40B4-BE49-F238E27FC236}">
                            <a16:creationId xmlns:a16="http://schemas.microsoft.com/office/drawing/2014/main" id="{99A8938F-7095-8CC0-4962-EBAC99AD3B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6165850"/>
                        <a:ext cx="1368425"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835788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24041C4-47C8-4B44-9E17-B35E1929667A}" type="slidenum">
              <a:rPr lang="en-GB" altLang="en-US" smtClean="0"/>
              <a:pPr>
                <a:defRPr/>
              </a:pPr>
              <a:t>‹#›</a:t>
            </a:fld>
            <a:endParaRPr lang="en-GB" altLang="en-US"/>
          </a:p>
        </p:txBody>
      </p:sp>
    </p:spTree>
    <p:extLst>
      <p:ext uri="{BB962C8B-B14F-4D97-AF65-F5344CB8AC3E}">
        <p14:creationId xmlns:p14="http://schemas.microsoft.com/office/powerpoint/2010/main" val="2548780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D1FC8B10-668A-4B75-8D7A-42C930C2D0A7}" type="datetimeFigureOut">
              <a:rPr lang="en-US" smtClean="0"/>
              <a:pPr>
                <a:defRPr/>
              </a:pPr>
              <a:t>10/8/2026</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CF0150D4-4281-48A3-BCD2-16D8A7B74714}" type="slidenum">
              <a:rPr lang="en-GB" altLang="en-US" smtClean="0"/>
              <a:pPr>
                <a:defRPr/>
              </a:pPr>
              <a:t>‹#›</a:t>
            </a:fld>
            <a:endParaRPr lang="en-GB" altLang="en-US"/>
          </a:p>
        </p:txBody>
      </p:sp>
      <p:sp>
        <p:nvSpPr>
          <p:cNvPr id="8" name="TextBox 7">
            <a:extLst>
              <a:ext uri="{FF2B5EF4-FFF2-40B4-BE49-F238E27FC236}">
                <a16:creationId xmlns:a16="http://schemas.microsoft.com/office/drawing/2014/main" id="{DC96784C-57AC-BFEF-470D-B38DA52340E2}"/>
              </a:ext>
            </a:extLst>
          </p:cNvPr>
          <p:cNvSpPr txBox="1">
            <a:spLocks noChangeArrowheads="1"/>
          </p:cNvSpPr>
          <p:nvPr userDrawn="1"/>
        </p:nvSpPr>
        <p:spPr bwMode="auto">
          <a:xfrm>
            <a:off x="6786563" y="6143625"/>
            <a:ext cx="2000250" cy="584200"/>
          </a:xfrm>
          <a:prstGeom prst="rect">
            <a:avLst/>
          </a:prstGeom>
          <a:noFill/>
          <a:ln>
            <a:noFill/>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fontAlgn="auto" hangingPunct="1">
              <a:spcBef>
                <a:spcPts val="0"/>
              </a:spcBef>
              <a:spcAft>
                <a:spcPts val="0"/>
              </a:spcAft>
              <a:defRPr/>
            </a:pPr>
            <a:r>
              <a:rPr lang="en-GB" altLang="en-US" sz="1600" b="1"/>
              <a:t>Leicester Institute</a:t>
            </a:r>
          </a:p>
          <a:p>
            <a:pPr algn="ctr" eaLnBrk="1" fontAlgn="auto" hangingPunct="1">
              <a:spcBef>
                <a:spcPts val="0"/>
              </a:spcBef>
              <a:spcAft>
                <a:spcPts val="0"/>
              </a:spcAft>
              <a:defRPr/>
            </a:pPr>
            <a:r>
              <a:rPr lang="en-GB" altLang="en-US" sz="1600" b="1"/>
              <a:t>of Legal Practice</a:t>
            </a:r>
          </a:p>
        </p:txBody>
      </p:sp>
      <p:graphicFrame>
        <p:nvGraphicFramePr>
          <p:cNvPr id="9" name="Object 7">
            <a:extLst>
              <a:ext uri="{FF2B5EF4-FFF2-40B4-BE49-F238E27FC236}">
                <a16:creationId xmlns:a16="http://schemas.microsoft.com/office/drawing/2014/main" id="{F5E06347-0872-AB9F-2FB0-FA2E180C3348}"/>
              </a:ext>
            </a:extLst>
          </p:cNvPr>
          <p:cNvGraphicFramePr>
            <a:graphicFrameLocks noChangeAspect="1"/>
          </p:cNvGraphicFramePr>
          <p:nvPr userDrawn="1"/>
        </p:nvGraphicFramePr>
        <p:xfrm>
          <a:off x="179388" y="6165850"/>
          <a:ext cx="1368425" cy="692150"/>
        </p:xfrm>
        <a:graphic>
          <a:graphicData uri="http://schemas.openxmlformats.org/presentationml/2006/ole">
            <mc:AlternateContent xmlns:mc="http://schemas.openxmlformats.org/markup-compatibility/2006">
              <mc:Choice xmlns:v="urn:schemas-microsoft-com:vml" Requires="v">
                <p:oleObj name="Photo Editor Photo" r:id="rId2" imgW="13275191" imgH="5700254" progId="MSPhotoEd.3">
                  <p:embed/>
                </p:oleObj>
              </mc:Choice>
              <mc:Fallback>
                <p:oleObj name="Photo Editor Photo" r:id="rId2" imgW="13275191" imgH="5700254" progId="MSPhotoEd.3">
                  <p:embed/>
                  <p:pic>
                    <p:nvPicPr>
                      <p:cNvPr id="9" name="Object 7">
                        <a:extLst>
                          <a:ext uri="{FF2B5EF4-FFF2-40B4-BE49-F238E27FC236}">
                            <a16:creationId xmlns:a16="http://schemas.microsoft.com/office/drawing/2014/main" id="{F5E06347-0872-AB9F-2FB0-FA2E180C33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6165850"/>
                        <a:ext cx="1368425"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846108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5666AE48-DCF6-42B0-AEF5-841D6900CBF5}" type="slidenum">
              <a:rPr lang="en-GB" altLang="en-US" smtClean="0"/>
              <a:pPr>
                <a:defRPr/>
              </a:pPr>
              <a:t>‹#›</a:t>
            </a:fld>
            <a:endParaRPr lang="en-GB" altLang="en-US"/>
          </a:p>
        </p:txBody>
      </p:sp>
    </p:spTree>
    <p:extLst>
      <p:ext uri="{BB962C8B-B14F-4D97-AF65-F5344CB8AC3E}">
        <p14:creationId xmlns:p14="http://schemas.microsoft.com/office/powerpoint/2010/main" val="115753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fld id="{A50F14AE-577B-42B3-8E7B-CB9BA446475E}" type="datetimeFigureOut">
              <a:rPr lang="en-US" smtClean="0"/>
              <a:pPr>
                <a:defRPr/>
              </a:pPr>
              <a:t>10/8/2026</a:t>
            </a:fld>
            <a:endParaRPr lang="en-US"/>
          </a:p>
        </p:txBody>
      </p:sp>
      <p:sp>
        <p:nvSpPr>
          <p:cNvPr id="5" name="Footer Placeholder 3"/>
          <p:cNvSpPr>
            <a:spLocks noGrp="1"/>
          </p:cNvSpPr>
          <p:nvPr>
            <p:ph type="ftr" sz="quarter" idx="11"/>
          </p:nvPr>
        </p:nvSpPr>
        <p:spPr/>
        <p:txBody>
          <a:bodyPr/>
          <a:lstStyle/>
          <a:p>
            <a:pPr>
              <a:defRPr/>
            </a:pPr>
            <a:endParaRPr lang="en-US"/>
          </a:p>
        </p:txBody>
      </p:sp>
      <p:sp>
        <p:nvSpPr>
          <p:cNvPr id="6" name="Slide Number Placeholder 4"/>
          <p:cNvSpPr>
            <a:spLocks noGrp="1"/>
          </p:cNvSpPr>
          <p:nvPr>
            <p:ph type="sldNum" sz="quarter" idx="12"/>
          </p:nvPr>
        </p:nvSpPr>
        <p:spPr/>
        <p:txBody>
          <a:bodyPr/>
          <a:lstStyle/>
          <a:p>
            <a:pPr>
              <a:defRPr/>
            </a:pPr>
            <a:fld id="{327D5DAB-C4BD-4311-89EE-09F65EA2A7D5}" type="slidenum">
              <a:rPr lang="en-GB" altLang="en-US" smtClean="0"/>
              <a:pPr>
                <a:defRPr/>
              </a:pPr>
              <a:t>‹#›</a:t>
            </a:fld>
            <a:endParaRPr lang="en-GB" altLang="en-US"/>
          </a:p>
        </p:txBody>
      </p:sp>
      <p:graphicFrame>
        <p:nvGraphicFramePr>
          <p:cNvPr id="3" name="Object 5">
            <a:extLst>
              <a:ext uri="{FF2B5EF4-FFF2-40B4-BE49-F238E27FC236}">
                <a16:creationId xmlns:a16="http://schemas.microsoft.com/office/drawing/2014/main" id="{82A29946-9A41-6574-B6BC-8F6F80DA0B1E}"/>
              </a:ext>
            </a:extLst>
          </p:cNvPr>
          <p:cNvGraphicFramePr>
            <a:graphicFrameLocks noChangeAspect="1"/>
          </p:cNvGraphicFramePr>
          <p:nvPr userDrawn="1"/>
        </p:nvGraphicFramePr>
        <p:xfrm>
          <a:off x="179388" y="6165850"/>
          <a:ext cx="1368425" cy="692150"/>
        </p:xfrm>
        <a:graphic>
          <a:graphicData uri="http://schemas.openxmlformats.org/presentationml/2006/ole">
            <mc:AlternateContent xmlns:mc="http://schemas.openxmlformats.org/markup-compatibility/2006">
              <mc:Choice xmlns:v="urn:schemas-microsoft-com:vml" Requires="v">
                <p:oleObj name="Photo Editor Photo" r:id="rId2" imgW="13275191" imgH="5700254" progId="MSPhotoEd.3">
                  <p:embed/>
                </p:oleObj>
              </mc:Choice>
              <mc:Fallback>
                <p:oleObj name="Photo Editor Photo" r:id="rId2" imgW="13275191" imgH="5700254" progId="MSPhotoEd.3">
                  <p:embed/>
                  <p:pic>
                    <p:nvPicPr>
                      <p:cNvPr id="3" name="Object 5">
                        <a:extLst>
                          <a:ext uri="{FF2B5EF4-FFF2-40B4-BE49-F238E27FC236}">
                            <a16:creationId xmlns:a16="http://schemas.microsoft.com/office/drawing/2014/main" id="{82A29946-9A41-6574-B6BC-8F6F80DA0B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6165850"/>
                        <a:ext cx="1368425"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629681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GB"/>
          </a:p>
        </p:txBody>
      </p:sp>
      <p:sp>
        <p:nvSpPr>
          <p:cNvPr id="5" name="Footer Placeholder 2"/>
          <p:cNvSpPr>
            <a:spLocks noGrp="1"/>
          </p:cNvSpPr>
          <p:nvPr>
            <p:ph type="ftr" sz="quarter" idx="11"/>
          </p:nvPr>
        </p:nvSpPr>
        <p:spPr/>
        <p:txBody>
          <a:bodyPr/>
          <a:lstStyle/>
          <a:p>
            <a:pPr>
              <a:defRPr/>
            </a:pPr>
            <a:endParaRPr lang="en-GB"/>
          </a:p>
        </p:txBody>
      </p:sp>
      <p:sp>
        <p:nvSpPr>
          <p:cNvPr id="6" name="Slide Number Placeholder 3"/>
          <p:cNvSpPr>
            <a:spLocks noGrp="1"/>
          </p:cNvSpPr>
          <p:nvPr>
            <p:ph type="sldNum" sz="quarter" idx="12"/>
          </p:nvPr>
        </p:nvSpPr>
        <p:spPr/>
        <p:txBody>
          <a:bodyPr/>
          <a:lstStyle/>
          <a:p>
            <a:pPr>
              <a:defRPr/>
            </a:pPr>
            <a:fld id="{76895335-6F42-4702-828C-5BD88630DEE0}" type="slidenum">
              <a:rPr lang="en-GB" altLang="en-US" smtClean="0"/>
              <a:pPr>
                <a:defRPr/>
              </a:pPr>
              <a:t>‹#›</a:t>
            </a:fld>
            <a:endParaRPr lang="en-GB" altLang="en-US"/>
          </a:p>
        </p:txBody>
      </p:sp>
    </p:spTree>
    <p:extLst>
      <p:ext uri="{BB962C8B-B14F-4D97-AF65-F5344CB8AC3E}">
        <p14:creationId xmlns:p14="http://schemas.microsoft.com/office/powerpoint/2010/main" val="2600239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pPr>
              <a:defRPr/>
            </a:pPr>
            <a:endParaRPr lang="en-GB"/>
          </a:p>
        </p:txBody>
      </p:sp>
      <p:sp>
        <p:nvSpPr>
          <p:cNvPr id="5" name="Footer Placeholder 5"/>
          <p:cNvSpPr>
            <a:spLocks noGrp="1"/>
          </p:cNvSpPr>
          <p:nvPr>
            <p:ph type="ftr" sz="quarter" idx="11"/>
          </p:nvPr>
        </p:nvSpPr>
        <p:spPr/>
        <p:txBody>
          <a:bodyPr/>
          <a:lstStyle/>
          <a:p>
            <a:pPr>
              <a:defRPr/>
            </a:pPr>
            <a:endParaRPr lang="en-GB"/>
          </a:p>
        </p:txBody>
      </p:sp>
      <p:sp>
        <p:nvSpPr>
          <p:cNvPr id="6" name="Slide Number Placeholder 6"/>
          <p:cNvSpPr>
            <a:spLocks noGrp="1"/>
          </p:cNvSpPr>
          <p:nvPr>
            <p:ph type="sldNum" sz="quarter" idx="12"/>
          </p:nvPr>
        </p:nvSpPr>
        <p:spPr/>
        <p:txBody>
          <a:bodyPr/>
          <a:lstStyle/>
          <a:p>
            <a:pPr>
              <a:defRPr/>
            </a:pPr>
            <a:fld id="{0829395E-CF68-4356-9697-5E69235D4092}" type="slidenum">
              <a:rPr lang="en-GB" altLang="en-US" smtClean="0"/>
              <a:pPr>
                <a:defRPr/>
              </a:pPr>
              <a:t>‹#›</a:t>
            </a:fld>
            <a:endParaRPr lang="en-GB" altLang="en-US"/>
          </a:p>
        </p:txBody>
      </p:sp>
    </p:spTree>
    <p:extLst>
      <p:ext uri="{BB962C8B-B14F-4D97-AF65-F5344CB8AC3E}">
        <p14:creationId xmlns:p14="http://schemas.microsoft.com/office/powerpoint/2010/main" val="2067529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21A7FD75-B884-4E63-9827-BE66CBB30FA6}" type="slidenum">
              <a:rPr lang="en-GB" altLang="en-US" smtClean="0"/>
              <a:pPr>
                <a:defRPr/>
              </a:pPr>
              <a:t>‹#›</a:t>
            </a:fld>
            <a:endParaRPr lang="en-GB" altLang="en-US"/>
          </a:p>
        </p:txBody>
      </p:sp>
    </p:spTree>
    <p:extLst>
      <p:ext uri="{BB962C8B-B14F-4D97-AF65-F5344CB8AC3E}">
        <p14:creationId xmlns:p14="http://schemas.microsoft.com/office/powerpoint/2010/main" val="4093990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2D9CBEF-2BC9-41F4-9165-A2834C1065AE}" type="slidenum">
              <a:rPr lang="en-GB" altLang="en-US" smtClean="0"/>
              <a:pPr>
                <a:defRPr/>
              </a:pPr>
              <a:t>‹#›</a:t>
            </a:fld>
            <a:endParaRPr lang="en-GB" altLang="en-US"/>
          </a:p>
        </p:txBody>
      </p:sp>
    </p:spTree>
    <p:extLst>
      <p:ext uri="{BB962C8B-B14F-4D97-AF65-F5344CB8AC3E}">
        <p14:creationId xmlns:p14="http://schemas.microsoft.com/office/powerpoint/2010/main" val="196403874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86A2000-AB54-4880-92E4-64D49E49D499}" type="slidenum">
              <a:rPr lang="en-GB" altLang="en-US" smtClean="0"/>
              <a:pPr>
                <a:defRPr/>
              </a:pPr>
              <a:t>‹#›</a:t>
            </a:fld>
            <a:endParaRPr lang="en-GB" altLang="en-US"/>
          </a:p>
        </p:txBody>
      </p:sp>
    </p:spTree>
    <p:extLst>
      <p:ext uri="{BB962C8B-B14F-4D97-AF65-F5344CB8AC3E}">
        <p14:creationId xmlns:p14="http://schemas.microsoft.com/office/powerpoint/2010/main" val="1200976768"/>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17649"/>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454530" y="3765449"/>
            <a:ext cx="5449871"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43081D86-A6AB-4362-B80B-6DFA226E811E}" type="slidenum">
              <a:rPr lang="en-GB" altLang="en-US" smtClean="0"/>
              <a:pPr>
                <a:defRPr/>
              </a:pPr>
              <a:t>‹#›</a:t>
            </a:fld>
            <a:endParaRPr lang="en-GB" altLang="en-US"/>
          </a:p>
        </p:txBody>
      </p:sp>
      <p:sp>
        <p:nvSpPr>
          <p:cNvPr id="9" name="TextBox 8"/>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200" dirty="0"/>
              <a:t>“</a:t>
            </a:r>
          </a:p>
        </p:txBody>
      </p:sp>
      <p:sp>
        <p:nvSpPr>
          <p:cNvPr id="13" name="TextBox 12"/>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63247770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2D53CB9-E833-42CB-97CE-E40C9C23D5C8}" type="slidenum">
              <a:rPr lang="en-GB" altLang="en-US" smtClean="0"/>
              <a:pPr>
                <a:defRPr/>
              </a:pPr>
              <a:t>‹#›</a:t>
            </a:fld>
            <a:endParaRPr lang="en-GB" altLang="en-US"/>
          </a:p>
        </p:txBody>
      </p:sp>
    </p:spTree>
    <p:extLst>
      <p:ext uri="{BB962C8B-B14F-4D97-AF65-F5344CB8AC3E}">
        <p14:creationId xmlns:p14="http://schemas.microsoft.com/office/powerpoint/2010/main" val="2869510928"/>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FE1DF50-EE27-4DFC-AB8C-4814A6186952}" type="slidenum">
              <a:rPr lang="en-GB" altLang="en-US" smtClean="0"/>
              <a:pPr>
                <a:defRPr/>
              </a:pPr>
              <a:t>‹#›</a:t>
            </a:fld>
            <a:endParaRPr lang="en-GB" altLang="en-US"/>
          </a:p>
        </p:txBody>
      </p:sp>
    </p:spTree>
    <p:extLst>
      <p:ext uri="{BB962C8B-B14F-4D97-AF65-F5344CB8AC3E}">
        <p14:creationId xmlns:p14="http://schemas.microsoft.com/office/powerpoint/2010/main" val="307144657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DE668FB-2E74-4861-A5F1-1F5B31F6B8FF}" type="slidenum">
              <a:rPr lang="en-GB" altLang="en-US" smtClean="0"/>
              <a:pPr>
                <a:defRPr/>
              </a:pPr>
              <a:t>‹#›</a:t>
            </a:fld>
            <a:endParaRPr lang="en-GB" altLang="en-US"/>
          </a:p>
        </p:txBody>
      </p:sp>
    </p:spTree>
    <p:extLst>
      <p:ext uri="{BB962C8B-B14F-4D97-AF65-F5344CB8AC3E}">
        <p14:creationId xmlns:p14="http://schemas.microsoft.com/office/powerpoint/2010/main" val="56136194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43EA910-1F7E-4055-A8C3-E1672A1A87C6}" type="slidenum">
              <a:rPr lang="en-GB" altLang="en-US" smtClean="0"/>
              <a:pPr>
                <a:defRPr/>
              </a:pPr>
              <a:t>‹#›</a:t>
            </a:fld>
            <a:endParaRPr lang="en-GB" altLang="en-US"/>
          </a:p>
        </p:txBody>
      </p:sp>
    </p:spTree>
    <p:extLst>
      <p:ext uri="{BB962C8B-B14F-4D97-AF65-F5344CB8AC3E}">
        <p14:creationId xmlns:p14="http://schemas.microsoft.com/office/powerpoint/2010/main" val="154585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47833922-4538-4B57-BA38-32196D9E0B35}" type="slidenum">
              <a:rPr lang="en-GB" altLang="en-US" smtClean="0"/>
              <a:pPr>
                <a:defRPr/>
              </a:pPr>
              <a:t>‹#›</a:t>
            </a:fld>
            <a:endParaRPr lang="en-GB" altLang="en-US"/>
          </a:p>
        </p:txBody>
      </p:sp>
    </p:spTree>
    <p:extLst>
      <p:ext uri="{BB962C8B-B14F-4D97-AF65-F5344CB8AC3E}">
        <p14:creationId xmlns:p14="http://schemas.microsoft.com/office/powerpoint/2010/main" val="16637165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676C3915-3ABE-D48A-9025-90F6212B7507}"/>
              </a:ext>
            </a:extLst>
          </p:cNvPr>
          <p:cNvSpPr>
            <a:spLocks noChangeArrowheads="1"/>
          </p:cNvSpPr>
          <p:nvPr userDrawn="1"/>
        </p:nvSpPr>
        <p:spPr bwMode="auto">
          <a:xfrm>
            <a:off x="0" y="0"/>
            <a:ext cx="9144000" cy="0"/>
          </a:xfrm>
          <a:prstGeom prst="rect">
            <a:avLst/>
          </a:prstGeom>
          <a:noFill/>
          <a:ln>
            <a:noFill/>
          </a:ln>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Bef>
                <a:spcPts val="0"/>
              </a:spcBef>
              <a:spcAft>
                <a:spcPts val="0"/>
              </a:spcAft>
              <a:defRPr/>
            </a:pPr>
            <a:endParaRPr lang="en-GB" altLang="en-US">
              <a:latin typeface="Calibri" pitchFamily="34" charset="0"/>
            </a:endParaRPr>
          </a:p>
        </p:txBody>
      </p:sp>
      <p:sp>
        <p:nvSpPr>
          <p:cNvPr id="4" name="TextBox 3">
            <a:extLst>
              <a:ext uri="{FF2B5EF4-FFF2-40B4-BE49-F238E27FC236}">
                <a16:creationId xmlns:a16="http://schemas.microsoft.com/office/drawing/2014/main" id="{D3802FC4-A3EA-0C07-DF75-2F8F23ADCFFC}"/>
              </a:ext>
            </a:extLst>
          </p:cNvPr>
          <p:cNvSpPr txBox="1"/>
          <p:nvPr userDrawn="1"/>
        </p:nvSpPr>
        <p:spPr>
          <a:xfrm>
            <a:off x="714375" y="500063"/>
            <a:ext cx="7786688" cy="1446212"/>
          </a:xfrm>
          <a:prstGeom prst="rect">
            <a:avLst/>
          </a:prstGeom>
          <a:noFill/>
          <a:ln>
            <a:solidFill>
              <a:schemeClr val="accent2">
                <a:lumMod val="75000"/>
              </a:schemeClr>
            </a:solidFill>
          </a:ln>
        </p:spPr>
        <p:txBody>
          <a:bodyPr>
            <a:spAutoFit/>
          </a:bodyPr>
          <a:lstStyle/>
          <a:p>
            <a:pPr algn="ctr" eaLnBrk="1" fontAlgn="auto" hangingPunct="1">
              <a:spcBef>
                <a:spcPts val="0"/>
              </a:spcBef>
              <a:spcAft>
                <a:spcPts val="0"/>
              </a:spcAft>
              <a:defRPr/>
            </a:pPr>
            <a:r>
              <a:rPr lang="en-GB" sz="4400" b="1" dirty="0">
                <a:latin typeface="Arial" charset="0"/>
              </a:rPr>
              <a:t>Leicester Institute</a:t>
            </a:r>
          </a:p>
          <a:p>
            <a:pPr algn="ctr" eaLnBrk="1" fontAlgn="auto" hangingPunct="1">
              <a:spcBef>
                <a:spcPts val="0"/>
              </a:spcBef>
              <a:spcAft>
                <a:spcPts val="0"/>
              </a:spcAft>
              <a:defRPr/>
            </a:pPr>
            <a:r>
              <a:rPr lang="en-GB" sz="4400" b="1" dirty="0">
                <a:latin typeface="Arial" charset="0"/>
              </a:rPr>
              <a:t>of Legal Practice</a:t>
            </a:r>
          </a:p>
        </p:txBody>
      </p:sp>
      <p:sp>
        <p:nvSpPr>
          <p:cNvPr id="5" name="Rectangle 4">
            <a:extLst>
              <a:ext uri="{FF2B5EF4-FFF2-40B4-BE49-F238E27FC236}">
                <a16:creationId xmlns:a16="http://schemas.microsoft.com/office/drawing/2014/main" id="{0836F198-D284-2F77-054B-99E94D62CFF5}"/>
              </a:ext>
            </a:extLst>
          </p:cNvPr>
          <p:cNvSpPr>
            <a:spLocks noChangeArrowheads="1"/>
          </p:cNvSpPr>
          <p:nvPr userDrawn="1"/>
        </p:nvSpPr>
        <p:spPr bwMode="auto">
          <a:xfrm>
            <a:off x="0" y="0"/>
            <a:ext cx="9144000" cy="0"/>
          </a:xfrm>
          <a:prstGeom prst="rect">
            <a:avLst/>
          </a:prstGeom>
          <a:noFill/>
          <a:ln>
            <a:noFill/>
          </a:ln>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Bef>
                <a:spcPts val="0"/>
              </a:spcBef>
              <a:spcAft>
                <a:spcPts val="0"/>
              </a:spcAft>
              <a:defRPr/>
            </a:pPr>
            <a:endParaRPr lang="en-GB" altLang="en-US"/>
          </a:p>
        </p:txBody>
      </p:sp>
      <p:sp>
        <p:nvSpPr>
          <p:cNvPr id="6" name="Rectangle 5">
            <a:extLst>
              <a:ext uri="{FF2B5EF4-FFF2-40B4-BE49-F238E27FC236}">
                <a16:creationId xmlns:a16="http://schemas.microsoft.com/office/drawing/2014/main" id="{E68B0A7A-24D7-211C-D163-22E5771ED33F}"/>
              </a:ext>
            </a:extLst>
          </p:cNvPr>
          <p:cNvSpPr>
            <a:spLocks noChangeArrowheads="1"/>
          </p:cNvSpPr>
          <p:nvPr userDrawn="1"/>
        </p:nvSpPr>
        <p:spPr bwMode="auto">
          <a:xfrm>
            <a:off x="0" y="0"/>
            <a:ext cx="9144000" cy="0"/>
          </a:xfrm>
          <a:prstGeom prst="rect">
            <a:avLst/>
          </a:prstGeom>
          <a:noFill/>
          <a:ln>
            <a:noFill/>
          </a:ln>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Bef>
                <a:spcPts val="0"/>
              </a:spcBef>
              <a:spcAft>
                <a:spcPts val="0"/>
              </a:spcAft>
              <a:defRPr/>
            </a:pPr>
            <a:endParaRPr lang="en-GB" altLang="en-US"/>
          </a:p>
        </p:txBody>
      </p:sp>
      <p:graphicFrame>
        <p:nvGraphicFramePr>
          <p:cNvPr id="7" name="Object 5">
            <a:extLst>
              <a:ext uri="{FF2B5EF4-FFF2-40B4-BE49-F238E27FC236}">
                <a16:creationId xmlns:a16="http://schemas.microsoft.com/office/drawing/2014/main" id="{7BF05C3F-0383-B5FE-21E3-9353EE8E7A08}"/>
              </a:ext>
            </a:extLst>
          </p:cNvPr>
          <p:cNvGraphicFramePr>
            <a:graphicFrameLocks noChangeAspect="1"/>
          </p:cNvGraphicFramePr>
          <p:nvPr userDrawn="1"/>
        </p:nvGraphicFramePr>
        <p:xfrm>
          <a:off x="179388" y="5805488"/>
          <a:ext cx="2016125" cy="1052512"/>
        </p:xfrm>
        <a:graphic>
          <a:graphicData uri="http://schemas.openxmlformats.org/presentationml/2006/ole">
            <mc:AlternateContent xmlns:mc="http://schemas.openxmlformats.org/markup-compatibility/2006">
              <mc:Choice xmlns:v="urn:schemas-microsoft-com:vml" Requires="v">
                <p:oleObj name="Photo Editor Photo" r:id="rId2" imgW="13275191" imgH="5700254" progId="MSPhotoEd.3">
                  <p:embed/>
                </p:oleObj>
              </mc:Choice>
              <mc:Fallback>
                <p:oleObj name="Photo Editor Photo" r:id="rId2" imgW="13275191" imgH="5700254" progId="MSPhotoEd.3">
                  <p:embed/>
                  <p:pic>
                    <p:nvPicPr>
                      <p:cNvPr id="7" name="Object 5">
                        <a:extLst>
                          <a:ext uri="{FF2B5EF4-FFF2-40B4-BE49-F238E27FC236}">
                            <a16:creationId xmlns:a16="http://schemas.microsoft.com/office/drawing/2014/main" id="{7BF05C3F-0383-B5FE-21E3-9353EE8E7A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5805488"/>
                        <a:ext cx="2016125" cy="1052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Subtitle 2"/>
          <p:cNvSpPr>
            <a:spLocks noGrp="1"/>
          </p:cNvSpPr>
          <p:nvPr>
            <p:ph type="subTitle" idx="1"/>
          </p:nvPr>
        </p:nvSpPr>
        <p:spPr>
          <a:xfrm>
            <a:off x="1371600" y="2428868"/>
            <a:ext cx="6400800" cy="3209932"/>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8" name="Slide Number Placeholder 5">
            <a:extLst>
              <a:ext uri="{FF2B5EF4-FFF2-40B4-BE49-F238E27FC236}">
                <a16:creationId xmlns:a16="http://schemas.microsoft.com/office/drawing/2014/main" id="{BC1CB474-417E-6D9F-87A9-6B2A1E1AE994}"/>
              </a:ext>
            </a:extLst>
          </p:cNvPr>
          <p:cNvSpPr>
            <a:spLocks noGrp="1"/>
          </p:cNvSpPr>
          <p:nvPr>
            <p:ph type="sldNum" sz="quarter" idx="10"/>
          </p:nvPr>
        </p:nvSpPr>
        <p:spPr/>
        <p:txBody>
          <a:bodyPr/>
          <a:lstStyle>
            <a:lvl1pPr>
              <a:defRPr>
                <a:solidFill>
                  <a:schemeClr val="tx1"/>
                </a:solidFill>
              </a:defRPr>
            </a:lvl1pPr>
          </a:lstStyle>
          <a:p>
            <a:pPr>
              <a:defRPr/>
            </a:pPr>
            <a:fld id="{F2F57A5D-78CA-4445-92FA-8A8FD52A2B6F}" type="slidenum">
              <a:rPr lang="en-GB" altLang="en-US"/>
              <a:pPr>
                <a:defRPr/>
              </a:pPr>
              <a:t>‹#›</a:t>
            </a:fld>
            <a:endParaRPr lang="en-GB" altLang="en-US"/>
          </a:p>
        </p:txBody>
      </p:sp>
    </p:spTree>
    <p:extLst>
      <p:ext uri="{BB962C8B-B14F-4D97-AF65-F5344CB8AC3E}">
        <p14:creationId xmlns:p14="http://schemas.microsoft.com/office/powerpoint/2010/main" val="4127804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duotone>
              <a:schemeClr val="bg2">
                <a:shade val="62000"/>
                <a:hueMod val="108000"/>
                <a:satMod val="164000"/>
                <a:lumMod val="69000"/>
              </a:schemeClr>
              <a:schemeClr val="bg2">
                <a:tint val="96000"/>
                <a:hueMod val="90000"/>
                <a:satMod val="130000"/>
                <a:lumMod val="134000"/>
              </a:schemeClr>
            </a:duotone>
          </a:blip>
          <a:srcRect/>
          <a:stretch>
            <a:fillRect/>
          </a:stretch>
        </a:blipFill>
        <a:effectLst/>
      </p:bgPr>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p:cNvSpPr/>
          <p:nvPr/>
        </p:nvSpPr>
        <p:spPr>
          <a:xfrm>
            <a:off x="5689832" y="-45720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Oval 23"/>
          <p:cNvSpPr/>
          <p:nvPr/>
        </p:nvSpPr>
        <p:spPr>
          <a:xfrm>
            <a:off x="6299432" y="6096000"/>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153988"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839788"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p>
        </p:txBody>
      </p:sp>
      <p:sp>
        <p:nvSpPr>
          <p:cNvPr id="6" name="Slide Number Placeholder 5"/>
          <p:cNvSpPr>
            <a:spLocks noGrp="1"/>
          </p:cNvSpPr>
          <p:nvPr>
            <p:ph type="sldNum" sz="quarter" idx="4"/>
          </p:nvPr>
        </p:nvSpPr>
        <p:spPr>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pPr>
              <a:defRPr/>
            </a:pPr>
            <a:fld id="{43081D86-A6AB-4362-B80B-6DFA226E811E}" type="slidenum">
              <a:rPr lang="en-GB" altLang="en-US" smtClean="0"/>
              <a:pPr>
                <a:defRPr/>
              </a:pPr>
              <a:t>‹#›</a:t>
            </a:fld>
            <a:endParaRPr lang="en-GB" altLang="en-US"/>
          </a:p>
        </p:txBody>
      </p:sp>
    </p:spTree>
    <p:extLst>
      <p:ext uri="{BB962C8B-B14F-4D97-AF65-F5344CB8AC3E}">
        <p14:creationId xmlns:p14="http://schemas.microsoft.com/office/powerpoint/2010/main" val="2756434921"/>
      </p:ext>
    </p:extLst>
  </p:cSld>
  <p:clrMap bg1="dk1" tx1="lt1" bg2="dk2" tx2="lt2" accent1="accent1" accent2="accent2" accent3="accent3" accent4="accent4" accent5="accent5" accent6="accent6" hlink="hlink" folHlink="folHlink"/>
  <p:sldLayoutIdLst>
    <p:sldLayoutId id="2147484141" r:id="rId1"/>
    <p:sldLayoutId id="2147484142" r:id="rId2"/>
    <p:sldLayoutId id="2147484143" r:id="rId3"/>
    <p:sldLayoutId id="2147484144" r:id="rId4"/>
    <p:sldLayoutId id="2147484145" r:id="rId5"/>
    <p:sldLayoutId id="2147484146" r:id="rId6"/>
    <p:sldLayoutId id="2147484147" r:id="rId7"/>
    <p:sldLayoutId id="2147484148" r:id="rId8"/>
    <p:sldLayoutId id="2147484149" r:id="rId9"/>
    <p:sldLayoutId id="2147484150" r:id="rId10"/>
    <p:sldLayoutId id="2147484151" r:id="rId11"/>
    <p:sldLayoutId id="2147484152" r:id="rId12"/>
    <p:sldLayoutId id="2147484153" r:id="rId13"/>
    <p:sldLayoutId id="2147484154" r:id="rId14"/>
    <p:sldLayoutId id="2147484155" r:id="rId15"/>
    <p:sldLayoutId id="2147484156" r:id="rId16"/>
    <p:sldLayoutId id="2147484157" r:id="rId17"/>
    <p:sldLayoutId id="2147484139" r:id="rId18"/>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1.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jpeg"/><Relationship Id="rId7" Type="http://schemas.openxmlformats.org/officeDocument/2006/relationships/diagramColors" Target="../diagrams/colors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notesSlide" Target="../notesSlides/notesSlide13.xml"/><Relationship Id="rId7" Type="http://schemas.openxmlformats.org/officeDocument/2006/relationships/diagramColors" Target="../diagrams/colors5.xml"/><Relationship Id="rId2" Type="http://schemas.openxmlformats.org/officeDocument/2006/relationships/slideLayout" Target="../slideLayouts/slideLayout2.xml"/><Relationship Id="rId1" Type="http://schemas.openxmlformats.org/officeDocument/2006/relationships/tags" Target="../tags/tag5.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notesSlide" Target="../notesSlides/notesSlide14.xml"/><Relationship Id="rId7" Type="http://schemas.openxmlformats.org/officeDocument/2006/relationships/diagramColors" Target="../diagrams/colors6.xml"/><Relationship Id="rId2" Type="http://schemas.openxmlformats.org/officeDocument/2006/relationships/slideLayout" Target="../slideLayouts/slideLayout2.xml"/><Relationship Id="rId1" Type="http://schemas.openxmlformats.org/officeDocument/2006/relationships/tags" Target="../tags/tag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notesSlide" Target="../notesSlides/notesSlide22.xml"/><Relationship Id="rId7" Type="http://schemas.openxmlformats.org/officeDocument/2006/relationships/diagramColors" Target="../diagrams/colors7.xml"/><Relationship Id="rId2" Type="http://schemas.openxmlformats.org/officeDocument/2006/relationships/slideLayout" Target="../slideLayouts/slideLayout2.xml"/><Relationship Id="rId1" Type="http://schemas.openxmlformats.org/officeDocument/2006/relationships/tags" Target="../tags/tag9.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44.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2.jpeg"/><Relationship Id="rId7" Type="http://schemas.openxmlformats.org/officeDocument/2006/relationships/image" Target="../media/image21.png"/><Relationship Id="rId2" Type="http://schemas.openxmlformats.org/officeDocument/2006/relationships/notesSlide" Target="../notesSlides/notesSlide27.xml"/><Relationship Id="rId1" Type="http://schemas.openxmlformats.org/officeDocument/2006/relationships/slideLayout" Target="../slideLayouts/slideLayout4.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317" name="Rectangle 11316">
            <a:extLst>
              <a:ext uri="{FF2B5EF4-FFF2-40B4-BE49-F238E27FC236}">
                <a16:creationId xmlns:a16="http://schemas.microsoft.com/office/drawing/2014/main" id="{D8B9538A-2A89-47DD-996C-7D2BE2AB6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9EB6AC71-E3FC-F572-DAED-2D270924F5BA}"/>
              </a:ext>
            </a:extLst>
          </p:cNvPr>
          <p:cNvSpPr>
            <a:spLocks noGrp="1" noChangeArrowheads="1"/>
          </p:cNvSpPr>
          <p:nvPr>
            <p:ph type="title"/>
          </p:nvPr>
        </p:nvSpPr>
        <p:spPr>
          <a:xfrm>
            <a:off x="482891" y="1447800"/>
            <a:ext cx="2331469" cy="4572000"/>
          </a:xfrm>
        </p:spPr>
        <p:txBody>
          <a:bodyPr anchor="ctr">
            <a:normAutofit/>
          </a:bodyPr>
          <a:lstStyle/>
          <a:p>
            <a:pPr eaLnBrk="1" hangingPunct="1"/>
            <a:r>
              <a:rPr lang="en-US" altLang="en-US" sz="3100">
                <a:solidFill>
                  <a:srgbClr val="EBEBEB"/>
                </a:solidFill>
              </a:rPr>
              <a:t>Business Law and Practice</a:t>
            </a:r>
          </a:p>
        </p:txBody>
      </p:sp>
      <p:sp>
        <p:nvSpPr>
          <p:cNvPr id="11319" name="Freeform: Shape 11318">
            <a:extLst>
              <a:ext uri="{FF2B5EF4-FFF2-40B4-BE49-F238E27FC236}">
                <a16:creationId xmlns:a16="http://schemas.microsoft.com/office/drawing/2014/main" id="{E625979B-5325-4898-8EF9-5C174B192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0982" y="0"/>
            <a:ext cx="6023018"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321" name="Freeform 11">
            <a:extLst>
              <a:ext uri="{FF2B5EF4-FFF2-40B4-BE49-F238E27FC236}">
                <a16:creationId xmlns:a16="http://schemas.microsoft.com/office/drawing/2014/main" id="{34B22E2B-30D5-47A4-97C5-091EA1AB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61082"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1323" name="Rectangle 11322">
            <a:extLst>
              <a:ext uri="{FF2B5EF4-FFF2-40B4-BE49-F238E27FC236}">
                <a16:creationId xmlns:a16="http://schemas.microsoft.com/office/drawing/2014/main" id="{9B6DA3CD-A002-40ED-8194-B4E637BD7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68" name="Slide Number Placeholder 3">
            <a:extLst>
              <a:ext uri="{FF2B5EF4-FFF2-40B4-BE49-F238E27FC236}">
                <a16:creationId xmlns:a16="http://schemas.microsoft.com/office/drawing/2014/main" id="{D1BFEC7E-0F1A-BB11-3380-522E66FE2361}"/>
              </a:ext>
            </a:extLst>
          </p:cNvPr>
          <p:cNvSpPr>
            <a:spLocks noGrp="1"/>
          </p:cNvSpPr>
          <p:nvPr>
            <p:ph type="sldNum" sz="quarter" idx="12"/>
          </p:nvPr>
        </p:nvSpPr>
        <p:spPr bwMode="auto">
          <a:xfrm>
            <a:off x="7764405" y="295729"/>
            <a:ext cx="62864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ts val="600"/>
              </a:spcAft>
              <a:buClrTx/>
              <a:buSzTx/>
              <a:buFontTx/>
              <a:buNone/>
            </a:pPr>
            <a:fld id="{88EF8AC1-0C0D-4C29-BDA2-B9929E198C49}" type="slidenum">
              <a:rPr lang="en-GB" altLang="en-US">
                <a:solidFill>
                  <a:srgbClr val="FFFFFF"/>
                </a:solidFill>
                <a:latin typeface="Calibri" panose="020F0502020204030204" pitchFamily="34" charset="0"/>
              </a:rPr>
              <a:pPr fontAlgn="base">
                <a:spcBef>
                  <a:spcPct val="0"/>
                </a:spcBef>
                <a:spcAft>
                  <a:spcPts val="600"/>
                </a:spcAft>
                <a:buClrTx/>
                <a:buSzTx/>
                <a:buFontTx/>
                <a:buNone/>
              </a:pPr>
              <a:t>1</a:t>
            </a:fld>
            <a:endParaRPr lang="en-GB" altLang="en-US">
              <a:solidFill>
                <a:srgbClr val="FFFFFF"/>
              </a:solidFill>
              <a:latin typeface="Calibri" panose="020F0502020204030204" pitchFamily="34" charset="0"/>
            </a:endParaRPr>
          </a:p>
        </p:txBody>
      </p:sp>
      <p:graphicFrame>
        <p:nvGraphicFramePr>
          <p:cNvPr id="11313" name="Rectangle 3">
            <a:extLst>
              <a:ext uri="{FF2B5EF4-FFF2-40B4-BE49-F238E27FC236}">
                <a16:creationId xmlns:a16="http://schemas.microsoft.com/office/drawing/2014/main" id="{B01F15CE-6441-BEC0-00D3-F7FD68F32838}"/>
              </a:ext>
            </a:extLst>
          </p:cNvPr>
          <p:cNvGraphicFramePr>
            <a:graphicFrameLocks noGrp="1"/>
          </p:cNvGraphicFramePr>
          <p:nvPr>
            <p:ph idx="1"/>
            <p:extLst>
              <p:ext uri="{D42A27DB-BD31-4B8C-83A1-F6EECF244321}">
                <p14:modId xmlns:p14="http://schemas.microsoft.com/office/powerpoint/2010/main" val="3268930367"/>
              </p:ext>
            </p:extLst>
          </p:nvPr>
        </p:nvGraphicFramePr>
        <p:xfrm>
          <a:off x="3786187" y="1447800"/>
          <a:ext cx="4872038" cy="4572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3C9C0A-47AD-49A5-838A-A43281BDC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79507746-2C84-4EB6-B021-47E528910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D587740-11ED-0EA8-D014-653E3FE1AF51}"/>
              </a:ext>
            </a:extLst>
          </p:cNvPr>
          <p:cNvSpPr>
            <a:spLocks noGrp="1"/>
          </p:cNvSpPr>
          <p:nvPr>
            <p:ph type="title"/>
          </p:nvPr>
        </p:nvSpPr>
        <p:spPr>
          <a:xfrm>
            <a:off x="486697" y="629267"/>
            <a:ext cx="6939116" cy="1016654"/>
          </a:xfrm>
        </p:spPr>
        <p:txBody>
          <a:bodyPr>
            <a:normAutofit/>
          </a:bodyPr>
          <a:lstStyle/>
          <a:p>
            <a:pPr>
              <a:lnSpc>
                <a:spcPct val="90000"/>
              </a:lnSpc>
            </a:pPr>
            <a:r>
              <a:rPr lang="en-GB" sz="3300">
                <a:solidFill>
                  <a:srgbClr val="EBEBEB"/>
                </a:solidFill>
              </a:rPr>
              <a:t>Starting a Business as an LLP - Aims</a:t>
            </a:r>
          </a:p>
        </p:txBody>
      </p:sp>
      <p:sp>
        <p:nvSpPr>
          <p:cNvPr id="14" name="Rectangle 13">
            <a:extLst>
              <a:ext uri="{FF2B5EF4-FFF2-40B4-BE49-F238E27FC236}">
                <a16:creationId xmlns:a16="http://schemas.microsoft.com/office/drawing/2014/main" id="{7B0D28F5-B926-4D9B-9413-91E73A4C6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803DACBA-68C7-B8F3-07D2-D3556F12F23E}"/>
              </a:ext>
            </a:extLst>
          </p:cNvPr>
          <p:cNvSpPr>
            <a:spLocks noGrp="1"/>
          </p:cNvSpPr>
          <p:nvPr>
            <p:ph type="sldNum" sz="quarter" idx="12"/>
          </p:nvPr>
        </p:nvSpPr>
        <p:spPr>
          <a:xfrm>
            <a:off x="7764405" y="295729"/>
            <a:ext cx="628649" cy="767687"/>
          </a:xfrm>
        </p:spPr>
        <p:txBody>
          <a:bodyPr>
            <a:normAutofit/>
          </a:bodyPr>
          <a:lstStyle/>
          <a:p>
            <a:pPr>
              <a:spcAft>
                <a:spcPts val="600"/>
              </a:spcAft>
              <a:defRPr/>
            </a:pPr>
            <a:fld id="{EAFBE94A-D415-4619-A168-F488F4CEF751}" type="slidenum">
              <a:rPr lang="en-GB" altLang="en-US">
                <a:solidFill>
                  <a:srgbClr val="FFFFFF"/>
                </a:solidFill>
              </a:rPr>
              <a:pPr>
                <a:spcAft>
                  <a:spcPts val="600"/>
                </a:spcAft>
                <a:defRPr/>
              </a:pPr>
              <a:t>2</a:t>
            </a:fld>
            <a:endParaRPr lang="en-GB" altLang="en-US">
              <a:solidFill>
                <a:srgbClr val="FFFFFF"/>
              </a:solidFill>
            </a:endParaRPr>
          </a:p>
        </p:txBody>
      </p:sp>
      <p:sp>
        <p:nvSpPr>
          <p:cNvPr id="16" name="Freeform: Shape 15">
            <a:extLst>
              <a:ext uri="{FF2B5EF4-FFF2-40B4-BE49-F238E27FC236}">
                <a16:creationId xmlns:a16="http://schemas.microsoft.com/office/drawing/2014/main" id="{2B3D24C5-CE61-47C8-A0D0-C767528D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2"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6" name="Content Placeholder 2">
            <a:extLst>
              <a:ext uri="{FF2B5EF4-FFF2-40B4-BE49-F238E27FC236}">
                <a16:creationId xmlns:a16="http://schemas.microsoft.com/office/drawing/2014/main" id="{0BDDD5F7-F89E-AFA0-6085-D2997359B518}"/>
              </a:ext>
            </a:extLst>
          </p:cNvPr>
          <p:cNvGraphicFramePr>
            <a:graphicFrameLocks noGrp="1"/>
          </p:cNvGraphicFramePr>
          <p:nvPr>
            <p:ph idx="1"/>
            <p:extLst>
              <p:ext uri="{D42A27DB-BD31-4B8C-83A1-F6EECF244321}">
                <p14:modId xmlns:p14="http://schemas.microsoft.com/office/powerpoint/2010/main" val="2496499870"/>
              </p:ext>
            </p:extLst>
          </p:nvPr>
        </p:nvGraphicFramePr>
        <p:xfrm>
          <a:off x="486697" y="2810256"/>
          <a:ext cx="8171528"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377926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Freeform 7">
            <a:extLst>
              <a:ext uri="{FF2B5EF4-FFF2-40B4-BE49-F238E27FC236}">
                <a16:creationId xmlns:a16="http://schemas.microsoft.com/office/drawing/2014/main" id="{70B343FF-2E23-43A4-A06E-58C732FF5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78626DA-8D1D-C61A-414C-9064DE3BFC24}"/>
              </a:ext>
            </a:extLst>
          </p:cNvPr>
          <p:cNvSpPr>
            <a:spLocks noGrp="1"/>
          </p:cNvSpPr>
          <p:nvPr>
            <p:ph type="title"/>
          </p:nvPr>
        </p:nvSpPr>
        <p:spPr>
          <a:xfrm>
            <a:off x="486697" y="629267"/>
            <a:ext cx="6939116" cy="1016654"/>
          </a:xfrm>
        </p:spPr>
        <p:txBody>
          <a:bodyPr>
            <a:normAutofit/>
          </a:bodyPr>
          <a:lstStyle/>
          <a:p>
            <a:r>
              <a:rPr lang="en-GB" dirty="0"/>
              <a:t>LLP’s</a:t>
            </a:r>
          </a:p>
        </p:txBody>
      </p:sp>
      <p:sp>
        <p:nvSpPr>
          <p:cNvPr id="4" name="Slide Number Placeholder 3">
            <a:extLst>
              <a:ext uri="{FF2B5EF4-FFF2-40B4-BE49-F238E27FC236}">
                <a16:creationId xmlns:a16="http://schemas.microsoft.com/office/drawing/2014/main" id="{E71BBC64-647E-6693-82F6-DA6A806B23A2}"/>
              </a:ext>
            </a:extLst>
          </p:cNvPr>
          <p:cNvSpPr>
            <a:spLocks noGrp="1"/>
          </p:cNvSpPr>
          <p:nvPr>
            <p:ph type="sldNum" sz="quarter" idx="12"/>
          </p:nvPr>
        </p:nvSpPr>
        <p:spPr>
          <a:xfrm>
            <a:off x="7764405" y="295729"/>
            <a:ext cx="628649" cy="767687"/>
          </a:xfrm>
        </p:spPr>
        <p:txBody>
          <a:bodyPr>
            <a:normAutofit/>
          </a:bodyPr>
          <a:lstStyle/>
          <a:p>
            <a:pPr>
              <a:spcAft>
                <a:spcPts val="600"/>
              </a:spcAft>
              <a:defRPr/>
            </a:pPr>
            <a:fld id="{EAFBE94A-D415-4619-A168-F488F4CEF751}" type="slidenum">
              <a:rPr lang="en-GB" altLang="en-US" smtClean="0"/>
              <a:pPr>
                <a:spcAft>
                  <a:spcPts val="600"/>
                </a:spcAft>
                <a:defRPr/>
              </a:pPr>
              <a:t>3</a:t>
            </a:fld>
            <a:endParaRPr lang="en-GB" altLang="en-US"/>
          </a:p>
        </p:txBody>
      </p:sp>
      <p:sp>
        <p:nvSpPr>
          <p:cNvPr id="13" name="Rectangle 12">
            <a:extLst>
              <a:ext uri="{FF2B5EF4-FFF2-40B4-BE49-F238E27FC236}">
                <a16:creationId xmlns:a16="http://schemas.microsoft.com/office/drawing/2014/main" id="{90471E06-C9EC-4B3D-9080-2D75FF3AF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924298"/>
            <a:ext cx="9144313"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5">
            <a:extLst>
              <a:ext uri="{FF2B5EF4-FFF2-40B4-BE49-F238E27FC236}">
                <a16:creationId xmlns:a16="http://schemas.microsoft.com/office/drawing/2014/main" id="{6AF66A71-3CC4-4EE2-A759-0F0ACE6C4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3772"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GB"/>
          </a:p>
        </p:txBody>
      </p:sp>
      <p:sp>
        <p:nvSpPr>
          <p:cNvPr id="3" name="Content Placeholder 2">
            <a:extLst>
              <a:ext uri="{FF2B5EF4-FFF2-40B4-BE49-F238E27FC236}">
                <a16:creationId xmlns:a16="http://schemas.microsoft.com/office/drawing/2014/main" id="{0A9C37CC-E7C0-878E-943F-61225025C306}"/>
              </a:ext>
            </a:extLst>
          </p:cNvPr>
          <p:cNvSpPr>
            <a:spLocks noGrp="1"/>
          </p:cNvSpPr>
          <p:nvPr>
            <p:ph idx="1"/>
          </p:nvPr>
        </p:nvSpPr>
        <p:spPr>
          <a:xfrm>
            <a:off x="486698" y="2548281"/>
            <a:ext cx="5610165" cy="4309719"/>
          </a:xfrm>
        </p:spPr>
        <p:txBody>
          <a:bodyPr>
            <a:normAutofit lnSpcReduction="10000"/>
          </a:bodyPr>
          <a:lstStyle/>
          <a:p>
            <a:pPr>
              <a:lnSpc>
                <a:spcPct val="90000"/>
              </a:lnSpc>
            </a:pPr>
            <a:r>
              <a:rPr lang="en-GB" sz="1400" b="1" dirty="0">
                <a:solidFill>
                  <a:schemeClr val="bg1"/>
                </a:solidFill>
              </a:rPr>
              <a:t>Limited Liability Partnerships Act 2000 (LLPA 2000)</a:t>
            </a:r>
          </a:p>
          <a:p>
            <a:pPr>
              <a:lnSpc>
                <a:spcPct val="90000"/>
              </a:lnSpc>
            </a:pPr>
            <a:r>
              <a:rPr lang="en-GB" sz="1400" dirty="0">
                <a:solidFill>
                  <a:schemeClr val="bg1"/>
                </a:solidFill>
              </a:rPr>
              <a:t>LLPS were established in 2001 to address concerns regarding unlimited liability in ordinary partnerships. These concerns grew as professional partnerships increased in size, complexity, and specialization, making it harder for individual partners to monitor each other's risks. </a:t>
            </a:r>
          </a:p>
          <a:p>
            <a:pPr>
              <a:lnSpc>
                <a:spcPct val="90000"/>
              </a:lnSpc>
            </a:pPr>
            <a:r>
              <a:rPr lang="en-GB" sz="1400" dirty="0">
                <a:solidFill>
                  <a:schemeClr val="bg1"/>
                </a:solidFill>
              </a:rPr>
              <a:t>An LLP functions as a separate legal entity from its partners, and it offers the advantage of limited liability, meaning a partner's liability is generally limited to their agreed contribution to the LLP. Despite this, LLPs retain many similarities to ordinary partnerships, including default statutory rules (unless overridden by agreement) and the principle that all partners have equal management rights. </a:t>
            </a:r>
          </a:p>
          <a:p>
            <a:pPr>
              <a:lnSpc>
                <a:spcPct val="90000"/>
              </a:lnSpc>
            </a:pPr>
            <a:r>
              <a:rPr lang="en-GB" sz="1400" dirty="0">
                <a:solidFill>
                  <a:schemeClr val="bg1"/>
                </a:solidFill>
              </a:rPr>
              <a:t>Because an LLP is a distinct legal entity, it must be formally registered with the Registrar of Companies. Additionally, it is highly recommended that partners create a written LLP agreement to customize or replace the default statutory rules. While starting an LLP involves many of the same considerations as other business structures, this chapter highlights the main differences and begins with the incorporation process</a:t>
            </a:r>
          </a:p>
          <a:p>
            <a:pPr>
              <a:lnSpc>
                <a:spcPct val="90000"/>
              </a:lnSpc>
            </a:pPr>
            <a:endParaRPr lang="en-GB" sz="1400" dirty="0">
              <a:solidFill>
                <a:schemeClr val="bg1"/>
              </a:solidFill>
            </a:endParaRPr>
          </a:p>
        </p:txBody>
      </p:sp>
      <p:pic>
        <p:nvPicPr>
          <p:cNvPr id="8" name="Graphic 7" descr="Contract">
            <a:extLst>
              <a:ext uri="{FF2B5EF4-FFF2-40B4-BE49-F238E27FC236}">
                <a16:creationId xmlns:a16="http://schemas.microsoft.com/office/drawing/2014/main" id="{46E58BB8-967C-408F-B936-17C28FB5D50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097404" y="3099163"/>
            <a:ext cx="2560253" cy="2560253"/>
          </a:xfrm>
          <a:prstGeom prst="rect">
            <a:avLst/>
          </a:prstGeom>
          <a:effectLst/>
        </p:spPr>
      </p:pic>
    </p:spTree>
    <p:extLst>
      <p:ext uri="{BB962C8B-B14F-4D97-AF65-F5344CB8AC3E}">
        <p14:creationId xmlns:p14="http://schemas.microsoft.com/office/powerpoint/2010/main" val="664408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 name="Freeform 7">
            <a:extLst>
              <a:ext uri="{FF2B5EF4-FFF2-40B4-BE49-F238E27FC236}">
                <a16:creationId xmlns:a16="http://schemas.microsoft.com/office/drawing/2014/main" id="{70B343FF-2E23-43A4-A06E-58C732FF5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B1D1DE4-4422-9679-8ED6-761CD0C07FEB}"/>
              </a:ext>
            </a:extLst>
          </p:cNvPr>
          <p:cNvSpPr>
            <a:spLocks noGrp="1"/>
          </p:cNvSpPr>
          <p:nvPr>
            <p:ph type="title"/>
          </p:nvPr>
        </p:nvSpPr>
        <p:spPr>
          <a:xfrm>
            <a:off x="486697" y="629267"/>
            <a:ext cx="6939116" cy="1016654"/>
          </a:xfrm>
        </p:spPr>
        <p:txBody>
          <a:bodyPr>
            <a:normAutofit/>
          </a:bodyPr>
          <a:lstStyle/>
          <a:p>
            <a:r>
              <a:rPr lang="en-GB"/>
              <a:t>Think….</a:t>
            </a:r>
            <a:endParaRPr lang="en-GB" dirty="0"/>
          </a:p>
        </p:txBody>
      </p:sp>
      <p:sp>
        <p:nvSpPr>
          <p:cNvPr id="4" name="Slide Number Placeholder 3">
            <a:extLst>
              <a:ext uri="{FF2B5EF4-FFF2-40B4-BE49-F238E27FC236}">
                <a16:creationId xmlns:a16="http://schemas.microsoft.com/office/drawing/2014/main" id="{246573AB-EC75-0E8A-5422-63AA20B25A11}"/>
              </a:ext>
            </a:extLst>
          </p:cNvPr>
          <p:cNvSpPr>
            <a:spLocks noGrp="1"/>
          </p:cNvSpPr>
          <p:nvPr>
            <p:ph type="sldNum" sz="quarter" idx="12"/>
          </p:nvPr>
        </p:nvSpPr>
        <p:spPr>
          <a:xfrm>
            <a:off x="7764405" y="295729"/>
            <a:ext cx="628649" cy="767687"/>
          </a:xfrm>
        </p:spPr>
        <p:txBody>
          <a:bodyPr>
            <a:normAutofit/>
          </a:bodyPr>
          <a:lstStyle/>
          <a:p>
            <a:pPr>
              <a:spcAft>
                <a:spcPts val="600"/>
              </a:spcAft>
              <a:defRPr/>
            </a:pPr>
            <a:fld id="{EAFBE94A-D415-4619-A168-F488F4CEF751}" type="slidenum">
              <a:rPr lang="en-GB" altLang="en-US" smtClean="0"/>
              <a:pPr>
                <a:spcAft>
                  <a:spcPts val="600"/>
                </a:spcAft>
                <a:defRPr/>
              </a:pPr>
              <a:t>4</a:t>
            </a:fld>
            <a:endParaRPr lang="en-GB" altLang="en-US"/>
          </a:p>
        </p:txBody>
      </p:sp>
      <p:sp>
        <p:nvSpPr>
          <p:cNvPr id="26" name="Rectangle 25">
            <a:extLst>
              <a:ext uri="{FF2B5EF4-FFF2-40B4-BE49-F238E27FC236}">
                <a16:creationId xmlns:a16="http://schemas.microsoft.com/office/drawing/2014/main" id="{90471E06-C9EC-4B3D-9080-2D75FF3AF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924298"/>
            <a:ext cx="9144313"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5">
            <a:extLst>
              <a:ext uri="{FF2B5EF4-FFF2-40B4-BE49-F238E27FC236}">
                <a16:creationId xmlns:a16="http://schemas.microsoft.com/office/drawing/2014/main" id="{6AF66A71-3CC4-4EE2-A759-0F0ACE6C4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3772"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GB"/>
          </a:p>
        </p:txBody>
      </p:sp>
      <p:sp>
        <p:nvSpPr>
          <p:cNvPr id="3" name="Content Placeholder 2">
            <a:extLst>
              <a:ext uri="{FF2B5EF4-FFF2-40B4-BE49-F238E27FC236}">
                <a16:creationId xmlns:a16="http://schemas.microsoft.com/office/drawing/2014/main" id="{91C6B05D-7414-F299-264F-383DE1754F97}"/>
              </a:ext>
            </a:extLst>
          </p:cNvPr>
          <p:cNvSpPr>
            <a:spLocks noGrp="1"/>
          </p:cNvSpPr>
          <p:nvPr>
            <p:ph idx="1"/>
          </p:nvPr>
        </p:nvSpPr>
        <p:spPr>
          <a:xfrm>
            <a:off x="486698" y="2548281"/>
            <a:ext cx="5365201" cy="3658689"/>
          </a:xfrm>
        </p:spPr>
        <p:txBody>
          <a:bodyPr>
            <a:normAutofit/>
          </a:bodyPr>
          <a:lstStyle/>
          <a:p>
            <a:r>
              <a:rPr lang="en-GB" dirty="0">
                <a:solidFill>
                  <a:schemeClr val="bg1"/>
                </a:solidFill>
              </a:rPr>
              <a:t>Can you explain in your own words why a larger professional firm might choose to set up as an LLP rather than an ordinary partnership?</a:t>
            </a:r>
          </a:p>
          <a:p>
            <a:endParaRPr lang="en-GB" dirty="0">
              <a:solidFill>
                <a:schemeClr val="bg1"/>
              </a:solidFill>
            </a:endParaRPr>
          </a:p>
          <a:p>
            <a:r>
              <a:rPr lang="en-GB" dirty="0">
                <a:solidFill>
                  <a:schemeClr val="bg1"/>
                </a:solidFill>
              </a:rPr>
              <a:t>How do you think this structure influences how partners might view the risks taken by other members of the firm?</a:t>
            </a:r>
          </a:p>
        </p:txBody>
      </p:sp>
      <p:pic>
        <p:nvPicPr>
          <p:cNvPr id="8" name="Graphic 7" descr="Handshake">
            <a:extLst>
              <a:ext uri="{FF2B5EF4-FFF2-40B4-BE49-F238E27FC236}">
                <a16:creationId xmlns:a16="http://schemas.microsoft.com/office/drawing/2014/main" id="{94E14B7E-E8BA-C193-E66C-37C643539CA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7404" y="3099163"/>
            <a:ext cx="2560253" cy="2560253"/>
          </a:xfrm>
          <a:prstGeom prst="rect">
            <a:avLst/>
          </a:prstGeom>
          <a:effectLst/>
        </p:spPr>
      </p:pic>
    </p:spTree>
    <p:extLst>
      <p:ext uri="{BB962C8B-B14F-4D97-AF65-F5344CB8AC3E}">
        <p14:creationId xmlns:p14="http://schemas.microsoft.com/office/powerpoint/2010/main" val="168038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Rectangle 1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ED4FC414-7142-2A0D-89C3-F5F905A09428}"/>
              </a:ext>
            </a:extLst>
          </p:cNvPr>
          <p:cNvSpPr>
            <a:spLocks noGrp="1"/>
          </p:cNvSpPr>
          <p:nvPr>
            <p:ph type="sldNum" sz="quarter" idx="12"/>
          </p:nvPr>
        </p:nvSpPr>
        <p:spPr>
          <a:xfrm>
            <a:off x="7764405" y="295729"/>
            <a:ext cx="628649" cy="767687"/>
          </a:xfrm>
        </p:spPr>
        <p:txBody>
          <a:bodyPr>
            <a:normAutofit/>
          </a:bodyPr>
          <a:lstStyle/>
          <a:p>
            <a:pPr>
              <a:spcAft>
                <a:spcPts val="600"/>
              </a:spcAft>
              <a:defRPr/>
            </a:pPr>
            <a:fld id="{EAFBE94A-D415-4619-A168-F488F4CEF751}" type="slidenum">
              <a:rPr lang="en-GB" altLang="en-US">
                <a:solidFill>
                  <a:srgbClr val="FFFFFF"/>
                </a:solidFill>
              </a:rPr>
              <a:pPr>
                <a:spcAft>
                  <a:spcPts val="600"/>
                </a:spcAft>
                <a:defRPr/>
              </a:pPr>
              <a:t>5</a:t>
            </a:fld>
            <a:endParaRPr lang="en-GB" altLang="en-US">
              <a:solidFill>
                <a:srgbClr val="FFFFFF"/>
              </a:solidFill>
            </a:endParaRPr>
          </a:p>
        </p:txBody>
      </p:sp>
      <p:sp>
        <p:nvSpPr>
          <p:cNvPr id="1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5" name="Freeform: Shape 1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B8E0A59A-B15B-EF80-DE75-399F64FF1198}"/>
              </a:ext>
            </a:extLst>
          </p:cNvPr>
          <p:cNvSpPr>
            <a:spLocks noGrp="1"/>
          </p:cNvSpPr>
          <p:nvPr>
            <p:ph type="title"/>
          </p:nvPr>
        </p:nvSpPr>
        <p:spPr>
          <a:xfrm>
            <a:off x="827484" y="452718"/>
            <a:ext cx="6710641" cy="1400530"/>
          </a:xfrm>
        </p:spPr>
        <p:txBody>
          <a:bodyPr anchor="ctr">
            <a:normAutofit/>
          </a:bodyPr>
          <a:lstStyle/>
          <a:p>
            <a:r>
              <a:rPr lang="en-GB">
                <a:solidFill>
                  <a:srgbClr val="FFFFFF"/>
                </a:solidFill>
              </a:rPr>
              <a:t>Incorporating an LLP</a:t>
            </a:r>
          </a:p>
        </p:txBody>
      </p:sp>
      <p:sp>
        <p:nvSpPr>
          <p:cNvPr id="3" name="Content Placeholder 2">
            <a:extLst>
              <a:ext uri="{FF2B5EF4-FFF2-40B4-BE49-F238E27FC236}">
                <a16:creationId xmlns:a16="http://schemas.microsoft.com/office/drawing/2014/main" id="{573AF1B3-4E31-0A37-06BE-DA8488D7C6FA}"/>
              </a:ext>
            </a:extLst>
          </p:cNvPr>
          <p:cNvSpPr>
            <a:spLocks noGrp="1"/>
          </p:cNvSpPr>
          <p:nvPr>
            <p:ph idx="1"/>
          </p:nvPr>
        </p:nvSpPr>
        <p:spPr>
          <a:xfrm>
            <a:off x="827484" y="2763520"/>
            <a:ext cx="6709905" cy="3484879"/>
          </a:xfrm>
        </p:spPr>
        <p:txBody>
          <a:bodyPr>
            <a:normAutofit/>
          </a:bodyPr>
          <a:lstStyle/>
          <a:p>
            <a:pPr>
              <a:lnSpc>
                <a:spcPct val="90000"/>
              </a:lnSpc>
            </a:pPr>
            <a:r>
              <a:rPr lang="en-GB" sz="800"/>
              <a:t>s2(1) provides that, for an LLP to be incorporated:</a:t>
            </a:r>
          </a:p>
          <a:p>
            <a:pPr>
              <a:lnSpc>
                <a:spcPct val="90000"/>
              </a:lnSpc>
            </a:pPr>
            <a:endParaRPr lang="en-GB" sz="800"/>
          </a:p>
          <a:p>
            <a:pPr>
              <a:lnSpc>
                <a:spcPct val="90000"/>
              </a:lnSpc>
            </a:pPr>
            <a:r>
              <a:rPr lang="en-GB" sz="800"/>
              <a:t>(a)   two or more persons associated for carrying on a lawful business with a view to profit must have subscribed their names to (in other words, agreed to) an incorporation document; and</a:t>
            </a:r>
          </a:p>
          <a:p>
            <a:pPr>
              <a:lnSpc>
                <a:spcPct val="90000"/>
              </a:lnSpc>
            </a:pPr>
            <a:endParaRPr lang="en-GB" sz="800"/>
          </a:p>
          <a:p>
            <a:pPr>
              <a:lnSpc>
                <a:spcPct val="90000"/>
              </a:lnSpc>
            </a:pPr>
            <a:r>
              <a:rPr lang="en-GB" sz="800"/>
              <a:t>(b)   the incorporation document must have been delivered to the Registrar of Companies at Companies House; together with</a:t>
            </a:r>
          </a:p>
          <a:p>
            <a:pPr>
              <a:lnSpc>
                <a:spcPct val="90000"/>
              </a:lnSpc>
            </a:pPr>
            <a:endParaRPr lang="en-GB" sz="800"/>
          </a:p>
          <a:p>
            <a:pPr>
              <a:lnSpc>
                <a:spcPct val="90000"/>
              </a:lnSpc>
            </a:pPr>
            <a:r>
              <a:rPr lang="en-GB" sz="800"/>
              <a:t>(c)   a statement that the requirements in (a) have been complied with.</a:t>
            </a:r>
          </a:p>
          <a:p>
            <a:pPr>
              <a:lnSpc>
                <a:spcPct val="90000"/>
              </a:lnSpc>
            </a:pPr>
            <a:endParaRPr lang="en-GB" sz="800"/>
          </a:p>
          <a:p>
            <a:pPr>
              <a:lnSpc>
                <a:spcPct val="90000"/>
              </a:lnSpc>
            </a:pPr>
            <a:r>
              <a:rPr lang="en-GB" sz="800"/>
              <a:t>A fee must be paid when the documents are filed at Companies House.</a:t>
            </a:r>
          </a:p>
          <a:p>
            <a:pPr>
              <a:lnSpc>
                <a:spcPct val="90000"/>
              </a:lnSpc>
            </a:pPr>
            <a:endParaRPr lang="en-GB" sz="800"/>
          </a:p>
          <a:p>
            <a:pPr>
              <a:lnSpc>
                <a:spcPct val="90000"/>
              </a:lnSpc>
            </a:pPr>
            <a:r>
              <a:rPr lang="en-GB" sz="800"/>
              <a:t>Many documents which must be filed at Companies House can be filed electronically. PDF versions of many Companies House forms can also be downloaded from its website. If you would like to look at some Companies House forms, the address is www.companieshouse.gov.uk. Be cautious about using Google to search for Companies House, because many of the results will take you to agencies offering incorporation services in return for a fee – even if their names look similar to “Companies House”.</a:t>
            </a:r>
          </a:p>
        </p:txBody>
      </p:sp>
    </p:spTree>
    <p:extLst>
      <p:ext uri="{BB962C8B-B14F-4D97-AF65-F5344CB8AC3E}">
        <p14:creationId xmlns:p14="http://schemas.microsoft.com/office/powerpoint/2010/main" val="197476163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Rectangle 1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9C94BB7C-2F57-562E-ACAF-FA72160C3AAA}"/>
              </a:ext>
            </a:extLst>
          </p:cNvPr>
          <p:cNvSpPr>
            <a:spLocks noGrp="1"/>
          </p:cNvSpPr>
          <p:nvPr>
            <p:ph type="sldNum" sz="quarter" idx="12"/>
          </p:nvPr>
        </p:nvSpPr>
        <p:spPr>
          <a:xfrm>
            <a:off x="7764405" y="295729"/>
            <a:ext cx="628649" cy="767687"/>
          </a:xfrm>
        </p:spPr>
        <p:txBody>
          <a:bodyPr>
            <a:normAutofit/>
          </a:bodyPr>
          <a:lstStyle/>
          <a:p>
            <a:pPr>
              <a:spcAft>
                <a:spcPts val="600"/>
              </a:spcAft>
              <a:defRPr/>
            </a:pPr>
            <a:fld id="{EAFBE94A-D415-4619-A168-F488F4CEF751}" type="slidenum">
              <a:rPr lang="en-GB" altLang="en-US">
                <a:solidFill>
                  <a:srgbClr val="FFFFFF"/>
                </a:solidFill>
              </a:rPr>
              <a:pPr>
                <a:spcAft>
                  <a:spcPts val="600"/>
                </a:spcAft>
                <a:defRPr/>
              </a:pPr>
              <a:t>6</a:t>
            </a:fld>
            <a:endParaRPr lang="en-GB" altLang="en-US">
              <a:solidFill>
                <a:srgbClr val="FFFFFF"/>
              </a:solidFill>
            </a:endParaRPr>
          </a:p>
        </p:txBody>
      </p:sp>
      <p:sp>
        <p:nvSpPr>
          <p:cNvPr id="1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5" name="Freeform: Shape 1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70F22D7B-E11D-78B6-1F80-30535587B756}"/>
              </a:ext>
            </a:extLst>
          </p:cNvPr>
          <p:cNvSpPr>
            <a:spLocks noGrp="1"/>
          </p:cNvSpPr>
          <p:nvPr>
            <p:ph type="title"/>
          </p:nvPr>
        </p:nvSpPr>
        <p:spPr>
          <a:xfrm>
            <a:off x="827484" y="452718"/>
            <a:ext cx="6710641" cy="1400530"/>
          </a:xfrm>
        </p:spPr>
        <p:txBody>
          <a:bodyPr anchor="ctr">
            <a:normAutofit/>
          </a:bodyPr>
          <a:lstStyle/>
          <a:p>
            <a:r>
              <a:rPr lang="en-GB">
                <a:solidFill>
                  <a:srgbClr val="FFFFFF"/>
                </a:solidFill>
              </a:rPr>
              <a:t>Incorporating an LLP</a:t>
            </a:r>
          </a:p>
        </p:txBody>
      </p:sp>
      <p:sp>
        <p:nvSpPr>
          <p:cNvPr id="3" name="Content Placeholder 2">
            <a:extLst>
              <a:ext uri="{FF2B5EF4-FFF2-40B4-BE49-F238E27FC236}">
                <a16:creationId xmlns:a16="http://schemas.microsoft.com/office/drawing/2014/main" id="{3906DA84-94D2-9574-179D-50CAD6BCC40B}"/>
              </a:ext>
            </a:extLst>
          </p:cNvPr>
          <p:cNvSpPr>
            <a:spLocks noGrp="1"/>
          </p:cNvSpPr>
          <p:nvPr>
            <p:ph idx="1"/>
          </p:nvPr>
        </p:nvSpPr>
        <p:spPr>
          <a:xfrm>
            <a:off x="827484" y="2763520"/>
            <a:ext cx="7272908" cy="3798751"/>
          </a:xfrm>
        </p:spPr>
        <p:txBody>
          <a:bodyPr>
            <a:normAutofit/>
          </a:bodyPr>
          <a:lstStyle/>
          <a:p>
            <a:pPr>
              <a:lnSpc>
                <a:spcPct val="90000"/>
              </a:lnSpc>
            </a:pPr>
            <a:r>
              <a:rPr lang="en-GB" sz="1600" dirty="0"/>
              <a:t>Incorporating an LLP involves more formal procedures than an ordinary partnership because the LLP is a separate legal person. This process is managed by the Registrar of Companies at Companies House. To form an LLP, the partners must complete and file specific documents with the Registrar. </a:t>
            </a:r>
          </a:p>
          <a:p>
            <a:pPr>
              <a:lnSpc>
                <a:spcPct val="90000"/>
              </a:lnSpc>
            </a:pPr>
            <a:r>
              <a:rPr lang="en-GB" sz="1600" dirty="0"/>
              <a:t>Part of the incorporation process includes providing information that becomes part of a publicly accessible register, which helps ensure transparency and prevents the structure from being used to conceal identities. Partners must also report changes in their information, such as updates to the list of partners, to the Registrar. </a:t>
            </a:r>
          </a:p>
          <a:p>
            <a:pPr>
              <a:lnSpc>
                <a:spcPct val="90000"/>
              </a:lnSpc>
            </a:pPr>
            <a:r>
              <a:rPr lang="en-GB" sz="1600" dirty="0"/>
              <a:t>Once the Registrar of Companies is satisfied that all legal requirements have been met, they issue a certificate of incorporation. This document serves as conclusive evidence that the LLP has been validly formed, effective from the date stated on the certificate. </a:t>
            </a:r>
          </a:p>
          <a:p>
            <a:pPr marL="0" indent="0">
              <a:lnSpc>
                <a:spcPct val="90000"/>
              </a:lnSpc>
              <a:buNone/>
            </a:pPr>
            <a:endParaRPr lang="en-GB" sz="1600" dirty="0"/>
          </a:p>
        </p:txBody>
      </p:sp>
    </p:spTree>
    <p:extLst>
      <p:ext uri="{BB962C8B-B14F-4D97-AF65-F5344CB8AC3E}">
        <p14:creationId xmlns:p14="http://schemas.microsoft.com/office/powerpoint/2010/main" val="251104584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 name="Freeform 7">
            <a:extLst>
              <a:ext uri="{FF2B5EF4-FFF2-40B4-BE49-F238E27FC236}">
                <a16:creationId xmlns:a16="http://schemas.microsoft.com/office/drawing/2014/main" id="{C807F40B-215E-4016-86B5-D8D5B7CF7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33FADDD-83A9-3F95-591F-5A1AEF8C0C1C}"/>
              </a:ext>
            </a:extLst>
          </p:cNvPr>
          <p:cNvSpPr>
            <a:spLocks noGrp="1"/>
          </p:cNvSpPr>
          <p:nvPr>
            <p:ph type="title"/>
          </p:nvPr>
        </p:nvSpPr>
        <p:spPr>
          <a:xfrm>
            <a:off x="486697" y="629267"/>
            <a:ext cx="6939116" cy="1016654"/>
          </a:xfrm>
        </p:spPr>
        <p:txBody>
          <a:bodyPr>
            <a:normAutofit/>
          </a:bodyPr>
          <a:lstStyle/>
          <a:p>
            <a:r>
              <a:rPr lang="en-GB"/>
              <a:t>Think…</a:t>
            </a:r>
            <a:endParaRPr lang="en-GB" dirty="0"/>
          </a:p>
        </p:txBody>
      </p:sp>
      <p:sp>
        <p:nvSpPr>
          <p:cNvPr id="4" name="Slide Number Placeholder 3">
            <a:extLst>
              <a:ext uri="{FF2B5EF4-FFF2-40B4-BE49-F238E27FC236}">
                <a16:creationId xmlns:a16="http://schemas.microsoft.com/office/drawing/2014/main" id="{97B49213-BE61-78DE-0C44-979D1A6E067D}"/>
              </a:ext>
            </a:extLst>
          </p:cNvPr>
          <p:cNvSpPr>
            <a:spLocks noGrp="1"/>
          </p:cNvSpPr>
          <p:nvPr>
            <p:ph type="sldNum" sz="quarter" idx="12"/>
          </p:nvPr>
        </p:nvSpPr>
        <p:spPr>
          <a:xfrm>
            <a:off x="7764405" y="295729"/>
            <a:ext cx="628649" cy="767687"/>
          </a:xfrm>
        </p:spPr>
        <p:txBody>
          <a:bodyPr>
            <a:normAutofit/>
          </a:bodyPr>
          <a:lstStyle/>
          <a:p>
            <a:pPr>
              <a:spcAft>
                <a:spcPts val="600"/>
              </a:spcAft>
              <a:defRPr/>
            </a:pPr>
            <a:fld id="{EAFBE94A-D415-4619-A168-F488F4CEF751}" type="slidenum">
              <a:rPr lang="en-GB" altLang="en-US" smtClean="0"/>
              <a:pPr>
                <a:spcAft>
                  <a:spcPts val="600"/>
                </a:spcAft>
                <a:defRPr/>
              </a:pPr>
              <a:t>7</a:t>
            </a:fld>
            <a:endParaRPr lang="en-GB" altLang="en-US"/>
          </a:p>
        </p:txBody>
      </p:sp>
      <p:sp>
        <p:nvSpPr>
          <p:cNvPr id="20" name="Rectangle 19">
            <a:extLst>
              <a:ext uri="{FF2B5EF4-FFF2-40B4-BE49-F238E27FC236}">
                <a16:creationId xmlns:a16="http://schemas.microsoft.com/office/drawing/2014/main" id="{399666CB-33C7-4715-9945-065608444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924298"/>
            <a:ext cx="9144313"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5">
            <a:extLst>
              <a:ext uri="{FF2B5EF4-FFF2-40B4-BE49-F238E27FC236}">
                <a16:creationId xmlns:a16="http://schemas.microsoft.com/office/drawing/2014/main" id="{AB134A2B-B40D-404D-89C2-5D5ED1106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3772"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GB"/>
          </a:p>
        </p:txBody>
      </p:sp>
      <p:pic>
        <p:nvPicPr>
          <p:cNvPr id="8" name="Graphic 7" descr="Questions">
            <a:extLst>
              <a:ext uri="{FF2B5EF4-FFF2-40B4-BE49-F238E27FC236}">
                <a16:creationId xmlns:a16="http://schemas.microsoft.com/office/drawing/2014/main" id="{3C8E226B-5A6C-8FE3-7A64-EE2DAAEFFA8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90113" y="3099098"/>
            <a:ext cx="2560383" cy="2560383"/>
          </a:xfrm>
          <a:prstGeom prst="rect">
            <a:avLst/>
          </a:prstGeom>
          <a:effectLst/>
        </p:spPr>
      </p:pic>
      <p:sp>
        <p:nvSpPr>
          <p:cNvPr id="3" name="Content Placeholder 2">
            <a:extLst>
              <a:ext uri="{FF2B5EF4-FFF2-40B4-BE49-F238E27FC236}">
                <a16:creationId xmlns:a16="http://schemas.microsoft.com/office/drawing/2014/main" id="{D268D609-58BA-DEF7-6FCB-A517960A6B7C}"/>
              </a:ext>
            </a:extLst>
          </p:cNvPr>
          <p:cNvSpPr>
            <a:spLocks noGrp="1"/>
          </p:cNvSpPr>
          <p:nvPr>
            <p:ph idx="1"/>
          </p:nvPr>
        </p:nvSpPr>
        <p:spPr>
          <a:xfrm>
            <a:off x="3292062" y="2548281"/>
            <a:ext cx="5365709" cy="3658689"/>
          </a:xfrm>
        </p:spPr>
        <p:txBody>
          <a:bodyPr>
            <a:normAutofit/>
          </a:bodyPr>
          <a:lstStyle/>
          <a:p>
            <a:r>
              <a:rPr lang="en-GB">
                <a:solidFill>
                  <a:schemeClr val="bg1"/>
                </a:solidFill>
              </a:rPr>
              <a:t>Based on what you've learned about the requirement for public disclosure, why do you think it is important for the information about an LLP's partners to be publicly available?</a:t>
            </a:r>
          </a:p>
        </p:txBody>
      </p:sp>
    </p:spTree>
    <p:extLst>
      <p:ext uri="{BB962C8B-B14F-4D97-AF65-F5344CB8AC3E}">
        <p14:creationId xmlns:p14="http://schemas.microsoft.com/office/powerpoint/2010/main" val="2475953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55197-C35B-C816-5428-99414D4C90B2}"/>
              </a:ext>
            </a:extLst>
          </p:cNvPr>
          <p:cNvSpPr>
            <a:spLocks noGrp="1"/>
          </p:cNvSpPr>
          <p:nvPr>
            <p:ph type="title"/>
          </p:nvPr>
        </p:nvSpPr>
        <p:spPr/>
        <p:txBody>
          <a:bodyPr/>
          <a:lstStyle/>
          <a:p>
            <a:r>
              <a:rPr lang="en-GB" dirty="0"/>
              <a:t>Considerations when setting up an LLP</a:t>
            </a:r>
          </a:p>
        </p:txBody>
      </p:sp>
      <p:sp>
        <p:nvSpPr>
          <p:cNvPr id="3" name="Content Placeholder 2">
            <a:extLst>
              <a:ext uri="{FF2B5EF4-FFF2-40B4-BE49-F238E27FC236}">
                <a16:creationId xmlns:a16="http://schemas.microsoft.com/office/drawing/2014/main" id="{E0F9BBEB-4B2F-2F91-36EA-ED63EDC4D466}"/>
              </a:ext>
            </a:extLst>
          </p:cNvPr>
          <p:cNvSpPr>
            <a:spLocks noGrp="1"/>
          </p:cNvSpPr>
          <p:nvPr>
            <p:ph idx="1"/>
          </p:nvPr>
        </p:nvSpPr>
        <p:spPr/>
        <p:txBody>
          <a:bodyPr>
            <a:normAutofit lnSpcReduction="10000"/>
          </a:bodyPr>
          <a:lstStyle/>
          <a:p>
            <a:r>
              <a:rPr lang="en-GB" b="1" dirty="0"/>
              <a:t>Name - </a:t>
            </a:r>
            <a:r>
              <a:rPr lang="en-GB" dirty="0"/>
              <a:t>Key considerations include choosing a unique name that complies with legal restrictions and disclosing specific information (such as registered office address and partner names) on business documents and websites to ensure transparency.</a:t>
            </a:r>
          </a:p>
          <a:p>
            <a:r>
              <a:rPr lang="en-GB" dirty="0"/>
              <a:t>Just like a sole trader and an ordinary partnership, there is also the risk that the chosen name may infringe a registered trade mark, or may be vulnerable to a passing off action. It is therefore advisable to carry out a search of the trade marks register, and to check trade directories and carry out an internet search, in order to minimise the risk of legal action. </a:t>
            </a:r>
          </a:p>
        </p:txBody>
      </p:sp>
      <p:sp>
        <p:nvSpPr>
          <p:cNvPr id="4" name="Slide Number Placeholder 3">
            <a:extLst>
              <a:ext uri="{FF2B5EF4-FFF2-40B4-BE49-F238E27FC236}">
                <a16:creationId xmlns:a16="http://schemas.microsoft.com/office/drawing/2014/main" id="{A6F9E1F4-8060-6746-4A6D-F6F6ED4EBD09}"/>
              </a:ext>
            </a:extLst>
          </p:cNvPr>
          <p:cNvSpPr>
            <a:spLocks noGrp="1"/>
          </p:cNvSpPr>
          <p:nvPr>
            <p:ph type="sldNum" sz="quarter" idx="12"/>
          </p:nvPr>
        </p:nvSpPr>
        <p:spPr/>
        <p:txBody>
          <a:bodyPr/>
          <a:lstStyle/>
          <a:p>
            <a:pPr>
              <a:defRPr/>
            </a:pPr>
            <a:fld id="{EAFBE94A-D415-4619-A168-F488F4CEF751}" type="slidenum">
              <a:rPr lang="en-GB" altLang="en-US" smtClean="0"/>
              <a:pPr>
                <a:defRPr/>
              </a:pPr>
              <a:t>8</a:t>
            </a:fld>
            <a:endParaRPr lang="en-GB" altLang="en-US"/>
          </a:p>
        </p:txBody>
      </p:sp>
    </p:spTree>
    <p:extLst>
      <p:ext uri="{BB962C8B-B14F-4D97-AF65-F5344CB8AC3E}">
        <p14:creationId xmlns:p14="http://schemas.microsoft.com/office/powerpoint/2010/main" val="30422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15B0DE35-9567-A69D-D717-D97730056E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F704D9-8EA0-3611-C645-47ABD4B54178}"/>
              </a:ext>
            </a:extLst>
          </p:cNvPr>
          <p:cNvSpPr>
            <a:spLocks noGrp="1"/>
          </p:cNvSpPr>
          <p:nvPr>
            <p:ph type="title"/>
          </p:nvPr>
        </p:nvSpPr>
        <p:spPr/>
        <p:txBody>
          <a:bodyPr/>
          <a:lstStyle/>
          <a:p>
            <a:r>
              <a:rPr lang="en-GB" dirty="0"/>
              <a:t>Considerations when setting up an LLP</a:t>
            </a:r>
          </a:p>
        </p:txBody>
      </p:sp>
      <p:sp>
        <p:nvSpPr>
          <p:cNvPr id="3" name="Content Placeholder 2">
            <a:extLst>
              <a:ext uri="{FF2B5EF4-FFF2-40B4-BE49-F238E27FC236}">
                <a16:creationId xmlns:a16="http://schemas.microsoft.com/office/drawing/2014/main" id="{21248D84-64ED-8435-E25C-A806FB00E427}"/>
              </a:ext>
            </a:extLst>
          </p:cNvPr>
          <p:cNvSpPr>
            <a:spLocks noGrp="1"/>
          </p:cNvSpPr>
          <p:nvPr>
            <p:ph idx="1"/>
          </p:nvPr>
        </p:nvSpPr>
        <p:spPr/>
        <p:txBody>
          <a:bodyPr>
            <a:normAutofit fontScale="70000" lnSpcReduction="20000"/>
          </a:bodyPr>
          <a:lstStyle/>
          <a:p>
            <a:r>
              <a:rPr lang="en-GB" b="1" dirty="0"/>
              <a:t>Registration for tax - </a:t>
            </a:r>
            <a:r>
              <a:rPr lang="en-GB" dirty="0"/>
              <a:t>An LLP is automatically registered for tax as a partnership with HMRC upon incorporation. Individual partners remain responsible for reporting their earnings via self-assessment.</a:t>
            </a:r>
          </a:p>
          <a:p>
            <a:r>
              <a:rPr lang="en-GB" b="1" dirty="0"/>
              <a:t>Accountants - </a:t>
            </a:r>
            <a:r>
              <a:rPr lang="en-GB" dirty="0"/>
              <a:t>LLPs must keep accounting records and file annual accounts. Larger LLPs (meeting specific thresholds for turnover, balance sheet, or employee numbers) must appoint an audit. </a:t>
            </a:r>
          </a:p>
          <a:p>
            <a:r>
              <a:rPr lang="en-GB" dirty="0"/>
              <a:t>The detailed requirements are set out in Part 15 and Part 16 CA 2006. An LLP which meets at least two of the following conditions must have its accounts audited each year. The conditions are:</a:t>
            </a:r>
          </a:p>
          <a:p>
            <a:r>
              <a:rPr lang="en-GB" b="1" dirty="0"/>
              <a:t>annual turnover more than £12.2 million;</a:t>
            </a:r>
          </a:p>
          <a:p>
            <a:r>
              <a:rPr lang="en-GB" b="1" dirty="0"/>
              <a:t>balance sheet total more than £6.1 million;</a:t>
            </a:r>
          </a:p>
          <a:p>
            <a:r>
              <a:rPr lang="en-GB" b="1" dirty="0"/>
              <a:t>more than 50 employees.</a:t>
            </a:r>
          </a:p>
          <a:p>
            <a:r>
              <a:rPr lang="en-GB" dirty="0"/>
              <a:t>These thresholds are set out in s382 CA 2006, and they are reviewed from time to time.</a:t>
            </a:r>
          </a:p>
          <a:p>
            <a:r>
              <a:rPr lang="en-GB" dirty="0"/>
              <a:t>An LLP which is required to have its accounts audited will need to appoint an accountant as auditor. Other LLPs are almost certain to want to appoint accountants to ensure that their accounts comply with the statutory requirements.</a:t>
            </a:r>
            <a:endParaRPr lang="en-GB" b="1" dirty="0"/>
          </a:p>
        </p:txBody>
      </p:sp>
      <p:sp>
        <p:nvSpPr>
          <p:cNvPr id="4" name="Slide Number Placeholder 3">
            <a:extLst>
              <a:ext uri="{FF2B5EF4-FFF2-40B4-BE49-F238E27FC236}">
                <a16:creationId xmlns:a16="http://schemas.microsoft.com/office/drawing/2014/main" id="{E07E793B-A441-4972-8E6D-CF808E55E955}"/>
              </a:ext>
            </a:extLst>
          </p:cNvPr>
          <p:cNvSpPr>
            <a:spLocks noGrp="1"/>
          </p:cNvSpPr>
          <p:nvPr>
            <p:ph type="sldNum" sz="quarter" idx="12"/>
          </p:nvPr>
        </p:nvSpPr>
        <p:spPr/>
        <p:txBody>
          <a:bodyPr/>
          <a:lstStyle/>
          <a:p>
            <a:pPr>
              <a:defRPr/>
            </a:pPr>
            <a:fld id="{EAFBE94A-D415-4619-A168-F488F4CEF751}" type="slidenum">
              <a:rPr lang="en-GB" altLang="en-US" smtClean="0"/>
              <a:pPr>
                <a:defRPr/>
              </a:pPr>
              <a:t>9</a:t>
            </a:fld>
            <a:endParaRPr lang="en-GB" altLang="en-US"/>
          </a:p>
        </p:txBody>
      </p:sp>
    </p:spTree>
    <p:extLst>
      <p:ext uri="{BB962C8B-B14F-4D97-AF65-F5344CB8AC3E}">
        <p14:creationId xmlns:p14="http://schemas.microsoft.com/office/powerpoint/2010/main" val="2334150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7A079DA-B010-B960-6F10-B0EA100BF5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C025F2-10AC-F273-7A1B-22A2A2EFC3BB}"/>
              </a:ext>
            </a:extLst>
          </p:cNvPr>
          <p:cNvSpPr>
            <a:spLocks noGrp="1"/>
          </p:cNvSpPr>
          <p:nvPr>
            <p:ph type="title"/>
          </p:nvPr>
        </p:nvSpPr>
        <p:spPr/>
        <p:txBody>
          <a:bodyPr/>
          <a:lstStyle/>
          <a:p>
            <a:r>
              <a:rPr lang="en-GB" dirty="0"/>
              <a:t>Considerations when setting up an LLP</a:t>
            </a:r>
          </a:p>
        </p:txBody>
      </p:sp>
      <p:sp>
        <p:nvSpPr>
          <p:cNvPr id="3" name="Content Placeholder 2">
            <a:extLst>
              <a:ext uri="{FF2B5EF4-FFF2-40B4-BE49-F238E27FC236}">
                <a16:creationId xmlns:a16="http://schemas.microsoft.com/office/drawing/2014/main" id="{C763E481-BFFE-C2D8-16D3-780FA1DF95F4}"/>
              </a:ext>
            </a:extLst>
          </p:cNvPr>
          <p:cNvSpPr>
            <a:spLocks noGrp="1"/>
          </p:cNvSpPr>
          <p:nvPr>
            <p:ph idx="1"/>
          </p:nvPr>
        </p:nvSpPr>
        <p:spPr/>
        <p:txBody>
          <a:bodyPr>
            <a:normAutofit/>
          </a:bodyPr>
          <a:lstStyle/>
          <a:p>
            <a:r>
              <a:rPr lang="en-GB" b="1" dirty="0"/>
              <a:t>Duration - </a:t>
            </a:r>
            <a:r>
              <a:rPr lang="en-GB" dirty="0"/>
              <a:t>An LLP continues until dissolved. However, if the number of partners falls to one for more than six months, the benefit of limited liability may be lost.</a:t>
            </a:r>
          </a:p>
          <a:p>
            <a:r>
              <a:rPr lang="en-GB" b="1" dirty="0"/>
              <a:t>Financing the LLP - </a:t>
            </a:r>
            <a:r>
              <a:rPr lang="en-GB" dirty="0"/>
              <a:t>Lenders to an LLP are aware of limited liability. They often mitigate their risk by requiring partners to provide personal guarantees, which may be secured against personal assets such as homes.</a:t>
            </a:r>
          </a:p>
          <a:p>
            <a:endParaRPr lang="en-GB" b="1" dirty="0"/>
          </a:p>
        </p:txBody>
      </p:sp>
      <p:sp>
        <p:nvSpPr>
          <p:cNvPr id="4" name="Slide Number Placeholder 3">
            <a:extLst>
              <a:ext uri="{FF2B5EF4-FFF2-40B4-BE49-F238E27FC236}">
                <a16:creationId xmlns:a16="http://schemas.microsoft.com/office/drawing/2014/main" id="{CE2E717A-5C0E-2A5A-762C-E4BF247F7288}"/>
              </a:ext>
            </a:extLst>
          </p:cNvPr>
          <p:cNvSpPr>
            <a:spLocks noGrp="1"/>
          </p:cNvSpPr>
          <p:nvPr>
            <p:ph type="sldNum" sz="quarter" idx="12"/>
          </p:nvPr>
        </p:nvSpPr>
        <p:spPr/>
        <p:txBody>
          <a:bodyPr/>
          <a:lstStyle/>
          <a:p>
            <a:pPr>
              <a:defRPr/>
            </a:pPr>
            <a:fld id="{EAFBE94A-D415-4619-A168-F488F4CEF751}" type="slidenum">
              <a:rPr lang="en-GB" altLang="en-US" smtClean="0"/>
              <a:pPr>
                <a:defRPr/>
              </a:pPr>
              <a:t>10</a:t>
            </a:fld>
            <a:endParaRPr lang="en-GB" altLang="en-US"/>
          </a:p>
        </p:txBody>
      </p:sp>
    </p:spTree>
    <p:extLst>
      <p:ext uri="{BB962C8B-B14F-4D97-AF65-F5344CB8AC3E}">
        <p14:creationId xmlns:p14="http://schemas.microsoft.com/office/powerpoint/2010/main" val="4086888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Freeform 7">
            <a:extLst>
              <a:ext uri="{FF2B5EF4-FFF2-40B4-BE49-F238E27FC236}">
                <a16:creationId xmlns:a16="http://schemas.microsoft.com/office/drawing/2014/main" id="{C807F40B-215E-4016-86B5-D8D5B7CF7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B716804-3787-7349-2AB0-4A62020527A5}"/>
              </a:ext>
            </a:extLst>
          </p:cNvPr>
          <p:cNvSpPr>
            <a:spLocks noGrp="1"/>
          </p:cNvSpPr>
          <p:nvPr>
            <p:ph type="title"/>
          </p:nvPr>
        </p:nvSpPr>
        <p:spPr>
          <a:xfrm>
            <a:off x="486697" y="629267"/>
            <a:ext cx="6939116" cy="1016654"/>
          </a:xfrm>
        </p:spPr>
        <p:txBody>
          <a:bodyPr>
            <a:normAutofit/>
          </a:bodyPr>
          <a:lstStyle/>
          <a:p>
            <a:r>
              <a:rPr lang="en-GB" dirty="0"/>
              <a:t>The LLP Agreement</a:t>
            </a:r>
          </a:p>
        </p:txBody>
      </p:sp>
      <p:sp>
        <p:nvSpPr>
          <p:cNvPr id="4" name="Slide Number Placeholder 3">
            <a:extLst>
              <a:ext uri="{FF2B5EF4-FFF2-40B4-BE49-F238E27FC236}">
                <a16:creationId xmlns:a16="http://schemas.microsoft.com/office/drawing/2014/main" id="{420A3991-5380-1FA5-255A-97B79235F830}"/>
              </a:ext>
            </a:extLst>
          </p:cNvPr>
          <p:cNvSpPr>
            <a:spLocks noGrp="1"/>
          </p:cNvSpPr>
          <p:nvPr>
            <p:ph type="sldNum" sz="quarter" idx="12"/>
          </p:nvPr>
        </p:nvSpPr>
        <p:spPr>
          <a:xfrm>
            <a:off x="7764405" y="295729"/>
            <a:ext cx="628649" cy="767687"/>
          </a:xfrm>
        </p:spPr>
        <p:txBody>
          <a:bodyPr>
            <a:normAutofit/>
          </a:bodyPr>
          <a:lstStyle/>
          <a:p>
            <a:pPr>
              <a:spcAft>
                <a:spcPts val="600"/>
              </a:spcAft>
              <a:defRPr/>
            </a:pPr>
            <a:fld id="{EAFBE94A-D415-4619-A168-F488F4CEF751}" type="slidenum">
              <a:rPr lang="en-GB" altLang="en-US" smtClean="0"/>
              <a:pPr>
                <a:spcAft>
                  <a:spcPts val="600"/>
                </a:spcAft>
                <a:defRPr/>
              </a:pPr>
              <a:t>11</a:t>
            </a:fld>
            <a:endParaRPr lang="en-GB" altLang="en-US"/>
          </a:p>
        </p:txBody>
      </p:sp>
      <p:sp>
        <p:nvSpPr>
          <p:cNvPr id="13" name="Rectangle 12">
            <a:extLst>
              <a:ext uri="{FF2B5EF4-FFF2-40B4-BE49-F238E27FC236}">
                <a16:creationId xmlns:a16="http://schemas.microsoft.com/office/drawing/2014/main" id="{399666CB-33C7-4715-9945-065608444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924298"/>
            <a:ext cx="9144313"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5">
            <a:extLst>
              <a:ext uri="{FF2B5EF4-FFF2-40B4-BE49-F238E27FC236}">
                <a16:creationId xmlns:a16="http://schemas.microsoft.com/office/drawing/2014/main" id="{AB134A2B-B40D-404D-89C2-5D5ED1106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3772"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GB"/>
          </a:p>
        </p:txBody>
      </p:sp>
      <p:pic>
        <p:nvPicPr>
          <p:cNvPr id="8" name="Graphic 7" descr="Commitments">
            <a:extLst>
              <a:ext uri="{FF2B5EF4-FFF2-40B4-BE49-F238E27FC236}">
                <a16:creationId xmlns:a16="http://schemas.microsoft.com/office/drawing/2014/main" id="{86C7B69F-8565-4A5B-7F46-88CB1602001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90113" y="3099098"/>
            <a:ext cx="2560383" cy="2560383"/>
          </a:xfrm>
          <a:prstGeom prst="rect">
            <a:avLst/>
          </a:prstGeom>
          <a:effectLst/>
        </p:spPr>
      </p:pic>
      <p:sp>
        <p:nvSpPr>
          <p:cNvPr id="3" name="Content Placeholder 2">
            <a:extLst>
              <a:ext uri="{FF2B5EF4-FFF2-40B4-BE49-F238E27FC236}">
                <a16:creationId xmlns:a16="http://schemas.microsoft.com/office/drawing/2014/main" id="{FBC5A8EA-DCF9-DB6C-0944-38485BEB1311}"/>
              </a:ext>
            </a:extLst>
          </p:cNvPr>
          <p:cNvSpPr>
            <a:spLocks noGrp="1"/>
          </p:cNvSpPr>
          <p:nvPr>
            <p:ph idx="1"/>
          </p:nvPr>
        </p:nvSpPr>
        <p:spPr>
          <a:xfrm>
            <a:off x="3292062" y="2548281"/>
            <a:ext cx="5361825" cy="4178484"/>
          </a:xfrm>
        </p:spPr>
        <p:txBody>
          <a:bodyPr>
            <a:normAutofit fontScale="92500" lnSpcReduction="10000"/>
          </a:bodyPr>
          <a:lstStyle/>
          <a:p>
            <a:pPr>
              <a:lnSpc>
                <a:spcPct val="90000"/>
              </a:lnSpc>
            </a:pPr>
            <a:r>
              <a:rPr lang="en-GB" sz="1600" dirty="0">
                <a:solidFill>
                  <a:schemeClr val="bg1"/>
                </a:solidFill>
              </a:rPr>
              <a:t>An express, private written agreement is strongly recommended to override default statutory rules. It covers:</a:t>
            </a:r>
          </a:p>
          <a:p>
            <a:pPr lvl="0">
              <a:lnSpc>
                <a:spcPct val="90000"/>
              </a:lnSpc>
            </a:pPr>
            <a:r>
              <a:rPr lang="en-GB" sz="1600" b="1" dirty="0">
                <a:solidFill>
                  <a:schemeClr val="bg1"/>
                </a:solidFill>
              </a:rPr>
              <a:t>Commencement date:</a:t>
            </a:r>
            <a:r>
              <a:rPr lang="en-GB" sz="1600" dirty="0">
                <a:solidFill>
                  <a:schemeClr val="bg1"/>
                </a:solidFill>
              </a:rPr>
              <a:t> Defined by the certificate of incorporation.</a:t>
            </a:r>
          </a:p>
          <a:p>
            <a:pPr lvl="0">
              <a:lnSpc>
                <a:spcPct val="90000"/>
              </a:lnSpc>
            </a:pPr>
            <a:r>
              <a:rPr lang="en-GB" sz="1600" b="1" dirty="0">
                <a:solidFill>
                  <a:schemeClr val="bg1"/>
                </a:solidFill>
              </a:rPr>
              <a:t>Losses:</a:t>
            </a:r>
            <a:r>
              <a:rPr lang="en-GB" sz="1600" dirty="0">
                <a:solidFill>
                  <a:schemeClr val="bg1"/>
                </a:solidFill>
              </a:rPr>
              <a:t> Partners can agree on how to share losses.</a:t>
            </a:r>
          </a:p>
          <a:p>
            <a:pPr lvl="0">
              <a:lnSpc>
                <a:spcPct val="90000"/>
              </a:lnSpc>
            </a:pPr>
            <a:r>
              <a:rPr lang="en-GB" sz="1600" b="1" dirty="0">
                <a:solidFill>
                  <a:schemeClr val="bg1"/>
                </a:solidFill>
              </a:rPr>
              <a:t>Ownership of assets:</a:t>
            </a:r>
            <a:r>
              <a:rPr lang="en-GB" sz="1600" dirty="0">
                <a:solidFill>
                  <a:schemeClr val="bg1"/>
                </a:solidFill>
              </a:rPr>
              <a:t> Clarifying what property is contributed to the LLP.</a:t>
            </a:r>
          </a:p>
          <a:p>
            <a:pPr lvl="0">
              <a:lnSpc>
                <a:spcPct val="90000"/>
              </a:lnSpc>
            </a:pPr>
            <a:r>
              <a:rPr lang="en-GB" sz="1600" b="1" dirty="0">
                <a:solidFill>
                  <a:schemeClr val="bg1"/>
                </a:solidFill>
              </a:rPr>
              <a:t>Designated partners:</a:t>
            </a:r>
            <a:r>
              <a:rPr lang="en-GB" sz="1600" dirty="0">
                <a:solidFill>
                  <a:schemeClr val="bg1"/>
                </a:solidFill>
              </a:rPr>
              <a:t> Specific roles responsible for statutory filings.</a:t>
            </a:r>
          </a:p>
          <a:p>
            <a:pPr lvl="0">
              <a:lnSpc>
                <a:spcPct val="90000"/>
              </a:lnSpc>
            </a:pPr>
            <a:r>
              <a:rPr lang="en-GB" sz="1600" b="1" dirty="0">
                <a:solidFill>
                  <a:schemeClr val="bg1"/>
                </a:solidFill>
              </a:rPr>
              <a:t>Retirement:</a:t>
            </a:r>
            <a:r>
              <a:rPr lang="en-GB" sz="1600" dirty="0">
                <a:solidFill>
                  <a:schemeClr val="bg1"/>
                </a:solidFill>
              </a:rPr>
              <a:t> Procedures for a partner to leave.</a:t>
            </a:r>
          </a:p>
          <a:p>
            <a:pPr lvl="0">
              <a:lnSpc>
                <a:spcPct val="90000"/>
              </a:lnSpc>
            </a:pPr>
            <a:r>
              <a:rPr lang="en-GB" sz="1600" b="1" dirty="0">
                <a:solidFill>
                  <a:schemeClr val="bg1"/>
                </a:solidFill>
              </a:rPr>
              <a:t>Duration:</a:t>
            </a:r>
            <a:r>
              <a:rPr lang="en-GB" sz="1600" dirty="0">
                <a:solidFill>
                  <a:schemeClr val="bg1"/>
                </a:solidFill>
              </a:rPr>
              <a:t> Provisions for what happens if the partner count drops.</a:t>
            </a:r>
          </a:p>
          <a:p>
            <a:pPr lvl="0">
              <a:lnSpc>
                <a:spcPct val="90000"/>
              </a:lnSpc>
            </a:pPr>
            <a:r>
              <a:rPr lang="en-GB" sz="1600" b="1" dirty="0">
                <a:solidFill>
                  <a:schemeClr val="bg1"/>
                </a:solidFill>
              </a:rPr>
              <a:t>Liability in tort:</a:t>
            </a:r>
            <a:r>
              <a:rPr lang="en-GB" sz="1600" dirty="0">
                <a:solidFill>
                  <a:schemeClr val="bg1"/>
                </a:solidFill>
              </a:rPr>
              <a:t> Partners and the LLP may face liability for wrongful acts committed during business operations.</a:t>
            </a:r>
          </a:p>
          <a:p>
            <a:pPr>
              <a:lnSpc>
                <a:spcPct val="90000"/>
              </a:lnSpc>
            </a:pPr>
            <a:endParaRPr lang="en-GB" sz="1600" dirty="0">
              <a:solidFill>
                <a:schemeClr val="bg1"/>
              </a:solidFill>
            </a:endParaRPr>
          </a:p>
        </p:txBody>
      </p:sp>
    </p:spTree>
    <p:extLst>
      <p:ext uri="{BB962C8B-B14F-4D97-AF65-F5344CB8AC3E}">
        <p14:creationId xmlns:p14="http://schemas.microsoft.com/office/powerpoint/2010/main" val="2433109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2CABB109-DADD-FA46-6D4A-8BD133377F38}"/>
              </a:ext>
            </a:extLst>
          </p:cNvPr>
          <p:cNvPicPr>
            <a:picLocks noChangeAspect="1"/>
          </p:cNvPicPr>
          <p:nvPr/>
        </p:nvPicPr>
        <p:blipFill>
          <a:blip r:embed="rId3"/>
          <a:stretch>
            <a:fillRect/>
          </a:stretch>
        </p:blipFill>
        <p:spPr>
          <a:xfrm>
            <a:off x="482600" y="2222627"/>
            <a:ext cx="8178799" cy="2412745"/>
          </a:xfrm>
          <a:prstGeom prst="rect">
            <a:avLst/>
          </a:prstGeom>
        </p:spPr>
      </p:pic>
      <p:sp>
        <p:nvSpPr>
          <p:cNvPr id="13" name="Rectangle 12">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BCFFA26A-9497-A846-5DE9-9ED693A2C415}"/>
              </a:ext>
            </a:extLst>
          </p:cNvPr>
          <p:cNvSpPr>
            <a:spLocks noGrp="1"/>
          </p:cNvSpPr>
          <p:nvPr>
            <p:ph type="sldNum" sz="quarter" idx="12"/>
          </p:nvPr>
        </p:nvSpPr>
        <p:spPr>
          <a:xfrm>
            <a:off x="7764405" y="295729"/>
            <a:ext cx="628649" cy="767687"/>
          </a:xfrm>
        </p:spPr>
        <p:txBody>
          <a:bodyPr>
            <a:normAutofit/>
          </a:bodyPr>
          <a:lstStyle/>
          <a:p>
            <a:pPr>
              <a:spcAft>
                <a:spcPts val="600"/>
              </a:spcAft>
              <a:defRPr/>
            </a:pPr>
            <a:fld id="{EAFBE94A-D415-4619-A168-F488F4CEF751}" type="slidenum">
              <a:rPr lang="en-GB" altLang="en-US">
                <a:solidFill>
                  <a:srgbClr val="FFFFFF"/>
                </a:solidFill>
              </a:rPr>
              <a:pPr>
                <a:spcAft>
                  <a:spcPts val="600"/>
                </a:spcAft>
                <a:defRPr/>
              </a:pPr>
              <a:t>12</a:t>
            </a:fld>
            <a:endParaRPr lang="en-GB" altLang="en-US">
              <a:solidFill>
                <a:srgbClr val="FFFFFF"/>
              </a:solidFill>
            </a:endParaRPr>
          </a:p>
        </p:txBody>
      </p:sp>
    </p:spTree>
    <p:extLst>
      <p:ext uri="{BB962C8B-B14F-4D97-AF65-F5344CB8AC3E}">
        <p14:creationId xmlns:p14="http://schemas.microsoft.com/office/powerpoint/2010/main" val="5918774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6B71C56-B393-5BC2-489F-4E8F3619D1A8}"/>
              </a:ext>
            </a:extLst>
          </p:cNvPr>
          <p:cNvSpPr>
            <a:spLocks noGrp="1"/>
          </p:cNvSpPr>
          <p:nvPr>
            <p:ph type="title"/>
          </p:nvPr>
        </p:nvSpPr>
        <p:spPr>
          <a:xfrm>
            <a:off x="484583" y="452718"/>
            <a:ext cx="7053542" cy="1400530"/>
          </a:xfrm>
        </p:spPr>
        <p:txBody>
          <a:bodyPr>
            <a:normAutofit/>
          </a:bodyPr>
          <a:lstStyle/>
          <a:p>
            <a:r>
              <a:rPr lang="en-GB" dirty="0"/>
              <a:t>Summary</a:t>
            </a:r>
          </a:p>
        </p:txBody>
      </p:sp>
      <p:sp>
        <p:nvSpPr>
          <p:cNvPr id="2" name="Slide Number Placeholder 1">
            <a:extLst>
              <a:ext uri="{FF2B5EF4-FFF2-40B4-BE49-F238E27FC236}">
                <a16:creationId xmlns:a16="http://schemas.microsoft.com/office/drawing/2014/main" id="{A9EDE2C3-E9DF-8A65-89E3-681001799C62}"/>
              </a:ext>
            </a:extLst>
          </p:cNvPr>
          <p:cNvSpPr>
            <a:spLocks noGrp="1"/>
          </p:cNvSpPr>
          <p:nvPr>
            <p:ph type="sldNum" sz="quarter" idx="12"/>
          </p:nvPr>
        </p:nvSpPr>
        <p:spPr>
          <a:xfrm>
            <a:off x="7764405" y="295729"/>
            <a:ext cx="628649" cy="767687"/>
          </a:xfrm>
        </p:spPr>
        <p:txBody>
          <a:bodyPr>
            <a:normAutofit/>
          </a:bodyPr>
          <a:lstStyle/>
          <a:p>
            <a:pPr>
              <a:spcAft>
                <a:spcPts val="600"/>
              </a:spcAft>
              <a:defRPr/>
            </a:pPr>
            <a:fld id="{76895335-6F42-4702-828C-5BD88630DEE0}" type="slidenum">
              <a:rPr lang="en-GB" altLang="en-US">
                <a:solidFill>
                  <a:srgbClr val="FFFFFF"/>
                </a:solidFill>
              </a:rPr>
              <a:pPr>
                <a:spcAft>
                  <a:spcPts val="600"/>
                </a:spcAft>
                <a:defRPr/>
              </a:pPr>
              <a:t>13</a:t>
            </a:fld>
            <a:endParaRPr lang="en-GB" altLang="en-US">
              <a:solidFill>
                <a:srgbClr val="FFFFFF"/>
              </a:solidFill>
            </a:endParaRPr>
          </a:p>
        </p:txBody>
      </p:sp>
      <p:graphicFrame>
        <p:nvGraphicFramePr>
          <p:cNvPr id="6" name="Content Placeholder 3">
            <a:extLst>
              <a:ext uri="{FF2B5EF4-FFF2-40B4-BE49-F238E27FC236}">
                <a16:creationId xmlns:a16="http://schemas.microsoft.com/office/drawing/2014/main" id="{7DB4E58C-2B62-0C63-C07A-9CB25E6D792D}"/>
              </a:ext>
            </a:extLst>
          </p:cNvPr>
          <p:cNvGraphicFramePr>
            <a:graphicFrameLocks noGrp="1"/>
          </p:cNvGraphicFramePr>
          <p:nvPr>
            <p:ph idx="1"/>
            <p:extLst>
              <p:ext uri="{D42A27DB-BD31-4B8C-83A1-F6EECF244321}">
                <p14:modId xmlns:p14="http://schemas.microsoft.com/office/powerpoint/2010/main" val="858516929"/>
              </p:ext>
            </p:extLst>
          </p:nvPr>
        </p:nvGraphicFramePr>
        <p:xfrm>
          <a:off x="484583" y="2237362"/>
          <a:ext cx="7053264" cy="4046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962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2B8CE-92CD-7823-E9CD-088400827706}"/>
              </a:ext>
            </a:extLst>
          </p:cNvPr>
          <p:cNvSpPr>
            <a:spLocks noGrp="1"/>
          </p:cNvSpPr>
          <p:nvPr>
            <p:ph type="title"/>
          </p:nvPr>
        </p:nvSpPr>
        <p:spPr/>
        <p:txBody>
          <a:bodyPr/>
          <a:lstStyle/>
          <a:p>
            <a:r>
              <a:rPr lang="en-GB" dirty="0"/>
              <a:t>Starting a Business as a Company</a:t>
            </a:r>
          </a:p>
        </p:txBody>
      </p:sp>
      <p:sp>
        <p:nvSpPr>
          <p:cNvPr id="3" name="Content Placeholder 2">
            <a:extLst>
              <a:ext uri="{FF2B5EF4-FFF2-40B4-BE49-F238E27FC236}">
                <a16:creationId xmlns:a16="http://schemas.microsoft.com/office/drawing/2014/main" id="{45081295-95A4-C883-25BC-86F90959CC87}"/>
              </a:ext>
            </a:extLst>
          </p:cNvPr>
          <p:cNvSpPr>
            <a:spLocks noGrp="1"/>
          </p:cNvSpPr>
          <p:nvPr>
            <p:ph idx="1"/>
          </p:nvPr>
        </p:nvSpPr>
        <p:spPr/>
        <p:txBody>
          <a:bodyPr>
            <a:normAutofit lnSpcReduction="10000"/>
          </a:bodyPr>
          <a:lstStyle/>
          <a:p>
            <a:r>
              <a:rPr lang="en-GB" dirty="0"/>
              <a:t>1.     Explain the matters to be considered when setting up a private company limited by shares</a:t>
            </a:r>
          </a:p>
          <a:p>
            <a:endParaRPr lang="en-GB" dirty="0"/>
          </a:p>
          <a:p>
            <a:r>
              <a:rPr lang="en-GB" dirty="0"/>
              <a:t>2.     Describe the procedure to be followed when setting up such a company</a:t>
            </a:r>
          </a:p>
          <a:p>
            <a:endParaRPr lang="en-GB" dirty="0"/>
          </a:p>
          <a:p>
            <a:r>
              <a:rPr lang="en-GB" dirty="0"/>
              <a:t>3.     Explain the role and responsibilities of a company’s promoters, and how to deal with pre-incorporation contracts, and</a:t>
            </a:r>
          </a:p>
          <a:p>
            <a:endParaRPr lang="en-GB" dirty="0"/>
          </a:p>
          <a:p>
            <a:r>
              <a:rPr lang="en-GB" dirty="0"/>
              <a:t>4.     Advise on the matters which need to be considered once a company has been formed.</a:t>
            </a:r>
          </a:p>
        </p:txBody>
      </p:sp>
      <p:sp>
        <p:nvSpPr>
          <p:cNvPr id="4" name="Slide Number Placeholder 3">
            <a:extLst>
              <a:ext uri="{FF2B5EF4-FFF2-40B4-BE49-F238E27FC236}">
                <a16:creationId xmlns:a16="http://schemas.microsoft.com/office/drawing/2014/main" id="{3D73192D-A5E2-3BB9-C5C9-2B31A523DCFA}"/>
              </a:ext>
            </a:extLst>
          </p:cNvPr>
          <p:cNvSpPr>
            <a:spLocks noGrp="1"/>
          </p:cNvSpPr>
          <p:nvPr>
            <p:ph type="sldNum" sz="quarter" idx="12"/>
          </p:nvPr>
        </p:nvSpPr>
        <p:spPr/>
        <p:txBody>
          <a:bodyPr/>
          <a:lstStyle/>
          <a:p>
            <a:pPr>
              <a:defRPr/>
            </a:pPr>
            <a:fld id="{EAFBE94A-D415-4619-A168-F488F4CEF751}" type="slidenum">
              <a:rPr lang="en-GB" altLang="en-US" smtClean="0"/>
              <a:pPr>
                <a:defRPr/>
              </a:pPr>
              <a:t>14</a:t>
            </a:fld>
            <a:endParaRPr lang="en-GB" altLang="en-US"/>
          </a:p>
        </p:txBody>
      </p:sp>
    </p:spTree>
    <p:extLst>
      <p:ext uri="{BB962C8B-B14F-4D97-AF65-F5344CB8AC3E}">
        <p14:creationId xmlns:p14="http://schemas.microsoft.com/office/powerpoint/2010/main" val="4185555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11898-93A9-0A99-C651-BB3F31CBC97F}"/>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975D96D-1C5A-FBE1-3A7B-9FA421AC583A}"/>
              </a:ext>
            </a:extLst>
          </p:cNvPr>
          <p:cNvSpPr>
            <a:spLocks noGrp="1"/>
          </p:cNvSpPr>
          <p:nvPr>
            <p:ph idx="1"/>
          </p:nvPr>
        </p:nvSpPr>
        <p:spPr/>
        <p:txBody>
          <a:bodyPr>
            <a:normAutofit fontScale="77500" lnSpcReduction="20000"/>
          </a:bodyPr>
          <a:lstStyle/>
          <a:p>
            <a:r>
              <a:rPr lang="en-GB" dirty="0"/>
              <a:t>In week 1, we learnt that a company is a separate legal person, owned by its members and managed by its directors. In most companies, the members own shares in the company and are called shareholders. Also, most companies are limited companies, meaning that the liability of their members is limited. </a:t>
            </a:r>
          </a:p>
          <a:p>
            <a:r>
              <a:rPr lang="en-GB" dirty="0"/>
              <a:t>In the case of a company limited by shares, the shareholders’ liability is limited to the amount that they have agreed to pay for their shares.</a:t>
            </a:r>
          </a:p>
          <a:p>
            <a:r>
              <a:rPr lang="en-GB" dirty="0"/>
              <a:t>We will look at how to form and run a private company limited by shares which is the most frequently encountered in the UK.</a:t>
            </a:r>
          </a:p>
          <a:p>
            <a:r>
              <a:rPr lang="en-GB" dirty="0"/>
              <a:t>The other common form of company is the public limited company (PLC). The essential difference between a private company and a PLC is that a private company is prohibited from offering its shares to the public. Because this prohibition does not apply to PLCs, they are subject to much more regulation, in order to protect the public who invest in them.</a:t>
            </a:r>
          </a:p>
          <a:p>
            <a:endParaRPr lang="en-GB" dirty="0"/>
          </a:p>
        </p:txBody>
      </p:sp>
      <p:sp>
        <p:nvSpPr>
          <p:cNvPr id="4" name="Slide Number Placeholder 3">
            <a:extLst>
              <a:ext uri="{FF2B5EF4-FFF2-40B4-BE49-F238E27FC236}">
                <a16:creationId xmlns:a16="http://schemas.microsoft.com/office/drawing/2014/main" id="{05418C93-8D9F-D1AF-2E44-36C0777ECD04}"/>
              </a:ext>
            </a:extLst>
          </p:cNvPr>
          <p:cNvSpPr>
            <a:spLocks noGrp="1"/>
          </p:cNvSpPr>
          <p:nvPr>
            <p:ph type="sldNum" sz="quarter" idx="12"/>
          </p:nvPr>
        </p:nvSpPr>
        <p:spPr/>
        <p:txBody>
          <a:bodyPr/>
          <a:lstStyle/>
          <a:p>
            <a:pPr>
              <a:defRPr/>
            </a:pPr>
            <a:fld id="{EAFBE94A-D415-4619-A168-F488F4CEF751}" type="slidenum">
              <a:rPr lang="en-GB" altLang="en-US" smtClean="0"/>
              <a:pPr>
                <a:defRPr/>
              </a:pPr>
              <a:t>15</a:t>
            </a:fld>
            <a:endParaRPr lang="en-GB" altLang="en-US"/>
          </a:p>
        </p:txBody>
      </p:sp>
    </p:spTree>
    <p:extLst>
      <p:ext uri="{BB962C8B-B14F-4D97-AF65-F5344CB8AC3E}">
        <p14:creationId xmlns:p14="http://schemas.microsoft.com/office/powerpoint/2010/main" val="22553691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34" name="Rectangle 17433">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7436" name="Rectangle 17435">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415" name="Slide Number Placeholder 20">
            <a:extLst>
              <a:ext uri="{FF2B5EF4-FFF2-40B4-BE49-F238E27FC236}">
                <a16:creationId xmlns:a16="http://schemas.microsoft.com/office/drawing/2014/main" id="{A41FDEEB-8252-18C7-CECB-E13F7AFE1E90}"/>
              </a:ext>
            </a:extLst>
          </p:cNvPr>
          <p:cNvSpPr>
            <a:spLocks noGrp="1"/>
          </p:cNvSpPr>
          <p:nvPr>
            <p:ph type="sldNum" sz="quarter" idx="12"/>
          </p:nvPr>
        </p:nvSpPr>
        <p:spPr bwMode="auto">
          <a:xfrm>
            <a:off x="7764405" y="295729"/>
            <a:ext cx="62864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b" anchorCtr="0" compatLnSpc="1">
            <a:prstTxWarp prst="textNoShape">
              <a:avLst/>
            </a:prstTxWarp>
            <a:norm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ts val="600"/>
              </a:spcAft>
              <a:buClrTx/>
              <a:buSzTx/>
              <a:buFontTx/>
              <a:buNone/>
            </a:pPr>
            <a:fld id="{93A0A450-D01E-4211-AA4F-55E685E8ED6D}" type="slidenum">
              <a:rPr lang="en-US" altLang="en-US" sz="2800">
                <a:solidFill>
                  <a:srgbClr val="FFFFFF"/>
                </a:solidFill>
                <a:latin typeface="+mn-lt"/>
              </a:rPr>
              <a:pPr fontAlgn="base">
                <a:spcBef>
                  <a:spcPct val="0"/>
                </a:spcBef>
                <a:spcAft>
                  <a:spcPts val="600"/>
                </a:spcAft>
                <a:buClrTx/>
                <a:buSzTx/>
                <a:buFontTx/>
                <a:buNone/>
              </a:pPr>
              <a:t>16</a:t>
            </a:fld>
            <a:endParaRPr lang="en-US" altLang="en-US" sz="2800">
              <a:solidFill>
                <a:srgbClr val="FFFFFF"/>
              </a:solidFill>
              <a:latin typeface="+mn-lt"/>
            </a:endParaRPr>
          </a:p>
        </p:txBody>
      </p:sp>
      <p:sp>
        <p:nvSpPr>
          <p:cNvPr id="17438"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7440" name="Freeform: Shape 17439">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17414" name="Rectangle 6">
            <a:extLst>
              <a:ext uri="{FF2B5EF4-FFF2-40B4-BE49-F238E27FC236}">
                <a16:creationId xmlns:a16="http://schemas.microsoft.com/office/drawing/2014/main" id="{0669176B-81C0-8CBB-66EA-A92B73C34058}"/>
              </a:ext>
            </a:extLst>
          </p:cNvPr>
          <p:cNvSpPr>
            <a:spLocks noGrp="1" noChangeArrowheads="1"/>
          </p:cNvSpPr>
          <p:nvPr>
            <p:ph type="title"/>
          </p:nvPr>
        </p:nvSpPr>
        <p:spPr>
          <a:xfrm>
            <a:off x="827484" y="452718"/>
            <a:ext cx="6710641" cy="1400530"/>
          </a:xfrm>
        </p:spPr>
        <p:txBody>
          <a:bodyPr vert="horz" lIns="91440" tIns="45720" rIns="91440" bIns="45720" rtlCol="0" anchor="ctr">
            <a:normAutofit/>
          </a:bodyPr>
          <a:lstStyle/>
          <a:p>
            <a:r>
              <a:rPr lang="en-US" altLang="en-US">
                <a:solidFill>
                  <a:srgbClr val="FFFFFF"/>
                </a:solidFill>
              </a:rPr>
              <a:t>Types of Company/Corporations</a:t>
            </a:r>
          </a:p>
        </p:txBody>
      </p:sp>
      <p:sp>
        <p:nvSpPr>
          <p:cNvPr id="2" name="TextBox 1">
            <a:extLst>
              <a:ext uri="{FF2B5EF4-FFF2-40B4-BE49-F238E27FC236}">
                <a16:creationId xmlns:a16="http://schemas.microsoft.com/office/drawing/2014/main" id="{E8D84AAA-3410-6DC7-0B81-92E6C6C6DFF3}"/>
              </a:ext>
            </a:extLst>
          </p:cNvPr>
          <p:cNvSpPr txBox="1"/>
          <p:nvPr/>
        </p:nvSpPr>
        <p:spPr>
          <a:xfrm>
            <a:off x="827484" y="2763520"/>
            <a:ext cx="6709905" cy="3484879"/>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dirty="0">
                <a:latin typeface="+mj-lt"/>
                <a:ea typeface="+mj-ea"/>
                <a:cs typeface="+mj-cs"/>
              </a:rPr>
              <a:t>Types of company… what can you recall about the following:</a:t>
            </a:r>
          </a:p>
          <a:p>
            <a:pPr>
              <a:spcBef>
                <a:spcPts val="1000"/>
              </a:spcBef>
              <a:buClr>
                <a:schemeClr val="accent1"/>
              </a:buClr>
              <a:buSzPct val="80000"/>
              <a:buFont typeface="Wingdings 3" charset="2"/>
              <a:buChar char=""/>
            </a:pPr>
            <a:endParaRPr lang="en-US" dirty="0">
              <a:latin typeface="+mj-lt"/>
              <a:ea typeface="+mj-ea"/>
              <a:cs typeface="+mj-cs"/>
            </a:endParaRPr>
          </a:p>
          <a:p>
            <a:pPr marL="285750" indent="-285750">
              <a:spcBef>
                <a:spcPts val="1000"/>
              </a:spcBef>
              <a:buClr>
                <a:schemeClr val="accent1"/>
              </a:buClr>
              <a:buSzPct val="80000"/>
              <a:buFont typeface="Wingdings 3" charset="2"/>
              <a:buChar char=""/>
            </a:pPr>
            <a:r>
              <a:rPr lang="en-US" dirty="0">
                <a:latin typeface="+mj-lt"/>
                <a:ea typeface="+mj-ea"/>
                <a:cs typeface="+mj-cs"/>
              </a:rPr>
              <a:t>PLC</a:t>
            </a:r>
          </a:p>
          <a:p>
            <a:pPr marL="285750" indent="-285750">
              <a:spcBef>
                <a:spcPts val="1000"/>
              </a:spcBef>
              <a:buClr>
                <a:schemeClr val="accent1"/>
              </a:buClr>
              <a:buSzPct val="80000"/>
              <a:buFont typeface="Wingdings 3" charset="2"/>
              <a:buChar char=""/>
            </a:pPr>
            <a:r>
              <a:rPr lang="en-US" dirty="0">
                <a:latin typeface="+mj-lt"/>
                <a:ea typeface="+mj-ea"/>
                <a:cs typeface="+mj-cs"/>
              </a:rPr>
              <a:t>Ltd </a:t>
            </a:r>
          </a:p>
          <a:p>
            <a:pPr marL="285750" indent="-285750">
              <a:spcBef>
                <a:spcPts val="1000"/>
              </a:spcBef>
              <a:buClr>
                <a:schemeClr val="accent1"/>
              </a:buClr>
              <a:buSzPct val="80000"/>
              <a:buFont typeface="Wingdings 3" charset="2"/>
              <a:buChar char=""/>
            </a:pPr>
            <a:r>
              <a:rPr lang="en-US" dirty="0">
                <a:latin typeface="+mj-lt"/>
                <a:ea typeface="+mj-ea"/>
                <a:cs typeface="+mj-cs"/>
              </a:rPr>
              <a:t>LLP</a:t>
            </a:r>
          </a:p>
          <a:p>
            <a:pPr marL="285750" indent="-285750">
              <a:spcBef>
                <a:spcPts val="1000"/>
              </a:spcBef>
              <a:buClr>
                <a:schemeClr val="accent1"/>
              </a:buClr>
              <a:buSzPct val="80000"/>
              <a:buFont typeface="Wingdings 3" charset="2"/>
              <a:buChar char=""/>
            </a:pPr>
            <a:r>
              <a:rPr lang="en-US" dirty="0">
                <a:latin typeface="+mj-lt"/>
                <a:ea typeface="+mj-ea"/>
                <a:cs typeface="+mj-cs"/>
              </a:rPr>
              <a:t>Unlimited</a:t>
            </a:r>
          </a:p>
          <a:p>
            <a:pPr>
              <a:spcBef>
                <a:spcPts val="1000"/>
              </a:spcBef>
              <a:buClr>
                <a:schemeClr val="accent1"/>
              </a:buClr>
              <a:buSzPct val="80000"/>
            </a:pPr>
            <a:endParaRPr lang="en-US" dirty="0">
              <a:latin typeface="+mj-lt"/>
              <a:ea typeface="+mj-ea"/>
              <a:cs typeface="+mj-cs"/>
            </a:endParaRPr>
          </a:p>
          <a:p>
            <a:pPr>
              <a:spcBef>
                <a:spcPts val="1000"/>
              </a:spcBef>
              <a:buClr>
                <a:schemeClr val="accent1"/>
              </a:buClr>
              <a:buSzPct val="80000"/>
              <a:buFont typeface="Wingdings 3" charset="2"/>
              <a:buChar char=""/>
            </a:pPr>
            <a:endParaRPr lang="en-US" dirty="0">
              <a:latin typeface="+mj-lt"/>
              <a:ea typeface="+mj-ea"/>
              <a:cs typeface="+mj-cs"/>
            </a:endParaRPr>
          </a:p>
          <a:p>
            <a:pPr>
              <a:spcBef>
                <a:spcPts val="1000"/>
              </a:spcBef>
              <a:buClr>
                <a:schemeClr val="accent1"/>
              </a:buClr>
              <a:buSzPct val="80000"/>
              <a:buFont typeface="Wingdings 3" charset="2"/>
              <a:buChar char=""/>
            </a:pPr>
            <a:endParaRPr lang="en-US" dirty="0">
              <a:latin typeface="+mj-lt"/>
              <a:ea typeface="+mj-ea"/>
              <a:cs typeface="+mj-cs"/>
            </a:endParaRPr>
          </a:p>
        </p:txBody>
      </p:sp>
      <p:sp>
        <p:nvSpPr>
          <p:cNvPr id="17410" name="Rectangle 2">
            <a:extLst>
              <a:ext uri="{FF2B5EF4-FFF2-40B4-BE49-F238E27FC236}">
                <a16:creationId xmlns:a16="http://schemas.microsoft.com/office/drawing/2014/main" id="{F1334C61-ADF5-BE8B-B3AA-F8EA96AFF3E3}"/>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11" name="Rectangle 3">
            <a:extLst>
              <a:ext uri="{FF2B5EF4-FFF2-40B4-BE49-F238E27FC236}">
                <a16:creationId xmlns:a16="http://schemas.microsoft.com/office/drawing/2014/main" id="{FEA8835F-8AC8-E508-D6ED-FE03C91CDDDC}"/>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12" name="Rectangle 4">
            <a:extLst>
              <a:ext uri="{FF2B5EF4-FFF2-40B4-BE49-F238E27FC236}">
                <a16:creationId xmlns:a16="http://schemas.microsoft.com/office/drawing/2014/main" id="{C0BE7D8C-4964-1395-7B63-AAD489292937}"/>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13" name="Rectangle 5">
            <a:extLst>
              <a:ext uri="{FF2B5EF4-FFF2-40B4-BE49-F238E27FC236}">
                <a16:creationId xmlns:a16="http://schemas.microsoft.com/office/drawing/2014/main" id="{6510B9FD-33FD-6830-FF64-382EF2A4B325}"/>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28" name="Rectangle 23">
            <a:extLst>
              <a:ext uri="{FF2B5EF4-FFF2-40B4-BE49-F238E27FC236}">
                <a16:creationId xmlns:a16="http://schemas.microsoft.com/office/drawing/2014/main" id="{8553A321-1D73-ADFC-D76B-1867E144D2D6}"/>
              </a:ext>
            </a:extLst>
          </p:cNvPr>
          <p:cNvSpPr>
            <a:spLocks noChangeArrowheads="1"/>
          </p:cNvSpPr>
          <p:nvPr/>
        </p:nvSpPr>
        <p:spPr bwMode="auto">
          <a:xfrm>
            <a:off x="7000875" y="2895600"/>
            <a:ext cx="46609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29" name="Rectangle 24">
            <a:extLst>
              <a:ext uri="{FF2B5EF4-FFF2-40B4-BE49-F238E27FC236}">
                <a16:creationId xmlns:a16="http://schemas.microsoft.com/office/drawing/2014/main" id="{98CD3EBE-2831-E762-0678-AE1838AD938E}"/>
              </a:ext>
            </a:extLst>
          </p:cNvPr>
          <p:cNvSpPr>
            <a:spLocks noChangeArrowheads="1"/>
          </p:cNvSpPr>
          <p:nvPr/>
        </p:nvSpPr>
        <p:spPr bwMode="auto">
          <a:xfrm>
            <a:off x="-5791200" y="4030663"/>
            <a:ext cx="169862"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Tree>
    <p:custDataLst>
      <p:tags r:id="rId1"/>
    </p:custDataLst>
  </p:cSld>
  <p:clrMapOvr>
    <a:overrideClrMapping bg1="lt1" tx1="dk1" bg2="lt2" tx2="dk2" accent1="accent1" accent2="accent2" accent3="accent3" accent4="accent4" accent5="accent5" accent6="accent6" hlink="hlink" folHlink="folHlink"/>
  </p:clrMapOvr>
  <p:transition/>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F289A-62C2-CF5D-316B-C5A32FBDECB3}"/>
              </a:ext>
            </a:extLst>
          </p:cNvPr>
          <p:cNvSpPr>
            <a:spLocks noGrp="1"/>
          </p:cNvSpPr>
          <p:nvPr>
            <p:ph type="title"/>
          </p:nvPr>
        </p:nvSpPr>
        <p:spPr/>
        <p:txBody>
          <a:bodyPr/>
          <a:lstStyle/>
          <a:p>
            <a:r>
              <a:rPr lang="en-GB" dirty="0"/>
              <a:t>Matters to be considered</a:t>
            </a:r>
          </a:p>
        </p:txBody>
      </p:sp>
      <p:sp>
        <p:nvSpPr>
          <p:cNvPr id="3" name="Content Placeholder 2">
            <a:extLst>
              <a:ext uri="{FF2B5EF4-FFF2-40B4-BE49-F238E27FC236}">
                <a16:creationId xmlns:a16="http://schemas.microsoft.com/office/drawing/2014/main" id="{5D9A7DD7-730F-E495-39C6-7D895B963E9D}"/>
              </a:ext>
            </a:extLst>
          </p:cNvPr>
          <p:cNvSpPr>
            <a:spLocks noGrp="1"/>
          </p:cNvSpPr>
          <p:nvPr>
            <p:ph idx="1"/>
          </p:nvPr>
        </p:nvSpPr>
        <p:spPr/>
        <p:txBody>
          <a:bodyPr>
            <a:normAutofit fontScale="92500" lnSpcReduction="20000"/>
          </a:bodyPr>
          <a:lstStyle/>
          <a:p>
            <a:r>
              <a:rPr lang="en-GB" dirty="0"/>
              <a:t>The process of forming a company is similar to the procedure in relation to LLPs. A form is sent to the Registrar of Companies at Companies House and a fee is paid (current rates are available at https://www.gov.uk/government/publications/companies-house-fees/companies-house-fees#llp-inc). </a:t>
            </a:r>
          </a:p>
          <a:p>
            <a:r>
              <a:rPr lang="en-GB" dirty="0"/>
              <a:t>However, either one or two further documents are required for a company: a memorandum of association is required in any case, and articles of association may also be needed. If everything is in order, the Registrar then issues a certificate of incorporation.</a:t>
            </a:r>
          </a:p>
          <a:p>
            <a:r>
              <a:rPr lang="en-GB" dirty="0"/>
              <a:t>The additional complexities involved in forming a company compared to an LLP make it essential to consider a number of matters before any steps are taken. These should be discussed with the client.</a:t>
            </a:r>
          </a:p>
        </p:txBody>
      </p:sp>
      <p:sp>
        <p:nvSpPr>
          <p:cNvPr id="4" name="Slide Number Placeholder 3">
            <a:extLst>
              <a:ext uri="{FF2B5EF4-FFF2-40B4-BE49-F238E27FC236}">
                <a16:creationId xmlns:a16="http://schemas.microsoft.com/office/drawing/2014/main" id="{899AC497-DF37-DCCD-90A4-BF1A32B223B4}"/>
              </a:ext>
            </a:extLst>
          </p:cNvPr>
          <p:cNvSpPr>
            <a:spLocks noGrp="1"/>
          </p:cNvSpPr>
          <p:nvPr>
            <p:ph type="sldNum" sz="quarter" idx="12"/>
          </p:nvPr>
        </p:nvSpPr>
        <p:spPr/>
        <p:txBody>
          <a:bodyPr/>
          <a:lstStyle/>
          <a:p>
            <a:pPr>
              <a:defRPr/>
            </a:pPr>
            <a:fld id="{EAFBE94A-D415-4619-A168-F488F4CEF751}" type="slidenum">
              <a:rPr lang="en-GB" altLang="en-US" smtClean="0"/>
              <a:pPr>
                <a:defRPr/>
              </a:pPr>
              <a:t>17</a:t>
            </a:fld>
            <a:endParaRPr lang="en-GB" altLang="en-US"/>
          </a:p>
        </p:txBody>
      </p:sp>
    </p:spTree>
    <p:extLst>
      <p:ext uri="{BB962C8B-B14F-4D97-AF65-F5344CB8AC3E}">
        <p14:creationId xmlns:p14="http://schemas.microsoft.com/office/powerpoint/2010/main" val="24219199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CC365-404A-82EE-FD81-EFFC8997AA11}"/>
              </a:ext>
            </a:extLst>
          </p:cNvPr>
          <p:cNvSpPr>
            <a:spLocks noGrp="1"/>
          </p:cNvSpPr>
          <p:nvPr>
            <p:ph type="title"/>
          </p:nvPr>
        </p:nvSpPr>
        <p:spPr/>
        <p:txBody>
          <a:bodyPr/>
          <a:lstStyle/>
          <a:p>
            <a:r>
              <a:rPr lang="en-GB" dirty="0"/>
              <a:t>Articles of Association</a:t>
            </a:r>
          </a:p>
        </p:txBody>
      </p:sp>
      <p:sp>
        <p:nvSpPr>
          <p:cNvPr id="3" name="Content Placeholder 2">
            <a:extLst>
              <a:ext uri="{FF2B5EF4-FFF2-40B4-BE49-F238E27FC236}">
                <a16:creationId xmlns:a16="http://schemas.microsoft.com/office/drawing/2014/main" id="{169B33AF-7569-750A-D931-DAFBF3647E15}"/>
              </a:ext>
            </a:extLst>
          </p:cNvPr>
          <p:cNvSpPr>
            <a:spLocks noGrp="1"/>
          </p:cNvSpPr>
          <p:nvPr>
            <p:ph idx="1"/>
          </p:nvPr>
        </p:nvSpPr>
        <p:spPr/>
        <p:txBody>
          <a:bodyPr>
            <a:normAutofit fontScale="92500" lnSpcReduction="20000"/>
          </a:bodyPr>
          <a:lstStyle/>
          <a:p>
            <a:r>
              <a:rPr lang="en-GB" dirty="0"/>
              <a:t>The </a:t>
            </a:r>
            <a:r>
              <a:rPr lang="en-GB" b="1" dirty="0"/>
              <a:t>articles of association</a:t>
            </a:r>
            <a:r>
              <a:rPr lang="en-GB" dirty="0"/>
              <a:t> serve as the primary internal constitution for a company. They contain the essential rules that dictate how the company is governed and operated. These rules clarify the division of power between shareholders and directors, specifying which decisions require member approval versus director action, and provide protections for members against improper conduct by the company's leadership.</a:t>
            </a:r>
          </a:p>
          <a:p>
            <a:r>
              <a:rPr lang="en-GB" dirty="0"/>
              <a:t>Under section 33 of the Companies Act 2006, the </a:t>
            </a:r>
            <a:r>
              <a:rPr lang="en-GB" b="1" dirty="0"/>
              <a:t>articles of association</a:t>
            </a:r>
            <a:r>
              <a:rPr lang="en-GB" dirty="0"/>
              <a:t> constitute a legally binding contract between the company and its members, as well as between the members themselves. While they are the most important part of a company's constitution, other documents—such as certain member resolutions—may also form part of the company's constitution</a:t>
            </a:r>
          </a:p>
          <a:p>
            <a:endParaRPr lang="en-GB" dirty="0"/>
          </a:p>
        </p:txBody>
      </p:sp>
      <p:sp>
        <p:nvSpPr>
          <p:cNvPr id="4" name="Slide Number Placeholder 3">
            <a:extLst>
              <a:ext uri="{FF2B5EF4-FFF2-40B4-BE49-F238E27FC236}">
                <a16:creationId xmlns:a16="http://schemas.microsoft.com/office/drawing/2014/main" id="{4B1F5F39-F6D2-457D-955D-DB18F9F14635}"/>
              </a:ext>
            </a:extLst>
          </p:cNvPr>
          <p:cNvSpPr>
            <a:spLocks noGrp="1"/>
          </p:cNvSpPr>
          <p:nvPr>
            <p:ph type="sldNum" sz="quarter" idx="12"/>
          </p:nvPr>
        </p:nvSpPr>
        <p:spPr/>
        <p:txBody>
          <a:bodyPr/>
          <a:lstStyle/>
          <a:p>
            <a:pPr>
              <a:defRPr/>
            </a:pPr>
            <a:fld id="{EAFBE94A-D415-4619-A168-F488F4CEF751}" type="slidenum">
              <a:rPr lang="en-GB" altLang="en-US" smtClean="0"/>
              <a:pPr>
                <a:defRPr/>
              </a:pPr>
              <a:t>18</a:t>
            </a:fld>
            <a:endParaRPr lang="en-GB" altLang="en-US"/>
          </a:p>
        </p:txBody>
      </p:sp>
    </p:spTree>
    <p:extLst>
      <p:ext uri="{BB962C8B-B14F-4D97-AF65-F5344CB8AC3E}">
        <p14:creationId xmlns:p14="http://schemas.microsoft.com/office/powerpoint/2010/main" val="24555299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0195D-FF11-3FA0-95BC-606769E6FDE8}"/>
              </a:ext>
            </a:extLst>
          </p:cNvPr>
          <p:cNvSpPr>
            <a:spLocks noGrp="1"/>
          </p:cNvSpPr>
          <p:nvPr>
            <p:ph type="title"/>
          </p:nvPr>
        </p:nvSpPr>
        <p:spPr/>
        <p:txBody>
          <a:bodyPr/>
          <a:lstStyle/>
          <a:p>
            <a:r>
              <a:rPr lang="en-GB" dirty="0"/>
              <a:t>Shelf Company or Tailor Made Company</a:t>
            </a:r>
          </a:p>
        </p:txBody>
      </p:sp>
      <p:sp>
        <p:nvSpPr>
          <p:cNvPr id="3" name="Content Placeholder 2">
            <a:extLst>
              <a:ext uri="{FF2B5EF4-FFF2-40B4-BE49-F238E27FC236}">
                <a16:creationId xmlns:a16="http://schemas.microsoft.com/office/drawing/2014/main" id="{8C100E85-37CE-87EC-E9D1-D50534EDD031}"/>
              </a:ext>
            </a:extLst>
          </p:cNvPr>
          <p:cNvSpPr>
            <a:spLocks noGrp="1"/>
          </p:cNvSpPr>
          <p:nvPr>
            <p:ph idx="1"/>
          </p:nvPr>
        </p:nvSpPr>
        <p:spPr/>
        <p:txBody>
          <a:bodyPr>
            <a:normAutofit fontScale="85000" lnSpcReduction="10000"/>
          </a:bodyPr>
          <a:lstStyle/>
          <a:p>
            <a:r>
              <a:rPr lang="en-GB" dirty="0"/>
              <a:t>When setting up a company, promoters can choose between buying a '</a:t>
            </a:r>
            <a:r>
              <a:rPr lang="en-GB" b="1" u="sng" dirty="0"/>
              <a:t>shelf company</a:t>
            </a:r>
            <a:r>
              <a:rPr lang="en-GB" dirty="0"/>
              <a:t>' or forming a 'tailor-made' company. </a:t>
            </a:r>
          </a:p>
          <a:p>
            <a:r>
              <a:rPr lang="en-GB" dirty="0"/>
              <a:t>A </a:t>
            </a:r>
            <a:r>
              <a:rPr lang="en-GB" b="1" u="sng" dirty="0"/>
              <a:t>shelf company</a:t>
            </a:r>
            <a:r>
              <a:rPr lang="en-GB" dirty="0"/>
              <a:t> is a company that has already been incorporated but has not yet traded, often purchased from professional incorporation agents. The main advantage is speed, as it is ready to operate immediately, though it may require administrative changes to suit specific requirements.</a:t>
            </a:r>
          </a:p>
          <a:p>
            <a:r>
              <a:rPr lang="en-GB" dirty="0"/>
              <a:t>A </a:t>
            </a:r>
            <a:r>
              <a:rPr lang="en-GB" b="1" u="sng" dirty="0"/>
              <a:t>tailor-made company</a:t>
            </a:r>
            <a:r>
              <a:rPr lang="en-GB" dirty="0"/>
              <a:t> is one formed from scratch to meet the specific needs of the founders. This allows the promoters to select the company name, design the articles of association, and appoint initial directors and shareholders at incorporation. While this process takes longer, it ensures the company's structure is precisely tailored to its intended purpose from the start.</a:t>
            </a:r>
          </a:p>
        </p:txBody>
      </p:sp>
      <p:sp>
        <p:nvSpPr>
          <p:cNvPr id="4" name="Slide Number Placeholder 3">
            <a:extLst>
              <a:ext uri="{FF2B5EF4-FFF2-40B4-BE49-F238E27FC236}">
                <a16:creationId xmlns:a16="http://schemas.microsoft.com/office/drawing/2014/main" id="{961BFE73-B76F-CB47-4EC3-73D82DDC7DBA}"/>
              </a:ext>
            </a:extLst>
          </p:cNvPr>
          <p:cNvSpPr>
            <a:spLocks noGrp="1"/>
          </p:cNvSpPr>
          <p:nvPr>
            <p:ph type="sldNum" sz="quarter" idx="12"/>
          </p:nvPr>
        </p:nvSpPr>
        <p:spPr/>
        <p:txBody>
          <a:bodyPr/>
          <a:lstStyle/>
          <a:p>
            <a:pPr>
              <a:defRPr/>
            </a:pPr>
            <a:fld id="{EAFBE94A-D415-4619-A168-F488F4CEF751}" type="slidenum">
              <a:rPr lang="en-GB" altLang="en-US" smtClean="0"/>
              <a:pPr>
                <a:defRPr/>
              </a:pPr>
              <a:t>19</a:t>
            </a:fld>
            <a:endParaRPr lang="en-GB" altLang="en-US"/>
          </a:p>
        </p:txBody>
      </p:sp>
    </p:spTree>
    <p:extLst>
      <p:ext uri="{BB962C8B-B14F-4D97-AF65-F5344CB8AC3E}">
        <p14:creationId xmlns:p14="http://schemas.microsoft.com/office/powerpoint/2010/main" val="13861251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2A969-D8AC-6C99-445E-5C4509DF49C9}"/>
              </a:ext>
            </a:extLst>
          </p:cNvPr>
          <p:cNvSpPr>
            <a:spLocks noGrp="1"/>
          </p:cNvSpPr>
          <p:nvPr>
            <p:ph type="title"/>
          </p:nvPr>
        </p:nvSpPr>
        <p:spPr/>
        <p:txBody>
          <a:bodyPr/>
          <a:lstStyle/>
          <a:p>
            <a:r>
              <a:rPr lang="en-GB" dirty="0"/>
              <a:t>Initial Shareholders and Directors</a:t>
            </a:r>
          </a:p>
        </p:txBody>
      </p:sp>
      <p:sp>
        <p:nvSpPr>
          <p:cNvPr id="3" name="Content Placeholder 2">
            <a:extLst>
              <a:ext uri="{FF2B5EF4-FFF2-40B4-BE49-F238E27FC236}">
                <a16:creationId xmlns:a16="http://schemas.microsoft.com/office/drawing/2014/main" id="{54EB39C5-A50A-A42A-B02E-ABFF6F291F75}"/>
              </a:ext>
            </a:extLst>
          </p:cNvPr>
          <p:cNvSpPr>
            <a:spLocks noGrp="1"/>
          </p:cNvSpPr>
          <p:nvPr>
            <p:ph idx="1"/>
          </p:nvPr>
        </p:nvSpPr>
        <p:spPr>
          <a:xfrm>
            <a:off x="827700" y="2052925"/>
            <a:ext cx="7920764" cy="4509339"/>
          </a:xfrm>
        </p:spPr>
        <p:txBody>
          <a:bodyPr>
            <a:normAutofit lnSpcReduction="10000"/>
          </a:bodyPr>
          <a:lstStyle/>
          <a:p>
            <a:r>
              <a:rPr lang="en-GB" sz="1100" dirty="0"/>
              <a:t>Initial shareholders - The persons who form a company and become its first shareholders are called its subscribers. s7 says that a private company limited by shares can be formed by a single subscriber. In that case, if it is intended that there should be more than one shareholder it will be necessary to issue further shares to the other shareholders after the company has been formed. Suppose that in our example Samantha Jowett is the sole subscriber when her company is formed. In that case she will be the sole shareholder on formation. If Maja is to become a shareholder, it will be necessary to issue at least one share to her after the company has been created.</a:t>
            </a:r>
          </a:p>
          <a:p>
            <a:endParaRPr lang="en-GB" sz="1100" dirty="0"/>
          </a:p>
          <a:p>
            <a:r>
              <a:rPr lang="en-GB" sz="1100" dirty="0"/>
              <a:t>The subscriber or subscribers must be named in the incorporation documents (specifically on form IN01), and so the client must be asked who they will be. They can be individuals or companies. The client may also need to provide quite detailed information about their identity, for inclusion in the incorporation document.</a:t>
            </a:r>
          </a:p>
          <a:p>
            <a:endParaRPr lang="en-GB" sz="1100" dirty="0"/>
          </a:p>
          <a:p>
            <a:r>
              <a:rPr lang="en-GB" sz="1100" dirty="0"/>
              <a:t>Initial directors - s154(1) provides that a private company must also have at least one director, and so the client must be asked who the first director or directors will be. Directors are subject to some quite onerous obligations, some of which you will read about in Chapter 9. Because of this, each director needs to consent to being appointed. It is possible to appoint further directors after the company has been formed. So in our example Samantha could be named as the sole first director. If Maja is also to be a director, Samantha could appoint her later.</a:t>
            </a:r>
          </a:p>
          <a:p>
            <a:endParaRPr lang="en-GB" sz="1100" dirty="0"/>
          </a:p>
          <a:p>
            <a:r>
              <a:rPr lang="en-GB" sz="1100" dirty="0"/>
              <a:t>In a small company, it is quite usual for the shareholders and directors to be the same people. This allows all the shareholders a direct say in the management of the company. When you read Chapters 8–9 you will see that the rules applicable to shareholders and directors are very different. This makes it important, where the shareholders and directors are the same people, to be very clear when they are acting as shareholders and when they are acting as directors.</a:t>
            </a:r>
          </a:p>
        </p:txBody>
      </p:sp>
      <p:sp>
        <p:nvSpPr>
          <p:cNvPr id="4" name="Slide Number Placeholder 3">
            <a:extLst>
              <a:ext uri="{FF2B5EF4-FFF2-40B4-BE49-F238E27FC236}">
                <a16:creationId xmlns:a16="http://schemas.microsoft.com/office/drawing/2014/main" id="{1C37D774-76C4-D64C-8828-922A7D5D8EC9}"/>
              </a:ext>
            </a:extLst>
          </p:cNvPr>
          <p:cNvSpPr>
            <a:spLocks noGrp="1"/>
          </p:cNvSpPr>
          <p:nvPr>
            <p:ph type="sldNum" sz="quarter" idx="12"/>
          </p:nvPr>
        </p:nvSpPr>
        <p:spPr/>
        <p:txBody>
          <a:bodyPr/>
          <a:lstStyle/>
          <a:p>
            <a:pPr>
              <a:defRPr/>
            </a:pPr>
            <a:fld id="{EAFBE94A-D415-4619-A168-F488F4CEF751}" type="slidenum">
              <a:rPr lang="en-GB" altLang="en-US" smtClean="0"/>
              <a:pPr>
                <a:defRPr/>
              </a:pPr>
              <a:t>20</a:t>
            </a:fld>
            <a:endParaRPr lang="en-GB" altLang="en-US"/>
          </a:p>
        </p:txBody>
      </p:sp>
    </p:spTree>
    <p:extLst>
      <p:ext uri="{BB962C8B-B14F-4D97-AF65-F5344CB8AC3E}">
        <p14:creationId xmlns:p14="http://schemas.microsoft.com/office/powerpoint/2010/main" val="9614383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DC730-9229-A8FE-4D14-954FB606FE48}"/>
              </a:ext>
            </a:extLst>
          </p:cNvPr>
          <p:cNvSpPr>
            <a:spLocks noGrp="1"/>
          </p:cNvSpPr>
          <p:nvPr>
            <p:ph type="title"/>
          </p:nvPr>
        </p:nvSpPr>
        <p:spPr>
          <a:xfrm>
            <a:off x="484583" y="452718"/>
            <a:ext cx="7053542" cy="1400530"/>
          </a:xfrm>
        </p:spPr>
        <p:txBody>
          <a:bodyPr>
            <a:normAutofit/>
          </a:bodyPr>
          <a:lstStyle/>
          <a:p>
            <a:r>
              <a:rPr lang="en-GB" dirty="0"/>
              <a:t>Initial Share Capital</a:t>
            </a:r>
          </a:p>
        </p:txBody>
      </p:sp>
      <p:sp>
        <p:nvSpPr>
          <p:cNvPr id="4" name="Slide Number Placeholder 3">
            <a:extLst>
              <a:ext uri="{FF2B5EF4-FFF2-40B4-BE49-F238E27FC236}">
                <a16:creationId xmlns:a16="http://schemas.microsoft.com/office/drawing/2014/main" id="{0E433EE3-C014-ADDB-A7F4-28F6D4C14326}"/>
              </a:ext>
            </a:extLst>
          </p:cNvPr>
          <p:cNvSpPr>
            <a:spLocks noGrp="1"/>
          </p:cNvSpPr>
          <p:nvPr>
            <p:ph type="sldNum" sz="quarter" idx="12"/>
          </p:nvPr>
        </p:nvSpPr>
        <p:spPr>
          <a:xfrm>
            <a:off x="7764405" y="295729"/>
            <a:ext cx="628649" cy="767687"/>
          </a:xfrm>
        </p:spPr>
        <p:txBody>
          <a:bodyPr>
            <a:normAutofit/>
          </a:bodyPr>
          <a:lstStyle/>
          <a:p>
            <a:pPr>
              <a:spcAft>
                <a:spcPts val="600"/>
              </a:spcAft>
              <a:defRPr/>
            </a:pPr>
            <a:fld id="{EAFBE94A-D415-4619-A168-F488F4CEF751}" type="slidenum">
              <a:rPr lang="en-GB" altLang="en-US">
                <a:solidFill>
                  <a:srgbClr val="FFFFFF"/>
                </a:solidFill>
              </a:rPr>
              <a:pPr>
                <a:spcAft>
                  <a:spcPts val="600"/>
                </a:spcAft>
                <a:defRPr/>
              </a:pPr>
              <a:t>21</a:t>
            </a:fld>
            <a:endParaRPr lang="en-GB" altLang="en-US">
              <a:solidFill>
                <a:srgbClr val="FFFFFF"/>
              </a:solidFill>
            </a:endParaRPr>
          </a:p>
        </p:txBody>
      </p:sp>
      <p:graphicFrame>
        <p:nvGraphicFramePr>
          <p:cNvPr id="6" name="Content Placeholder 2">
            <a:extLst>
              <a:ext uri="{FF2B5EF4-FFF2-40B4-BE49-F238E27FC236}">
                <a16:creationId xmlns:a16="http://schemas.microsoft.com/office/drawing/2014/main" id="{C38D7611-2590-9166-07AB-80B9843B8EA2}"/>
              </a:ext>
            </a:extLst>
          </p:cNvPr>
          <p:cNvGraphicFramePr>
            <a:graphicFrameLocks noGrp="1"/>
          </p:cNvGraphicFramePr>
          <p:nvPr>
            <p:ph idx="1"/>
            <p:extLst>
              <p:ext uri="{D42A27DB-BD31-4B8C-83A1-F6EECF244321}">
                <p14:modId xmlns:p14="http://schemas.microsoft.com/office/powerpoint/2010/main" val="2785849753"/>
              </p:ext>
            </p:extLst>
          </p:nvPr>
        </p:nvGraphicFramePr>
        <p:xfrm>
          <a:off x="484583" y="2140085"/>
          <a:ext cx="7053264" cy="405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426907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7B85F-EC2A-27B0-FAEF-56CCB0A5AE99}"/>
              </a:ext>
            </a:extLst>
          </p:cNvPr>
          <p:cNvSpPr>
            <a:spLocks noGrp="1"/>
          </p:cNvSpPr>
          <p:nvPr>
            <p:ph type="title"/>
          </p:nvPr>
        </p:nvSpPr>
        <p:spPr/>
        <p:txBody>
          <a:bodyPr/>
          <a:lstStyle/>
          <a:p>
            <a:r>
              <a:rPr lang="en-GB" dirty="0"/>
              <a:t>Company Secretary</a:t>
            </a:r>
          </a:p>
        </p:txBody>
      </p:sp>
      <p:sp>
        <p:nvSpPr>
          <p:cNvPr id="3" name="Content Placeholder 2">
            <a:extLst>
              <a:ext uri="{FF2B5EF4-FFF2-40B4-BE49-F238E27FC236}">
                <a16:creationId xmlns:a16="http://schemas.microsoft.com/office/drawing/2014/main" id="{84E64779-4CCA-8D14-CDA7-D0F9D9735379}"/>
              </a:ext>
            </a:extLst>
          </p:cNvPr>
          <p:cNvSpPr>
            <a:spLocks noGrp="1"/>
          </p:cNvSpPr>
          <p:nvPr>
            <p:ph idx="1"/>
          </p:nvPr>
        </p:nvSpPr>
        <p:spPr/>
        <p:txBody>
          <a:bodyPr>
            <a:normAutofit fontScale="85000" lnSpcReduction="20000"/>
          </a:bodyPr>
          <a:lstStyle/>
          <a:p>
            <a:r>
              <a:rPr lang="en-GB" dirty="0"/>
              <a:t>Takes responsibility for compliance with the administrative rules relating to the running of the company – issuing notices of meetings, taking minutes, filings at Companies House, keeping records and so on. There is no requirement for a private company to have a company secretary. If there is no company secretary, the administrative duties just mentioned are the responsibility of the directors. If a private company has a company secretary, they do not require any particular qualifications. They may also be a director of the company.</a:t>
            </a:r>
          </a:p>
          <a:p>
            <a:r>
              <a:rPr lang="en-GB" dirty="0"/>
              <a:t>The directors and secretary (if any) are referred to together as the company’s officers. </a:t>
            </a:r>
          </a:p>
          <a:p>
            <a:r>
              <a:rPr lang="en-GB" dirty="0"/>
              <a:t>The client should therefore be asked whether the company will have a secretary. If so, it will be necessary to provide details of the secretary, and the secretary should consent to act in the same way as the director or directors. If no company secretary is appointed on formation, it is always possible to appoint one later.</a:t>
            </a:r>
          </a:p>
        </p:txBody>
      </p:sp>
      <p:sp>
        <p:nvSpPr>
          <p:cNvPr id="4" name="Slide Number Placeholder 3">
            <a:extLst>
              <a:ext uri="{FF2B5EF4-FFF2-40B4-BE49-F238E27FC236}">
                <a16:creationId xmlns:a16="http://schemas.microsoft.com/office/drawing/2014/main" id="{C08ECC68-C077-63F1-EB5D-893990AE2BEC}"/>
              </a:ext>
            </a:extLst>
          </p:cNvPr>
          <p:cNvSpPr>
            <a:spLocks noGrp="1"/>
          </p:cNvSpPr>
          <p:nvPr>
            <p:ph type="sldNum" sz="quarter" idx="12"/>
          </p:nvPr>
        </p:nvSpPr>
        <p:spPr/>
        <p:txBody>
          <a:bodyPr/>
          <a:lstStyle/>
          <a:p>
            <a:pPr>
              <a:defRPr/>
            </a:pPr>
            <a:fld id="{EAFBE94A-D415-4619-A168-F488F4CEF751}" type="slidenum">
              <a:rPr lang="en-GB" altLang="en-US" smtClean="0"/>
              <a:pPr>
                <a:defRPr/>
              </a:pPr>
              <a:t>22</a:t>
            </a:fld>
            <a:endParaRPr lang="en-GB" altLang="en-US"/>
          </a:p>
        </p:txBody>
      </p:sp>
    </p:spTree>
    <p:extLst>
      <p:ext uri="{BB962C8B-B14F-4D97-AF65-F5344CB8AC3E}">
        <p14:creationId xmlns:p14="http://schemas.microsoft.com/office/powerpoint/2010/main" val="35970728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E65E6-BEDC-228A-DB35-FB555E4E7AF8}"/>
              </a:ext>
            </a:extLst>
          </p:cNvPr>
          <p:cNvSpPr>
            <a:spLocks noGrp="1"/>
          </p:cNvSpPr>
          <p:nvPr>
            <p:ph type="title"/>
          </p:nvPr>
        </p:nvSpPr>
        <p:spPr/>
        <p:txBody>
          <a:bodyPr/>
          <a:lstStyle/>
          <a:p>
            <a:r>
              <a:rPr lang="en-GB" dirty="0"/>
              <a:t>Registered Office</a:t>
            </a:r>
          </a:p>
        </p:txBody>
      </p:sp>
      <p:sp>
        <p:nvSpPr>
          <p:cNvPr id="3" name="Content Placeholder 2">
            <a:extLst>
              <a:ext uri="{FF2B5EF4-FFF2-40B4-BE49-F238E27FC236}">
                <a16:creationId xmlns:a16="http://schemas.microsoft.com/office/drawing/2014/main" id="{1AE47773-0CC0-2A96-9AB1-E97A84020437}"/>
              </a:ext>
            </a:extLst>
          </p:cNvPr>
          <p:cNvSpPr>
            <a:spLocks noGrp="1"/>
          </p:cNvSpPr>
          <p:nvPr>
            <p:ph idx="1"/>
          </p:nvPr>
        </p:nvSpPr>
        <p:spPr>
          <a:xfrm>
            <a:off x="323528" y="1412777"/>
            <a:ext cx="8071716" cy="4992506"/>
          </a:xfrm>
        </p:spPr>
        <p:txBody>
          <a:bodyPr>
            <a:normAutofit fontScale="70000" lnSpcReduction="20000"/>
          </a:bodyPr>
          <a:lstStyle/>
          <a:p>
            <a:r>
              <a:rPr lang="en-GB" dirty="0"/>
              <a:t>Like an LLP, a company must have a registered office, details of which must be provided when it is incorporated. The registered office is where the company’s records will normally be kept, and where official correspondence, including documents commencing court proceedings, can be sent. Under s86(2) CA 2006 a company must ensure that it has an “appropriate address” where in the ordinary course of events:</a:t>
            </a:r>
          </a:p>
          <a:p>
            <a:endParaRPr lang="en-GB" dirty="0"/>
          </a:p>
          <a:p>
            <a:r>
              <a:rPr lang="en-GB" dirty="0"/>
              <a:t>(a)   a document addressed to the company, and delivered there by hand or by post, would be expected to come to the attention of a person acting on behalf of the company; and</a:t>
            </a:r>
          </a:p>
          <a:p>
            <a:endParaRPr lang="en-GB" dirty="0"/>
          </a:p>
          <a:p>
            <a:r>
              <a:rPr lang="en-GB" dirty="0"/>
              <a:t>(b)   the delivery of documents there is capable of being recorded by the obtaining of an acknowledgement of delivery.</a:t>
            </a:r>
          </a:p>
          <a:p>
            <a:endParaRPr lang="en-GB" dirty="0"/>
          </a:p>
          <a:p>
            <a:r>
              <a:rPr lang="en-GB" dirty="0"/>
              <a:t>PO Box addresses will no longer, therefore, be accepted.</a:t>
            </a:r>
          </a:p>
          <a:p>
            <a:endParaRPr lang="en-GB" dirty="0"/>
          </a:p>
          <a:p>
            <a:r>
              <a:rPr lang="en-GB" dirty="0"/>
              <a:t>The law applicable to companies with a registered office in Scotland or Northern Ireland is different in some ways from that governing companies with a registered office in England or Wales. A client wishing to set up a company with its registered office in Scotland or Northern Ireland may need to take local legal advice.</a:t>
            </a:r>
          </a:p>
        </p:txBody>
      </p:sp>
      <p:sp>
        <p:nvSpPr>
          <p:cNvPr id="4" name="Slide Number Placeholder 3">
            <a:extLst>
              <a:ext uri="{FF2B5EF4-FFF2-40B4-BE49-F238E27FC236}">
                <a16:creationId xmlns:a16="http://schemas.microsoft.com/office/drawing/2014/main" id="{5D5D7715-B1BB-F44A-34D7-4A3EAA337590}"/>
              </a:ext>
            </a:extLst>
          </p:cNvPr>
          <p:cNvSpPr>
            <a:spLocks noGrp="1"/>
          </p:cNvSpPr>
          <p:nvPr>
            <p:ph type="sldNum" sz="quarter" idx="12"/>
          </p:nvPr>
        </p:nvSpPr>
        <p:spPr/>
        <p:txBody>
          <a:bodyPr/>
          <a:lstStyle/>
          <a:p>
            <a:pPr>
              <a:defRPr/>
            </a:pPr>
            <a:fld id="{EAFBE94A-D415-4619-A168-F488F4CEF751}" type="slidenum">
              <a:rPr lang="en-GB" altLang="en-US" smtClean="0"/>
              <a:pPr>
                <a:defRPr/>
              </a:pPr>
              <a:t>23</a:t>
            </a:fld>
            <a:endParaRPr lang="en-GB" altLang="en-US"/>
          </a:p>
        </p:txBody>
      </p:sp>
    </p:spTree>
    <p:extLst>
      <p:ext uri="{BB962C8B-B14F-4D97-AF65-F5344CB8AC3E}">
        <p14:creationId xmlns:p14="http://schemas.microsoft.com/office/powerpoint/2010/main" val="2096791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8BA07-0B46-2C6A-46B0-8F72E127BF47}"/>
              </a:ext>
            </a:extLst>
          </p:cNvPr>
          <p:cNvSpPr>
            <a:spLocks noGrp="1"/>
          </p:cNvSpPr>
          <p:nvPr>
            <p:ph type="title"/>
          </p:nvPr>
        </p:nvSpPr>
        <p:spPr/>
        <p:txBody>
          <a:bodyPr/>
          <a:lstStyle/>
          <a:p>
            <a:r>
              <a:rPr lang="en-GB" dirty="0"/>
              <a:t>Company Name</a:t>
            </a:r>
          </a:p>
        </p:txBody>
      </p:sp>
      <p:sp>
        <p:nvSpPr>
          <p:cNvPr id="3" name="Content Placeholder 2">
            <a:extLst>
              <a:ext uri="{FF2B5EF4-FFF2-40B4-BE49-F238E27FC236}">
                <a16:creationId xmlns:a16="http://schemas.microsoft.com/office/drawing/2014/main" id="{111D0684-58E2-CCDE-EB8D-7B125F92D3C2}"/>
              </a:ext>
            </a:extLst>
          </p:cNvPr>
          <p:cNvSpPr>
            <a:spLocks noGrp="1"/>
          </p:cNvSpPr>
          <p:nvPr>
            <p:ph idx="1"/>
          </p:nvPr>
        </p:nvSpPr>
        <p:spPr>
          <a:xfrm>
            <a:off x="258369" y="1340768"/>
            <a:ext cx="8490095" cy="5221495"/>
          </a:xfrm>
        </p:spPr>
        <p:txBody>
          <a:bodyPr>
            <a:normAutofit fontScale="92500"/>
          </a:bodyPr>
          <a:lstStyle/>
          <a:p>
            <a:r>
              <a:rPr lang="en-GB" sz="1200" dirty="0"/>
              <a:t>You should ask the client what the company’s name will be.</a:t>
            </a:r>
          </a:p>
          <a:p>
            <a:endParaRPr lang="en-GB" sz="1200" dirty="0"/>
          </a:p>
          <a:p>
            <a:r>
              <a:rPr lang="en-GB" sz="1200" dirty="0"/>
              <a:t>s59 requires that (with a very few exceptions, including companies which are charities) a private company’s name must end in “limited” or “ltd”. If the company’s registered office is situated in Wales, it can use one of the Welsh equivalents instead. These are “</a:t>
            </a:r>
            <a:r>
              <a:rPr lang="en-GB" sz="1200" dirty="0" err="1"/>
              <a:t>cyfyngedig</a:t>
            </a:r>
            <a:r>
              <a:rPr lang="en-GB" sz="1200" dirty="0"/>
              <a:t>” or “</a:t>
            </a:r>
            <a:r>
              <a:rPr lang="en-GB" sz="1200" dirty="0" err="1"/>
              <a:t>cyf</a:t>
            </a:r>
            <a:r>
              <a:rPr lang="en-GB" sz="1200" dirty="0"/>
              <a:t>”.</a:t>
            </a:r>
          </a:p>
          <a:p>
            <a:endParaRPr lang="en-GB" sz="1200" dirty="0"/>
          </a:p>
          <a:p>
            <a:r>
              <a:rPr lang="en-GB" sz="1200" dirty="0"/>
              <a:t>Most of the other rules relating to company names are the same as the rules for the names of LLPs, which you read about in Chapter 6. Thus, a company cannot be registered with a name under which an existing LLP or company is already registered. You should search the Companies House index of names before choosing a name for a new company. You should also carry out a search of the trade marks register, and check trade directories and carry out an internet search, in order to minimise the risk of infringing a trade mark or a passing off action.</a:t>
            </a:r>
          </a:p>
          <a:p>
            <a:endParaRPr lang="en-GB" sz="1200" dirty="0"/>
          </a:p>
          <a:p>
            <a:r>
              <a:rPr lang="en-GB" sz="1200" dirty="0"/>
              <a:t>The rules on offensive names and names whose use would constitute an offence, and “sensitive” names and names suggesting a connection with the government, are the same as for LLPs, and are contained in ss53–55.</a:t>
            </a:r>
          </a:p>
          <a:p>
            <a:endParaRPr lang="en-GB" sz="1200" dirty="0"/>
          </a:p>
          <a:p>
            <a:r>
              <a:rPr lang="en-GB" sz="1200" dirty="0"/>
              <a:t>The Registrar of Companies was granted far wider powers in relation to names by the Economic Crime and Corporate Transparency Act 2023 and may refuse to allow names for reasons other than the statutory ones or passing off under common law.</a:t>
            </a:r>
          </a:p>
          <a:p>
            <a:endParaRPr lang="en-GB" sz="1200" dirty="0"/>
          </a:p>
          <a:p>
            <a:r>
              <a:rPr lang="en-GB" sz="1200" dirty="0"/>
              <a:t>Like a sole trader, an ordinary partnership or an LLP, a company can choose a business name which is different from its own name – and indeed many companies do that. In that case, it will be subject to the usual rules on choice of business name.</a:t>
            </a:r>
          </a:p>
        </p:txBody>
      </p:sp>
      <p:sp>
        <p:nvSpPr>
          <p:cNvPr id="4" name="Slide Number Placeholder 3">
            <a:extLst>
              <a:ext uri="{FF2B5EF4-FFF2-40B4-BE49-F238E27FC236}">
                <a16:creationId xmlns:a16="http://schemas.microsoft.com/office/drawing/2014/main" id="{82DBA2B9-1CBF-55F4-C2DC-D083F9D0F3CE}"/>
              </a:ext>
            </a:extLst>
          </p:cNvPr>
          <p:cNvSpPr>
            <a:spLocks noGrp="1"/>
          </p:cNvSpPr>
          <p:nvPr>
            <p:ph type="sldNum" sz="quarter" idx="12"/>
          </p:nvPr>
        </p:nvSpPr>
        <p:spPr/>
        <p:txBody>
          <a:bodyPr/>
          <a:lstStyle/>
          <a:p>
            <a:pPr>
              <a:defRPr/>
            </a:pPr>
            <a:fld id="{EAFBE94A-D415-4619-A168-F488F4CEF751}" type="slidenum">
              <a:rPr lang="en-GB" altLang="en-US" smtClean="0"/>
              <a:pPr>
                <a:defRPr/>
              </a:pPr>
              <a:t>24</a:t>
            </a:fld>
            <a:endParaRPr lang="en-GB" altLang="en-US"/>
          </a:p>
        </p:txBody>
      </p:sp>
    </p:spTree>
    <p:extLst>
      <p:ext uri="{BB962C8B-B14F-4D97-AF65-F5344CB8AC3E}">
        <p14:creationId xmlns:p14="http://schemas.microsoft.com/office/powerpoint/2010/main" val="20890815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8" name="Rectangle 17">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ACCD6C96-1157-014E-7F58-D7A5E5EE973A}"/>
              </a:ext>
            </a:extLst>
          </p:cNvPr>
          <p:cNvSpPr>
            <a:spLocks noGrp="1"/>
          </p:cNvSpPr>
          <p:nvPr>
            <p:ph type="sldNum" sz="quarter" idx="12"/>
          </p:nvPr>
        </p:nvSpPr>
        <p:spPr>
          <a:xfrm>
            <a:off x="7764405" y="295729"/>
            <a:ext cx="628649" cy="767687"/>
          </a:xfrm>
        </p:spPr>
        <p:txBody>
          <a:bodyPr>
            <a:normAutofit/>
          </a:bodyPr>
          <a:lstStyle/>
          <a:p>
            <a:pPr>
              <a:spcAft>
                <a:spcPts val="600"/>
              </a:spcAft>
              <a:defRPr/>
            </a:pPr>
            <a:fld id="{EAFBE94A-D415-4619-A168-F488F4CEF751}" type="slidenum">
              <a:rPr lang="en-GB" altLang="en-US">
                <a:solidFill>
                  <a:srgbClr val="FFFFFF"/>
                </a:solidFill>
              </a:rPr>
              <a:pPr>
                <a:spcAft>
                  <a:spcPts val="600"/>
                </a:spcAft>
                <a:defRPr/>
              </a:pPr>
              <a:t>25</a:t>
            </a:fld>
            <a:endParaRPr lang="en-GB" altLang="en-US">
              <a:solidFill>
                <a:srgbClr val="FFFFFF"/>
              </a:solidFill>
            </a:endParaRPr>
          </a:p>
        </p:txBody>
      </p:sp>
      <p:sp>
        <p:nvSpPr>
          <p:cNvPr id="19"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0" name="Freeform: Shape 19">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A3472552-883B-A0BC-7049-2F8F6723BF29}"/>
              </a:ext>
            </a:extLst>
          </p:cNvPr>
          <p:cNvSpPr>
            <a:spLocks noGrp="1"/>
          </p:cNvSpPr>
          <p:nvPr>
            <p:ph type="title"/>
          </p:nvPr>
        </p:nvSpPr>
        <p:spPr>
          <a:xfrm>
            <a:off x="827484" y="452718"/>
            <a:ext cx="6710641" cy="1400530"/>
          </a:xfrm>
        </p:spPr>
        <p:txBody>
          <a:bodyPr anchor="ctr">
            <a:normAutofit/>
          </a:bodyPr>
          <a:lstStyle/>
          <a:p>
            <a:r>
              <a:rPr lang="en-GB">
                <a:solidFill>
                  <a:srgbClr val="FFFFFF"/>
                </a:solidFill>
              </a:rPr>
              <a:t>Process of Incorporation</a:t>
            </a:r>
          </a:p>
        </p:txBody>
      </p:sp>
      <p:sp>
        <p:nvSpPr>
          <p:cNvPr id="3" name="Content Placeholder 2">
            <a:extLst>
              <a:ext uri="{FF2B5EF4-FFF2-40B4-BE49-F238E27FC236}">
                <a16:creationId xmlns:a16="http://schemas.microsoft.com/office/drawing/2014/main" id="{1AE7EFF0-1FAD-53CB-D900-B7418A053417}"/>
              </a:ext>
            </a:extLst>
          </p:cNvPr>
          <p:cNvSpPr>
            <a:spLocks noGrp="1"/>
          </p:cNvSpPr>
          <p:nvPr>
            <p:ph idx="1"/>
          </p:nvPr>
        </p:nvSpPr>
        <p:spPr>
          <a:xfrm>
            <a:off x="827484" y="2763520"/>
            <a:ext cx="7128892" cy="3798751"/>
          </a:xfrm>
        </p:spPr>
        <p:txBody>
          <a:bodyPr>
            <a:normAutofit lnSpcReduction="10000"/>
          </a:bodyPr>
          <a:lstStyle/>
          <a:p>
            <a:pPr>
              <a:lnSpc>
                <a:spcPct val="90000"/>
              </a:lnSpc>
            </a:pPr>
            <a:r>
              <a:rPr lang="en-GB" sz="1400" dirty="0"/>
              <a:t>s7 provides that a company is formed by one or more persons:</a:t>
            </a:r>
          </a:p>
          <a:p>
            <a:pPr>
              <a:lnSpc>
                <a:spcPct val="90000"/>
              </a:lnSpc>
            </a:pPr>
            <a:endParaRPr lang="en-GB" sz="1400" dirty="0"/>
          </a:p>
          <a:p>
            <a:pPr>
              <a:lnSpc>
                <a:spcPct val="90000"/>
              </a:lnSpc>
            </a:pPr>
            <a:r>
              <a:rPr lang="en-GB" sz="1400" dirty="0"/>
              <a:t>subscribing their names to a memorandum of association; and</a:t>
            </a:r>
          </a:p>
          <a:p>
            <a:pPr>
              <a:lnSpc>
                <a:spcPct val="90000"/>
              </a:lnSpc>
            </a:pPr>
            <a:endParaRPr lang="en-GB" sz="1400" dirty="0"/>
          </a:p>
          <a:p>
            <a:pPr>
              <a:lnSpc>
                <a:spcPct val="90000"/>
              </a:lnSpc>
            </a:pPr>
            <a:r>
              <a:rPr lang="en-GB" sz="1400" dirty="0"/>
              <a:t>complying with the requirements in ss9–13.</a:t>
            </a:r>
          </a:p>
          <a:p>
            <a:pPr>
              <a:lnSpc>
                <a:spcPct val="90000"/>
              </a:lnSpc>
            </a:pPr>
            <a:endParaRPr lang="en-GB" sz="1400" dirty="0"/>
          </a:p>
          <a:p>
            <a:pPr>
              <a:lnSpc>
                <a:spcPct val="90000"/>
              </a:lnSpc>
            </a:pPr>
            <a:r>
              <a:rPr lang="en-GB" sz="1400" dirty="0"/>
              <a:t>The memorandum of association must be filed at Companies House together with Form IN01, which contains all the other information required, and the requisite fee. If the company is to have bespoke articles rather than the model articles then those must be filed too.</a:t>
            </a:r>
          </a:p>
          <a:p>
            <a:pPr>
              <a:lnSpc>
                <a:spcPct val="90000"/>
              </a:lnSpc>
            </a:pPr>
            <a:endParaRPr lang="en-GB" sz="1400" dirty="0"/>
          </a:p>
          <a:p>
            <a:pPr>
              <a:lnSpc>
                <a:spcPct val="90000"/>
              </a:lnSpc>
            </a:pPr>
            <a:r>
              <a:rPr lang="en-GB" sz="1400" dirty="0"/>
              <a:t>Note that (unlike a partnership or an LLP) a company does not need to be formed for the purpose of carrying on a business or generating a profit. This means that a company can be formed, for example, for charitable purposes. </a:t>
            </a:r>
          </a:p>
        </p:txBody>
      </p:sp>
    </p:spTree>
    <p:extLst>
      <p:ext uri="{BB962C8B-B14F-4D97-AF65-F5344CB8AC3E}">
        <p14:creationId xmlns:p14="http://schemas.microsoft.com/office/powerpoint/2010/main" val="2285895417"/>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7BDE35-77B1-F5B5-A6D4-1A7CD3732BED}"/>
            </a:ext>
          </a:extLst>
        </p:cNvPr>
        <p:cNvGrpSpPr/>
        <p:nvPr/>
      </p:nvGrpSpPr>
      <p:grpSpPr>
        <a:xfrm>
          <a:off x="0" y="0"/>
          <a:ext cx="0" cy="0"/>
          <a:chOff x="0" y="0"/>
          <a:chExt cx="0" cy="0"/>
        </a:xfrm>
      </p:grpSpPr>
      <p:sp>
        <p:nvSpPr>
          <p:cNvPr id="17434" name="Rectangle 17433">
            <a:extLst>
              <a:ext uri="{FF2B5EF4-FFF2-40B4-BE49-F238E27FC236}">
                <a16:creationId xmlns:a16="http://schemas.microsoft.com/office/drawing/2014/main" id="{613C9C0A-47AD-49A5-838A-A43281BDC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7436" name="Freeform 7">
            <a:extLst>
              <a:ext uri="{FF2B5EF4-FFF2-40B4-BE49-F238E27FC236}">
                <a16:creationId xmlns:a16="http://schemas.microsoft.com/office/drawing/2014/main" id="{79507746-2C84-4EB6-B021-47E528910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17414" name="Rectangle 6">
            <a:extLst>
              <a:ext uri="{FF2B5EF4-FFF2-40B4-BE49-F238E27FC236}">
                <a16:creationId xmlns:a16="http://schemas.microsoft.com/office/drawing/2014/main" id="{EABB63CB-E03C-889D-A4AA-D6D029C7DCB6}"/>
              </a:ext>
            </a:extLst>
          </p:cNvPr>
          <p:cNvSpPr>
            <a:spLocks noGrp="1" noChangeArrowheads="1"/>
          </p:cNvSpPr>
          <p:nvPr>
            <p:ph type="title"/>
          </p:nvPr>
        </p:nvSpPr>
        <p:spPr>
          <a:xfrm>
            <a:off x="486697" y="629267"/>
            <a:ext cx="6939116" cy="1016654"/>
          </a:xfrm>
        </p:spPr>
        <p:txBody>
          <a:bodyPr lIns="90488" tIns="44450" rIns="90488" bIns="44450">
            <a:normAutofit/>
          </a:bodyPr>
          <a:lstStyle/>
          <a:p>
            <a:pPr eaLnBrk="1" hangingPunct="1">
              <a:lnSpc>
                <a:spcPct val="90000"/>
              </a:lnSpc>
            </a:pPr>
            <a:r>
              <a:rPr lang="en-US" altLang="en-US" sz="3600">
                <a:solidFill>
                  <a:srgbClr val="EBEBEB"/>
                </a:solidFill>
              </a:rPr>
              <a:t>Advantages of Incorporation</a:t>
            </a:r>
          </a:p>
        </p:txBody>
      </p:sp>
      <p:sp>
        <p:nvSpPr>
          <p:cNvPr id="17438" name="Rectangle 17437">
            <a:extLst>
              <a:ext uri="{FF2B5EF4-FFF2-40B4-BE49-F238E27FC236}">
                <a16:creationId xmlns:a16="http://schemas.microsoft.com/office/drawing/2014/main" id="{7B0D28F5-B926-4D9B-9413-91E73A4C6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415" name="Slide Number Placeholder 20">
            <a:extLst>
              <a:ext uri="{FF2B5EF4-FFF2-40B4-BE49-F238E27FC236}">
                <a16:creationId xmlns:a16="http://schemas.microsoft.com/office/drawing/2014/main" id="{6AF4DBD9-A706-3300-F754-CCB4BE9FD061}"/>
              </a:ext>
            </a:extLst>
          </p:cNvPr>
          <p:cNvSpPr>
            <a:spLocks noGrp="1"/>
          </p:cNvSpPr>
          <p:nvPr>
            <p:ph type="sldNum" sz="quarter" idx="12"/>
          </p:nvPr>
        </p:nvSpPr>
        <p:spPr bwMode="auto">
          <a:xfrm>
            <a:off x="7764405" y="295729"/>
            <a:ext cx="62864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ts val="600"/>
              </a:spcAft>
              <a:buClrTx/>
              <a:buSzTx/>
              <a:buFontTx/>
              <a:buNone/>
            </a:pPr>
            <a:fld id="{93A0A450-D01E-4211-AA4F-55E685E8ED6D}" type="slidenum">
              <a:rPr lang="en-GB" altLang="en-US">
                <a:solidFill>
                  <a:srgbClr val="FFFFFF"/>
                </a:solidFill>
                <a:latin typeface="Calibri" panose="020F0502020204030204" pitchFamily="34" charset="0"/>
              </a:rPr>
              <a:pPr fontAlgn="base">
                <a:spcBef>
                  <a:spcPct val="0"/>
                </a:spcBef>
                <a:spcAft>
                  <a:spcPts val="600"/>
                </a:spcAft>
                <a:buClrTx/>
                <a:buSzTx/>
                <a:buFontTx/>
                <a:buNone/>
              </a:pPr>
              <a:t>26</a:t>
            </a:fld>
            <a:endParaRPr lang="en-GB" altLang="en-US">
              <a:solidFill>
                <a:srgbClr val="FFFFFF"/>
              </a:solidFill>
              <a:latin typeface="Calibri" panose="020F0502020204030204" pitchFamily="34" charset="0"/>
            </a:endParaRPr>
          </a:p>
        </p:txBody>
      </p:sp>
      <p:sp>
        <p:nvSpPr>
          <p:cNvPr id="17440" name="Freeform: Shape 17439">
            <a:extLst>
              <a:ext uri="{FF2B5EF4-FFF2-40B4-BE49-F238E27FC236}">
                <a16:creationId xmlns:a16="http://schemas.microsoft.com/office/drawing/2014/main" id="{2B3D24C5-CE61-47C8-A0D0-C767528D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2"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sp>
        <p:nvSpPr>
          <p:cNvPr id="17410" name="Rectangle 2">
            <a:extLst>
              <a:ext uri="{FF2B5EF4-FFF2-40B4-BE49-F238E27FC236}">
                <a16:creationId xmlns:a16="http://schemas.microsoft.com/office/drawing/2014/main" id="{64543E53-C0B9-C7A3-539D-5D9C3AB3D3A2}"/>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11" name="Rectangle 3">
            <a:extLst>
              <a:ext uri="{FF2B5EF4-FFF2-40B4-BE49-F238E27FC236}">
                <a16:creationId xmlns:a16="http://schemas.microsoft.com/office/drawing/2014/main" id="{EE7EFD35-2D8C-3FA8-CE88-F087DDC37870}"/>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12" name="Rectangle 4">
            <a:extLst>
              <a:ext uri="{FF2B5EF4-FFF2-40B4-BE49-F238E27FC236}">
                <a16:creationId xmlns:a16="http://schemas.microsoft.com/office/drawing/2014/main" id="{4907F35E-54DD-0704-BF69-7BF0E194D47F}"/>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13" name="Rectangle 5">
            <a:extLst>
              <a:ext uri="{FF2B5EF4-FFF2-40B4-BE49-F238E27FC236}">
                <a16:creationId xmlns:a16="http://schemas.microsoft.com/office/drawing/2014/main" id="{9A25BF92-5D1C-235E-BEF5-75EA14FB0DC7}"/>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28" name="Rectangle 23">
            <a:extLst>
              <a:ext uri="{FF2B5EF4-FFF2-40B4-BE49-F238E27FC236}">
                <a16:creationId xmlns:a16="http://schemas.microsoft.com/office/drawing/2014/main" id="{A0BB7129-7980-CDAE-269C-6600CFA05AAC}"/>
              </a:ext>
            </a:extLst>
          </p:cNvPr>
          <p:cNvSpPr>
            <a:spLocks noChangeArrowheads="1"/>
          </p:cNvSpPr>
          <p:nvPr/>
        </p:nvSpPr>
        <p:spPr bwMode="auto">
          <a:xfrm>
            <a:off x="7000875" y="2895600"/>
            <a:ext cx="46609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29" name="Rectangle 24">
            <a:extLst>
              <a:ext uri="{FF2B5EF4-FFF2-40B4-BE49-F238E27FC236}">
                <a16:creationId xmlns:a16="http://schemas.microsoft.com/office/drawing/2014/main" id="{FCCE7BA0-B7A7-2D55-E779-17CEB06EEC36}"/>
              </a:ext>
            </a:extLst>
          </p:cNvPr>
          <p:cNvSpPr>
            <a:spLocks noChangeArrowheads="1"/>
          </p:cNvSpPr>
          <p:nvPr/>
        </p:nvSpPr>
        <p:spPr bwMode="auto">
          <a:xfrm>
            <a:off x="-5791200" y="4030663"/>
            <a:ext cx="169862"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graphicFrame>
        <p:nvGraphicFramePr>
          <p:cNvPr id="4" name="Content Placeholder 2">
            <a:extLst>
              <a:ext uri="{FF2B5EF4-FFF2-40B4-BE49-F238E27FC236}">
                <a16:creationId xmlns:a16="http://schemas.microsoft.com/office/drawing/2014/main" id="{ABE45385-71D7-2B06-47A5-1C9DFB5A153E}"/>
              </a:ext>
            </a:extLst>
          </p:cNvPr>
          <p:cNvGraphicFramePr>
            <a:graphicFrameLocks noGrp="1"/>
          </p:cNvGraphicFramePr>
          <p:nvPr>
            <p:ph idx="1"/>
            <p:extLst>
              <p:ext uri="{D42A27DB-BD31-4B8C-83A1-F6EECF244321}">
                <p14:modId xmlns:p14="http://schemas.microsoft.com/office/powerpoint/2010/main" val="2035061176"/>
              </p:ext>
            </p:extLst>
          </p:nvPr>
        </p:nvGraphicFramePr>
        <p:xfrm>
          <a:off x="486697" y="2810256"/>
          <a:ext cx="8171528" cy="34042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1846137602"/>
      </p:ext>
    </p:extLst>
  </p:cSld>
  <p:clrMapOvr>
    <a:overrideClrMapping bg1="lt1" tx1="dk1" bg2="lt2" tx2="dk2" accent1="accent1" accent2="accent2" accent3="accent3" accent4="accent4" accent5="accent5" accent6="accent6" hlink="hlink" folHlink="folHlink"/>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EE96EFA-6273-B408-7BA0-CC9BCD86274E}"/>
            </a:ext>
          </a:extLst>
        </p:cNvPr>
        <p:cNvGrpSpPr/>
        <p:nvPr/>
      </p:nvGrpSpPr>
      <p:grpSpPr>
        <a:xfrm>
          <a:off x="0" y="0"/>
          <a:ext cx="0" cy="0"/>
          <a:chOff x="0" y="0"/>
          <a:chExt cx="0" cy="0"/>
        </a:xfrm>
      </p:grpSpPr>
      <p:sp>
        <p:nvSpPr>
          <p:cNvPr id="17434" name="Rectangle 17433">
            <a:extLst>
              <a:ext uri="{FF2B5EF4-FFF2-40B4-BE49-F238E27FC236}">
                <a16:creationId xmlns:a16="http://schemas.microsoft.com/office/drawing/2014/main" id="{613C9C0A-47AD-49A5-838A-A43281BDC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7436" name="Freeform 7">
            <a:extLst>
              <a:ext uri="{FF2B5EF4-FFF2-40B4-BE49-F238E27FC236}">
                <a16:creationId xmlns:a16="http://schemas.microsoft.com/office/drawing/2014/main" id="{79507746-2C84-4EB6-B021-47E528910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17414" name="Rectangle 6">
            <a:extLst>
              <a:ext uri="{FF2B5EF4-FFF2-40B4-BE49-F238E27FC236}">
                <a16:creationId xmlns:a16="http://schemas.microsoft.com/office/drawing/2014/main" id="{DACA0C92-C2C5-556A-6A80-31C43BAE2E0F}"/>
              </a:ext>
            </a:extLst>
          </p:cNvPr>
          <p:cNvSpPr>
            <a:spLocks noGrp="1" noChangeArrowheads="1"/>
          </p:cNvSpPr>
          <p:nvPr>
            <p:ph type="title"/>
          </p:nvPr>
        </p:nvSpPr>
        <p:spPr>
          <a:xfrm>
            <a:off x="486697" y="629267"/>
            <a:ext cx="6939116" cy="1016654"/>
          </a:xfrm>
        </p:spPr>
        <p:txBody>
          <a:bodyPr lIns="90488" tIns="44450" rIns="90488" bIns="44450">
            <a:normAutofit/>
          </a:bodyPr>
          <a:lstStyle/>
          <a:p>
            <a:pPr eaLnBrk="1" hangingPunct="1">
              <a:lnSpc>
                <a:spcPct val="90000"/>
              </a:lnSpc>
            </a:pPr>
            <a:r>
              <a:rPr lang="en-US" altLang="en-US" sz="3300">
                <a:solidFill>
                  <a:srgbClr val="EBEBEB"/>
                </a:solidFill>
              </a:rPr>
              <a:t>Disadvantages of Incorporation</a:t>
            </a:r>
          </a:p>
        </p:txBody>
      </p:sp>
      <p:sp>
        <p:nvSpPr>
          <p:cNvPr id="17438" name="Rectangle 17437">
            <a:extLst>
              <a:ext uri="{FF2B5EF4-FFF2-40B4-BE49-F238E27FC236}">
                <a16:creationId xmlns:a16="http://schemas.microsoft.com/office/drawing/2014/main" id="{7B0D28F5-B926-4D9B-9413-91E73A4C6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415" name="Slide Number Placeholder 20">
            <a:extLst>
              <a:ext uri="{FF2B5EF4-FFF2-40B4-BE49-F238E27FC236}">
                <a16:creationId xmlns:a16="http://schemas.microsoft.com/office/drawing/2014/main" id="{EB71CE1C-A232-BB33-49CA-DE7828E697F8}"/>
              </a:ext>
            </a:extLst>
          </p:cNvPr>
          <p:cNvSpPr>
            <a:spLocks noGrp="1"/>
          </p:cNvSpPr>
          <p:nvPr>
            <p:ph type="sldNum" sz="quarter" idx="12"/>
          </p:nvPr>
        </p:nvSpPr>
        <p:spPr bwMode="auto">
          <a:xfrm>
            <a:off x="7764405" y="295729"/>
            <a:ext cx="62864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ts val="600"/>
              </a:spcAft>
              <a:buClrTx/>
              <a:buSzTx/>
              <a:buFontTx/>
              <a:buNone/>
            </a:pPr>
            <a:fld id="{93A0A450-D01E-4211-AA4F-55E685E8ED6D}" type="slidenum">
              <a:rPr lang="en-GB" altLang="en-US">
                <a:solidFill>
                  <a:srgbClr val="FFFFFF"/>
                </a:solidFill>
                <a:latin typeface="Calibri" panose="020F0502020204030204" pitchFamily="34" charset="0"/>
              </a:rPr>
              <a:pPr fontAlgn="base">
                <a:spcBef>
                  <a:spcPct val="0"/>
                </a:spcBef>
                <a:spcAft>
                  <a:spcPts val="600"/>
                </a:spcAft>
                <a:buClrTx/>
                <a:buSzTx/>
                <a:buFontTx/>
                <a:buNone/>
              </a:pPr>
              <a:t>27</a:t>
            </a:fld>
            <a:endParaRPr lang="en-GB" altLang="en-US">
              <a:solidFill>
                <a:srgbClr val="FFFFFF"/>
              </a:solidFill>
              <a:latin typeface="Calibri" panose="020F0502020204030204" pitchFamily="34" charset="0"/>
            </a:endParaRPr>
          </a:p>
        </p:txBody>
      </p:sp>
      <p:sp>
        <p:nvSpPr>
          <p:cNvPr id="17440" name="Freeform: Shape 17439">
            <a:extLst>
              <a:ext uri="{FF2B5EF4-FFF2-40B4-BE49-F238E27FC236}">
                <a16:creationId xmlns:a16="http://schemas.microsoft.com/office/drawing/2014/main" id="{2B3D24C5-CE61-47C8-A0D0-C767528D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2"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sp>
        <p:nvSpPr>
          <p:cNvPr id="17410" name="Rectangle 2">
            <a:extLst>
              <a:ext uri="{FF2B5EF4-FFF2-40B4-BE49-F238E27FC236}">
                <a16:creationId xmlns:a16="http://schemas.microsoft.com/office/drawing/2014/main" id="{4AB7D327-0687-BC24-DD53-52D69553734B}"/>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11" name="Rectangle 3">
            <a:extLst>
              <a:ext uri="{FF2B5EF4-FFF2-40B4-BE49-F238E27FC236}">
                <a16:creationId xmlns:a16="http://schemas.microsoft.com/office/drawing/2014/main" id="{A8217BCC-6B35-5FD6-4C83-70C9CBC61B73}"/>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12" name="Rectangle 4">
            <a:extLst>
              <a:ext uri="{FF2B5EF4-FFF2-40B4-BE49-F238E27FC236}">
                <a16:creationId xmlns:a16="http://schemas.microsoft.com/office/drawing/2014/main" id="{4AC03CB9-85E7-3FEC-5505-580E8803C6C0}"/>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13" name="Rectangle 5">
            <a:extLst>
              <a:ext uri="{FF2B5EF4-FFF2-40B4-BE49-F238E27FC236}">
                <a16:creationId xmlns:a16="http://schemas.microsoft.com/office/drawing/2014/main" id="{FAB10183-5636-72C3-7D42-5F52EF89CBF5}"/>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28" name="Rectangle 23">
            <a:extLst>
              <a:ext uri="{FF2B5EF4-FFF2-40B4-BE49-F238E27FC236}">
                <a16:creationId xmlns:a16="http://schemas.microsoft.com/office/drawing/2014/main" id="{7820DED3-07E0-2940-AE19-13D68CC438FF}"/>
              </a:ext>
            </a:extLst>
          </p:cNvPr>
          <p:cNvSpPr>
            <a:spLocks noChangeArrowheads="1"/>
          </p:cNvSpPr>
          <p:nvPr/>
        </p:nvSpPr>
        <p:spPr bwMode="auto">
          <a:xfrm>
            <a:off x="7000875" y="2895600"/>
            <a:ext cx="46609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17429" name="Rectangle 24">
            <a:extLst>
              <a:ext uri="{FF2B5EF4-FFF2-40B4-BE49-F238E27FC236}">
                <a16:creationId xmlns:a16="http://schemas.microsoft.com/office/drawing/2014/main" id="{5C82E8D7-864C-EC46-B127-C7DE511FA8B9}"/>
              </a:ext>
            </a:extLst>
          </p:cNvPr>
          <p:cNvSpPr>
            <a:spLocks noChangeArrowheads="1"/>
          </p:cNvSpPr>
          <p:nvPr/>
        </p:nvSpPr>
        <p:spPr bwMode="auto">
          <a:xfrm>
            <a:off x="-5791200" y="4030663"/>
            <a:ext cx="169862"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graphicFrame>
        <p:nvGraphicFramePr>
          <p:cNvPr id="5" name="Content Placeholder 2">
            <a:extLst>
              <a:ext uri="{FF2B5EF4-FFF2-40B4-BE49-F238E27FC236}">
                <a16:creationId xmlns:a16="http://schemas.microsoft.com/office/drawing/2014/main" id="{9DD26F24-4984-FD95-02DE-E71213E3CBC0}"/>
              </a:ext>
            </a:extLst>
          </p:cNvPr>
          <p:cNvGraphicFramePr>
            <a:graphicFrameLocks noGrp="1"/>
          </p:cNvGraphicFramePr>
          <p:nvPr>
            <p:ph idx="1"/>
            <p:extLst>
              <p:ext uri="{D42A27DB-BD31-4B8C-83A1-F6EECF244321}">
                <p14:modId xmlns:p14="http://schemas.microsoft.com/office/powerpoint/2010/main" val="1604834559"/>
              </p:ext>
            </p:extLst>
          </p:nvPr>
        </p:nvGraphicFramePr>
        <p:xfrm>
          <a:off x="486697" y="2810256"/>
          <a:ext cx="8171528" cy="34042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3741527194"/>
      </p:ext>
    </p:extLst>
  </p:cSld>
  <p:clrMapOvr>
    <a:overrideClrMapping bg1="lt1" tx1="dk1" bg2="lt2" tx2="dk2" accent1="accent1" accent2="accent2" accent3="accent3" accent4="accent4" accent5="accent5" accent6="accent6" hlink="hlink" folHlink="folHlink"/>
  </p:clrMapOvr>
  <p:transition/>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B0BAA-0AD4-967A-3E48-297B7F276C2C}"/>
              </a:ext>
            </a:extLst>
          </p:cNvPr>
          <p:cNvSpPr>
            <a:spLocks noGrp="1"/>
          </p:cNvSpPr>
          <p:nvPr>
            <p:ph type="title"/>
          </p:nvPr>
        </p:nvSpPr>
        <p:spPr/>
        <p:txBody>
          <a:bodyPr/>
          <a:lstStyle/>
          <a:p>
            <a:r>
              <a:rPr lang="en-GB" dirty="0"/>
              <a:t>Memorandum of Association (MA)</a:t>
            </a:r>
          </a:p>
        </p:txBody>
      </p:sp>
      <p:sp>
        <p:nvSpPr>
          <p:cNvPr id="3" name="Content Placeholder 2">
            <a:extLst>
              <a:ext uri="{FF2B5EF4-FFF2-40B4-BE49-F238E27FC236}">
                <a16:creationId xmlns:a16="http://schemas.microsoft.com/office/drawing/2014/main" id="{952D340C-2BFE-C696-DE2A-CFD175698F71}"/>
              </a:ext>
            </a:extLst>
          </p:cNvPr>
          <p:cNvSpPr>
            <a:spLocks noGrp="1"/>
          </p:cNvSpPr>
          <p:nvPr>
            <p:ph idx="1"/>
          </p:nvPr>
        </p:nvSpPr>
        <p:spPr/>
        <p:txBody>
          <a:bodyPr>
            <a:normAutofit fontScale="77500" lnSpcReduction="20000"/>
          </a:bodyPr>
          <a:lstStyle/>
          <a:p>
            <a:r>
              <a:rPr lang="en-GB" dirty="0"/>
              <a:t>The memorandum of association is a simple document. It states that the subscribers agree to form a company, that they agree to become members and (in the case of a company with a share capital) that they agree to take at least one share each. Its form is specified in the Companies (Registration) Regulations 2008. The specified form requires each subscriber to state how many shares they are taking. A memorandum containing any additional material is likely to be rejected.</a:t>
            </a:r>
          </a:p>
          <a:p>
            <a:endParaRPr lang="en-GB" dirty="0"/>
          </a:p>
          <a:p>
            <a:r>
              <a:rPr lang="en-GB" dirty="0"/>
              <a:t>The memorandum has to be “authenticated”, meaning that it must be signed by each subscriber or authenticated electronically in a manner acceptable to Companies House.</a:t>
            </a:r>
          </a:p>
          <a:p>
            <a:endParaRPr lang="en-GB" dirty="0"/>
          </a:p>
          <a:p>
            <a:r>
              <a:rPr lang="en-GB" dirty="0"/>
              <a:t>NB Companies formed before CA 2006 came into force in 2009 may have a much longer memorandum of association</a:t>
            </a:r>
          </a:p>
        </p:txBody>
      </p:sp>
      <p:sp>
        <p:nvSpPr>
          <p:cNvPr id="4" name="Slide Number Placeholder 3">
            <a:extLst>
              <a:ext uri="{FF2B5EF4-FFF2-40B4-BE49-F238E27FC236}">
                <a16:creationId xmlns:a16="http://schemas.microsoft.com/office/drawing/2014/main" id="{D499DB42-0B9A-4919-AD35-30081C299225}"/>
              </a:ext>
            </a:extLst>
          </p:cNvPr>
          <p:cNvSpPr>
            <a:spLocks noGrp="1"/>
          </p:cNvSpPr>
          <p:nvPr>
            <p:ph type="sldNum" sz="quarter" idx="12"/>
          </p:nvPr>
        </p:nvSpPr>
        <p:spPr/>
        <p:txBody>
          <a:bodyPr/>
          <a:lstStyle/>
          <a:p>
            <a:pPr>
              <a:defRPr/>
            </a:pPr>
            <a:fld id="{EAFBE94A-D415-4619-A168-F488F4CEF751}" type="slidenum">
              <a:rPr lang="en-GB" altLang="en-US" smtClean="0"/>
              <a:pPr>
                <a:defRPr/>
              </a:pPr>
              <a:t>28</a:t>
            </a:fld>
            <a:endParaRPr lang="en-GB" altLang="en-US"/>
          </a:p>
        </p:txBody>
      </p:sp>
    </p:spTree>
    <p:extLst>
      <p:ext uri="{BB962C8B-B14F-4D97-AF65-F5344CB8AC3E}">
        <p14:creationId xmlns:p14="http://schemas.microsoft.com/office/powerpoint/2010/main" val="42775253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16351-235E-11A2-835B-26B94E0322EF}"/>
              </a:ext>
            </a:extLst>
          </p:cNvPr>
          <p:cNvSpPr>
            <a:spLocks noGrp="1"/>
          </p:cNvSpPr>
          <p:nvPr>
            <p:ph type="title"/>
          </p:nvPr>
        </p:nvSpPr>
        <p:spPr/>
        <p:txBody>
          <a:bodyPr/>
          <a:lstStyle/>
          <a:p>
            <a:r>
              <a:rPr lang="en-GB" dirty="0"/>
              <a:t>Form IN01</a:t>
            </a:r>
          </a:p>
        </p:txBody>
      </p:sp>
      <p:sp>
        <p:nvSpPr>
          <p:cNvPr id="3" name="Content Placeholder 2">
            <a:extLst>
              <a:ext uri="{FF2B5EF4-FFF2-40B4-BE49-F238E27FC236}">
                <a16:creationId xmlns:a16="http://schemas.microsoft.com/office/drawing/2014/main" id="{2EFF2199-C311-8F47-CF81-711E6361D084}"/>
              </a:ext>
            </a:extLst>
          </p:cNvPr>
          <p:cNvSpPr>
            <a:spLocks noGrp="1"/>
          </p:cNvSpPr>
          <p:nvPr>
            <p:ph idx="1"/>
          </p:nvPr>
        </p:nvSpPr>
        <p:spPr/>
        <p:txBody>
          <a:bodyPr>
            <a:normAutofit fontScale="85000" lnSpcReduction="10000"/>
          </a:bodyPr>
          <a:lstStyle/>
          <a:p>
            <a:r>
              <a:rPr lang="en-GB" dirty="0"/>
              <a:t>Form IN01 is the mandatory application form used to incorporate a new company in the UK. This document consolidates all the essential information that must be filed with the Registrar of Companies to establish the business. </a:t>
            </a:r>
          </a:p>
          <a:p>
            <a:endParaRPr lang="en-GB" b="1" dirty="0"/>
          </a:p>
          <a:p>
            <a:r>
              <a:rPr lang="en-GB" dirty="0"/>
              <a:t>The form requires detailed disclosures, including: the proposed company name and its registered office address; the company's intended main business activities, details of the initial directors and the company secretary (if one is appointed); information on the initial shareholders and the share capital structure; a statement of compliance, confirming that all legal requirements under the Companies Act 2006 have been met; and the details of any Persons with Significant Control (PSC). Filing this form correctly is critical, as it serves as the foundation for the company's registration on the public record.</a:t>
            </a:r>
          </a:p>
          <a:p>
            <a:endParaRPr lang="en-GB" dirty="0"/>
          </a:p>
        </p:txBody>
      </p:sp>
      <p:sp>
        <p:nvSpPr>
          <p:cNvPr id="4" name="Slide Number Placeholder 3">
            <a:extLst>
              <a:ext uri="{FF2B5EF4-FFF2-40B4-BE49-F238E27FC236}">
                <a16:creationId xmlns:a16="http://schemas.microsoft.com/office/drawing/2014/main" id="{868D8B3C-67CF-34E7-5926-EA38BDD290A4}"/>
              </a:ext>
            </a:extLst>
          </p:cNvPr>
          <p:cNvSpPr>
            <a:spLocks noGrp="1"/>
          </p:cNvSpPr>
          <p:nvPr>
            <p:ph type="sldNum" sz="quarter" idx="12"/>
          </p:nvPr>
        </p:nvSpPr>
        <p:spPr/>
        <p:txBody>
          <a:bodyPr/>
          <a:lstStyle/>
          <a:p>
            <a:pPr>
              <a:defRPr/>
            </a:pPr>
            <a:fld id="{EAFBE94A-D415-4619-A168-F488F4CEF751}" type="slidenum">
              <a:rPr lang="en-GB" altLang="en-US" smtClean="0"/>
              <a:pPr>
                <a:defRPr/>
              </a:pPr>
              <a:t>29</a:t>
            </a:fld>
            <a:endParaRPr lang="en-GB" altLang="en-US"/>
          </a:p>
        </p:txBody>
      </p:sp>
    </p:spTree>
    <p:extLst>
      <p:ext uri="{BB962C8B-B14F-4D97-AF65-F5344CB8AC3E}">
        <p14:creationId xmlns:p14="http://schemas.microsoft.com/office/powerpoint/2010/main" val="42151471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8F128-3667-661C-F46E-9F86A199AB9E}"/>
              </a:ext>
            </a:extLst>
          </p:cNvPr>
          <p:cNvSpPr>
            <a:spLocks noGrp="1"/>
          </p:cNvSpPr>
          <p:nvPr>
            <p:ph type="title"/>
          </p:nvPr>
        </p:nvSpPr>
        <p:spPr>
          <a:xfrm>
            <a:off x="3961785" y="629266"/>
            <a:ext cx="3575604" cy="1641986"/>
          </a:xfrm>
        </p:spPr>
        <p:txBody>
          <a:bodyPr>
            <a:normAutofit/>
          </a:bodyPr>
          <a:lstStyle/>
          <a:p>
            <a:r>
              <a:rPr lang="en-GB" dirty="0"/>
              <a:t>Promoters</a:t>
            </a:r>
          </a:p>
        </p:txBody>
      </p:sp>
      <p:pic>
        <p:nvPicPr>
          <p:cNvPr id="6" name="Picture 5" descr="Person holding a puzzle piece">
            <a:extLst>
              <a:ext uri="{FF2B5EF4-FFF2-40B4-BE49-F238E27FC236}">
                <a16:creationId xmlns:a16="http://schemas.microsoft.com/office/drawing/2014/main" id="{7B2F9730-A593-C697-603F-B4EBC0D5487E}"/>
              </a:ext>
            </a:extLst>
          </p:cNvPr>
          <p:cNvPicPr>
            <a:picLocks noChangeAspect="1"/>
          </p:cNvPicPr>
          <p:nvPr/>
        </p:nvPicPr>
        <p:blipFill>
          <a:blip r:embed="rId2"/>
          <a:srcRect l="32993" r="32667" b="-1"/>
          <a:stretch>
            <a:fillRect/>
          </a:stretch>
        </p:blipFill>
        <p:spPr>
          <a:xfrm>
            <a:off x="20" y="10"/>
            <a:ext cx="3475989" cy="6857990"/>
          </a:xfrm>
          <a:prstGeom prst="rect">
            <a:avLst/>
          </a:prstGeom>
        </p:spPr>
      </p:pic>
      <p:sp>
        <p:nvSpPr>
          <p:cNvPr id="4" name="Slide Number Placeholder 3">
            <a:extLst>
              <a:ext uri="{FF2B5EF4-FFF2-40B4-BE49-F238E27FC236}">
                <a16:creationId xmlns:a16="http://schemas.microsoft.com/office/drawing/2014/main" id="{91328B8F-5EF6-FE16-D610-D4C0900BFA44}"/>
              </a:ext>
            </a:extLst>
          </p:cNvPr>
          <p:cNvSpPr>
            <a:spLocks noGrp="1"/>
          </p:cNvSpPr>
          <p:nvPr>
            <p:ph type="sldNum" sz="quarter" idx="12"/>
          </p:nvPr>
        </p:nvSpPr>
        <p:spPr>
          <a:xfrm>
            <a:off x="7764405" y="295729"/>
            <a:ext cx="628649" cy="767687"/>
          </a:xfrm>
        </p:spPr>
        <p:txBody>
          <a:bodyPr>
            <a:normAutofit/>
          </a:bodyPr>
          <a:lstStyle/>
          <a:p>
            <a:pPr>
              <a:spcAft>
                <a:spcPts val="600"/>
              </a:spcAft>
              <a:defRPr/>
            </a:pPr>
            <a:fld id="{EAFBE94A-D415-4619-A168-F488F4CEF751}" type="slidenum">
              <a:rPr lang="en-GB" altLang="en-US" smtClean="0"/>
              <a:pPr>
                <a:spcAft>
                  <a:spcPts val="600"/>
                </a:spcAft>
                <a:defRPr/>
              </a:pPr>
              <a:t>30</a:t>
            </a:fld>
            <a:endParaRPr lang="en-GB" altLang="en-US"/>
          </a:p>
        </p:txBody>
      </p:sp>
      <p:sp>
        <p:nvSpPr>
          <p:cNvPr id="3" name="Content Placeholder 2">
            <a:extLst>
              <a:ext uri="{FF2B5EF4-FFF2-40B4-BE49-F238E27FC236}">
                <a16:creationId xmlns:a16="http://schemas.microsoft.com/office/drawing/2014/main" id="{C9B660A5-272B-2270-8657-B168CC307ADA}"/>
              </a:ext>
            </a:extLst>
          </p:cNvPr>
          <p:cNvSpPr>
            <a:spLocks noGrp="1"/>
          </p:cNvSpPr>
          <p:nvPr>
            <p:ph idx="1"/>
          </p:nvPr>
        </p:nvSpPr>
        <p:spPr>
          <a:xfrm>
            <a:off x="3961784" y="1340768"/>
            <a:ext cx="4570655" cy="4907631"/>
          </a:xfrm>
        </p:spPr>
        <p:txBody>
          <a:bodyPr>
            <a:normAutofit fontScale="92500" lnSpcReduction="10000"/>
          </a:bodyPr>
          <a:lstStyle/>
          <a:p>
            <a:pPr>
              <a:lnSpc>
                <a:spcPct val="90000"/>
              </a:lnSpc>
            </a:pPr>
            <a:r>
              <a:rPr lang="en-GB" sz="1800" dirty="0"/>
              <a:t>A </a:t>
            </a:r>
            <a:r>
              <a:rPr lang="en-GB" sz="1800" b="1" dirty="0"/>
              <a:t>promoter</a:t>
            </a:r>
            <a:r>
              <a:rPr lang="en-GB" sz="1800" dirty="0"/>
              <a:t> is a person who undertakes the necessary steps to form a company. This includes handling the administrative tasks of incorporation, such as preparing the memorandum and articles, raising initial capital, and ensuring the company is properly registered. Promoters are active at the pre-incorporation stage and play a critical role in bringing the company to life. </a:t>
            </a:r>
          </a:p>
          <a:p>
            <a:pPr>
              <a:lnSpc>
                <a:spcPct val="90000"/>
              </a:lnSpc>
            </a:pPr>
            <a:r>
              <a:rPr lang="en-GB" sz="1800" dirty="0"/>
              <a:t>Because promoters are in a position of significant influence before the company is legally established, they owe </a:t>
            </a:r>
            <a:r>
              <a:rPr lang="en-GB" sz="1800" b="1" dirty="0"/>
              <a:t>fiduciary duties</a:t>
            </a:r>
            <a:r>
              <a:rPr lang="en-GB" sz="1800" dirty="0"/>
              <a:t> to the company. They must act in good faith, avoid conflicts of interest, and not make undisclosed profits from their position. These duties exist to protect the company and its future shareholders from being exploited by those responsible for its creation.</a:t>
            </a:r>
          </a:p>
          <a:p>
            <a:pPr>
              <a:lnSpc>
                <a:spcPct val="90000"/>
              </a:lnSpc>
            </a:pPr>
            <a:endParaRPr lang="en-GB" sz="1800" dirty="0"/>
          </a:p>
        </p:txBody>
      </p:sp>
    </p:spTree>
    <p:extLst>
      <p:ext uri="{BB962C8B-B14F-4D97-AF65-F5344CB8AC3E}">
        <p14:creationId xmlns:p14="http://schemas.microsoft.com/office/powerpoint/2010/main" val="35361288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0EB12-BFB0-BC70-E00D-AA8D74B7A363}"/>
              </a:ext>
            </a:extLst>
          </p:cNvPr>
          <p:cNvSpPr>
            <a:spLocks noGrp="1"/>
          </p:cNvSpPr>
          <p:nvPr>
            <p:ph type="title"/>
          </p:nvPr>
        </p:nvSpPr>
        <p:spPr/>
        <p:txBody>
          <a:bodyPr/>
          <a:lstStyle/>
          <a:p>
            <a:r>
              <a:rPr lang="en-GB" dirty="0"/>
              <a:t>Matters to be dealt with after formation</a:t>
            </a:r>
          </a:p>
        </p:txBody>
      </p:sp>
      <p:sp>
        <p:nvSpPr>
          <p:cNvPr id="3" name="Content Placeholder 2">
            <a:extLst>
              <a:ext uri="{FF2B5EF4-FFF2-40B4-BE49-F238E27FC236}">
                <a16:creationId xmlns:a16="http://schemas.microsoft.com/office/drawing/2014/main" id="{7AF843AF-F482-42E5-C78D-B64D4C4BBA68}"/>
              </a:ext>
            </a:extLst>
          </p:cNvPr>
          <p:cNvSpPr>
            <a:spLocks noGrp="1"/>
          </p:cNvSpPr>
          <p:nvPr>
            <p:ph idx="1"/>
          </p:nvPr>
        </p:nvSpPr>
        <p:spPr/>
        <p:txBody>
          <a:bodyPr>
            <a:normAutofit fontScale="85000" lnSpcReduction="10000"/>
          </a:bodyPr>
          <a:lstStyle/>
          <a:p>
            <a:r>
              <a:rPr lang="en-GB" sz="1400" dirty="0"/>
              <a:t>After a company is incorporated, directors must attend to several post-incorporation matters to ensure the entity is fully operational and compliant with the Companies Act 2006. Sections 7.5.1 through 7.5.15 outline these requirements:</a:t>
            </a:r>
          </a:p>
          <a:p>
            <a:pPr lvl="0"/>
            <a:r>
              <a:rPr lang="en-GB" sz="1400" b="1" dirty="0"/>
              <a:t>Appointing a chair:</a:t>
            </a:r>
            <a:r>
              <a:rPr lang="en-GB" sz="1400" dirty="0"/>
              <a:t> Many private companies appoint a chair to lead meetings. A key consideration is whether they should have a casting vote in the event of a tie.</a:t>
            </a:r>
          </a:p>
          <a:p>
            <a:pPr lvl="0"/>
            <a:r>
              <a:rPr lang="en-GB" sz="1400" b="1" dirty="0"/>
              <a:t>Bank account:</a:t>
            </a:r>
            <a:r>
              <a:rPr lang="en-GB" sz="1400" dirty="0"/>
              <a:t> A new account must be opened in the company's name, establishing authorized signatories and withdrawal limits.</a:t>
            </a:r>
          </a:p>
          <a:p>
            <a:pPr lvl="0"/>
            <a:r>
              <a:rPr lang="en-GB" sz="1400" b="1" dirty="0"/>
              <a:t>Share capital:</a:t>
            </a:r>
            <a:r>
              <a:rPr lang="en-GB" sz="1400" dirty="0"/>
              <a:t> If the company was formed with minimal subscriber shares, directors must transfer these or issue new shares to the intended members.</a:t>
            </a:r>
          </a:p>
          <a:p>
            <a:pPr lvl="0"/>
            <a:r>
              <a:rPr lang="en-GB" sz="1400" b="1" dirty="0"/>
              <a:t>Directors/secretary:</a:t>
            </a:r>
            <a:r>
              <a:rPr lang="en-GB" sz="1400" dirty="0"/>
              <a:t> If the company was a shelf company, original officers may need to resign and be replaced. A secretary may also be appointed if desired.</a:t>
            </a:r>
          </a:p>
          <a:p>
            <a:pPr lvl="0"/>
            <a:r>
              <a:rPr lang="en-GB" sz="1400" b="1" dirty="0"/>
              <a:t>Directors’ service contracts:</a:t>
            </a:r>
            <a:r>
              <a:rPr lang="en-GB" sz="1400" dirty="0"/>
              <a:t> It is strongly advisable for directors who are also employees to have written service contracts.</a:t>
            </a:r>
          </a:p>
          <a:p>
            <a:pPr lvl="0"/>
            <a:r>
              <a:rPr lang="en-GB" sz="1400" b="1" dirty="0"/>
              <a:t>Accounting reference date:</a:t>
            </a:r>
            <a:r>
              <a:rPr lang="en-GB" sz="1400" dirty="0"/>
              <a:t> Directors may need to change the company’s financial year-end if the automatic default does not suit the business.</a:t>
            </a:r>
          </a:p>
          <a:p>
            <a:pPr lvl="0"/>
            <a:r>
              <a:rPr lang="en-GB" sz="1400" b="1" dirty="0"/>
              <a:t>Other matters (shelf company/business name):</a:t>
            </a:r>
            <a:r>
              <a:rPr lang="en-GB" sz="1400" dirty="0"/>
              <a:t> Directors may change the registered office or adopt a business name different from the company’s official name.</a:t>
            </a:r>
          </a:p>
          <a:p>
            <a:endParaRPr lang="en-GB" sz="1400" dirty="0"/>
          </a:p>
        </p:txBody>
      </p:sp>
      <p:sp>
        <p:nvSpPr>
          <p:cNvPr id="4" name="Slide Number Placeholder 3">
            <a:extLst>
              <a:ext uri="{FF2B5EF4-FFF2-40B4-BE49-F238E27FC236}">
                <a16:creationId xmlns:a16="http://schemas.microsoft.com/office/drawing/2014/main" id="{0C421512-BA55-97C3-A994-10AABAB52429}"/>
              </a:ext>
            </a:extLst>
          </p:cNvPr>
          <p:cNvSpPr>
            <a:spLocks noGrp="1"/>
          </p:cNvSpPr>
          <p:nvPr>
            <p:ph type="sldNum" sz="quarter" idx="12"/>
          </p:nvPr>
        </p:nvSpPr>
        <p:spPr/>
        <p:txBody>
          <a:bodyPr/>
          <a:lstStyle/>
          <a:p>
            <a:pPr>
              <a:defRPr/>
            </a:pPr>
            <a:fld id="{EAFBE94A-D415-4619-A168-F488F4CEF751}" type="slidenum">
              <a:rPr lang="en-GB" altLang="en-US" smtClean="0"/>
              <a:pPr>
                <a:defRPr/>
              </a:pPr>
              <a:t>31</a:t>
            </a:fld>
            <a:endParaRPr lang="en-GB" altLang="en-US"/>
          </a:p>
        </p:txBody>
      </p:sp>
    </p:spTree>
    <p:extLst>
      <p:ext uri="{BB962C8B-B14F-4D97-AF65-F5344CB8AC3E}">
        <p14:creationId xmlns:p14="http://schemas.microsoft.com/office/powerpoint/2010/main" val="10253501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E625388B-1959-5FC8-AF9E-415ED0417A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976F88-E70B-7F71-2DB1-C9A18359278D}"/>
              </a:ext>
            </a:extLst>
          </p:cNvPr>
          <p:cNvSpPr>
            <a:spLocks noGrp="1"/>
          </p:cNvSpPr>
          <p:nvPr>
            <p:ph type="title"/>
          </p:nvPr>
        </p:nvSpPr>
        <p:spPr/>
        <p:txBody>
          <a:bodyPr/>
          <a:lstStyle/>
          <a:p>
            <a:r>
              <a:rPr lang="en-GB" dirty="0"/>
              <a:t>Matters to be dealt with after formation</a:t>
            </a:r>
          </a:p>
        </p:txBody>
      </p:sp>
      <p:sp>
        <p:nvSpPr>
          <p:cNvPr id="3" name="Content Placeholder 2">
            <a:extLst>
              <a:ext uri="{FF2B5EF4-FFF2-40B4-BE49-F238E27FC236}">
                <a16:creationId xmlns:a16="http://schemas.microsoft.com/office/drawing/2014/main" id="{DA2A9ECB-4F07-1141-A4C8-6C862F375886}"/>
              </a:ext>
            </a:extLst>
          </p:cNvPr>
          <p:cNvSpPr>
            <a:spLocks noGrp="1"/>
          </p:cNvSpPr>
          <p:nvPr>
            <p:ph idx="1"/>
          </p:nvPr>
        </p:nvSpPr>
        <p:spPr/>
        <p:txBody>
          <a:bodyPr>
            <a:normAutofit fontScale="70000" lnSpcReduction="20000"/>
          </a:bodyPr>
          <a:lstStyle/>
          <a:p>
            <a:pPr lvl="0"/>
            <a:r>
              <a:rPr lang="en-GB" b="1" dirty="0"/>
              <a:t>Accountants/auditor:</a:t>
            </a:r>
            <a:r>
              <a:rPr lang="en-GB" dirty="0"/>
              <a:t> The company must appoint accountants and, if it meets certain size thresholds, an auditor.</a:t>
            </a:r>
          </a:p>
          <a:p>
            <a:pPr lvl="0"/>
            <a:r>
              <a:rPr lang="en-GB" b="1" dirty="0"/>
              <a:t>Company records:</a:t>
            </a:r>
            <a:r>
              <a:rPr lang="en-GB" dirty="0"/>
              <a:t> Directors must establish and maintain required registers and records (e.g., registers of directors and members, meeting minutes).</a:t>
            </a:r>
          </a:p>
          <a:p>
            <a:pPr lvl="0"/>
            <a:r>
              <a:rPr lang="en-GB" b="1" dirty="0"/>
              <a:t>Company seal:</a:t>
            </a:r>
            <a:r>
              <a:rPr lang="en-GB" dirty="0"/>
              <a:t> If the company chooses to adopt a seal for authenticating deeds, this must be formally approved by the directors.</a:t>
            </a:r>
          </a:p>
          <a:p>
            <a:pPr lvl="0"/>
            <a:r>
              <a:rPr lang="en-GB" b="1" dirty="0"/>
              <a:t>Tax registration:</a:t>
            </a:r>
            <a:r>
              <a:rPr lang="en-GB" dirty="0"/>
              <a:t> While registered for corporation tax automatically, the company must handle VAT, PAYE, and national insurance registration.</a:t>
            </a:r>
          </a:p>
          <a:p>
            <a:pPr lvl="0"/>
            <a:r>
              <a:rPr lang="en-GB" b="1" dirty="0"/>
              <a:t>Disclosure of details:</a:t>
            </a:r>
            <a:r>
              <a:rPr lang="en-GB" dirty="0"/>
              <a:t> The company must comply with mandatory naming and address display requirements on premises, websites, and business documents.</a:t>
            </a:r>
          </a:p>
          <a:p>
            <a:pPr lvl="0"/>
            <a:r>
              <a:rPr lang="en-GB" b="1" dirty="0"/>
              <a:t>Shareholders’ agreement:</a:t>
            </a:r>
            <a:r>
              <a:rPr lang="en-GB" dirty="0"/>
              <a:t> This is a good time to enter into a private agreement detailing how the company is run, which offers more flexibility than the articles.</a:t>
            </a:r>
          </a:p>
          <a:p>
            <a:pPr lvl="0"/>
            <a:r>
              <a:rPr lang="en-GB" b="1" dirty="0"/>
              <a:t>Public companies (PLCs):</a:t>
            </a:r>
            <a:r>
              <a:rPr lang="en-GB" dirty="0"/>
              <a:t> PLCs have additional requirements before they can trade, including a minimum issued share capital of £50,000 and obtaining a trading certificate</a:t>
            </a:r>
          </a:p>
          <a:p>
            <a:endParaRPr lang="en-GB" dirty="0"/>
          </a:p>
        </p:txBody>
      </p:sp>
      <p:sp>
        <p:nvSpPr>
          <p:cNvPr id="4" name="Slide Number Placeholder 3">
            <a:extLst>
              <a:ext uri="{FF2B5EF4-FFF2-40B4-BE49-F238E27FC236}">
                <a16:creationId xmlns:a16="http://schemas.microsoft.com/office/drawing/2014/main" id="{59AEE863-DDE6-ED8D-A820-BA145E0248D0}"/>
              </a:ext>
            </a:extLst>
          </p:cNvPr>
          <p:cNvSpPr>
            <a:spLocks noGrp="1"/>
          </p:cNvSpPr>
          <p:nvPr>
            <p:ph type="sldNum" sz="quarter" idx="12"/>
          </p:nvPr>
        </p:nvSpPr>
        <p:spPr/>
        <p:txBody>
          <a:bodyPr/>
          <a:lstStyle/>
          <a:p>
            <a:pPr>
              <a:defRPr/>
            </a:pPr>
            <a:fld id="{EAFBE94A-D415-4619-A168-F488F4CEF751}" type="slidenum">
              <a:rPr lang="en-GB" altLang="en-US" smtClean="0"/>
              <a:pPr>
                <a:defRPr/>
              </a:pPr>
              <a:t>32</a:t>
            </a:fld>
            <a:endParaRPr lang="en-GB" altLang="en-US"/>
          </a:p>
        </p:txBody>
      </p:sp>
    </p:spTree>
    <p:extLst>
      <p:ext uri="{BB962C8B-B14F-4D97-AF65-F5344CB8AC3E}">
        <p14:creationId xmlns:p14="http://schemas.microsoft.com/office/powerpoint/2010/main" val="21913266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EDF97-8921-DB2B-85B3-A769602CB95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DD61134F-33E2-32FF-BBD7-0DADDF06FCDD}"/>
              </a:ext>
            </a:extLst>
          </p:cNvPr>
          <p:cNvSpPr>
            <a:spLocks noGrp="1"/>
          </p:cNvSpPr>
          <p:nvPr>
            <p:ph idx="1"/>
          </p:nvPr>
        </p:nvSpPr>
        <p:spPr>
          <a:xfrm>
            <a:off x="827700" y="1196753"/>
            <a:ext cx="7567544" cy="5051654"/>
          </a:xfrm>
        </p:spPr>
        <p:txBody>
          <a:bodyPr>
            <a:normAutofit fontScale="92500" lnSpcReduction="20000"/>
          </a:bodyPr>
          <a:lstStyle/>
          <a:p>
            <a:r>
              <a:rPr lang="en-GB" sz="1600" dirty="0"/>
              <a:t>(1)   Matters to be considered before forming a company include what articles of association are required, whether the company is to be a shelf company or tailor-made, who will be the shareholders and directors, what will be the share capital, whether a company secretary is required, where the registered office will be and what will be the company name.</a:t>
            </a:r>
          </a:p>
          <a:p>
            <a:endParaRPr lang="en-GB" sz="1600" dirty="0"/>
          </a:p>
          <a:p>
            <a:r>
              <a:rPr lang="en-GB" sz="1600" dirty="0"/>
              <a:t>(2)   To form a company, Form IN01 is submitted to Companies House, together with the memorandum of association, articles of association (if the Model Articles are not being adopted without amendment) and the requisite fee. If all is in order, a certificate of incorporation will be issued.</a:t>
            </a:r>
          </a:p>
          <a:p>
            <a:endParaRPr lang="en-GB" sz="1600" dirty="0"/>
          </a:p>
          <a:p>
            <a:r>
              <a:rPr lang="en-GB" sz="1600" dirty="0"/>
              <a:t>(3)   A company’s promoters are fiduciaries and may be liable to account to the company for any profit made on contracts with the company when it was formed. Any contracts entered into by the promoters on behalf of the company before it is formed should expressly provide that they are entered into on behalf of the future company and that the promoter will not be liable on the contract.</a:t>
            </a:r>
          </a:p>
          <a:p>
            <a:endParaRPr lang="en-GB" sz="1600" dirty="0"/>
          </a:p>
          <a:p>
            <a:r>
              <a:rPr lang="en-GB" sz="1600" dirty="0"/>
              <a:t>(4)   Once the company has been formed, the directors will need to meet to deal with post-incorporation matters. These will include most of the matters which arise in relation to sole traders, ordinary partnerships and LLPs, but there are a number of additional matters and a few other differences.</a:t>
            </a:r>
          </a:p>
        </p:txBody>
      </p:sp>
      <p:sp>
        <p:nvSpPr>
          <p:cNvPr id="4" name="Slide Number Placeholder 3">
            <a:extLst>
              <a:ext uri="{FF2B5EF4-FFF2-40B4-BE49-F238E27FC236}">
                <a16:creationId xmlns:a16="http://schemas.microsoft.com/office/drawing/2014/main" id="{67A3EB6B-086C-811D-D848-732F3D691F98}"/>
              </a:ext>
            </a:extLst>
          </p:cNvPr>
          <p:cNvSpPr>
            <a:spLocks noGrp="1"/>
          </p:cNvSpPr>
          <p:nvPr>
            <p:ph type="sldNum" sz="quarter" idx="12"/>
          </p:nvPr>
        </p:nvSpPr>
        <p:spPr/>
        <p:txBody>
          <a:bodyPr/>
          <a:lstStyle/>
          <a:p>
            <a:pPr>
              <a:defRPr/>
            </a:pPr>
            <a:fld id="{EAFBE94A-D415-4619-A168-F488F4CEF751}" type="slidenum">
              <a:rPr lang="en-GB" altLang="en-US" smtClean="0"/>
              <a:pPr>
                <a:defRPr/>
              </a:pPr>
              <a:t>33</a:t>
            </a:fld>
            <a:endParaRPr lang="en-GB" altLang="en-US"/>
          </a:p>
        </p:txBody>
      </p:sp>
    </p:spTree>
    <p:extLst>
      <p:ext uri="{BB962C8B-B14F-4D97-AF65-F5344CB8AC3E}">
        <p14:creationId xmlns:p14="http://schemas.microsoft.com/office/powerpoint/2010/main" val="29646306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Rectangle 1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E5D74403-9141-AE8C-867D-888A9CB4C9CF}"/>
              </a:ext>
            </a:extLst>
          </p:cNvPr>
          <p:cNvSpPr>
            <a:spLocks noGrp="1"/>
          </p:cNvSpPr>
          <p:nvPr>
            <p:ph type="sldNum" sz="quarter" idx="12"/>
          </p:nvPr>
        </p:nvSpPr>
        <p:spPr>
          <a:xfrm>
            <a:off x="7764405" y="295729"/>
            <a:ext cx="628649" cy="767687"/>
          </a:xfrm>
        </p:spPr>
        <p:txBody>
          <a:bodyPr>
            <a:normAutofit/>
          </a:bodyPr>
          <a:lstStyle/>
          <a:p>
            <a:pPr>
              <a:spcAft>
                <a:spcPts val="600"/>
              </a:spcAft>
              <a:defRPr/>
            </a:pPr>
            <a:fld id="{EAFBE94A-D415-4619-A168-F488F4CEF751}" type="slidenum">
              <a:rPr lang="en-GB" altLang="en-US">
                <a:solidFill>
                  <a:srgbClr val="FFFFFF"/>
                </a:solidFill>
              </a:rPr>
              <a:pPr>
                <a:spcAft>
                  <a:spcPts val="600"/>
                </a:spcAft>
                <a:defRPr/>
              </a:pPr>
              <a:t>34</a:t>
            </a:fld>
            <a:endParaRPr lang="en-GB" altLang="en-US">
              <a:solidFill>
                <a:srgbClr val="FFFFFF"/>
              </a:solidFill>
            </a:endParaRPr>
          </a:p>
        </p:txBody>
      </p:sp>
      <p:sp>
        <p:nvSpPr>
          <p:cNvPr id="1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5" name="Freeform: Shape 1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7A979226-5B37-E525-C90F-F3D509439A92}"/>
              </a:ext>
            </a:extLst>
          </p:cNvPr>
          <p:cNvSpPr>
            <a:spLocks noGrp="1"/>
          </p:cNvSpPr>
          <p:nvPr>
            <p:ph type="title"/>
          </p:nvPr>
        </p:nvSpPr>
        <p:spPr>
          <a:xfrm>
            <a:off x="827484" y="452718"/>
            <a:ext cx="6710641" cy="1400530"/>
          </a:xfrm>
        </p:spPr>
        <p:txBody>
          <a:bodyPr anchor="ctr">
            <a:normAutofit/>
          </a:bodyPr>
          <a:lstStyle/>
          <a:p>
            <a:pPr>
              <a:lnSpc>
                <a:spcPct val="90000"/>
              </a:lnSpc>
            </a:pPr>
            <a:r>
              <a:rPr lang="en-GB" sz="3300" dirty="0">
                <a:solidFill>
                  <a:srgbClr val="FFFFFF"/>
                </a:solidFill>
              </a:rPr>
              <a:t>Running a Business as a Private Company limited by shares</a:t>
            </a:r>
          </a:p>
        </p:txBody>
      </p:sp>
      <p:sp>
        <p:nvSpPr>
          <p:cNvPr id="18" name="Content Placeholder 2">
            <a:extLst>
              <a:ext uri="{FF2B5EF4-FFF2-40B4-BE49-F238E27FC236}">
                <a16:creationId xmlns:a16="http://schemas.microsoft.com/office/drawing/2014/main" id="{E4CAA936-6CD1-F245-E76B-1AE768C26F9F}"/>
              </a:ext>
            </a:extLst>
          </p:cNvPr>
          <p:cNvSpPr>
            <a:spLocks noGrp="1"/>
          </p:cNvSpPr>
          <p:nvPr>
            <p:ph idx="1"/>
          </p:nvPr>
        </p:nvSpPr>
        <p:spPr>
          <a:xfrm>
            <a:off x="827484" y="2763520"/>
            <a:ext cx="6709905" cy="3484879"/>
          </a:xfrm>
        </p:spPr>
        <p:txBody>
          <a:bodyPr>
            <a:normAutofit/>
          </a:bodyPr>
          <a:lstStyle/>
          <a:p>
            <a:pPr>
              <a:lnSpc>
                <a:spcPct val="90000"/>
              </a:lnSpc>
            </a:pPr>
            <a:r>
              <a:rPr lang="en-GB" sz="1800" dirty="0"/>
              <a:t>Explain the nature of a limited company as a separate legal person, including how the “corporate veil” may be “pierced”</a:t>
            </a:r>
          </a:p>
          <a:p>
            <a:pPr>
              <a:lnSpc>
                <a:spcPct val="90000"/>
              </a:lnSpc>
            </a:pPr>
            <a:endParaRPr lang="en-GB" sz="1800" dirty="0"/>
          </a:p>
          <a:p>
            <a:pPr>
              <a:lnSpc>
                <a:spcPct val="90000"/>
              </a:lnSpc>
            </a:pPr>
            <a:r>
              <a:rPr lang="en-GB" sz="1800" dirty="0"/>
              <a:t>Identify the elements of a company’s constitution, and its effect on its capacity and the powers of its officers</a:t>
            </a:r>
          </a:p>
          <a:p>
            <a:pPr>
              <a:lnSpc>
                <a:spcPct val="90000"/>
              </a:lnSpc>
            </a:pPr>
            <a:endParaRPr lang="en-GB" sz="1800" dirty="0"/>
          </a:p>
          <a:p>
            <a:pPr>
              <a:lnSpc>
                <a:spcPct val="90000"/>
              </a:lnSpc>
            </a:pPr>
            <a:r>
              <a:rPr lang="en-GB" sz="1800" dirty="0"/>
              <a:t>Explain the roles of the directors and shareholders, and how they take decisions.</a:t>
            </a:r>
          </a:p>
        </p:txBody>
      </p:sp>
    </p:spTree>
    <p:extLst>
      <p:ext uri="{BB962C8B-B14F-4D97-AF65-F5344CB8AC3E}">
        <p14:creationId xmlns:p14="http://schemas.microsoft.com/office/powerpoint/2010/main" val="3377247435"/>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92FF2-3552-8A16-9937-A56D7ECAFB93}"/>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8B256AB3-0BBB-7D02-403E-1A1A342E0F86}"/>
              </a:ext>
            </a:extLst>
          </p:cNvPr>
          <p:cNvSpPr>
            <a:spLocks noGrp="1"/>
          </p:cNvSpPr>
          <p:nvPr>
            <p:ph idx="1"/>
          </p:nvPr>
        </p:nvSpPr>
        <p:spPr/>
        <p:txBody>
          <a:bodyPr>
            <a:normAutofit lnSpcReduction="10000"/>
          </a:bodyPr>
          <a:lstStyle/>
          <a:p>
            <a:r>
              <a:rPr lang="en-GB" dirty="0"/>
              <a:t>We will look at nature of the company as a </a:t>
            </a:r>
            <a:r>
              <a:rPr lang="en-GB" b="1" u="sng" dirty="0"/>
              <a:t>separate legal person</a:t>
            </a:r>
            <a:r>
              <a:rPr lang="en-GB" dirty="0"/>
              <a:t> and the concept of </a:t>
            </a:r>
            <a:r>
              <a:rPr lang="en-GB" b="1" u="sng" dirty="0"/>
              <a:t>limited liability</a:t>
            </a:r>
            <a:r>
              <a:rPr lang="en-GB" dirty="0"/>
              <a:t>; the circumstances under which this separate personality may be ignored, known as piercing the </a:t>
            </a:r>
            <a:r>
              <a:rPr lang="en-GB" b="1" u="sng" dirty="0"/>
              <a:t>corporate veil</a:t>
            </a:r>
            <a:r>
              <a:rPr lang="en-GB" dirty="0"/>
              <a:t>; the distinct roles and decision-making processes of directors and shareholders; and procedures for entering into contracts, changing the company's name, altering the </a:t>
            </a:r>
            <a:r>
              <a:rPr lang="en-GB" b="1" u="sng" dirty="0"/>
              <a:t>articles of association</a:t>
            </a:r>
            <a:r>
              <a:rPr lang="en-GB" dirty="0"/>
              <a:t>, and transferring shares. </a:t>
            </a:r>
          </a:p>
          <a:p>
            <a:r>
              <a:rPr lang="en-GB" dirty="0"/>
              <a:t>It also highlights that many of these procedures are governed by the </a:t>
            </a:r>
            <a:r>
              <a:rPr lang="en-GB" b="1" u="sng" dirty="0"/>
              <a:t>Model Articles</a:t>
            </a:r>
            <a:r>
              <a:rPr lang="en-GB" dirty="0"/>
              <a:t>, which serve as a standard reference point for private companies.</a:t>
            </a:r>
          </a:p>
        </p:txBody>
      </p:sp>
      <p:sp>
        <p:nvSpPr>
          <p:cNvPr id="4" name="Slide Number Placeholder 3">
            <a:extLst>
              <a:ext uri="{FF2B5EF4-FFF2-40B4-BE49-F238E27FC236}">
                <a16:creationId xmlns:a16="http://schemas.microsoft.com/office/drawing/2014/main" id="{931C3DD1-CAFE-C0CF-0557-9C2D1CF88168}"/>
              </a:ext>
            </a:extLst>
          </p:cNvPr>
          <p:cNvSpPr>
            <a:spLocks noGrp="1"/>
          </p:cNvSpPr>
          <p:nvPr>
            <p:ph type="sldNum" sz="quarter" idx="12"/>
          </p:nvPr>
        </p:nvSpPr>
        <p:spPr/>
        <p:txBody>
          <a:bodyPr/>
          <a:lstStyle/>
          <a:p>
            <a:pPr>
              <a:defRPr/>
            </a:pPr>
            <a:fld id="{EAFBE94A-D415-4619-A168-F488F4CEF751}" type="slidenum">
              <a:rPr lang="en-GB" altLang="en-US" smtClean="0"/>
              <a:pPr>
                <a:defRPr/>
              </a:pPr>
              <a:t>35</a:t>
            </a:fld>
            <a:endParaRPr lang="en-GB" altLang="en-US"/>
          </a:p>
        </p:txBody>
      </p:sp>
    </p:spTree>
    <p:extLst>
      <p:ext uri="{BB962C8B-B14F-4D97-AF65-F5344CB8AC3E}">
        <p14:creationId xmlns:p14="http://schemas.microsoft.com/office/powerpoint/2010/main" val="4852746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Rectangle 1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A066D3CD-7AA8-C363-61C6-81681B6A7C7D}"/>
              </a:ext>
            </a:extLst>
          </p:cNvPr>
          <p:cNvSpPr>
            <a:spLocks noGrp="1"/>
          </p:cNvSpPr>
          <p:nvPr>
            <p:ph type="sldNum" sz="quarter" idx="12"/>
          </p:nvPr>
        </p:nvSpPr>
        <p:spPr>
          <a:xfrm>
            <a:off x="7764405" y="295729"/>
            <a:ext cx="628649" cy="767687"/>
          </a:xfrm>
        </p:spPr>
        <p:txBody>
          <a:bodyPr>
            <a:normAutofit/>
          </a:bodyPr>
          <a:lstStyle/>
          <a:p>
            <a:pPr>
              <a:spcAft>
                <a:spcPts val="600"/>
              </a:spcAft>
              <a:defRPr/>
            </a:pPr>
            <a:fld id="{EAFBE94A-D415-4619-A168-F488F4CEF751}" type="slidenum">
              <a:rPr lang="en-GB" altLang="en-US">
                <a:solidFill>
                  <a:srgbClr val="FFFFFF"/>
                </a:solidFill>
              </a:rPr>
              <a:pPr>
                <a:spcAft>
                  <a:spcPts val="600"/>
                </a:spcAft>
                <a:defRPr/>
              </a:pPr>
              <a:t>36</a:t>
            </a:fld>
            <a:endParaRPr lang="en-GB" altLang="en-US">
              <a:solidFill>
                <a:srgbClr val="FFFFFF"/>
              </a:solidFill>
            </a:endParaRPr>
          </a:p>
        </p:txBody>
      </p:sp>
      <p:sp>
        <p:nvSpPr>
          <p:cNvPr id="1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5" name="Freeform: Shape 1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B28DE5C0-5A2C-5CB7-B486-A64BBE1AB53E}"/>
              </a:ext>
            </a:extLst>
          </p:cNvPr>
          <p:cNvSpPr>
            <a:spLocks noGrp="1"/>
          </p:cNvSpPr>
          <p:nvPr>
            <p:ph type="title"/>
          </p:nvPr>
        </p:nvSpPr>
        <p:spPr>
          <a:xfrm>
            <a:off x="827484" y="452718"/>
            <a:ext cx="6710641" cy="1400530"/>
          </a:xfrm>
        </p:spPr>
        <p:txBody>
          <a:bodyPr anchor="ctr">
            <a:normAutofit/>
          </a:bodyPr>
          <a:lstStyle/>
          <a:p>
            <a:r>
              <a:rPr lang="en-GB">
                <a:solidFill>
                  <a:srgbClr val="FFFFFF"/>
                </a:solidFill>
              </a:rPr>
              <a:t>Separate Legal Personality</a:t>
            </a:r>
          </a:p>
        </p:txBody>
      </p:sp>
      <p:sp>
        <p:nvSpPr>
          <p:cNvPr id="3" name="Content Placeholder 2">
            <a:extLst>
              <a:ext uri="{FF2B5EF4-FFF2-40B4-BE49-F238E27FC236}">
                <a16:creationId xmlns:a16="http://schemas.microsoft.com/office/drawing/2014/main" id="{E5EBF6B6-20DE-037C-84B0-4AF7D5315924}"/>
              </a:ext>
            </a:extLst>
          </p:cNvPr>
          <p:cNvSpPr>
            <a:spLocks noGrp="1"/>
          </p:cNvSpPr>
          <p:nvPr>
            <p:ph idx="1"/>
          </p:nvPr>
        </p:nvSpPr>
        <p:spPr>
          <a:xfrm>
            <a:off x="827484" y="2763520"/>
            <a:ext cx="6709905" cy="3484879"/>
          </a:xfrm>
        </p:spPr>
        <p:txBody>
          <a:bodyPr>
            <a:normAutofit/>
          </a:bodyPr>
          <a:lstStyle/>
          <a:p>
            <a:pPr>
              <a:lnSpc>
                <a:spcPct val="90000"/>
              </a:lnSpc>
            </a:pPr>
            <a:r>
              <a:rPr lang="en-GB" sz="1600"/>
              <a:t>The principle of separate legal personality establishes that a company is a </a:t>
            </a:r>
            <a:r>
              <a:rPr lang="en-GB" sz="1600" b="1"/>
              <a:t>separate legal person</a:t>
            </a:r>
            <a:r>
              <a:rPr lang="en-GB" sz="1600"/>
              <a:t> in the eyes of the law, distinct from its shareholders and directors. This landmark concept, firmly established in the case </a:t>
            </a:r>
            <a:r>
              <a:rPr lang="en-GB" sz="1600" b="1"/>
              <a:t>Salomon v Salomon &amp; Co Ltd [1897], </a:t>
            </a:r>
            <a:r>
              <a:rPr lang="en-GB" sz="1600"/>
              <a:t>grants the company its own legal existence. </a:t>
            </a:r>
          </a:p>
          <a:p>
            <a:pPr>
              <a:lnSpc>
                <a:spcPct val="90000"/>
              </a:lnSpc>
            </a:pPr>
            <a:r>
              <a:rPr lang="en-GB" sz="1600"/>
              <a:t>As a separate entity, a company possesses the capacity to own property, enter into contracts, and carry its own rights and obligations. </a:t>
            </a:r>
          </a:p>
          <a:p>
            <a:pPr>
              <a:lnSpc>
                <a:spcPct val="90000"/>
              </a:lnSpc>
            </a:pPr>
            <a:r>
              <a:rPr lang="en-GB" sz="1600"/>
              <a:t>Crucially, this means that the company itself—rather than its members or directors—is typically held responsible for its own actions and debts. This principle extends to groups of companies, where a parent company and its subsidiaries are all viewed as individual entities, each maintaining its own distinct legal personality.</a:t>
            </a:r>
          </a:p>
          <a:p>
            <a:pPr>
              <a:lnSpc>
                <a:spcPct val="90000"/>
              </a:lnSpc>
            </a:pPr>
            <a:endParaRPr lang="en-GB" sz="1600"/>
          </a:p>
        </p:txBody>
      </p:sp>
    </p:spTree>
    <p:extLst>
      <p:ext uri="{BB962C8B-B14F-4D97-AF65-F5344CB8AC3E}">
        <p14:creationId xmlns:p14="http://schemas.microsoft.com/office/powerpoint/2010/main" val="1707479261"/>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96BCAEB7-624F-5D98-C311-A6B6A3091C84}"/>
              </a:ext>
            </a:extLst>
          </p:cNvPr>
          <p:cNvPicPr>
            <a:picLocks noChangeAspect="1"/>
          </p:cNvPicPr>
          <p:nvPr/>
        </p:nvPicPr>
        <p:blipFill>
          <a:blip r:embed="rId3"/>
          <a:stretch>
            <a:fillRect/>
          </a:stretch>
        </p:blipFill>
        <p:spPr>
          <a:xfrm>
            <a:off x="482600" y="914020"/>
            <a:ext cx="8178799" cy="5029960"/>
          </a:xfrm>
          <a:prstGeom prst="rect">
            <a:avLst/>
          </a:prstGeom>
        </p:spPr>
      </p:pic>
      <p:sp>
        <p:nvSpPr>
          <p:cNvPr id="13" name="Rectangle 12">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3A4A3482-5978-8319-BAC6-A6CE25A0A244}"/>
              </a:ext>
            </a:extLst>
          </p:cNvPr>
          <p:cNvSpPr>
            <a:spLocks noGrp="1"/>
          </p:cNvSpPr>
          <p:nvPr>
            <p:ph type="sldNum" sz="quarter" idx="12"/>
          </p:nvPr>
        </p:nvSpPr>
        <p:spPr>
          <a:xfrm>
            <a:off x="7764405" y="295729"/>
            <a:ext cx="628649" cy="767687"/>
          </a:xfrm>
        </p:spPr>
        <p:txBody>
          <a:bodyPr>
            <a:normAutofit/>
          </a:bodyPr>
          <a:lstStyle/>
          <a:p>
            <a:pPr>
              <a:spcAft>
                <a:spcPts val="600"/>
              </a:spcAft>
              <a:defRPr/>
            </a:pPr>
            <a:fld id="{EAFBE94A-D415-4619-A168-F488F4CEF751}" type="slidenum">
              <a:rPr lang="en-GB" altLang="en-US">
                <a:solidFill>
                  <a:srgbClr val="FFFFFF"/>
                </a:solidFill>
              </a:rPr>
              <a:pPr>
                <a:spcAft>
                  <a:spcPts val="600"/>
                </a:spcAft>
                <a:defRPr/>
              </a:pPr>
              <a:t>37</a:t>
            </a:fld>
            <a:endParaRPr lang="en-GB" altLang="en-US">
              <a:solidFill>
                <a:srgbClr val="FFFFFF"/>
              </a:solidFill>
            </a:endParaRPr>
          </a:p>
        </p:txBody>
      </p:sp>
    </p:spTree>
    <p:extLst>
      <p:ext uri="{BB962C8B-B14F-4D97-AF65-F5344CB8AC3E}">
        <p14:creationId xmlns:p14="http://schemas.microsoft.com/office/powerpoint/2010/main" val="14434777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83477" y="0"/>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3" name="Freeform: Shape 12">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743184"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Slide Number Placeholder 1">
            <a:extLst>
              <a:ext uri="{FF2B5EF4-FFF2-40B4-BE49-F238E27FC236}">
                <a16:creationId xmlns:a16="http://schemas.microsoft.com/office/drawing/2014/main" id="{8354FCC1-DA0B-DEAE-8322-656222A1AFD7}"/>
              </a:ext>
            </a:extLst>
          </p:cNvPr>
          <p:cNvSpPr>
            <a:spLocks noGrp="1"/>
          </p:cNvSpPr>
          <p:nvPr>
            <p:ph type="sldNum" sz="quarter" idx="12"/>
          </p:nvPr>
        </p:nvSpPr>
        <p:spPr>
          <a:xfrm>
            <a:off x="7764405" y="295729"/>
            <a:ext cx="628649" cy="767687"/>
          </a:xfrm>
        </p:spPr>
        <p:txBody>
          <a:bodyPr>
            <a:normAutofit/>
          </a:bodyPr>
          <a:lstStyle/>
          <a:p>
            <a:pPr>
              <a:spcAft>
                <a:spcPts val="600"/>
              </a:spcAft>
              <a:defRPr/>
            </a:pPr>
            <a:fld id="{76895335-6F42-4702-828C-5BD88630DEE0}" type="slidenum">
              <a:rPr lang="en-GB" altLang="en-US" smtClean="0"/>
              <a:pPr>
                <a:spcAft>
                  <a:spcPts val="600"/>
                </a:spcAft>
                <a:defRPr/>
              </a:pPr>
              <a:t>38</a:t>
            </a:fld>
            <a:endParaRPr lang="en-GB" altLang="en-US"/>
          </a:p>
        </p:txBody>
      </p:sp>
      <p:sp>
        <p:nvSpPr>
          <p:cNvPr id="3" name="Title 2">
            <a:extLst>
              <a:ext uri="{FF2B5EF4-FFF2-40B4-BE49-F238E27FC236}">
                <a16:creationId xmlns:a16="http://schemas.microsoft.com/office/drawing/2014/main" id="{2DB98A60-4194-C1F8-9A18-0067CBACC29F}"/>
              </a:ext>
            </a:extLst>
          </p:cNvPr>
          <p:cNvSpPr>
            <a:spLocks noGrp="1"/>
          </p:cNvSpPr>
          <p:nvPr>
            <p:ph type="title"/>
          </p:nvPr>
        </p:nvSpPr>
        <p:spPr>
          <a:xfrm>
            <a:off x="489857" y="1645920"/>
            <a:ext cx="2642159" cy="4470821"/>
          </a:xfrm>
        </p:spPr>
        <p:txBody>
          <a:bodyPr>
            <a:normAutofit/>
          </a:bodyPr>
          <a:lstStyle/>
          <a:p>
            <a:pPr algn="r"/>
            <a:r>
              <a:rPr lang="en-GB" sz="3600">
                <a:solidFill>
                  <a:schemeClr val="bg2"/>
                </a:solidFill>
              </a:rPr>
              <a:t>Corporate Veil</a:t>
            </a:r>
          </a:p>
        </p:txBody>
      </p:sp>
      <p:sp>
        <p:nvSpPr>
          <p:cNvPr id="4" name="Content Placeholder 3">
            <a:extLst>
              <a:ext uri="{FF2B5EF4-FFF2-40B4-BE49-F238E27FC236}">
                <a16:creationId xmlns:a16="http://schemas.microsoft.com/office/drawing/2014/main" id="{E44B99C6-7441-6ED6-871D-04FA5DB6436B}"/>
              </a:ext>
            </a:extLst>
          </p:cNvPr>
          <p:cNvSpPr>
            <a:spLocks noGrp="1"/>
          </p:cNvSpPr>
          <p:nvPr>
            <p:ph idx="1"/>
          </p:nvPr>
        </p:nvSpPr>
        <p:spPr>
          <a:xfrm>
            <a:off x="3903081" y="1645920"/>
            <a:ext cx="4702076" cy="4470821"/>
          </a:xfrm>
        </p:spPr>
        <p:txBody>
          <a:bodyPr>
            <a:normAutofit/>
          </a:bodyPr>
          <a:lstStyle/>
          <a:p>
            <a:r>
              <a:rPr lang="en-GB" b="1" u="sng" dirty="0"/>
              <a:t>Piercing the corporate veil</a:t>
            </a:r>
            <a:r>
              <a:rPr lang="en-GB" dirty="0"/>
              <a:t> refers to the rare instances where courts decide to disregard a company's separate legal personality. This effectively 'lifts' the protective shield of incorporation, potentially holding the people controlling the company—such as shareholders or directors—personally liable for the company's actions or debt.</a:t>
            </a:r>
          </a:p>
        </p:txBody>
      </p:sp>
    </p:spTree>
    <p:extLst>
      <p:ext uri="{BB962C8B-B14F-4D97-AF65-F5344CB8AC3E}">
        <p14:creationId xmlns:p14="http://schemas.microsoft.com/office/powerpoint/2010/main" val="14798777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36AED-232D-668D-BE9C-4D531D1DCE21}"/>
              </a:ext>
            </a:extLst>
          </p:cNvPr>
          <p:cNvSpPr>
            <a:spLocks noGrp="1"/>
          </p:cNvSpPr>
          <p:nvPr>
            <p:ph type="title"/>
          </p:nvPr>
        </p:nvSpPr>
        <p:spPr/>
        <p:txBody>
          <a:bodyPr/>
          <a:lstStyle/>
          <a:p>
            <a:r>
              <a:rPr lang="en-GB" dirty="0"/>
              <a:t>Case Law: Adam v Cape Industries plc [1990]</a:t>
            </a:r>
          </a:p>
        </p:txBody>
      </p:sp>
      <p:sp>
        <p:nvSpPr>
          <p:cNvPr id="3" name="Content Placeholder 2">
            <a:extLst>
              <a:ext uri="{FF2B5EF4-FFF2-40B4-BE49-F238E27FC236}">
                <a16:creationId xmlns:a16="http://schemas.microsoft.com/office/drawing/2014/main" id="{D34826BB-E56B-9562-A725-5C30A61371B1}"/>
              </a:ext>
            </a:extLst>
          </p:cNvPr>
          <p:cNvSpPr>
            <a:spLocks noGrp="1"/>
          </p:cNvSpPr>
          <p:nvPr>
            <p:ph idx="1"/>
          </p:nvPr>
        </p:nvSpPr>
        <p:spPr/>
        <p:txBody>
          <a:bodyPr>
            <a:normAutofit fontScale="85000" lnSpcReduction="20000"/>
          </a:bodyPr>
          <a:lstStyle/>
          <a:p>
            <a:r>
              <a:rPr lang="en-GB" dirty="0"/>
              <a:t>In </a:t>
            </a:r>
            <a:r>
              <a:rPr lang="en-GB" i="1" dirty="0"/>
              <a:t>Adams v Cape Industries plc</a:t>
            </a:r>
            <a:r>
              <a:rPr lang="en-GB" dirty="0"/>
              <a:t> [1990], the Court of Appeal took a restrictive approach to this doctrine. The claimants attempted to hold a parent company, Cape, liable for the asbestos-related illnesses caused by its Texas subsidiary. They argued the group should be treated as a single economic unit, a </a:t>
            </a:r>
            <a:r>
              <a:rPr lang="en-GB" b="1" dirty="0"/>
              <a:t>façade</a:t>
            </a:r>
            <a:r>
              <a:rPr lang="en-GB" dirty="0"/>
              <a:t>, or that the subsidiary acted as Cape's agent. </a:t>
            </a:r>
          </a:p>
          <a:p>
            <a:r>
              <a:rPr lang="en-GB" dirty="0"/>
              <a:t>The court refused to pierce the veil, emphasizing that the group structure was not illegal and was not set up to deprive anyone of rights. It held that the company was entitled to organize its affairs—including ensuring future legal liabilities fell on subsidiaries rather than the parent—without the court intervening. Ultimately, the case established that the courts will not pierce the veil simply because a corporate structure is used to manage liability or because it seems 'just' to do so. </a:t>
            </a:r>
          </a:p>
          <a:p>
            <a:r>
              <a:rPr lang="en-GB" dirty="0"/>
              <a:t>A company is only considered a sham or </a:t>
            </a:r>
            <a:r>
              <a:rPr lang="en-GB" b="1" dirty="0"/>
              <a:t>façade</a:t>
            </a:r>
            <a:r>
              <a:rPr lang="en-GB" dirty="0"/>
              <a:t> if it is used to evade a pre-existing obligation or liability.</a:t>
            </a:r>
          </a:p>
          <a:p>
            <a:endParaRPr lang="en-GB" dirty="0"/>
          </a:p>
        </p:txBody>
      </p:sp>
      <p:sp>
        <p:nvSpPr>
          <p:cNvPr id="4" name="Slide Number Placeholder 3">
            <a:extLst>
              <a:ext uri="{FF2B5EF4-FFF2-40B4-BE49-F238E27FC236}">
                <a16:creationId xmlns:a16="http://schemas.microsoft.com/office/drawing/2014/main" id="{A2132169-D70E-7C11-1D49-28407E2523A9}"/>
              </a:ext>
            </a:extLst>
          </p:cNvPr>
          <p:cNvSpPr>
            <a:spLocks noGrp="1"/>
          </p:cNvSpPr>
          <p:nvPr>
            <p:ph type="sldNum" sz="quarter" idx="12"/>
          </p:nvPr>
        </p:nvSpPr>
        <p:spPr/>
        <p:txBody>
          <a:bodyPr/>
          <a:lstStyle/>
          <a:p>
            <a:pPr>
              <a:defRPr/>
            </a:pPr>
            <a:fld id="{EAFBE94A-D415-4619-A168-F488F4CEF751}" type="slidenum">
              <a:rPr lang="en-GB" altLang="en-US" smtClean="0"/>
              <a:pPr>
                <a:defRPr/>
              </a:pPr>
              <a:t>39</a:t>
            </a:fld>
            <a:endParaRPr lang="en-GB" altLang="en-US"/>
          </a:p>
        </p:txBody>
      </p:sp>
    </p:spTree>
    <p:extLst>
      <p:ext uri="{BB962C8B-B14F-4D97-AF65-F5344CB8AC3E}">
        <p14:creationId xmlns:p14="http://schemas.microsoft.com/office/powerpoint/2010/main" val="32067652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DB8E4-75C9-2282-9109-BCB2F99EDEE4}"/>
              </a:ext>
            </a:extLst>
          </p:cNvPr>
          <p:cNvSpPr>
            <a:spLocks noGrp="1"/>
          </p:cNvSpPr>
          <p:nvPr>
            <p:ph type="title"/>
          </p:nvPr>
        </p:nvSpPr>
        <p:spPr/>
        <p:txBody>
          <a:bodyPr/>
          <a:lstStyle/>
          <a:p>
            <a:r>
              <a:rPr lang="en-GB" sz="3200" dirty="0"/>
              <a:t>Sham Companies</a:t>
            </a:r>
            <a:br>
              <a:rPr lang="en-GB" sz="3200" dirty="0"/>
            </a:br>
            <a:r>
              <a:rPr lang="en-GB" sz="3200" dirty="0"/>
              <a:t>Case Law: Gilford Motor Co Ltd v Horne [1993]</a:t>
            </a:r>
          </a:p>
        </p:txBody>
      </p:sp>
      <p:sp>
        <p:nvSpPr>
          <p:cNvPr id="3" name="Content Placeholder 2">
            <a:extLst>
              <a:ext uri="{FF2B5EF4-FFF2-40B4-BE49-F238E27FC236}">
                <a16:creationId xmlns:a16="http://schemas.microsoft.com/office/drawing/2014/main" id="{EE5AAEF4-1D03-05C4-02B2-4E06C382F2B7}"/>
              </a:ext>
            </a:extLst>
          </p:cNvPr>
          <p:cNvSpPr>
            <a:spLocks noGrp="1"/>
          </p:cNvSpPr>
          <p:nvPr>
            <p:ph idx="1"/>
          </p:nvPr>
        </p:nvSpPr>
        <p:spPr/>
        <p:txBody>
          <a:bodyPr>
            <a:normAutofit fontScale="92500" lnSpcReduction="10000"/>
          </a:bodyPr>
          <a:lstStyle/>
          <a:p>
            <a:r>
              <a:rPr lang="en-GB" dirty="0"/>
              <a:t>A classic example is </a:t>
            </a:r>
            <a:r>
              <a:rPr lang="en-GB" i="1" dirty="0"/>
              <a:t>Gilford Motor Co Ltd v Horne</a:t>
            </a:r>
            <a:r>
              <a:rPr lang="en-GB" dirty="0"/>
              <a:t> [1933]. Mr. Horne was bound by a restrictive covenant in his employment contract, which prohibited him from soliciting the customers of his employer, Gilford. Seeking to bypass this restriction to start his own competing business, Horne formed a company, appointing his wife and an employee as directors, to solicit those same customers on his behalf. </a:t>
            </a:r>
          </a:p>
          <a:p>
            <a:r>
              <a:rPr lang="en-GB" dirty="0"/>
              <a:t>The court ruled that the company was merely a "mask" or "façade" intended to disguise Mr. Horne's breach of his contractual obligation. Consequently, the court disregarded the company's separate legal personality to hold Horne accountable for the actions taken through the company</a:t>
            </a:r>
          </a:p>
          <a:p>
            <a:endParaRPr lang="en-GB" dirty="0"/>
          </a:p>
        </p:txBody>
      </p:sp>
      <p:sp>
        <p:nvSpPr>
          <p:cNvPr id="4" name="Slide Number Placeholder 3">
            <a:extLst>
              <a:ext uri="{FF2B5EF4-FFF2-40B4-BE49-F238E27FC236}">
                <a16:creationId xmlns:a16="http://schemas.microsoft.com/office/drawing/2014/main" id="{A100D3B3-386A-7F13-ACA6-496E7AA4C43E}"/>
              </a:ext>
            </a:extLst>
          </p:cNvPr>
          <p:cNvSpPr>
            <a:spLocks noGrp="1"/>
          </p:cNvSpPr>
          <p:nvPr>
            <p:ph type="sldNum" sz="quarter" idx="12"/>
          </p:nvPr>
        </p:nvSpPr>
        <p:spPr/>
        <p:txBody>
          <a:bodyPr/>
          <a:lstStyle/>
          <a:p>
            <a:pPr>
              <a:defRPr/>
            </a:pPr>
            <a:fld id="{EAFBE94A-D415-4619-A168-F488F4CEF751}" type="slidenum">
              <a:rPr lang="en-GB" altLang="en-US" smtClean="0"/>
              <a:pPr>
                <a:defRPr/>
              </a:pPr>
              <a:t>40</a:t>
            </a:fld>
            <a:endParaRPr lang="en-GB" altLang="en-US"/>
          </a:p>
        </p:txBody>
      </p:sp>
    </p:spTree>
    <p:extLst>
      <p:ext uri="{BB962C8B-B14F-4D97-AF65-F5344CB8AC3E}">
        <p14:creationId xmlns:p14="http://schemas.microsoft.com/office/powerpoint/2010/main" val="24433534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46D9D-8159-017A-9013-8569564EDD19}"/>
              </a:ext>
            </a:extLst>
          </p:cNvPr>
          <p:cNvSpPr>
            <a:spLocks noGrp="1"/>
          </p:cNvSpPr>
          <p:nvPr>
            <p:ph type="title"/>
          </p:nvPr>
        </p:nvSpPr>
        <p:spPr/>
        <p:txBody>
          <a:bodyPr/>
          <a:lstStyle/>
          <a:p>
            <a:r>
              <a:rPr lang="fr-FR" dirty="0"/>
              <a:t>Prest v </a:t>
            </a:r>
            <a:r>
              <a:rPr lang="fr-FR" dirty="0" err="1"/>
              <a:t>Petrodel</a:t>
            </a:r>
            <a:r>
              <a:rPr lang="fr-FR" dirty="0"/>
              <a:t> </a:t>
            </a:r>
            <a:r>
              <a:rPr lang="fr-FR" dirty="0" err="1"/>
              <a:t>Resources</a:t>
            </a:r>
            <a:r>
              <a:rPr lang="fr-FR" dirty="0"/>
              <a:t> Ltd [2013]</a:t>
            </a:r>
            <a:endParaRPr lang="en-GB" dirty="0"/>
          </a:p>
        </p:txBody>
      </p:sp>
      <p:sp>
        <p:nvSpPr>
          <p:cNvPr id="3" name="Content Placeholder 2">
            <a:extLst>
              <a:ext uri="{FF2B5EF4-FFF2-40B4-BE49-F238E27FC236}">
                <a16:creationId xmlns:a16="http://schemas.microsoft.com/office/drawing/2014/main" id="{4A6E824C-2467-CB11-54C9-7CE486F24F9F}"/>
              </a:ext>
            </a:extLst>
          </p:cNvPr>
          <p:cNvSpPr>
            <a:spLocks noGrp="1"/>
          </p:cNvSpPr>
          <p:nvPr>
            <p:ph idx="1"/>
          </p:nvPr>
        </p:nvSpPr>
        <p:spPr>
          <a:xfrm>
            <a:off x="827700" y="2052925"/>
            <a:ext cx="7416708" cy="4688443"/>
          </a:xfrm>
        </p:spPr>
        <p:txBody>
          <a:bodyPr>
            <a:normAutofit fontScale="92500" lnSpcReduction="10000"/>
          </a:bodyPr>
          <a:lstStyle/>
          <a:p>
            <a:r>
              <a:rPr lang="en-GB" sz="1200" dirty="0"/>
              <a:t>Supreme Court applied the principles in Adams v Cape Industries plc [1990]. It held that the company in question was separate from its shareholder, but nonetheless found a way to decide that the company held assets on trust for the shareholder, so that the company could be ordered to hand over those assets to meet the shareholder’s liabilities.</a:t>
            </a:r>
          </a:p>
          <a:p>
            <a:endParaRPr lang="en-GB" sz="1200" dirty="0"/>
          </a:p>
          <a:p>
            <a:r>
              <a:rPr lang="en-GB" sz="1200" dirty="0"/>
              <a:t>The case concerned financial provision in a divorce case. Mr Prest owned and controlled three companies, which in turn owned properties worth some £37.5 m. The court decided that Mr Prest’s wealth included the value of his shares in the companies, and so it awarded his wife some £17.5 m.</a:t>
            </a:r>
          </a:p>
          <a:p>
            <a:endParaRPr lang="en-GB" sz="1200" dirty="0"/>
          </a:p>
          <a:p>
            <a:r>
              <a:rPr lang="en-GB" sz="1200" dirty="0"/>
              <a:t>Mrs Prest was concerned that her husband would not comply with the order, and so she sought a further order against the companies themselves. Effectively she was asking the court to treat her husband and the companies as the same entity.</a:t>
            </a:r>
          </a:p>
          <a:p>
            <a:endParaRPr lang="en-GB" sz="1200" dirty="0"/>
          </a:p>
          <a:p>
            <a:r>
              <a:rPr lang="en-GB" sz="1200" dirty="0"/>
              <a:t>The Supreme Court refused to pierce the veil. It accepted the principle in Adams v Cape Industries plc [1990] that the veil can be pierced only where a person in control of a company uses it to evade a pre-existing obligation or liability. That was not the case here. When he transferred his properties to the companies, Mr Prest was not doing so to evade any existing liability to his wife: he transferred the properties long before divorce proceedings were contemplated.</a:t>
            </a:r>
          </a:p>
          <a:p>
            <a:endParaRPr lang="en-GB" sz="1200" dirty="0"/>
          </a:p>
          <a:p>
            <a:r>
              <a:rPr lang="en-GB" sz="1200" dirty="0"/>
              <a:t>However, the court then looked at the circumstances in which the companies had acquired the properties. It concluded that some belonged beneficially to Mr Prest rather than to the companies. Therefore the companies held those properties on trust for him, and the court could order the companies to transfer them to Mrs Prest.</a:t>
            </a:r>
          </a:p>
        </p:txBody>
      </p:sp>
      <p:sp>
        <p:nvSpPr>
          <p:cNvPr id="4" name="Slide Number Placeholder 3">
            <a:extLst>
              <a:ext uri="{FF2B5EF4-FFF2-40B4-BE49-F238E27FC236}">
                <a16:creationId xmlns:a16="http://schemas.microsoft.com/office/drawing/2014/main" id="{1FBD1CD5-356D-60A5-F8CE-69F5E013B601}"/>
              </a:ext>
            </a:extLst>
          </p:cNvPr>
          <p:cNvSpPr>
            <a:spLocks noGrp="1"/>
          </p:cNvSpPr>
          <p:nvPr>
            <p:ph type="sldNum" sz="quarter" idx="12"/>
          </p:nvPr>
        </p:nvSpPr>
        <p:spPr/>
        <p:txBody>
          <a:bodyPr/>
          <a:lstStyle/>
          <a:p>
            <a:pPr>
              <a:defRPr/>
            </a:pPr>
            <a:fld id="{EAFBE94A-D415-4619-A168-F488F4CEF751}" type="slidenum">
              <a:rPr lang="en-GB" altLang="en-US" smtClean="0"/>
              <a:pPr>
                <a:defRPr/>
              </a:pPr>
              <a:t>41</a:t>
            </a:fld>
            <a:endParaRPr lang="en-GB" altLang="en-US"/>
          </a:p>
        </p:txBody>
      </p:sp>
    </p:spTree>
    <p:extLst>
      <p:ext uri="{BB962C8B-B14F-4D97-AF65-F5344CB8AC3E}">
        <p14:creationId xmlns:p14="http://schemas.microsoft.com/office/powerpoint/2010/main" val="32346658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Rectangle 1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8383D546-2D41-9A8C-618A-8FBE3D874EBB}"/>
              </a:ext>
            </a:extLst>
          </p:cNvPr>
          <p:cNvSpPr>
            <a:spLocks noGrp="1"/>
          </p:cNvSpPr>
          <p:nvPr>
            <p:ph type="sldNum" sz="quarter" idx="12"/>
          </p:nvPr>
        </p:nvSpPr>
        <p:spPr>
          <a:xfrm>
            <a:off x="7764405" y="295729"/>
            <a:ext cx="628649" cy="767687"/>
          </a:xfrm>
        </p:spPr>
        <p:txBody>
          <a:bodyPr>
            <a:normAutofit/>
          </a:bodyPr>
          <a:lstStyle/>
          <a:p>
            <a:pPr>
              <a:spcAft>
                <a:spcPts val="600"/>
              </a:spcAft>
              <a:defRPr/>
            </a:pPr>
            <a:fld id="{EAFBE94A-D415-4619-A168-F488F4CEF751}" type="slidenum">
              <a:rPr lang="en-GB" altLang="en-US">
                <a:solidFill>
                  <a:srgbClr val="FFFFFF"/>
                </a:solidFill>
              </a:rPr>
              <a:pPr>
                <a:spcAft>
                  <a:spcPts val="600"/>
                </a:spcAft>
                <a:defRPr/>
              </a:pPr>
              <a:t>42</a:t>
            </a:fld>
            <a:endParaRPr lang="en-GB" altLang="en-US">
              <a:solidFill>
                <a:srgbClr val="FFFFFF"/>
              </a:solidFill>
            </a:endParaRPr>
          </a:p>
        </p:txBody>
      </p:sp>
      <p:sp>
        <p:nvSpPr>
          <p:cNvPr id="1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5" name="Freeform: Shape 1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AD2D86E4-20BE-15EE-C6A1-DCD506480AAC}"/>
              </a:ext>
            </a:extLst>
          </p:cNvPr>
          <p:cNvSpPr>
            <a:spLocks noGrp="1"/>
          </p:cNvSpPr>
          <p:nvPr>
            <p:ph type="title"/>
          </p:nvPr>
        </p:nvSpPr>
        <p:spPr>
          <a:xfrm>
            <a:off x="827484" y="452718"/>
            <a:ext cx="6710641" cy="1400530"/>
          </a:xfrm>
        </p:spPr>
        <p:txBody>
          <a:bodyPr anchor="ctr">
            <a:normAutofit/>
          </a:bodyPr>
          <a:lstStyle/>
          <a:p>
            <a:r>
              <a:rPr lang="en-GB">
                <a:solidFill>
                  <a:srgbClr val="FFFFFF"/>
                </a:solidFill>
              </a:rPr>
              <a:t>Liability under the </a:t>
            </a:r>
            <a:r>
              <a:rPr lang="en-GB" b="1">
                <a:solidFill>
                  <a:srgbClr val="FFFFFF"/>
                </a:solidFill>
              </a:rPr>
              <a:t>Insolvency Act 1986</a:t>
            </a:r>
            <a:endParaRPr lang="en-GB">
              <a:solidFill>
                <a:srgbClr val="FFFFFF"/>
              </a:solidFill>
            </a:endParaRPr>
          </a:p>
        </p:txBody>
      </p:sp>
      <p:sp>
        <p:nvSpPr>
          <p:cNvPr id="3" name="Content Placeholder 2">
            <a:extLst>
              <a:ext uri="{FF2B5EF4-FFF2-40B4-BE49-F238E27FC236}">
                <a16:creationId xmlns:a16="http://schemas.microsoft.com/office/drawing/2014/main" id="{D5A61317-686C-0522-9598-022B61BA77B6}"/>
              </a:ext>
            </a:extLst>
          </p:cNvPr>
          <p:cNvSpPr>
            <a:spLocks noGrp="1"/>
          </p:cNvSpPr>
          <p:nvPr>
            <p:ph idx="1"/>
          </p:nvPr>
        </p:nvSpPr>
        <p:spPr>
          <a:xfrm>
            <a:off x="827484" y="2763520"/>
            <a:ext cx="6709905" cy="3484879"/>
          </a:xfrm>
        </p:spPr>
        <p:txBody>
          <a:bodyPr>
            <a:normAutofit/>
          </a:bodyPr>
          <a:lstStyle/>
          <a:p>
            <a:pPr>
              <a:lnSpc>
                <a:spcPct val="90000"/>
              </a:lnSpc>
            </a:pPr>
            <a:r>
              <a:rPr lang="en-GB" sz="1400" dirty="0"/>
              <a:t>There are two particularly important statutory provisions under which those running a company may be held liable to contribute to its assets if it becomes insolvent.</a:t>
            </a:r>
          </a:p>
          <a:p>
            <a:pPr>
              <a:lnSpc>
                <a:spcPct val="90000"/>
              </a:lnSpc>
            </a:pPr>
            <a:endParaRPr lang="en-GB" sz="1400" dirty="0"/>
          </a:p>
          <a:p>
            <a:pPr>
              <a:lnSpc>
                <a:spcPct val="90000"/>
              </a:lnSpc>
            </a:pPr>
            <a:r>
              <a:rPr lang="en-GB" sz="1400" dirty="0"/>
              <a:t>(1)   By s213 Insolvency Act 1986, any person who has run a company that becomes insolvent with intent to defraud its creditors may be held liable to contribute to its assets. This is known as </a:t>
            </a:r>
            <a:r>
              <a:rPr lang="en-GB" sz="1400" b="1" u="sng" dirty="0"/>
              <a:t>fraudulent trading.</a:t>
            </a:r>
          </a:p>
          <a:p>
            <a:pPr>
              <a:lnSpc>
                <a:spcPct val="90000"/>
              </a:lnSpc>
            </a:pPr>
            <a:endParaRPr lang="en-GB" sz="1400" dirty="0"/>
          </a:p>
          <a:p>
            <a:pPr>
              <a:lnSpc>
                <a:spcPct val="90000"/>
              </a:lnSpc>
            </a:pPr>
            <a:r>
              <a:rPr lang="en-GB" sz="1400" dirty="0"/>
              <a:t>(2)   By s214 Insolvency Act 1986, a director of a company may be held liable to contribute towards the assets of an insolvent company if they ought to have realised that it was inevitable that the company would go into insolvent liquidation and they failed to take all reasonable steps to minimise the loss to the company’s creditors. This is </a:t>
            </a:r>
            <a:r>
              <a:rPr lang="en-GB" sz="1400" b="1" u="sng" dirty="0"/>
              <a:t>wrongful trading</a:t>
            </a:r>
            <a:r>
              <a:rPr lang="en-GB" sz="1400" dirty="0"/>
              <a:t>.</a:t>
            </a:r>
          </a:p>
        </p:txBody>
      </p:sp>
    </p:spTree>
    <p:extLst>
      <p:ext uri="{BB962C8B-B14F-4D97-AF65-F5344CB8AC3E}">
        <p14:creationId xmlns:p14="http://schemas.microsoft.com/office/powerpoint/2010/main" val="1156658185"/>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0ED08A-596B-3CF7-AA4C-BDDEDC8132A3}"/>
            </a:ext>
          </a:extLst>
        </p:cNvPr>
        <p:cNvGrpSpPr/>
        <p:nvPr/>
      </p:nvGrpSpPr>
      <p:grpSpPr>
        <a:xfrm>
          <a:off x="0" y="0"/>
          <a:ext cx="0" cy="0"/>
          <a:chOff x="0" y="0"/>
          <a:chExt cx="0" cy="0"/>
        </a:xfrm>
      </p:grpSpPr>
      <p:sp>
        <p:nvSpPr>
          <p:cNvPr id="21528" name="Rectangle 21527">
            <a:extLst>
              <a:ext uri="{FF2B5EF4-FFF2-40B4-BE49-F238E27FC236}">
                <a16:creationId xmlns:a16="http://schemas.microsoft.com/office/drawing/2014/main" id="{E3A446B6-2204-48B8-A7C5-606E45BCA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2DBE62A0-69D6-E995-500F-A074D6F397E3}"/>
              </a:ext>
            </a:extLst>
          </p:cNvPr>
          <p:cNvSpPr>
            <a:spLocks noGrp="1" noChangeArrowheads="1"/>
          </p:cNvSpPr>
          <p:nvPr>
            <p:ph type="title"/>
          </p:nvPr>
        </p:nvSpPr>
        <p:spPr>
          <a:xfrm>
            <a:off x="486696" y="965201"/>
            <a:ext cx="2629122" cy="4773612"/>
          </a:xfrm>
        </p:spPr>
        <p:txBody>
          <a:bodyPr anchor="ctr">
            <a:normAutofit/>
          </a:bodyPr>
          <a:lstStyle/>
          <a:p>
            <a:pPr eaLnBrk="1" hangingPunct="1"/>
            <a:r>
              <a:rPr lang="en-GB" altLang="en-US" sz="3600">
                <a:solidFill>
                  <a:srgbClr val="EBEBEB"/>
                </a:solidFill>
              </a:rPr>
              <a:t>Corporate Veil Statutory Exceptions</a:t>
            </a:r>
          </a:p>
        </p:txBody>
      </p:sp>
      <p:sp>
        <p:nvSpPr>
          <p:cNvPr id="21529" name="Rectangle 21528">
            <a:extLst>
              <a:ext uri="{FF2B5EF4-FFF2-40B4-BE49-F238E27FC236}">
                <a16:creationId xmlns:a16="http://schemas.microsoft.com/office/drawing/2014/main" id="{FBF70932-2C39-4BA6-AA08-EF3AD899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530" name="Rounded Rectangle 9">
            <a:extLst>
              <a:ext uri="{FF2B5EF4-FFF2-40B4-BE49-F238E27FC236}">
                <a16:creationId xmlns:a16="http://schemas.microsoft.com/office/drawing/2014/main" id="{0FD39269-4644-4CAE-8A56-899A62A9C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484632"/>
            <a:ext cx="4938073"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31" name="Rectangle 21530">
            <a:extLst>
              <a:ext uri="{FF2B5EF4-FFF2-40B4-BE49-F238E27FC236}">
                <a16:creationId xmlns:a16="http://schemas.microsoft.com/office/drawing/2014/main" id="{302302A5-B07A-48BB-9A56-89192DCCA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508" name="Slide Number Placeholder 3">
            <a:extLst>
              <a:ext uri="{FF2B5EF4-FFF2-40B4-BE49-F238E27FC236}">
                <a16:creationId xmlns:a16="http://schemas.microsoft.com/office/drawing/2014/main" id="{39AAA3F6-CB23-DE62-E908-433EBD6BC525}"/>
              </a:ext>
            </a:extLst>
          </p:cNvPr>
          <p:cNvSpPr>
            <a:spLocks noGrp="1"/>
          </p:cNvSpPr>
          <p:nvPr>
            <p:ph type="sldNum" sz="quarter" idx="12"/>
          </p:nvPr>
        </p:nvSpPr>
        <p:spPr bwMode="auto">
          <a:xfrm>
            <a:off x="7764405" y="295729"/>
            <a:ext cx="62864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ts val="600"/>
              </a:spcAft>
              <a:buClrTx/>
              <a:buSzTx/>
              <a:buFontTx/>
              <a:buNone/>
            </a:pPr>
            <a:fld id="{DBCE742C-1A0C-4A5F-BCE4-B0E51CA4685B}" type="slidenum">
              <a:rPr lang="en-GB" altLang="en-US">
                <a:solidFill>
                  <a:srgbClr val="FFFFFF"/>
                </a:solidFill>
                <a:latin typeface="Calibri" panose="020F0502020204030204" pitchFamily="34" charset="0"/>
              </a:rPr>
              <a:pPr fontAlgn="base">
                <a:spcBef>
                  <a:spcPct val="0"/>
                </a:spcBef>
                <a:spcAft>
                  <a:spcPts val="600"/>
                </a:spcAft>
                <a:buClrTx/>
                <a:buSzTx/>
                <a:buFontTx/>
                <a:buNone/>
              </a:pPr>
              <a:t>43</a:t>
            </a:fld>
            <a:endParaRPr lang="en-GB" altLang="en-US">
              <a:solidFill>
                <a:srgbClr val="FFFFFF"/>
              </a:solidFill>
              <a:latin typeface="Calibri" panose="020F0502020204030204" pitchFamily="34" charset="0"/>
            </a:endParaRPr>
          </a:p>
        </p:txBody>
      </p:sp>
      <p:graphicFrame>
        <p:nvGraphicFramePr>
          <p:cNvPr id="21532" name="Rectangle 3">
            <a:extLst>
              <a:ext uri="{FF2B5EF4-FFF2-40B4-BE49-F238E27FC236}">
                <a16:creationId xmlns:a16="http://schemas.microsoft.com/office/drawing/2014/main" id="{2354B419-7167-0B4F-5E67-9D96BD6D9351}"/>
              </a:ext>
            </a:extLst>
          </p:cNvPr>
          <p:cNvGraphicFramePr>
            <a:graphicFrameLocks noGrp="1"/>
          </p:cNvGraphicFramePr>
          <p:nvPr>
            <p:ph idx="1"/>
            <p:extLst>
              <p:ext uri="{D42A27DB-BD31-4B8C-83A1-F6EECF244321}">
                <p14:modId xmlns:p14="http://schemas.microsoft.com/office/powerpoint/2010/main" val="2505266823"/>
              </p:ext>
            </p:extLst>
          </p:nvPr>
        </p:nvGraphicFramePr>
        <p:xfrm>
          <a:off x="4206478" y="965200"/>
          <a:ext cx="4211240" cy="4773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2634982885"/>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AA085689-791F-4B8F-9F30-12415B97D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3027759" cy="4188315"/>
          </a:xfrm>
          <a:prstGeom prst="rect">
            <a:avLst/>
          </a:prstGeom>
        </p:spPr>
      </p:pic>
      <p:pic>
        <p:nvPicPr>
          <p:cNvPr id="13" name="Picture 12">
            <a:extLst>
              <a:ext uri="{FF2B5EF4-FFF2-40B4-BE49-F238E27FC236}">
                <a16:creationId xmlns:a16="http://schemas.microsoft.com/office/drawing/2014/main" id="{AA3FED7F-6821-47C0-A464-E9278B2412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15" name="Oval 14">
            <a:extLst>
              <a:ext uri="{FF2B5EF4-FFF2-40B4-BE49-F238E27FC236}">
                <a16:creationId xmlns:a16="http://schemas.microsoft.com/office/drawing/2014/main" id="{8F54B2FB-3F54-4350-8D1B-F86D677CA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a:extLst>
              <a:ext uri="{FF2B5EF4-FFF2-40B4-BE49-F238E27FC236}">
                <a16:creationId xmlns:a16="http://schemas.microsoft.com/office/drawing/2014/main" id="{561B34F5-88E5-4711-BC16-3005C29AD7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19" name="Picture 18">
            <a:extLst>
              <a:ext uri="{FF2B5EF4-FFF2-40B4-BE49-F238E27FC236}">
                <a16:creationId xmlns:a16="http://schemas.microsoft.com/office/drawing/2014/main" id="{4F3661D0-2268-4D3E-88BA-0647BCBE33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6759" y="6096000"/>
            <a:ext cx="745300" cy="762000"/>
          </a:xfrm>
          <a:prstGeom prst="rect">
            <a:avLst/>
          </a:prstGeom>
        </p:spPr>
      </p:pic>
      <p:sp>
        <p:nvSpPr>
          <p:cNvPr id="21" name="Rectangle 20">
            <a:extLst>
              <a:ext uri="{FF2B5EF4-FFF2-40B4-BE49-F238E27FC236}">
                <a16:creationId xmlns:a16="http://schemas.microsoft.com/office/drawing/2014/main" id="{DDB56DB5-0324-4F79-9AB8-CB18C1DC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A36145C-3E78-8725-2C4B-38D22DAE7B03}"/>
              </a:ext>
            </a:extLst>
          </p:cNvPr>
          <p:cNvSpPr>
            <a:spLocks noGrp="1"/>
          </p:cNvSpPr>
          <p:nvPr>
            <p:ph type="title"/>
          </p:nvPr>
        </p:nvSpPr>
        <p:spPr>
          <a:xfrm>
            <a:off x="3961785" y="629266"/>
            <a:ext cx="3575604" cy="1641986"/>
          </a:xfrm>
        </p:spPr>
        <p:txBody>
          <a:bodyPr vert="horz" lIns="91440" tIns="45720" rIns="91440" bIns="45720" rtlCol="0" anchor="t">
            <a:normAutofit/>
          </a:bodyPr>
          <a:lstStyle/>
          <a:p>
            <a:r>
              <a:rPr lang="en-US"/>
              <a:t>Company’s constitution</a:t>
            </a:r>
          </a:p>
        </p:txBody>
      </p:sp>
      <p:pic>
        <p:nvPicPr>
          <p:cNvPr id="7" name="Picture 6" descr="Pen placed on top of a signature line">
            <a:extLst>
              <a:ext uri="{FF2B5EF4-FFF2-40B4-BE49-F238E27FC236}">
                <a16:creationId xmlns:a16="http://schemas.microsoft.com/office/drawing/2014/main" id="{84C5F960-0676-7B04-DAFA-A2FE8C90C5BC}"/>
              </a:ext>
            </a:extLst>
          </p:cNvPr>
          <p:cNvPicPr>
            <a:picLocks noChangeAspect="1"/>
          </p:cNvPicPr>
          <p:nvPr/>
        </p:nvPicPr>
        <p:blipFill>
          <a:blip r:embed="rId7"/>
          <a:srcRect l="58031" r="8136" b="-1"/>
          <a:stretch>
            <a:fillRect/>
          </a:stretch>
        </p:blipFill>
        <p:spPr>
          <a:xfrm>
            <a:off x="20" y="10"/>
            <a:ext cx="3475989" cy="6857990"/>
          </a:xfrm>
          <a:prstGeom prst="rect">
            <a:avLst/>
          </a:prstGeom>
        </p:spPr>
      </p:pic>
      <p:sp>
        <p:nvSpPr>
          <p:cNvPr id="5" name="Slide Number Placeholder 4">
            <a:extLst>
              <a:ext uri="{FF2B5EF4-FFF2-40B4-BE49-F238E27FC236}">
                <a16:creationId xmlns:a16="http://schemas.microsoft.com/office/drawing/2014/main" id="{48412693-6B6D-F9BE-9C13-F6A0CCE27D68}"/>
              </a:ext>
            </a:extLst>
          </p:cNvPr>
          <p:cNvSpPr>
            <a:spLocks noGrp="1"/>
          </p:cNvSpPr>
          <p:nvPr>
            <p:ph type="sldNum" sz="quarter" idx="12"/>
          </p:nvPr>
        </p:nvSpPr>
        <p:spPr>
          <a:xfrm>
            <a:off x="7764405" y="295729"/>
            <a:ext cx="628649" cy="767687"/>
          </a:xfrm>
        </p:spPr>
        <p:txBody>
          <a:bodyPr vert="horz" lIns="91440" tIns="45720" rIns="91440" bIns="45720" rtlCol="0" anchor="b">
            <a:normAutofit/>
          </a:bodyPr>
          <a:lstStyle/>
          <a:p>
            <a:pPr defTabSz="914400">
              <a:spcAft>
                <a:spcPts val="600"/>
              </a:spcAft>
              <a:defRPr/>
            </a:pPr>
            <a:fld id="{CF0150D4-4281-48A3-BCD2-16D8A7B74714}" type="slidenum">
              <a:rPr lang="en-US" altLang="en-US" sz="2800" smtClean="0"/>
              <a:pPr defTabSz="914400">
                <a:spcAft>
                  <a:spcPts val="600"/>
                </a:spcAft>
                <a:defRPr/>
              </a:pPr>
              <a:t>44</a:t>
            </a:fld>
            <a:endParaRPr lang="en-US" altLang="en-US" sz="2800"/>
          </a:p>
        </p:txBody>
      </p:sp>
      <p:sp>
        <p:nvSpPr>
          <p:cNvPr id="3" name="Content Placeholder 2">
            <a:extLst>
              <a:ext uri="{FF2B5EF4-FFF2-40B4-BE49-F238E27FC236}">
                <a16:creationId xmlns:a16="http://schemas.microsoft.com/office/drawing/2014/main" id="{1E09240D-90C7-2C03-19AE-7D1E2CD6AB39}"/>
              </a:ext>
            </a:extLst>
          </p:cNvPr>
          <p:cNvSpPr>
            <a:spLocks noGrp="1"/>
          </p:cNvSpPr>
          <p:nvPr>
            <p:ph sz="half" idx="1"/>
          </p:nvPr>
        </p:nvSpPr>
        <p:spPr>
          <a:xfrm>
            <a:off x="3961785" y="2438401"/>
            <a:ext cx="4609524" cy="3790334"/>
          </a:xfrm>
        </p:spPr>
        <p:txBody>
          <a:bodyPr vert="horz" lIns="91440" tIns="45720" rIns="91440" bIns="45720" rtlCol="0">
            <a:normAutofit lnSpcReduction="10000"/>
          </a:bodyPr>
          <a:lstStyle/>
          <a:p>
            <a:pPr>
              <a:lnSpc>
                <a:spcPct val="90000"/>
              </a:lnSpc>
            </a:pPr>
            <a:r>
              <a:rPr lang="en-US" sz="1200" dirty="0"/>
              <a:t>The company's constitution is the set of rules that governs how a company operates. Its most important component is the articles of association, which contain the rules for running the company. Under the Companies Act 2006 (CA 2006), the constitution functions as a binding contract between the company and its members. </a:t>
            </a:r>
          </a:p>
          <a:p>
            <a:pPr>
              <a:lnSpc>
                <a:spcPct val="90000"/>
              </a:lnSpc>
            </a:pPr>
            <a:r>
              <a:rPr lang="en-US" sz="1200" dirty="0"/>
              <a:t>Key points regarding the constitution include:</a:t>
            </a:r>
          </a:p>
          <a:p>
            <a:pPr>
              <a:lnSpc>
                <a:spcPct val="90000"/>
              </a:lnSpc>
            </a:pPr>
            <a:r>
              <a:rPr lang="en-US" sz="1200" dirty="0"/>
              <a:t>• Restrictions on company actions: While some companies may have restricted 'objects' (a specific purpose for their existence), section 39 of the CA 2006 ensures that a company cannot invalidate its own actions by claiming it lacked the capacity or power to do them under its constitution. This protects those dealing with the company.</a:t>
            </a:r>
          </a:p>
          <a:p>
            <a:pPr>
              <a:lnSpc>
                <a:spcPct val="90000"/>
              </a:lnSpc>
            </a:pPr>
            <a:r>
              <a:rPr lang="en-US" sz="1200" dirty="0"/>
              <a:t>• Restrictions on directors' powers: A company can restrict the powers of its directors—for example, limiting borrowing amounts. Section 40 of the CA 2006 protects outsiders dealing with the company in good faith by deeming the directors' power to bind the company as free of any such constitutional limitations.</a:t>
            </a:r>
          </a:p>
        </p:txBody>
      </p:sp>
    </p:spTree>
    <p:extLst>
      <p:ext uri="{BB962C8B-B14F-4D97-AF65-F5344CB8AC3E}">
        <p14:creationId xmlns:p14="http://schemas.microsoft.com/office/powerpoint/2010/main" val="39272475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DD617718-470C-475B-5502-32FCB1040A26}"/>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3555" name="Rectangle 3">
            <a:extLst>
              <a:ext uri="{FF2B5EF4-FFF2-40B4-BE49-F238E27FC236}">
                <a16:creationId xmlns:a16="http://schemas.microsoft.com/office/drawing/2014/main" id="{87143BEE-C6A2-2D47-B04D-3EE107AC1176}"/>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3556" name="Rectangle 4">
            <a:extLst>
              <a:ext uri="{FF2B5EF4-FFF2-40B4-BE49-F238E27FC236}">
                <a16:creationId xmlns:a16="http://schemas.microsoft.com/office/drawing/2014/main" id="{61B804F7-1D91-1840-2902-459820BDEA1D}"/>
              </a:ext>
            </a:extLst>
          </p:cNvPr>
          <p:cNvSpPr>
            <a:spLocks noChangeArrowheads="1"/>
          </p:cNvSpPr>
          <p:nvPr/>
        </p:nvSpPr>
        <p:spPr bwMode="auto">
          <a:xfrm>
            <a:off x="703263" y="6248400"/>
            <a:ext cx="1898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3557" name="Rectangle 5">
            <a:extLst>
              <a:ext uri="{FF2B5EF4-FFF2-40B4-BE49-F238E27FC236}">
                <a16:creationId xmlns:a16="http://schemas.microsoft.com/office/drawing/2014/main" id="{05CF51D2-BDFF-B001-927E-3A597CBD92BB}"/>
              </a:ext>
            </a:extLst>
          </p:cNvPr>
          <p:cNvSpPr>
            <a:spLocks noChangeArrowheads="1"/>
          </p:cNvSpPr>
          <p:nvPr/>
        </p:nvSpPr>
        <p:spPr bwMode="auto">
          <a:xfrm>
            <a:off x="3165475" y="6248400"/>
            <a:ext cx="2813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3558" name="Rectangle 6">
            <a:extLst>
              <a:ext uri="{FF2B5EF4-FFF2-40B4-BE49-F238E27FC236}">
                <a16:creationId xmlns:a16="http://schemas.microsoft.com/office/drawing/2014/main" id="{30447FD6-3149-14E2-51E1-68BFA7230B75}"/>
              </a:ext>
            </a:extLst>
          </p:cNvPr>
          <p:cNvSpPr>
            <a:spLocks noGrp="1" noChangeArrowheads="1"/>
          </p:cNvSpPr>
          <p:nvPr>
            <p:ph type="title"/>
          </p:nvPr>
        </p:nvSpPr>
        <p:spPr>
          <a:xfrm>
            <a:off x="428625" y="214313"/>
            <a:ext cx="8286750" cy="1157287"/>
          </a:xfrm>
        </p:spPr>
        <p:txBody>
          <a:bodyPr lIns="90488" tIns="44450" rIns="90488" bIns="44450" anchor="b"/>
          <a:lstStyle/>
          <a:p>
            <a:pPr eaLnBrk="1" hangingPunct="1"/>
            <a:r>
              <a:rPr lang="en-US" altLang="en-US" sz="4000"/>
              <a:t>Private and Public Companies</a:t>
            </a:r>
          </a:p>
        </p:txBody>
      </p:sp>
      <p:sp>
        <p:nvSpPr>
          <p:cNvPr id="23559" name="Rectangle 7">
            <a:extLst>
              <a:ext uri="{FF2B5EF4-FFF2-40B4-BE49-F238E27FC236}">
                <a16:creationId xmlns:a16="http://schemas.microsoft.com/office/drawing/2014/main" id="{9A255E0C-6E21-CD6A-1BDC-C8BE1750FD31}"/>
              </a:ext>
            </a:extLst>
          </p:cNvPr>
          <p:cNvSpPr>
            <a:spLocks noGrp="1" noChangeArrowheads="1"/>
          </p:cNvSpPr>
          <p:nvPr>
            <p:ph sz="half" idx="1"/>
          </p:nvPr>
        </p:nvSpPr>
        <p:spPr>
          <a:xfrm>
            <a:off x="450850" y="1628775"/>
            <a:ext cx="3787775" cy="4314825"/>
          </a:xfrm>
          <a:ln>
            <a:solidFill>
              <a:schemeClr val="tx1"/>
            </a:solidFill>
          </a:ln>
        </p:spPr>
        <p:txBody>
          <a:bodyPr lIns="90488" tIns="44450" rIns="90488" bIns="44450"/>
          <a:lstStyle/>
          <a:p>
            <a:pPr eaLnBrk="1" hangingPunct="1">
              <a:lnSpc>
                <a:spcPct val="80000"/>
              </a:lnSpc>
              <a:buFontTx/>
              <a:buNone/>
            </a:pPr>
            <a:r>
              <a:rPr lang="en-US" altLang="en-US" sz="2000" b="1" u="sng" dirty="0">
                <a:latin typeface="Arial" panose="020B0604020202020204" pitchFamily="34" charset="0"/>
                <a:cs typeface="Arial" panose="020B0604020202020204" pitchFamily="34" charset="0"/>
              </a:rPr>
              <a:t>PRIVATE -  X Limited</a:t>
            </a:r>
          </a:p>
          <a:p>
            <a:pPr eaLnBrk="1" hangingPunct="1">
              <a:lnSpc>
                <a:spcPct val="80000"/>
              </a:lnSpc>
              <a:buFontTx/>
              <a:buNone/>
            </a:pPr>
            <a:r>
              <a:rPr lang="en-US" altLang="en-US" sz="2000" b="1" dirty="0">
                <a:latin typeface="Arial" panose="020B0604020202020204" pitchFamily="34" charset="0"/>
                <a:cs typeface="Arial" panose="020B0604020202020204" pitchFamily="34" charset="0"/>
              </a:rPr>
              <a:t>CANNOT offer shares to the public</a:t>
            </a:r>
          </a:p>
          <a:p>
            <a:pPr eaLnBrk="1" hangingPunct="1">
              <a:lnSpc>
                <a:spcPct val="80000"/>
              </a:lnSpc>
              <a:buFontTx/>
              <a:buNone/>
            </a:pPr>
            <a:endParaRPr lang="en-US" altLang="en-US" sz="2000" b="1" dirty="0">
              <a:latin typeface="Arial" panose="020B0604020202020204" pitchFamily="34" charset="0"/>
              <a:cs typeface="Arial" panose="020B0604020202020204" pitchFamily="34" charset="0"/>
            </a:endParaRPr>
          </a:p>
          <a:p>
            <a:pPr eaLnBrk="1" hangingPunct="1">
              <a:lnSpc>
                <a:spcPct val="80000"/>
              </a:lnSpc>
              <a:buFontTx/>
              <a:buNone/>
            </a:pPr>
            <a:r>
              <a:rPr lang="en-US" altLang="en-US" sz="2000" b="1" dirty="0">
                <a:latin typeface="Arial" panose="020B0604020202020204" pitchFamily="34" charset="0"/>
                <a:cs typeface="Arial" panose="020B0604020202020204" pitchFamily="34" charset="0"/>
              </a:rPr>
              <a:t>Other differences </a:t>
            </a:r>
            <a:r>
              <a:rPr lang="en-US" altLang="en-US" sz="2000" b="1" dirty="0" err="1">
                <a:latin typeface="Arial" panose="020B0604020202020204" pitchFamily="34" charset="0"/>
                <a:cs typeface="Arial" panose="020B0604020202020204" pitchFamily="34" charset="0"/>
              </a:rPr>
              <a:t>eg</a:t>
            </a:r>
            <a:endParaRPr lang="en-US" altLang="en-US" sz="2000" b="1" dirty="0">
              <a:latin typeface="Arial" panose="020B0604020202020204" pitchFamily="34" charset="0"/>
              <a:cs typeface="Arial" panose="020B0604020202020204" pitchFamily="34" charset="0"/>
            </a:endParaRPr>
          </a:p>
          <a:p>
            <a:pPr eaLnBrk="1" hangingPunct="1">
              <a:lnSpc>
                <a:spcPct val="80000"/>
              </a:lnSpc>
              <a:buFontTx/>
              <a:buNone/>
            </a:pPr>
            <a:endParaRPr lang="en-US" altLang="en-US" sz="2000" b="1" dirty="0">
              <a:latin typeface="Arial" panose="020B0604020202020204" pitchFamily="34" charset="0"/>
              <a:cs typeface="Arial" panose="020B0604020202020204" pitchFamily="34" charset="0"/>
            </a:endParaRPr>
          </a:p>
          <a:p>
            <a:pPr eaLnBrk="1" hangingPunct="1">
              <a:lnSpc>
                <a:spcPct val="80000"/>
              </a:lnSpc>
            </a:pPr>
            <a:r>
              <a:rPr lang="en-US" altLang="en-US" sz="2000" b="1" dirty="0">
                <a:latin typeface="Arial" panose="020B0604020202020204" pitchFamily="34" charset="0"/>
                <a:cs typeface="Arial" panose="020B0604020202020204" pitchFamily="34" charset="0"/>
              </a:rPr>
              <a:t>No requirement </a:t>
            </a:r>
          </a:p>
          <a:p>
            <a:pPr eaLnBrk="1" hangingPunct="1">
              <a:lnSpc>
                <a:spcPct val="80000"/>
              </a:lnSpc>
              <a:buFontTx/>
              <a:buNone/>
            </a:pPr>
            <a:endParaRPr lang="en-US" altLang="en-US" sz="2000" b="1" dirty="0">
              <a:latin typeface="Arial" panose="020B0604020202020204" pitchFamily="34" charset="0"/>
              <a:cs typeface="Arial" panose="020B0604020202020204" pitchFamily="34" charset="0"/>
            </a:endParaRPr>
          </a:p>
          <a:p>
            <a:pPr lvl="1" eaLnBrk="1" hangingPunct="1">
              <a:lnSpc>
                <a:spcPct val="80000"/>
              </a:lnSpc>
            </a:pPr>
            <a:r>
              <a:rPr lang="en-US" altLang="en-US" sz="2000" b="1" dirty="0">
                <a:latin typeface="Arial" panose="020B0604020202020204" pitchFamily="34" charset="0"/>
                <a:cs typeface="Arial" panose="020B0604020202020204" pitchFamily="34" charset="0"/>
              </a:rPr>
              <a:t>To hold AGM</a:t>
            </a:r>
          </a:p>
          <a:p>
            <a:pPr lvl="1" eaLnBrk="1" hangingPunct="1">
              <a:lnSpc>
                <a:spcPct val="80000"/>
              </a:lnSpc>
            </a:pPr>
            <a:r>
              <a:rPr lang="en-US" altLang="en-US" sz="2000" b="1" dirty="0">
                <a:latin typeface="Arial" panose="020B0604020202020204" pitchFamily="34" charset="0"/>
                <a:cs typeface="Arial" panose="020B0604020202020204" pitchFamily="34" charset="0"/>
              </a:rPr>
              <a:t>To have a Co secretary</a:t>
            </a:r>
          </a:p>
          <a:p>
            <a:pPr eaLnBrk="1" hangingPunct="1">
              <a:lnSpc>
                <a:spcPct val="80000"/>
              </a:lnSpc>
            </a:pPr>
            <a:endParaRPr lang="en-US" altLang="en-US" sz="2000" b="1" dirty="0">
              <a:latin typeface="Arial" panose="020B0604020202020204" pitchFamily="34" charset="0"/>
              <a:cs typeface="Arial" panose="020B0604020202020204" pitchFamily="34" charset="0"/>
            </a:endParaRPr>
          </a:p>
          <a:p>
            <a:pPr eaLnBrk="1" hangingPunct="1">
              <a:lnSpc>
                <a:spcPct val="80000"/>
              </a:lnSpc>
            </a:pPr>
            <a:endParaRPr lang="en-US" altLang="en-US" sz="2000" b="1" dirty="0">
              <a:latin typeface="Arial" panose="020B0604020202020204" pitchFamily="34" charset="0"/>
              <a:cs typeface="Arial" panose="020B0604020202020204" pitchFamily="34" charset="0"/>
            </a:endParaRPr>
          </a:p>
          <a:p>
            <a:pPr eaLnBrk="1" hangingPunct="1">
              <a:lnSpc>
                <a:spcPct val="80000"/>
              </a:lnSpc>
            </a:pPr>
            <a:endParaRPr lang="en-US" altLang="en-US" sz="2000" dirty="0">
              <a:latin typeface="Arial" panose="020B0604020202020204" pitchFamily="34" charset="0"/>
              <a:cs typeface="Arial" panose="020B0604020202020204" pitchFamily="34" charset="0"/>
            </a:endParaRPr>
          </a:p>
          <a:p>
            <a:pPr eaLnBrk="1" hangingPunct="1">
              <a:lnSpc>
                <a:spcPct val="80000"/>
              </a:lnSpc>
            </a:pPr>
            <a:endParaRPr lang="en-US" altLang="en-US" sz="2000" dirty="0">
              <a:latin typeface="Arial" panose="020B0604020202020204" pitchFamily="34" charset="0"/>
              <a:cs typeface="Arial" panose="020B0604020202020204" pitchFamily="34" charset="0"/>
            </a:endParaRPr>
          </a:p>
        </p:txBody>
      </p:sp>
      <p:sp>
        <p:nvSpPr>
          <p:cNvPr id="23560" name="Rectangle 8">
            <a:extLst>
              <a:ext uri="{FF2B5EF4-FFF2-40B4-BE49-F238E27FC236}">
                <a16:creationId xmlns:a16="http://schemas.microsoft.com/office/drawing/2014/main" id="{B1043432-1353-4F25-1179-F42139CD976A}"/>
              </a:ext>
            </a:extLst>
          </p:cNvPr>
          <p:cNvSpPr>
            <a:spLocks noGrp="1" noChangeArrowheads="1"/>
          </p:cNvSpPr>
          <p:nvPr>
            <p:ph sz="half" idx="2"/>
          </p:nvPr>
        </p:nvSpPr>
        <p:spPr>
          <a:xfrm>
            <a:off x="4572001" y="1700808"/>
            <a:ext cx="4121150" cy="4395192"/>
          </a:xfrm>
          <a:ln>
            <a:solidFill>
              <a:schemeClr val="tx1"/>
            </a:solidFill>
          </a:ln>
        </p:spPr>
        <p:txBody>
          <a:bodyPr lIns="90488" tIns="44450" rIns="90488" bIns="44450"/>
          <a:lstStyle/>
          <a:p>
            <a:pPr eaLnBrk="1" hangingPunct="1">
              <a:lnSpc>
                <a:spcPct val="80000"/>
              </a:lnSpc>
              <a:buFontTx/>
              <a:buNone/>
            </a:pPr>
            <a:r>
              <a:rPr lang="en-US" altLang="en-US" b="1" u="sng" dirty="0">
                <a:latin typeface="Arial" panose="020B0604020202020204" pitchFamily="34" charset="0"/>
                <a:cs typeface="Arial" panose="020B0604020202020204" pitchFamily="34" charset="0"/>
              </a:rPr>
              <a:t>PUBLIC - Y Public </a:t>
            </a:r>
          </a:p>
          <a:p>
            <a:pPr eaLnBrk="1" hangingPunct="1">
              <a:lnSpc>
                <a:spcPct val="80000"/>
              </a:lnSpc>
              <a:buFontTx/>
              <a:buNone/>
            </a:pPr>
            <a:r>
              <a:rPr lang="en-US" altLang="en-US" b="1" u="sng" dirty="0">
                <a:latin typeface="Arial" panose="020B0604020202020204" pitchFamily="34" charset="0"/>
                <a:cs typeface="Arial" panose="020B0604020202020204" pitchFamily="34" charset="0"/>
              </a:rPr>
              <a:t>Limited Company </a:t>
            </a:r>
            <a:endParaRPr lang="en-US" altLang="en-US" dirty="0">
              <a:latin typeface="Arial" panose="020B0604020202020204" pitchFamily="34" charset="0"/>
              <a:cs typeface="Arial" panose="020B0604020202020204" pitchFamily="34" charset="0"/>
            </a:endParaRPr>
          </a:p>
          <a:p>
            <a:pPr eaLnBrk="1" hangingPunct="1">
              <a:lnSpc>
                <a:spcPct val="80000"/>
              </a:lnSpc>
              <a:buFontTx/>
              <a:buNone/>
            </a:pPr>
            <a:r>
              <a:rPr lang="en-US" altLang="en-US" b="1" dirty="0">
                <a:latin typeface="Arial" panose="020B0604020202020204" pitchFamily="34" charset="0"/>
                <a:cs typeface="Arial" panose="020B0604020202020204" pitchFamily="34" charset="0"/>
              </a:rPr>
              <a:t>CAN offer shares to the public</a:t>
            </a:r>
          </a:p>
          <a:p>
            <a:pPr eaLnBrk="1" hangingPunct="1">
              <a:lnSpc>
                <a:spcPct val="80000"/>
              </a:lnSpc>
              <a:buFontTx/>
              <a:buNone/>
            </a:pPr>
            <a:endParaRPr lang="en-US" altLang="en-US" b="1" dirty="0">
              <a:latin typeface="Arial" panose="020B0604020202020204" pitchFamily="34" charset="0"/>
              <a:cs typeface="Arial" panose="020B0604020202020204" pitchFamily="34" charset="0"/>
            </a:endParaRPr>
          </a:p>
          <a:p>
            <a:pPr eaLnBrk="1" hangingPunct="1">
              <a:lnSpc>
                <a:spcPct val="80000"/>
              </a:lnSpc>
              <a:buFontTx/>
              <a:buNone/>
            </a:pPr>
            <a:r>
              <a:rPr lang="en-US" altLang="en-US" b="1" dirty="0">
                <a:latin typeface="Arial" panose="020B0604020202020204" pitchFamily="34" charset="0"/>
                <a:cs typeface="Arial" panose="020B0604020202020204" pitchFamily="34" charset="0"/>
              </a:rPr>
              <a:t>Other differences </a:t>
            </a:r>
            <a:r>
              <a:rPr lang="en-US" altLang="en-US" b="1" dirty="0" err="1">
                <a:latin typeface="Arial" panose="020B0604020202020204" pitchFamily="34" charset="0"/>
                <a:cs typeface="Arial" panose="020B0604020202020204" pitchFamily="34" charset="0"/>
              </a:rPr>
              <a:t>eg</a:t>
            </a:r>
            <a:endParaRPr lang="en-US" altLang="en-US" b="1" dirty="0">
              <a:latin typeface="Arial" panose="020B0604020202020204" pitchFamily="34" charset="0"/>
              <a:cs typeface="Arial" panose="020B0604020202020204" pitchFamily="34" charset="0"/>
            </a:endParaRPr>
          </a:p>
          <a:p>
            <a:pPr eaLnBrk="1" hangingPunct="1">
              <a:lnSpc>
                <a:spcPct val="80000"/>
              </a:lnSpc>
            </a:pPr>
            <a:r>
              <a:rPr lang="en-US" altLang="en-US" b="1" dirty="0">
                <a:latin typeface="Arial" panose="020B0604020202020204" pitchFamily="34" charset="0"/>
                <a:cs typeface="Arial" panose="020B0604020202020204" pitchFamily="34" charset="0"/>
              </a:rPr>
              <a:t>Minimum authorised share capital</a:t>
            </a:r>
          </a:p>
          <a:p>
            <a:pPr eaLnBrk="1" hangingPunct="1">
              <a:lnSpc>
                <a:spcPct val="80000"/>
              </a:lnSpc>
            </a:pPr>
            <a:r>
              <a:rPr lang="en-US" altLang="en-US" b="1" dirty="0">
                <a:latin typeface="Arial" panose="020B0604020202020204" pitchFamily="34" charset="0"/>
                <a:cs typeface="Arial" panose="020B0604020202020204" pitchFamily="34" charset="0"/>
              </a:rPr>
              <a:t>Certificate of Trading</a:t>
            </a:r>
          </a:p>
          <a:p>
            <a:pPr eaLnBrk="1" hangingPunct="1">
              <a:lnSpc>
                <a:spcPct val="80000"/>
              </a:lnSpc>
            </a:pPr>
            <a:r>
              <a:rPr lang="en-US" altLang="en-US" b="1" dirty="0">
                <a:latin typeface="Arial" panose="020B0604020202020204" pitchFamily="34" charset="0"/>
                <a:cs typeface="Arial" panose="020B0604020202020204" pitchFamily="34" charset="0"/>
              </a:rPr>
              <a:t>Requirement to hold AGM</a:t>
            </a:r>
          </a:p>
          <a:p>
            <a:pPr eaLnBrk="1" hangingPunct="1">
              <a:lnSpc>
                <a:spcPct val="80000"/>
              </a:lnSpc>
            </a:pPr>
            <a:r>
              <a:rPr lang="en-US" altLang="en-US" b="1" dirty="0">
                <a:latin typeface="Arial" panose="020B0604020202020204" pitchFamily="34" charset="0"/>
                <a:cs typeface="Arial" panose="020B0604020202020204" pitchFamily="34" charset="0"/>
              </a:rPr>
              <a:t>Requirement to have Co secretary</a:t>
            </a:r>
          </a:p>
          <a:p>
            <a:pPr eaLnBrk="1" hangingPunct="1">
              <a:lnSpc>
                <a:spcPct val="80000"/>
              </a:lnSpc>
              <a:buFontTx/>
              <a:buNone/>
            </a:pPr>
            <a:endParaRPr lang="en-US" altLang="en-US" b="1" dirty="0">
              <a:latin typeface="Arial" panose="020B0604020202020204" pitchFamily="34" charset="0"/>
              <a:cs typeface="Arial" panose="020B0604020202020204" pitchFamily="34" charset="0"/>
            </a:endParaRPr>
          </a:p>
          <a:p>
            <a:pPr eaLnBrk="1" hangingPunct="1">
              <a:lnSpc>
                <a:spcPct val="80000"/>
              </a:lnSpc>
            </a:pPr>
            <a:endParaRPr lang="en-US" altLang="en-US" sz="2400" b="1" dirty="0">
              <a:latin typeface="Arial" panose="020B0604020202020204" pitchFamily="34" charset="0"/>
              <a:cs typeface="Arial" panose="020B0604020202020204" pitchFamily="34" charset="0"/>
            </a:endParaRPr>
          </a:p>
          <a:p>
            <a:pPr eaLnBrk="1" hangingPunct="1">
              <a:lnSpc>
                <a:spcPct val="80000"/>
              </a:lnSpc>
            </a:pPr>
            <a:endParaRPr lang="en-US" altLang="en-US" sz="2400" dirty="0">
              <a:latin typeface="Arial" panose="020B0604020202020204" pitchFamily="34" charset="0"/>
              <a:cs typeface="Arial" panose="020B0604020202020204" pitchFamily="34" charset="0"/>
            </a:endParaRPr>
          </a:p>
          <a:p>
            <a:pPr eaLnBrk="1" latinLnBrk="1" hangingPunct="1">
              <a:lnSpc>
                <a:spcPct val="80000"/>
              </a:lnSpc>
            </a:pPr>
            <a:endParaRPr lang="en-US" altLang="en-US" sz="2400" dirty="0">
              <a:latin typeface="Arial" panose="020B0604020202020204" pitchFamily="34" charset="0"/>
              <a:cs typeface="Arial" panose="020B0604020202020204" pitchFamily="34" charset="0"/>
            </a:endParaRPr>
          </a:p>
        </p:txBody>
      </p:sp>
      <p:sp>
        <p:nvSpPr>
          <p:cNvPr id="23561" name="Slide Number Placeholder 8">
            <a:extLst>
              <a:ext uri="{FF2B5EF4-FFF2-40B4-BE49-F238E27FC236}">
                <a16:creationId xmlns:a16="http://schemas.microsoft.com/office/drawing/2014/main" id="{31300885-1F4F-156F-42A4-6B029482CB1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defTabSz="4572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fontAlgn="base">
              <a:spcBef>
                <a:spcPct val="0"/>
              </a:spcBef>
              <a:spcAft>
                <a:spcPct val="0"/>
              </a:spcAft>
              <a:buClrTx/>
              <a:buSzTx/>
              <a:buFontTx/>
              <a:buNone/>
            </a:pPr>
            <a:fld id="{AFFCD711-FBCA-45FD-A15B-263CC7D98F45}" type="slidenum">
              <a:rPr lang="en-GB" altLang="en-US" sz="1200" smtClean="0">
                <a:latin typeface="Calibri" panose="020F0502020204030204" pitchFamily="34" charset="0"/>
              </a:rPr>
              <a:pPr fontAlgn="base">
                <a:spcBef>
                  <a:spcPct val="0"/>
                </a:spcBef>
                <a:spcAft>
                  <a:spcPct val="0"/>
                </a:spcAft>
                <a:buClrTx/>
                <a:buSzTx/>
                <a:buFontTx/>
                <a:buNone/>
              </a:pPr>
              <a:t>45</a:t>
            </a:fld>
            <a:endParaRPr lang="en-GB" altLang="en-US" sz="1200">
              <a:latin typeface="Calibri" panose="020F0502020204030204" pitchFamily="34" charset="0"/>
            </a:endParaRPr>
          </a:p>
        </p:txBody>
      </p:sp>
    </p:spTree>
    <p:custDataLst>
      <p:tags r:id="rId1"/>
    </p:custData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35BA1-5617-DE0D-DECC-10E4DFB84A2C}"/>
              </a:ext>
            </a:extLst>
          </p:cNvPr>
          <p:cNvSpPr>
            <a:spLocks noGrp="1"/>
          </p:cNvSpPr>
          <p:nvPr>
            <p:ph type="title"/>
          </p:nvPr>
        </p:nvSpPr>
        <p:spPr/>
        <p:txBody>
          <a:bodyPr/>
          <a:lstStyle/>
          <a:p>
            <a:r>
              <a:rPr lang="en-GB" dirty="0"/>
              <a:t>Role of Directors and Shareholders</a:t>
            </a:r>
          </a:p>
        </p:txBody>
      </p:sp>
      <p:sp>
        <p:nvSpPr>
          <p:cNvPr id="3" name="Content Placeholder 2">
            <a:extLst>
              <a:ext uri="{FF2B5EF4-FFF2-40B4-BE49-F238E27FC236}">
                <a16:creationId xmlns:a16="http://schemas.microsoft.com/office/drawing/2014/main" id="{B23BC99A-528E-DB33-F59A-49340F9CC4C9}"/>
              </a:ext>
            </a:extLst>
          </p:cNvPr>
          <p:cNvSpPr>
            <a:spLocks noGrp="1"/>
          </p:cNvSpPr>
          <p:nvPr>
            <p:ph sz="half" idx="1"/>
          </p:nvPr>
        </p:nvSpPr>
        <p:spPr>
          <a:xfrm>
            <a:off x="827700" y="2060576"/>
            <a:ext cx="7055380" cy="4195763"/>
          </a:xfrm>
        </p:spPr>
        <p:txBody>
          <a:bodyPr>
            <a:normAutofit fontScale="92500" lnSpcReduction="10000"/>
          </a:bodyPr>
          <a:lstStyle/>
          <a:p>
            <a:r>
              <a:rPr lang="en-GB" sz="1400" dirty="0"/>
              <a:t>The fundamental division in a company is that shareholders own the company, while directors manage it. This means that directors are responsible for day-to-day business decisions, while shareholders typically only intervene in specific situations defined by the Companies Act 2006 or the company’s articles of association. </a:t>
            </a:r>
          </a:p>
          <a:p>
            <a:r>
              <a:rPr lang="en-GB" sz="1400" dirty="0"/>
              <a:t>Here is a breakdown of their respective roles: </a:t>
            </a:r>
          </a:p>
          <a:p>
            <a:r>
              <a:rPr lang="en-GB" sz="1400" dirty="0"/>
              <a:t>• Directors’ Power of Management: Directors generally have broad authority to manage the company's business and exercise all its powers, as typically set out in articles like the Model Articles (MA3). This effectively excludes shareholders from day-to-day management. </a:t>
            </a:r>
          </a:p>
          <a:p>
            <a:r>
              <a:rPr lang="en-GB" sz="1400" dirty="0"/>
              <a:t>Shareholders’ Powers: Shareholders have limited, specific powers, which generally fall into three categories:</a:t>
            </a:r>
          </a:p>
          <a:p>
            <a:r>
              <a:rPr lang="en-GB" sz="1400" dirty="0"/>
              <a:t>Constitutional Decisions: Such as altering the articles of association or changing the company’s name. </a:t>
            </a:r>
          </a:p>
          <a:p>
            <a:r>
              <a:rPr lang="en-GB" sz="1400" dirty="0"/>
              <a:t>Required Approval: Situations where directors must obtain shareholder authority before acting, such as for substantial property transactions with a director (s190), company loans to a director (s197), or issuing new shares (s551).</a:t>
            </a:r>
          </a:p>
          <a:p>
            <a:r>
              <a:rPr lang="en-GB" sz="1400" dirty="0"/>
              <a:t>Specific Reserved Decisions: Important actions that can or must be taken by shareholders, such as removing a director (s168) or declaring a dividends.</a:t>
            </a:r>
          </a:p>
          <a:p>
            <a:endParaRPr lang="en-GB" sz="1400" dirty="0"/>
          </a:p>
        </p:txBody>
      </p:sp>
      <p:sp>
        <p:nvSpPr>
          <p:cNvPr id="5" name="Slide Number Placeholder 4">
            <a:extLst>
              <a:ext uri="{FF2B5EF4-FFF2-40B4-BE49-F238E27FC236}">
                <a16:creationId xmlns:a16="http://schemas.microsoft.com/office/drawing/2014/main" id="{779687F1-FDF7-E615-F750-56955BBDACF7}"/>
              </a:ext>
            </a:extLst>
          </p:cNvPr>
          <p:cNvSpPr>
            <a:spLocks noGrp="1"/>
          </p:cNvSpPr>
          <p:nvPr>
            <p:ph type="sldNum" sz="quarter" idx="12"/>
          </p:nvPr>
        </p:nvSpPr>
        <p:spPr/>
        <p:txBody>
          <a:bodyPr/>
          <a:lstStyle/>
          <a:p>
            <a:pPr>
              <a:defRPr/>
            </a:pPr>
            <a:fld id="{CF0150D4-4281-48A3-BCD2-16D8A7B74714}" type="slidenum">
              <a:rPr lang="en-GB" altLang="en-US" smtClean="0"/>
              <a:pPr>
                <a:defRPr/>
              </a:pPr>
              <a:t>46</a:t>
            </a:fld>
            <a:endParaRPr lang="en-GB" altLang="en-US"/>
          </a:p>
        </p:txBody>
      </p:sp>
    </p:spTree>
    <p:extLst>
      <p:ext uri="{BB962C8B-B14F-4D97-AF65-F5344CB8AC3E}">
        <p14:creationId xmlns:p14="http://schemas.microsoft.com/office/powerpoint/2010/main" val="23587948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EA73E-C83D-D645-7666-F26EF6CAC732}"/>
              </a:ext>
            </a:extLst>
          </p:cNvPr>
          <p:cNvSpPr>
            <a:spLocks noGrp="1"/>
          </p:cNvSpPr>
          <p:nvPr>
            <p:ph type="title"/>
          </p:nvPr>
        </p:nvSpPr>
        <p:spPr/>
        <p:txBody>
          <a:bodyPr/>
          <a:lstStyle/>
          <a:p>
            <a:r>
              <a:rPr lang="en-GB" dirty="0"/>
              <a:t>Relationship between shareholders and directors</a:t>
            </a:r>
          </a:p>
        </p:txBody>
      </p:sp>
      <p:sp>
        <p:nvSpPr>
          <p:cNvPr id="3" name="Content Placeholder 2">
            <a:extLst>
              <a:ext uri="{FF2B5EF4-FFF2-40B4-BE49-F238E27FC236}">
                <a16:creationId xmlns:a16="http://schemas.microsoft.com/office/drawing/2014/main" id="{C750304D-4A29-274F-4BA6-B5CD179CE4DA}"/>
              </a:ext>
            </a:extLst>
          </p:cNvPr>
          <p:cNvSpPr>
            <a:spLocks noGrp="1"/>
          </p:cNvSpPr>
          <p:nvPr>
            <p:ph idx="1"/>
          </p:nvPr>
        </p:nvSpPr>
        <p:spPr/>
        <p:txBody>
          <a:bodyPr>
            <a:normAutofit fontScale="85000" lnSpcReduction="20000"/>
          </a:bodyPr>
          <a:lstStyle/>
          <a:p>
            <a:r>
              <a:rPr lang="en-GB" dirty="0"/>
              <a:t>The key dynamics of this relationship include:</a:t>
            </a:r>
          </a:p>
          <a:p>
            <a:r>
              <a:rPr lang="en-GB" dirty="0"/>
              <a:t>The Power of Removal: The most significant control mechanism shareholders have is the ability to remove directors under s168 of the Companies Act 2006. This serves as a constant check on the board. </a:t>
            </a:r>
          </a:p>
          <a:p>
            <a:r>
              <a:rPr lang="en-GB" dirty="0"/>
              <a:t>Influence Through Discussion: Because removing a director is a drastic step, the possibility of removal is usually enough to initiate discussions between shareholders and directors. Shareholders leverage this threat to persuade directors to align their management strategies with shareholder interests. </a:t>
            </a:r>
          </a:p>
          <a:p>
            <a:r>
              <a:rPr lang="en-GB" dirty="0"/>
              <a:t>Functional Alignment: Even without direct management power, shareholders must be consulted for certain major decisions (like constitutional changes or specific transactions), which keeps the two groups in communication regarding the company's strategic direction.</a:t>
            </a:r>
          </a:p>
          <a:p>
            <a:endParaRPr lang="en-GB" dirty="0"/>
          </a:p>
        </p:txBody>
      </p:sp>
      <p:sp>
        <p:nvSpPr>
          <p:cNvPr id="4" name="Slide Number Placeholder 3">
            <a:extLst>
              <a:ext uri="{FF2B5EF4-FFF2-40B4-BE49-F238E27FC236}">
                <a16:creationId xmlns:a16="http://schemas.microsoft.com/office/drawing/2014/main" id="{738DFE87-A86A-4BBD-698C-12D239CAF9D6}"/>
              </a:ext>
            </a:extLst>
          </p:cNvPr>
          <p:cNvSpPr>
            <a:spLocks noGrp="1"/>
          </p:cNvSpPr>
          <p:nvPr>
            <p:ph type="sldNum" sz="quarter" idx="12"/>
          </p:nvPr>
        </p:nvSpPr>
        <p:spPr/>
        <p:txBody>
          <a:bodyPr/>
          <a:lstStyle/>
          <a:p>
            <a:pPr>
              <a:defRPr/>
            </a:pPr>
            <a:fld id="{EAFBE94A-D415-4619-A168-F488F4CEF751}" type="slidenum">
              <a:rPr lang="en-GB" altLang="en-US" smtClean="0"/>
              <a:pPr>
                <a:defRPr/>
              </a:pPr>
              <a:t>47</a:t>
            </a:fld>
            <a:endParaRPr lang="en-GB" altLang="en-US"/>
          </a:p>
        </p:txBody>
      </p:sp>
    </p:spTree>
    <p:extLst>
      <p:ext uri="{BB962C8B-B14F-4D97-AF65-F5344CB8AC3E}">
        <p14:creationId xmlns:p14="http://schemas.microsoft.com/office/powerpoint/2010/main" val="35230264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A2B45-1FD7-C300-AB32-32B8567ACF95}"/>
              </a:ext>
            </a:extLst>
          </p:cNvPr>
          <p:cNvSpPr>
            <a:spLocks noGrp="1"/>
          </p:cNvSpPr>
          <p:nvPr>
            <p:ph type="title"/>
          </p:nvPr>
        </p:nvSpPr>
        <p:spPr/>
        <p:txBody>
          <a:bodyPr vert="horz" lIns="91440" tIns="45720" rIns="91440" bIns="45720" rtlCol="0" anchor="b">
            <a:normAutofit/>
          </a:bodyPr>
          <a:lstStyle/>
          <a:p>
            <a:r>
              <a:rPr lang="en-US" sz="7200" dirty="0"/>
              <a:t>Think…</a:t>
            </a:r>
          </a:p>
        </p:txBody>
      </p:sp>
      <p:sp>
        <p:nvSpPr>
          <p:cNvPr id="7" name="Content Placeholder 6">
            <a:extLst>
              <a:ext uri="{FF2B5EF4-FFF2-40B4-BE49-F238E27FC236}">
                <a16:creationId xmlns:a16="http://schemas.microsoft.com/office/drawing/2014/main" id="{DBCFA111-D0A2-3F3E-6FE9-526CEAEE0AAC}"/>
              </a:ext>
            </a:extLst>
          </p:cNvPr>
          <p:cNvSpPr>
            <a:spLocks noGrp="1"/>
          </p:cNvSpPr>
          <p:nvPr>
            <p:ph idx="1"/>
          </p:nvPr>
        </p:nvSpPr>
        <p:spPr/>
        <p:txBody>
          <a:bodyPr/>
          <a:lstStyle/>
          <a:p>
            <a:endParaRPr lang="en-GB" dirty="0"/>
          </a:p>
          <a:p>
            <a:endParaRPr lang="en-GB" dirty="0"/>
          </a:p>
          <a:p>
            <a:endParaRPr lang="en-GB" dirty="0"/>
          </a:p>
          <a:p>
            <a:endParaRPr lang="en-GB" dirty="0"/>
          </a:p>
          <a:p>
            <a:endParaRPr lang="en-GB" dirty="0"/>
          </a:p>
          <a:p>
            <a:endParaRPr lang="en-GB" dirty="0"/>
          </a:p>
          <a:p>
            <a:r>
              <a:rPr lang="en-GB" dirty="0"/>
              <a:t>Given that shareholders have limited direct management powers, how do you think they maintain control over the company if they are unhappy with the directors’ performance?</a:t>
            </a:r>
          </a:p>
        </p:txBody>
      </p:sp>
      <p:sp>
        <p:nvSpPr>
          <p:cNvPr id="5" name="Slide Number Placeholder 4">
            <a:extLst>
              <a:ext uri="{FF2B5EF4-FFF2-40B4-BE49-F238E27FC236}">
                <a16:creationId xmlns:a16="http://schemas.microsoft.com/office/drawing/2014/main" id="{CF921B9B-B25B-57B4-6F44-714B4A6BBD4C}"/>
              </a:ext>
            </a:extLst>
          </p:cNvPr>
          <p:cNvSpPr>
            <a:spLocks noGrp="1"/>
          </p:cNvSpPr>
          <p:nvPr>
            <p:ph type="sldNum" sz="quarter" idx="12"/>
          </p:nvPr>
        </p:nvSpPr>
        <p:spPr/>
        <p:txBody>
          <a:bodyPr vert="horz" lIns="91440" tIns="45720" rIns="91440" bIns="45720" rtlCol="0" anchor="b">
            <a:normAutofit/>
          </a:bodyPr>
          <a:lstStyle/>
          <a:p>
            <a:pPr defTabSz="914400">
              <a:spcAft>
                <a:spcPts val="600"/>
              </a:spcAft>
              <a:defRPr/>
            </a:pPr>
            <a:fld id="{CF0150D4-4281-48A3-BCD2-16D8A7B74714}" type="slidenum">
              <a:rPr lang="en-US" altLang="en-US" sz="2800" smtClean="0"/>
              <a:pPr defTabSz="914400">
                <a:spcAft>
                  <a:spcPts val="600"/>
                </a:spcAft>
                <a:defRPr/>
              </a:pPr>
              <a:t>48</a:t>
            </a:fld>
            <a:endParaRPr lang="en-US" altLang="en-US" sz="2800"/>
          </a:p>
        </p:txBody>
      </p:sp>
      <p:pic>
        <p:nvPicPr>
          <p:cNvPr id="28" name="Graphic 27" descr="Group Brainstorm">
            <a:extLst>
              <a:ext uri="{FF2B5EF4-FFF2-40B4-BE49-F238E27FC236}">
                <a16:creationId xmlns:a16="http://schemas.microsoft.com/office/drawing/2014/main" id="{4233F2AC-CF5C-5B62-BA27-A2B629FDCC5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5430" y="2441986"/>
            <a:ext cx="2202627" cy="2202627"/>
          </a:xfrm>
          <a:prstGeom prst="rect">
            <a:avLst/>
          </a:prstGeom>
          <a:effectLst/>
        </p:spPr>
      </p:pic>
    </p:spTree>
    <p:extLst>
      <p:ext uri="{BB962C8B-B14F-4D97-AF65-F5344CB8AC3E}">
        <p14:creationId xmlns:p14="http://schemas.microsoft.com/office/powerpoint/2010/main" val="42618841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89A4F-EC4D-B539-076B-E6624C284D6C}"/>
              </a:ext>
            </a:extLst>
          </p:cNvPr>
          <p:cNvSpPr>
            <a:spLocks noGrp="1"/>
          </p:cNvSpPr>
          <p:nvPr>
            <p:ph type="title"/>
          </p:nvPr>
        </p:nvSpPr>
        <p:spPr/>
        <p:txBody>
          <a:bodyPr/>
          <a:lstStyle/>
          <a:p>
            <a:r>
              <a:rPr lang="en-GB" dirty="0"/>
              <a:t>Decision making by directors</a:t>
            </a:r>
          </a:p>
        </p:txBody>
      </p:sp>
      <p:sp>
        <p:nvSpPr>
          <p:cNvPr id="3" name="Content Placeholder 2">
            <a:extLst>
              <a:ext uri="{FF2B5EF4-FFF2-40B4-BE49-F238E27FC236}">
                <a16:creationId xmlns:a16="http://schemas.microsoft.com/office/drawing/2014/main" id="{626DB3DC-AAE1-551A-425C-D37D812D7B48}"/>
              </a:ext>
            </a:extLst>
          </p:cNvPr>
          <p:cNvSpPr>
            <a:spLocks noGrp="1"/>
          </p:cNvSpPr>
          <p:nvPr>
            <p:ph idx="1"/>
          </p:nvPr>
        </p:nvSpPr>
        <p:spPr/>
        <p:txBody>
          <a:bodyPr>
            <a:normAutofit fontScale="70000" lnSpcReduction="20000"/>
          </a:bodyPr>
          <a:lstStyle/>
          <a:p>
            <a:r>
              <a:rPr lang="en-GB" dirty="0"/>
              <a:t>Directors are required to take decisions collectively, acting as a board. These decisions are typically made by passing resolutions at a board meeting, although they can also act through unanimous written decisions.</a:t>
            </a:r>
          </a:p>
          <a:p>
            <a:r>
              <a:rPr lang="en-GB" dirty="0"/>
              <a:t>Key aspects of the board's decision-making process include:</a:t>
            </a:r>
          </a:p>
          <a:p>
            <a:r>
              <a:rPr lang="en-GB" dirty="0"/>
              <a:t>Calling the meeting: Any director can call a board meeting by giving reasonable notice to the others. </a:t>
            </a:r>
          </a:p>
          <a:p>
            <a:r>
              <a:rPr lang="en-GB" dirty="0"/>
              <a:t>Quorum: A meeting cannot vote unless a minimum number of directors, called a quorum, is present. This is usually two directors, unless they decide otherwise. </a:t>
            </a:r>
          </a:p>
          <a:p>
            <a:r>
              <a:rPr lang="en-GB" dirty="0"/>
              <a:t>Voting: Decisions are taken by a simple majority vote. If votes are equal, the resolution fails unless the chair has a casting vote, which allows them to pass a tied resolution. </a:t>
            </a:r>
          </a:p>
          <a:p>
            <a:r>
              <a:rPr lang="en-GB" dirty="0"/>
              <a:t>Conflicts of interest: A director with a personal interest in a proposed decision generally cannot be counted in the quorum or vote on that decision, though there are specific exceptions. </a:t>
            </a:r>
          </a:p>
          <a:p>
            <a:r>
              <a:rPr lang="en-GB" dirty="0"/>
              <a:t>Remote participation: Directors can participate in board meetings remotely, such as by telephone or video conference, if this is specified in the notice.</a:t>
            </a:r>
          </a:p>
        </p:txBody>
      </p:sp>
      <p:sp>
        <p:nvSpPr>
          <p:cNvPr id="4" name="Slide Number Placeholder 3">
            <a:extLst>
              <a:ext uri="{FF2B5EF4-FFF2-40B4-BE49-F238E27FC236}">
                <a16:creationId xmlns:a16="http://schemas.microsoft.com/office/drawing/2014/main" id="{436EAA5E-697E-C206-8024-9FEF3EBB9E1B}"/>
              </a:ext>
            </a:extLst>
          </p:cNvPr>
          <p:cNvSpPr>
            <a:spLocks noGrp="1"/>
          </p:cNvSpPr>
          <p:nvPr>
            <p:ph type="sldNum" sz="quarter" idx="12"/>
          </p:nvPr>
        </p:nvSpPr>
        <p:spPr/>
        <p:txBody>
          <a:bodyPr/>
          <a:lstStyle/>
          <a:p>
            <a:pPr>
              <a:defRPr/>
            </a:pPr>
            <a:fld id="{EAFBE94A-D415-4619-A168-F488F4CEF751}" type="slidenum">
              <a:rPr lang="en-GB" altLang="en-US" smtClean="0"/>
              <a:pPr>
                <a:defRPr/>
              </a:pPr>
              <a:t>49</a:t>
            </a:fld>
            <a:endParaRPr lang="en-GB" altLang="en-US"/>
          </a:p>
        </p:txBody>
      </p:sp>
    </p:spTree>
    <p:extLst>
      <p:ext uri="{BB962C8B-B14F-4D97-AF65-F5344CB8AC3E}">
        <p14:creationId xmlns:p14="http://schemas.microsoft.com/office/powerpoint/2010/main" val="37908295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47522-7AD4-4D62-43BA-A1B7F7E64D61}"/>
              </a:ext>
            </a:extLst>
          </p:cNvPr>
          <p:cNvSpPr>
            <a:spLocks noGrp="1"/>
          </p:cNvSpPr>
          <p:nvPr>
            <p:ph type="title"/>
          </p:nvPr>
        </p:nvSpPr>
        <p:spPr/>
        <p:txBody>
          <a:bodyPr/>
          <a:lstStyle/>
          <a:p>
            <a:r>
              <a:rPr lang="en-GB" dirty="0"/>
              <a:t>Decision making by shareholders</a:t>
            </a:r>
          </a:p>
        </p:txBody>
      </p:sp>
      <p:sp>
        <p:nvSpPr>
          <p:cNvPr id="3" name="Content Placeholder 2">
            <a:extLst>
              <a:ext uri="{FF2B5EF4-FFF2-40B4-BE49-F238E27FC236}">
                <a16:creationId xmlns:a16="http://schemas.microsoft.com/office/drawing/2014/main" id="{50E25AF0-7808-CB73-3E07-966DFCB54E7F}"/>
              </a:ext>
            </a:extLst>
          </p:cNvPr>
          <p:cNvSpPr>
            <a:spLocks noGrp="1"/>
          </p:cNvSpPr>
          <p:nvPr>
            <p:ph idx="1"/>
          </p:nvPr>
        </p:nvSpPr>
        <p:spPr/>
        <p:txBody>
          <a:bodyPr/>
          <a:lstStyle/>
          <a:p>
            <a:r>
              <a:rPr lang="en-GB" dirty="0"/>
              <a:t>Decision-making by the shareholders is regulated mainly by CA 2006 rather than the articles.</a:t>
            </a:r>
          </a:p>
          <a:p>
            <a:r>
              <a:rPr lang="en-GB" dirty="0"/>
              <a:t>Like directors, shareholders take decisions by passing resolutions. Shareholder resolutions can be passed either at a general meeting (GM) or as written resolutions (WRs).</a:t>
            </a:r>
          </a:p>
          <a:p>
            <a:r>
              <a:rPr lang="en-GB" dirty="0"/>
              <a:t>More on this next week!</a:t>
            </a:r>
          </a:p>
        </p:txBody>
      </p:sp>
      <p:sp>
        <p:nvSpPr>
          <p:cNvPr id="4" name="Slide Number Placeholder 3">
            <a:extLst>
              <a:ext uri="{FF2B5EF4-FFF2-40B4-BE49-F238E27FC236}">
                <a16:creationId xmlns:a16="http://schemas.microsoft.com/office/drawing/2014/main" id="{87AC2077-8C96-ED49-596A-CDADEB302EC0}"/>
              </a:ext>
            </a:extLst>
          </p:cNvPr>
          <p:cNvSpPr>
            <a:spLocks noGrp="1"/>
          </p:cNvSpPr>
          <p:nvPr>
            <p:ph type="sldNum" sz="quarter" idx="12"/>
          </p:nvPr>
        </p:nvSpPr>
        <p:spPr/>
        <p:txBody>
          <a:bodyPr/>
          <a:lstStyle/>
          <a:p>
            <a:pPr>
              <a:defRPr/>
            </a:pPr>
            <a:fld id="{EAFBE94A-D415-4619-A168-F488F4CEF751}" type="slidenum">
              <a:rPr lang="en-GB" altLang="en-US" smtClean="0"/>
              <a:pPr>
                <a:defRPr/>
              </a:pPr>
              <a:t>50</a:t>
            </a:fld>
            <a:endParaRPr lang="en-GB" altLang="en-US"/>
          </a:p>
        </p:txBody>
      </p:sp>
    </p:spTree>
    <p:extLst>
      <p:ext uri="{BB962C8B-B14F-4D97-AF65-F5344CB8AC3E}">
        <p14:creationId xmlns:p14="http://schemas.microsoft.com/office/powerpoint/2010/main" val="41302341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3027759" cy="4188315"/>
          </a:xfrm>
          <a:prstGeom prst="rect">
            <a:avLst/>
          </a:prstGeom>
        </p:spPr>
      </p:pic>
      <p:pic>
        <p:nvPicPr>
          <p:cNvPr id="14" name="Picture 13">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16" name="Oval 15">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 name="Picture 17">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20" name="Picture 19">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6456759" y="6096000"/>
            <a:ext cx="745300" cy="762000"/>
          </a:xfrm>
          <a:prstGeom prst="rect">
            <a:avLst/>
          </a:prstGeom>
        </p:spPr>
      </p:pic>
      <p:sp>
        <p:nvSpPr>
          <p:cNvPr id="22" name="Rectangle 21">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B87A2B17-D3E0-4B38-823F-45312C0B3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9143771" cy="4730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592A21B-8E82-4396-A130-C7531DF0A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16">
            <a:extLst>
              <a:ext uri="{FF2B5EF4-FFF2-40B4-BE49-F238E27FC236}">
                <a16:creationId xmlns:a16="http://schemas.microsoft.com/office/drawing/2014/main" id="{ACA9027C-9377-4A86-A639-42BA502AD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3753695"/>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2">
              <a:alpha val="20000"/>
            </a:schemeClr>
          </a:solidFill>
          <a:ln>
            <a:noFill/>
          </a:ln>
        </p:spPr>
        <p:txBody>
          <a:bodyPr rtlCol="0" anchor="ctr"/>
          <a:lstStyle/>
          <a:p>
            <a:pPr algn="ctr"/>
            <a:endParaRPr lang="en-US">
              <a:solidFill>
                <a:schemeClr val="tx1"/>
              </a:solidFill>
            </a:endParaRPr>
          </a:p>
        </p:txBody>
      </p:sp>
      <p:sp useBgFill="1">
        <p:nvSpPr>
          <p:cNvPr id="30" name="Freeform 5">
            <a:extLst>
              <a:ext uri="{FF2B5EF4-FFF2-40B4-BE49-F238E27FC236}">
                <a16:creationId xmlns:a16="http://schemas.microsoft.com/office/drawing/2014/main" id="{423EDA5B-B414-4C7C-8CBA-3D9D79973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4055532"/>
            <a:ext cx="9143772"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txBody>
          <a:bodyPr/>
          <a:lstStyle/>
          <a:p>
            <a:endParaRPr lang="en-GB"/>
          </a:p>
        </p:txBody>
      </p:sp>
      <p:sp>
        <p:nvSpPr>
          <p:cNvPr id="2" name="Title 1">
            <a:extLst>
              <a:ext uri="{FF2B5EF4-FFF2-40B4-BE49-F238E27FC236}">
                <a16:creationId xmlns:a16="http://schemas.microsoft.com/office/drawing/2014/main" id="{1103F444-77B2-9ECA-75B9-9DD7021F3DF4}"/>
              </a:ext>
            </a:extLst>
          </p:cNvPr>
          <p:cNvSpPr>
            <a:spLocks noGrp="1"/>
          </p:cNvSpPr>
          <p:nvPr>
            <p:ph type="title"/>
          </p:nvPr>
        </p:nvSpPr>
        <p:spPr>
          <a:xfrm>
            <a:off x="477687" y="4854346"/>
            <a:ext cx="6862012" cy="868026"/>
          </a:xfrm>
        </p:spPr>
        <p:txBody>
          <a:bodyPr vert="horz" lIns="91440" tIns="45720" rIns="91440" bIns="45720" rtlCol="0" anchor="b">
            <a:normAutofit/>
          </a:bodyPr>
          <a:lstStyle/>
          <a:p>
            <a:r>
              <a:rPr lang="en-US"/>
              <a:t>Next Week</a:t>
            </a:r>
          </a:p>
        </p:txBody>
      </p:sp>
      <p:sp>
        <p:nvSpPr>
          <p:cNvPr id="3" name="Content Placeholder 2">
            <a:extLst>
              <a:ext uri="{FF2B5EF4-FFF2-40B4-BE49-F238E27FC236}">
                <a16:creationId xmlns:a16="http://schemas.microsoft.com/office/drawing/2014/main" id="{9CB7D3A8-1395-5BE5-F4C0-61DBE894C535}"/>
              </a:ext>
            </a:extLst>
          </p:cNvPr>
          <p:cNvSpPr>
            <a:spLocks noGrp="1"/>
          </p:cNvSpPr>
          <p:nvPr>
            <p:ph sz="half" idx="1"/>
          </p:nvPr>
        </p:nvSpPr>
        <p:spPr>
          <a:xfrm>
            <a:off x="477687" y="5722373"/>
            <a:ext cx="7350672" cy="698611"/>
          </a:xfrm>
        </p:spPr>
        <p:txBody>
          <a:bodyPr vert="horz" lIns="91440" tIns="45720" rIns="91440" bIns="45720" rtlCol="0" anchor="t">
            <a:normAutofit/>
          </a:bodyPr>
          <a:lstStyle/>
          <a:p>
            <a:pPr marL="0" indent="0">
              <a:lnSpc>
                <a:spcPct val="90000"/>
              </a:lnSpc>
              <a:buNone/>
            </a:pPr>
            <a:r>
              <a:rPr lang="en-US" cap="all" dirty="0"/>
              <a:t>We will be looking at Company Meetings including decision making</a:t>
            </a:r>
          </a:p>
        </p:txBody>
      </p:sp>
      <p:pic>
        <p:nvPicPr>
          <p:cNvPr id="9" name="Graphic 8" descr="Board Room">
            <a:extLst>
              <a:ext uri="{FF2B5EF4-FFF2-40B4-BE49-F238E27FC236}">
                <a16:creationId xmlns:a16="http://schemas.microsoft.com/office/drawing/2014/main" id="{AFB369A2-9AFC-796C-EFAF-49D3B40D7C8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76593" y="640081"/>
            <a:ext cx="3291844" cy="3291844"/>
          </a:xfrm>
          <a:prstGeom prst="rect">
            <a:avLst/>
          </a:prstGeom>
          <a:effectLst/>
        </p:spPr>
      </p:pic>
      <p:sp>
        <p:nvSpPr>
          <p:cNvPr id="5" name="Slide Number Placeholder 4">
            <a:extLst>
              <a:ext uri="{FF2B5EF4-FFF2-40B4-BE49-F238E27FC236}">
                <a16:creationId xmlns:a16="http://schemas.microsoft.com/office/drawing/2014/main" id="{76CC1D1E-66B4-860D-E551-03DE12BC0C1B}"/>
              </a:ext>
            </a:extLst>
          </p:cNvPr>
          <p:cNvSpPr>
            <a:spLocks noGrp="1"/>
          </p:cNvSpPr>
          <p:nvPr>
            <p:ph type="sldNum" sz="quarter" idx="12"/>
          </p:nvPr>
        </p:nvSpPr>
        <p:spPr>
          <a:xfrm>
            <a:off x="7764405" y="295729"/>
            <a:ext cx="628649" cy="767687"/>
          </a:xfrm>
        </p:spPr>
        <p:txBody>
          <a:bodyPr vert="horz" lIns="91440" tIns="45720" rIns="91440" bIns="45720" rtlCol="0" anchor="b">
            <a:normAutofit/>
          </a:bodyPr>
          <a:lstStyle/>
          <a:p>
            <a:pPr defTabSz="914400">
              <a:spcAft>
                <a:spcPts val="600"/>
              </a:spcAft>
              <a:defRPr/>
            </a:pPr>
            <a:fld id="{CF0150D4-4281-48A3-BCD2-16D8A7B74714}" type="slidenum">
              <a:rPr lang="en-US" altLang="en-US" sz="2800" smtClean="0"/>
              <a:pPr defTabSz="914400">
                <a:spcAft>
                  <a:spcPts val="600"/>
                </a:spcAft>
                <a:defRPr/>
              </a:pPr>
              <a:t>51</a:t>
            </a:fld>
            <a:endParaRPr lang="en-US" altLang="en-US" sz="2800"/>
          </a:p>
        </p:txBody>
      </p:sp>
    </p:spTree>
    <p:extLst>
      <p:ext uri="{BB962C8B-B14F-4D97-AF65-F5344CB8AC3E}">
        <p14:creationId xmlns:p14="http://schemas.microsoft.com/office/powerpoint/2010/main" val="402960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9"/>
                                        </p:tgtEl>
                                        <p:attrNameLst>
                                          <p:attrName>style.visibility</p:attrName>
                                        </p:attrNameLst>
                                      </p:cBhvr>
                                      <p:to>
                                        <p:strVal val="visible"/>
                                      </p:to>
                                    </p:set>
                                    <p:animEffect transition="in" filter="fade">
                                      <p:cBhvr>
                                        <p:cTn id="10" dur="7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ARTICULATE_TEMPLATE_GUID" val="0d1acf94-7a62-4d47-bdde-2de21955477a"/>
  <p:tag name="ARTICULATE_TEMPLATE" val="LILP"/>
  <p:tag name="PRESENTER_PREVIEW_END" val="13"/>
  <p:tag name="ARTICULATE_PROJECT_OPEN" val="1"/>
  <p:tag name="ARTICULATE_PRESENTER_VERSION" val="6"/>
  <p:tag name="LMS_COMPLETION_TITLE" val="INTRODUCTION TO COMPANIES AND FORMATION 1516"/>
  <p:tag name="LMS_COMPLETION_ID" val="INTRODUCTION_TO_COMPANIES_AND_FORMATION_1516"/>
  <p:tag name="LMS_COMPLETION_VERSION" val="1.0"/>
  <p:tag name="LMS_COMPLETION_DURATION" val="1:00:00"/>
  <p:tag name="LMS_COMPLETION_SCO_TITLE" val="INTRODUCTION TO COMPANIES AND FORMATION 1516"/>
  <p:tag name="LMS_COMPLETION_SCO_ID" val="INTRODUCTION_TO_COMPANIES_AND_FORMATION_1516"/>
  <p:tag name="LMS_COMPLETION_EDITION" val="0"/>
  <p:tag name="LMS_COMPLETION_THRESHOLD" val="31"/>
  <p:tag name="LMS_COMPLETION_METHOD" val="VIEW"/>
  <p:tag name="PUBLISH_TITLE" val="INTRODUCTION TO COMPANIES AND FORMATION 1516"/>
  <p:tag name="ARTICULATE_PUBLISH_PATH" val="S:\Law\Legal Practice Course\BLP\LTGs - Sep 16 Issue\AUDIO\ARTICULATE"/>
  <p:tag name="ARTICULATE_LOGO" val="DMU_LOGO_2011.JPG"/>
  <p:tag name="ARTICULATE_PRESENTER" val="(None selected)"/>
  <p:tag name="ARTICULATE_PRESENTER_GUID" val="9869030842"/>
  <p:tag name="ARTICULATE_LMS" val="0"/>
  <p:tag name="ARTICULATE_USE_PROJECT_TEMPLATE" val="1"/>
  <p:tag name="LMS_PUBLISH" val="Yes"/>
  <p:tag name="PRESENTER_PREVIEW_MODE" val="0"/>
  <p:tag name="PRESENTER_PREVIEW_START" val="1"/>
  <p:tag name="LMS_PROTOCOL_METHOD" val="SCORM"/>
  <p:tag name="LMS_PROTOCOL_VERSION" val="1.2"/>
  <p:tag name="PLAYERLOGOHEIGHT" val="112"/>
  <p:tag name="PLAYERLOGOWIDTH" val="266"/>
  <p:tag name="LAUNCHINNEWWINDOW" val="0"/>
  <p:tag name="LASTPUBLISHED" val="S:\Law\Legal Practice Course\BLP\LTGs - Sep 16 Issue\AUDIO\ARTICULATE\INTRODUCTION TO COMPANIES AND FORMATION 1516\player.html"/>
</p:tagLst>
</file>

<file path=ppt/tags/tag2.xml><?xml version="1.0" encoding="utf-8"?>
<p:tagLst xmlns:a="http://schemas.openxmlformats.org/drawingml/2006/main" xmlns:r="http://schemas.openxmlformats.org/officeDocument/2006/relationships" xmlns:p="http://schemas.openxmlformats.org/presentationml/2006/main">
  <p:tag name="ARTICULATE_SLIDE_GUID" val="975e17d2-59ba-42ee-a07b-dcc0b5ea9587"/>
  <p:tag name="AUDIO_IMPORT" val="L:\Legal Practice Course\BLP\LTGs - Sep 14 Issue\AUDIO\BLP INTRO TO CO LAW 1415\SLIDE 2.mp3"/>
  <p:tag name="AUDIO_ID" val="269"/>
  <p:tag name="ELAPSEDTIME" val="26.933"/>
  <p:tag name="ARTICULATE_SLIDE_NAV" val="2"/>
</p:tagLst>
</file>

<file path=ppt/tags/tag3.xml><?xml version="1.0" encoding="utf-8"?>
<p:tagLst xmlns:a="http://schemas.openxmlformats.org/drawingml/2006/main" xmlns:r="http://schemas.openxmlformats.org/officeDocument/2006/relationships" xmlns:p="http://schemas.openxmlformats.org/presentationml/2006/main">
  <p:tag name="ARTICULATE_SLIDE_GUID" val="38192d31-ac50-4cce-9f33-b86db5224175"/>
  <p:tag name="AUDIO_IMPORT" val="L:\Legal Practice Course\BLP\LTGs - Sep 14 Issue\AUDIO\BLP INTRO TO CO LAW 1415\SLIDE 4.mp3"/>
  <p:tag name="AUDIO_ID" val="271"/>
  <p:tag name="ELAPSEDTIME" val="47.099"/>
  <p:tag name="ARTICULATE_SLIDE_NAV" val="4"/>
</p:tagLst>
</file>

<file path=ppt/tags/tag4.xml><?xml version="1.0" encoding="utf-8"?>
<p:tagLst xmlns:a="http://schemas.openxmlformats.org/drawingml/2006/main" xmlns:r="http://schemas.openxmlformats.org/officeDocument/2006/relationships" xmlns:p="http://schemas.openxmlformats.org/presentationml/2006/main">
  <p:tag name="BULLET_1" val="8226"/>
  <p:tag name="BULLET_2" val="8226"/>
  <p:tag name="BULLET_3" val="8226"/>
  <p:tag name="BULLET_4" val="8226"/>
  <p:tag name="BULLET_5" val="8226"/>
  <p:tag name="MARGIN_1" val="0"/>
  <p:tag name="MARGIN_2" val="36"/>
  <p:tag name="MARGIN_3" val="72"/>
  <p:tag name="MARGIN_4" val="108"/>
  <p:tag name="MARGIN_5" val="144"/>
  <p:tag name="FONT_SIZE" val="28"/>
</p:tagLst>
</file>

<file path=ppt/tags/tag5.xml><?xml version="1.0" encoding="utf-8"?>
<p:tagLst xmlns:a="http://schemas.openxmlformats.org/drawingml/2006/main" xmlns:r="http://schemas.openxmlformats.org/officeDocument/2006/relationships" xmlns:p="http://schemas.openxmlformats.org/presentationml/2006/main">
  <p:tag name="ARTICULATE_SLIDE_GUID" val="38192d31-ac50-4cce-9f33-b86db5224175"/>
  <p:tag name="AUDIO_IMPORT" val="L:\Legal Practice Course\BLP\LTGs - Sep 14 Issue\AUDIO\BLP INTRO TO CO LAW 1415\SLIDE 4.mp3"/>
  <p:tag name="AUDIO_ID" val="271"/>
  <p:tag name="ELAPSEDTIME" val="47.099"/>
  <p:tag name="ARTICULATE_SLIDE_NAV" val="4"/>
</p:tagLst>
</file>

<file path=ppt/tags/tag6.xml><?xml version="1.0" encoding="utf-8"?>
<p:tagLst xmlns:a="http://schemas.openxmlformats.org/drawingml/2006/main" xmlns:r="http://schemas.openxmlformats.org/officeDocument/2006/relationships" xmlns:p="http://schemas.openxmlformats.org/presentationml/2006/main">
  <p:tag name="BULLET_1" val="8226"/>
  <p:tag name="BULLET_2" val="8226"/>
  <p:tag name="BULLET_3" val="8226"/>
  <p:tag name="BULLET_4" val="8226"/>
  <p:tag name="BULLET_5" val="8226"/>
  <p:tag name="MARGIN_1" val="0"/>
  <p:tag name="MARGIN_2" val="36"/>
  <p:tag name="MARGIN_3" val="72"/>
  <p:tag name="MARGIN_4" val="108"/>
  <p:tag name="MARGIN_5" val="144"/>
  <p:tag name="FONT_SIZE" val="28"/>
</p:tagLst>
</file>

<file path=ppt/tags/tag7.xml><?xml version="1.0" encoding="utf-8"?>
<p:tagLst xmlns:a="http://schemas.openxmlformats.org/drawingml/2006/main" xmlns:r="http://schemas.openxmlformats.org/officeDocument/2006/relationships" xmlns:p="http://schemas.openxmlformats.org/presentationml/2006/main">
  <p:tag name="ARTICULATE_SLIDE_GUID" val="38192d31-ac50-4cce-9f33-b86db5224175"/>
  <p:tag name="AUDIO_IMPORT" val="L:\Legal Practice Course\BLP\LTGs - Sep 14 Issue\AUDIO\BLP INTRO TO CO LAW 1415\SLIDE 4.mp3"/>
  <p:tag name="AUDIO_ID" val="271"/>
  <p:tag name="ELAPSEDTIME" val="47.099"/>
  <p:tag name="ARTICULATE_SLIDE_NAV" val="4"/>
</p:tagLst>
</file>

<file path=ppt/tags/tag8.xml><?xml version="1.0" encoding="utf-8"?>
<p:tagLst xmlns:a="http://schemas.openxmlformats.org/drawingml/2006/main" xmlns:r="http://schemas.openxmlformats.org/officeDocument/2006/relationships" xmlns:p="http://schemas.openxmlformats.org/presentationml/2006/main">
  <p:tag name="BULLET_1" val="8226"/>
  <p:tag name="BULLET_2" val="8226"/>
  <p:tag name="BULLET_3" val="8226"/>
  <p:tag name="BULLET_4" val="8226"/>
  <p:tag name="BULLET_5" val="8226"/>
  <p:tag name="MARGIN_1" val="0"/>
  <p:tag name="MARGIN_2" val="36"/>
  <p:tag name="MARGIN_3" val="72"/>
  <p:tag name="MARGIN_4" val="108"/>
  <p:tag name="MARGIN_5" val="144"/>
  <p:tag name="FONT_SIZE" val="28"/>
</p:tagLst>
</file>

<file path=ppt/tags/tag9.xml><?xml version="1.0" encoding="utf-8"?>
<p:tagLst xmlns:a="http://schemas.openxmlformats.org/drawingml/2006/main" xmlns:r="http://schemas.openxmlformats.org/officeDocument/2006/relationships" xmlns:p="http://schemas.openxmlformats.org/presentationml/2006/main">
  <p:tag name="ARTICULATE_SLIDE_GUID" val="ea965ccb-b98f-497e-8355-ab1e4320f72c"/>
  <p:tag name="AUDIO_IMPORT" val="L:\Legal Practice Course\BLP\LTGs - Sep 14 Issue\AUDIO\BLP INTRO TO CO LAW 1415\SLIDE 6.mp3"/>
  <p:tag name="AUDIO_ID" val="273"/>
  <p:tag name="ELAPSEDTIME" val="52.036"/>
  <p:tag name="ARTICULATE_SLIDE_NAV" val="6"/>
</p:tagLst>
</file>

<file path=ppt/tags/tag10.xml><?xml version="1.0" encoding="utf-8"?>
<p:tagLst xmlns:a="http://schemas.openxmlformats.org/drawingml/2006/main" xmlns:r="http://schemas.openxmlformats.org/officeDocument/2006/relationships" xmlns:p="http://schemas.openxmlformats.org/presentationml/2006/main">
  <p:tag name="BULLET_1" val="8226"/>
  <p:tag name="MARGIN_1" val="0"/>
  <p:tag name="MARGIN_2" val="36"/>
  <p:tag name="MARGIN_3" val="72"/>
  <p:tag name="MARGIN_4" val="108"/>
  <p:tag name="MARGIN_5" val="144"/>
  <p:tag name="FONT_SIZE" val="40"/>
</p:tagLst>
</file>

<file path=ppt/tags/tag11.xml><?xml version="1.0" encoding="utf-8"?>
<p:tagLst xmlns:a="http://schemas.openxmlformats.org/drawingml/2006/main" xmlns:r="http://schemas.openxmlformats.org/officeDocument/2006/relationships" xmlns:p="http://schemas.openxmlformats.org/presentationml/2006/main">
  <p:tag name="ARTICULATE_SLIDE_GUID" val="168a5936-6a8d-4530-8b40-604f9575a759"/>
  <p:tag name="AUDIO_IMPORT" val="L:\Legal Practice Course\BLP\LTGs - Sep 14 Issue\AUDIO\BLP INTRO TO CO LAW 1415\SLIDE 7.mp3"/>
  <p:tag name="AUDIO_ID" val="274"/>
  <p:tag name="ELAPSEDTIME" val="38.113"/>
  <p:tag name="ARTICULATE_SLIDE_NAV" val="7"/>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tint val="100000"/>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0</TotalTime>
  <Words>9592</Words>
  <Application>Microsoft Office PowerPoint</Application>
  <PresentationFormat>On-screen Show (4:3)</PresentationFormat>
  <Paragraphs>476</Paragraphs>
  <Slides>51</Slides>
  <Notes>27</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51</vt:i4>
      </vt:variant>
    </vt:vector>
  </HeadingPairs>
  <TitlesOfParts>
    <vt:vector size="59" baseType="lpstr">
      <vt:lpstr>Arial</vt:lpstr>
      <vt:lpstr>Calibri</vt:lpstr>
      <vt:lpstr>Century Gothic</vt:lpstr>
      <vt:lpstr>Gill Sans MT</vt:lpstr>
      <vt:lpstr>Times New Roman</vt:lpstr>
      <vt:lpstr>Wingdings 3</vt:lpstr>
      <vt:lpstr>Ion</vt:lpstr>
      <vt:lpstr>Photo Editor Photo</vt:lpstr>
      <vt:lpstr>Business Law and Practice</vt:lpstr>
      <vt:lpstr>Starting a Business as an LLP - Aims</vt:lpstr>
      <vt:lpstr>LLP’s</vt:lpstr>
      <vt:lpstr>Think….</vt:lpstr>
      <vt:lpstr>Incorporating an LLP</vt:lpstr>
      <vt:lpstr>Incorporating an LLP</vt:lpstr>
      <vt:lpstr>Think…</vt:lpstr>
      <vt:lpstr>Considerations when setting up an LLP</vt:lpstr>
      <vt:lpstr>Considerations when setting up an LLP</vt:lpstr>
      <vt:lpstr>Considerations when setting up an LLP</vt:lpstr>
      <vt:lpstr>The LLP Agreement</vt:lpstr>
      <vt:lpstr>PowerPoint Presentation</vt:lpstr>
      <vt:lpstr>Summary</vt:lpstr>
      <vt:lpstr>Starting a Business as a Company</vt:lpstr>
      <vt:lpstr>Introduction</vt:lpstr>
      <vt:lpstr>Types of Company/Corporations</vt:lpstr>
      <vt:lpstr>Matters to be considered</vt:lpstr>
      <vt:lpstr>Articles of Association</vt:lpstr>
      <vt:lpstr>Shelf Company or Tailor Made Company</vt:lpstr>
      <vt:lpstr>Initial Shareholders and Directors</vt:lpstr>
      <vt:lpstr>Initial Share Capital</vt:lpstr>
      <vt:lpstr>Company Secretary</vt:lpstr>
      <vt:lpstr>Registered Office</vt:lpstr>
      <vt:lpstr>Company Name</vt:lpstr>
      <vt:lpstr>Process of Incorporation</vt:lpstr>
      <vt:lpstr>Advantages of Incorporation</vt:lpstr>
      <vt:lpstr>Disadvantages of Incorporation</vt:lpstr>
      <vt:lpstr>Memorandum of Association (MA)</vt:lpstr>
      <vt:lpstr>Form IN01</vt:lpstr>
      <vt:lpstr>Promoters</vt:lpstr>
      <vt:lpstr>Matters to be dealt with after formation</vt:lpstr>
      <vt:lpstr>Matters to be dealt with after formation</vt:lpstr>
      <vt:lpstr>Summary</vt:lpstr>
      <vt:lpstr>Running a Business as a Private Company limited by shares</vt:lpstr>
      <vt:lpstr>Introduction</vt:lpstr>
      <vt:lpstr>Separate Legal Personality</vt:lpstr>
      <vt:lpstr>PowerPoint Presentation</vt:lpstr>
      <vt:lpstr>Corporate Veil</vt:lpstr>
      <vt:lpstr>Case Law: Adam v Cape Industries plc [1990]</vt:lpstr>
      <vt:lpstr>Sham Companies Case Law: Gilford Motor Co Ltd v Horne [1993]</vt:lpstr>
      <vt:lpstr>Prest v Petrodel Resources Ltd [2013]</vt:lpstr>
      <vt:lpstr>Liability under the Insolvency Act 1986</vt:lpstr>
      <vt:lpstr>Corporate Veil Statutory Exceptions</vt:lpstr>
      <vt:lpstr>Company’s constitution</vt:lpstr>
      <vt:lpstr>Private and Public Companies</vt:lpstr>
      <vt:lpstr>Role of Directors and Shareholders</vt:lpstr>
      <vt:lpstr>Relationship between shareholders and directors</vt:lpstr>
      <vt:lpstr>Think…</vt:lpstr>
      <vt:lpstr>Decision making by directors</vt:lpstr>
      <vt:lpstr>Decision making by shareholders</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Law and Practice</dc:title>
  <dc:creator>imagetest</dc:creator>
  <cp:lastModifiedBy>Ellie Brown</cp:lastModifiedBy>
  <cp:revision>70</cp:revision>
  <cp:lastPrinted>2024-01-26T11:09:21Z</cp:lastPrinted>
  <dcterms:created xsi:type="dcterms:W3CDTF">2009-06-03T10:01:58Z</dcterms:created>
  <dcterms:modified xsi:type="dcterms:W3CDTF">2026-10-13T10:15:20Z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rticulateUseProject">
    <vt:lpwstr>1</vt:lpwstr>
  </property>
  <property fmtid="{D5CDD505-2E9C-101B-9397-08002B2CF9AE}" pid="3" name="ArticulatePath">
    <vt:lpwstr>Introduction to companies and formation</vt:lpwstr>
  </property>
  <property fmtid="{D5CDD505-2E9C-101B-9397-08002B2CF9AE}" pid="4" name="ArticulateGUID">
    <vt:lpwstr>6FEE1F82-B2A8-412E-918F-9370CD5609A7</vt:lpwstr>
  </property>
  <property fmtid="{D5CDD505-2E9C-101B-9397-08002B2CF9AE}" pid="5" name="ArticulateProjectFull">
    <vt:lpwstr>S:\Law\Legal Practice Course\BLP\LTGs - Sep 16 Issue\Introduction to companies and formation.ppta</vt:lpwstr>
  </property>
</Properties>
</file>