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6"/>
  </p:notesMasterIdLst>
  <p:handoutMasterIdLst>
    <p:handoutMasterId r:id="rId37"/>
  </p:handoutMasterIdLst>
  <p:sldIdLst>
    <p:sldId id="363" r:id="rId3"/>
    <p:sldId id="478" r:id="rId4"/>
    <p:sldId id="479" r:id="rId5"/>
    <p:sldId id="480" r:id="rId6"/>
    <p:sldId id="481" r:id="rId7"/>
    <p:sldId id="482" r:id="rId8"/>
    <p:sldId id="483" r:id="rId9"/>
    <p:sldId id="484" r:id="rId10"/>
    <p:sldId id="485" r:id="rId11"/>
    <p:sldId id="486" r:id="rId12"/>
    <p:sldId id="487" r:id="rId13"/>
    <p:sldId id="488" r:id="rId14"/>
    <p:sldId id="489" r:id="rId15"/>
    <p:sldId id="490" r:id="rId16"/>
    <p:sldId id="414" r:id="rId17"/>
    <p:sldId id="366" r:id="rId18"/>
    <p:sldId id="411" r:id="rId19"/>
    <p:sldId id="415" r:id="rId20"/>
    <p:sldId id="416" r:id="rId21"/>
    <p:sldId id="375" r:id="rId22"/>
    <p:sldId id="417" r:id="rId23"/>
    <p:sldId id="418" r:id="rId24"/>
    <p:sldId id="420" r:id="rId25"/>
    <p:sldId id="431" r:id="rId26"/>
    <p:sldId id="373" r:id="rId27"/>
    <p:sldId id="389" r:id="rId28"/>
    <p:sldId id="421" r:id="rId29"/>
    <p:sldId id="433" r:id="rId30"/>
    <p:sldId id="380" r:id="rId31"/>
    <p:sldId id="427" r:id="rId32"/>
    <p:sldId id="424" r:id="rId33"/>
    <p:sldId id="477" r:id="rId34"/>
    <p:sldId id="370"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4189" autoAdjust="0"/>
  </p:normalViewPr>
  <p:slideViewPr>
    <p:cSldViewPr>
      <p:cViewPr>
        <p:scale>
          <a:sx n="89" d="100"/>
          <a:sy n="89" d="100"/>
        </p:scale>
        <p:origin x="-288" y="-5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383299649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3818" y="1219200"/>
            <a:ext cx="4001453" cy="329184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4</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0544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427023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404136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020265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736775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Several Benefits of Strategic Management:</a:t>
            </a:r>
          </a:p>
          <a:p>
            <a:endParaRPr lang="en-US" altLang="en-US" dirty="0"/>
          </a:p>
          <a:p>
            <a:r>
              <a:rPr lang="en-GB" altLang="en-US" dirty="0"/>
              <a:t>1. Universal Strategy refers to a complex web of thoughts, ideas, insights, experiences, goals, expertise, memories, perceptions, and expectations that provides general guidance for specific actions in pursuit of particular ends. Nations have, in the management of their national policies, found it necessary to evolve strategies that adjust and correlate political, economic, technological, and psychological factors, along with military elements. Be it management of</a:t>
            </a:r>
          </a:p>
          <a:p>
            <a:r>
              <a:rPr lang="en-GB" altLang="en-US" dirty="0"/>
              <a:t>national polices, international relations, or even of a game on the playfield, it provides us with the preferred path that we should take for the journey that we actually make.</a:t>
            </a:r>
          </a:p>
          <a:p>
            <a:endParaRPr lang="en-GB" altLang="en-US" dirty="0"/>
          </a:p>
          <a:p>
            <a:r>
              <a:rPr lang="en-GB" altLang="en-US" dirty="0"/>
              <a:t>2. Keeping pace with changing environment the present day environment is so dynamic and fast changing thus making it very difficult for any modern business enterprise to operate. Because of uncertainties, threats and constraints, the business corporation is under great pressure and is trying to find out the ways and means for their healthy survival. Under such circumstances, the only last resort is to make the best use of strategic management which can help the corporate management to explore the possible opportunities and at the same time to achieve an optimum level of efficiency by minimizing the expected threats.</a:t>
            </a:r>
          </a:p>
          <a:p>
            <a:endParaRPr lang="en-GB" altLang="en-US" dirty="0"/>
          </a:p>
          <a:p>
            <a:r>
              <a:rPr lang="en-GB" altLang="en-US" dirty="0"/>
              <a:t>3. Minimizes competitive disadvantage It minimizes competitive disadvantage and adds up to competitive advantage. For example, a company like Hindustan Lever Ltd., realized that merely by merging with companies like Lakme, Milk food, Ponds, Brooke bond, Lipton etc which make fast moving consumer goods alone will not make it market leader but venturing into retailing will help it reap heavy profits. Then emerged its retail giant “Margin Free’ which is the market leader in states like Kerala. Similarly, the R.P. Goenka Group and the Muruguppa group realized that mere takeovers do not help and there is a need to reposition their products and reengineer their brands. The strategy worked.</a:t>
            </a:r>
          </a:p>
          <a:p>
            <a:endParaRPr lang="en-GB" altLang="en-US" dirty="0"/>
          </a:p>
          <a:p>
            <a:r>
              <a:rPr lang="en-GB" altLang="en-US" dirty="0"/>
              <a:t>4. Clear sense of strategic vision and sharper focus on goals and objectives Every firm competing in an industry has a strategy, because strategy refers to how a given objective will be achieved. ‘Strategy’ defines what it is we want to achieve and charts our course in the market place; it is the basis for the establishment of a business firm; and it is a basic requirement for a firm to survive and to sustain itself in today’s changing environment by providing vision and encouraging defining mission.</a:t>
            </a:r>
          </a:p>
          <a:p>
            <a:endParaRPr lang="en-GB" altLang="en-US" dirty="0"/>
          </a:p>
          <a:p>
            <a:r>
              <a:rPr lang="en-GB" altLang="en-US" dirty="0"/>
              <a:t>5. Motivating employees one should note that the labour efficiency and loyalty towards management can be expected only in an organization that operates under strategic management. Every guidance as to what to do, when and how to do and by whom etc, is given to every employee. This makes them more confident and free to perform their tasks without any hesitation. Labour efficiency and their loyalty which results into industrial peace and good returns are the results of broad-based policies adopted by the strategic management.</a:t>
            </a:r>
          </a:p>
          <a:p>
            <a:endParaRPr lang="en-GB" altLang="en-US" dirty="0"/>
          </a:p>
          <a:p>
            <a:r>
              <a:rPr lang="en-GB" altLang="en-US" dirty="0"/>
              <a:t>6. Strengthening Decision-Making under strategic management, the first step to be taken is to identify the objectives of the business concern. Hence a corporation organized under the basic principles of strategic management will find a smooth sailing due to effective decision-making. This points out the need for strategic management.</a:t>
            </a:r>
          </a:p>
          <a:p>
            <a:endParaRPr lang="en-GB" altLang="en-US" dirty="0"/>
          </a:p>
          <a:p>
            <a:r>
              <a:rPr lang="en-GB" altLang="en-US" dirty="0"/>
              <a:t>7. Efficient and effective way of implementing actions for results Strategy provides a clear understanding of purpose, objectives and standards of performance to employees at all levels and in all functional areas. Thereby it makes implementation very smooth allowing for maximum harmony and synchrony. As a result, the expected results are obtained more efficiently and economically.</a:t>
            </a:r>
          </a:p>
          <a:p>
            <a:endParaRPr lang="en-GB" altLang="en-US" dirty="0"/>
          </a:p>
          <a:p>
            <a:r>
              <a:rPr lang="en-GB" altLang="en-US" dirty="0"/>
              <a:t>8. Improved understanding of internal and external environments of business Strategy formulation requires continuous observation and understanding of environmental variables and classifying them as opportunities and threats. It also involves knowing whether the threats are serious or casual and opportunities are worthy or marginal. As such strategy provides for a better understanding of environment.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65568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90463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8483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4960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04756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133812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922855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04/06/2024</a:t>
            </a:fld>
            <a:endParaRPr lang="en-GB" altLang="en-US" dirty="0"/>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04/06/2024</a:t>
            </a:fld>
            <a:endParaRPr lang="en-GB" altLang="en-US" dirty="0"/>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04/06/2024</a:t>
            </a:fld>
            <a:endParaRPr lang="en-GB" altLang="en-US" dirty="0"/>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04/06/2024</a:t>
            </a:fld>
            <a:endParaRPr lang="en-GB" altLang="en-US" dirty="0"/>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04/06/2024</a:t>
            </a:fld>
            <a:endParaRPr lang="en-GB" altLang="en-US" dirty="0"/>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04/06/2024</a:t>
            </a:fld>
            <a:endParaRPr lang="en-GB" altLang="en-US" dirty="0"/>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9839081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04/06/2024</a:t>
            </a:fld>
            <a:endParaRPr lang="en-GB" altLang="en-US" dirty="0"/>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40101393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0514964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086629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04/06/2024</a:t>
            </a:fld>
            <a:endParaRPr lang="en-GB" altLang="en-US" dirty="0"/>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5984108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04/06/2024</a:t>
            </a:fld>
            <a:endParaRPr lang="en-GB" altLang="en-US" dirty="0"/>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829779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04/06/2024</a:t>
            </a:fld>
            <a:endParaRPr lang="en-GB" altLang="en-US" dirty="0"/>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166910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18032789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866827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13607398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04/06/2024</a:t>
            </a:fld>
            <a:endParaRPr lang="en-GB" altLang="en-US" dirty="0"/>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4242237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04/06/2024</a:t>
            </a:fld>
            <a:endParaRPr lang="en-GB" altLang="en-US" dirty="0"/>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50746979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6.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mini.co.uk/en_GB/home/mini-news/mini-vision-next100.html" TargetMode="External"/><Relationship Id="rId7"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hyperlink" Target="https://smallbusiness.chron.com/10-important-business-objectives-23686.html" TargetMode="External"/><Relationship Id="rId5" Type="http://schemas.openxmlformats.org/officeDocument/2006/relationships/hyperlink" Target="https://www.tescoplc.com/about/how-we-do-business/core-purpose-and-values/" TargetMode="External"/><Relationship Id="rId4" Type="http://schemas.openxmlformats.org/officeDocument/2006/relationships/hyperlink" Target="https://www.alessiobresciani.com/foresight-strategy/51-mission-statement-examples-from-the-worlds-best-companies/"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8.jfif"/></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xmlns="" id="{E8FBFAA6-7D53-4F46-B4FA-B6E25AA48337}"/>
              </a:ext>
            </a:extLst>
          </p:cNvPr>
          <p:cNvSpPr txBox="1">
            <a:spLocks/>
          </p:cNvSpPr>
          <p:nvPr/>
        </p:nvSpPr>
        <p:spPr bwMode="auto">
          <a:xfrm>
            <a:off x="983432" y="3749668"/>
            <a:ext cx="10657184" cy="2127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Introducing Strategy and </a:t>
            </a:r>
            <a:r>
              <a:rPr lang="en-GB" altLang="en-US" sz="4000">
                <a:solidFill>
                  <a:srgbClr val="FFFF00"/>
                </a:solidFill>
              </a:rPr>
              <a:t>Strategic Management</a:t>
            </a:r>
            <a:endParaRPr lang="en-GB" altLang="en-US" dirty="0">
              <a:solidFill>
                <a:schemeClr val="tx1"/>
              </a:solidFill>
            </a:endParaRPr>
          </a:p>
        </p:txBody>
      </p:sp>
      <p:sp>
        <p:nvSpPr>
          <p:cNvPr id="7" name="Subtitle 4">
            <a:extLst>
              <a:ext uri="{FF2B5EF4-FFF2-40B4-BE49-F238E27FC236}">
                <a16:creationId xmlns:a16="http://schemas.microsoft.com/office/drawing/2014/main" xmlns=""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Module</a:t>
            </a:r>
          </a:p>
        </p:txBody>
      </p:sp>
      <p:sp>
        <p:nvSpPr>
          <p:cNvPr id="3" name="Content Placeholder 2"/>
          <p:cNvSpPr>
            <a:spLocks noGrp="1"/>
          </p:cNvSpPr>
          <p:nvPr>
            <p:ph idx="1"/>
          </p:nvPr>
        </p:nvSpPr>
        <p:spPr/>
        <p:txBody>
          <a:bodyPr/>
          <a:lstStyle/>
          <a:p>
            <a:pPr marL="514350" indent="-457200"/>
            <a:r>
              <a:rPr lang="en-GB" dirty="0"/>
              <a:t>Key Topics covered per week</a:t>
            </a:r>
          </a:p>
          <a:p>
            <a:pPr marL="514350" indent="-457200"/>
            <a:r>
              <a:rPr lang="en-GB" dirty="0"/>
              <a:t>Materials </a:t>
            </a:r>
          </a:p>
          <a:p>
            <a:pPr marL="514350" indent="-457200"/>
            <a:r>
              <a:rPr lang="en-GB" dirty="0"/>
              <a:t>Assignment Brief</a:t>
            </a:r>
          </a:p>
          <a:p>
            <a:pPr marL="514350" indent="-457200"/>
            <a:r>
              <a:rPr lang="en-GB" dirty="0"/>
              <a:t>Virtual Code of Conduct</a:t>
            </a:r>
          </a:p>
          <a:p>
            <a:pPr marL="57150" indent="0">
              <a:buNone/>
            </a:pPr>
            <a:endParaRPr lang="en-GB" dirty="0"/>
          </a:p>
          <a:p>
            <a:endParaRPr lang="en-GB" dirty="0"/>
          </a:p>
        </p:txBody>
      </p:sp>
    </p:spTree>
    <p:extLst>
      <p:ext uri="{BB962C8B-B14F-4D97-AF65-F5344CB8AC3E}">
        <p14:creationId xmlns:p14="http://schemas.microsoft.com/office/powerpoint/2010/main" val="77913717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3773" y="112004"/>
            <a:ext cx="11882651" cy="5517423"/>
          </a:xfrm>
          <a:prstGeom prst="rect">
            <a:avLst/>
          </a:prstGeom>
        </p:spPr>
      </p:pic>
      <p:sp>
        <p:nvSpPr>
          <p:cNvPr id="5" name="Content Placeholder 2"/>
          <p:cNvSpPr>
            <a:spLocks noGrp="1"/>
          </p:cNvSpPr>
          <p:nvPr>
            <p:ph idx="1"/>
          </p:nvPr>
        </p:nvSpPr>
        <p:spPr>
          <a:xfrm>
            <a:off x="5240740" y="1995986"/>
            <a:ext cx="6669205" cy="2125638"/>
          </a:xfrm>
        </p:spPr>
        <p:txBody>
          <a:bodyPr/>
          <a:lstStyle/>
          <a:p>
            <a:pPr marL="514350" indent="-457200"/>
            <a:r>
              <a:rPr lang="en-GB" b="1" dirty="0">
                <a:solidFill>
                  <a:schemeClr val="accent2">
                    <a:lumMod val="60000"/>
                    <a:lumOff val="40000"/>
                  </a:schemeClr>
                </a:solidFill>
              </a:rPr>
              <a:t>Key Topics covered per week</a:t>
            </a:r>
          </a:p>
          <a:p>
            <a:pPr marL="514350" indent="-457200"/>
            <a:r>
              <a:rPr lang="en-GB" b="1" dirty="0">
                <a:solidFill>
                  <a:schemeClr val="accent2">
                    <a:lumMod val="60000"/>
                    <a:lumOff val="40000"/>
                  </a:schemeClr>
                </a:solidFill>
              </a:rPr>
              <a:t>Materials </a:t>
            </a:r>
          </a:p>
          <a:p>
            <a:pPr marL="514350" indent="-457200"/>
            <a:r>
              <a:rPr lang="en-GB" b="1" dirty="0">
                <a:solidFill>
                  <a:schemeClr val="accent2">
                    <a:lumMod val="60000"/>
                    <a:lumOff val="40000"/>
                  </a:schemeClr>
                </a:solidFill>
              </a:rPr>
              <a:t>Assignment Brief</a:t>
            </a:r>
          </a:p>
          <a:p>
            <a:pPr marL="514350" indent="-457200"/>
            <a:r>
              <a:rPr lang="en-GB" b="1" dirty="0">
                <a:solidFill>
                  <a:schemeClr val="accent2">
                    <a:lumMod val="60000"/>
                    <a:lumOff val="40000"/>
                  </a:schemeClr>
                </a:solidFill>
              </a:rPr>
              <a:t>Virtual Code of Conduct</a:t>
            </a:r>
          </a:p>
          <a:p>
            <a:pPr marL="57150" indent="0">
              <a:buNone/>
            </a:pPr>
            <a:endParaRPr lang="en-GB" b="1" dirty="0">
              <a:solidFill>
                <a:schemeClr val="accent2">
                  <a:lumMod val="60000"/>
                  <a:lumOff val="40000"/>
                </a:schemeClr>
              </a:solidFill>
            </a:endParaRPr>
          </a:p>
          <a:p>
            <a:endParaRPr lang="en-GB" b="1" dirty="0">
              <a:solidFill>
                <a:schemeClr val="accent2">
                  <a:lumMod val="60000"/>
                  <a:lumOff val="40000"/>
                </a:schemeClr>
              </a:solidFill>
            </a:endParaRPr>
          </a:p>
        </p:txBody>
      </p:sp>
      <p:sp>
        <p:nvSpPr>
          <p:cNvPr id="6" name="Title 1"/>
          <p:cNvSpPr>
            <a:spLocks noGrp="1"/>
          </p:cNvSpPr>
          <p:nvPr>
            <p:ph type="title"/>
          </p:nvPr>
        </p:nvSpPr>
        <p:spPr>
          <a:xfrm>
            <a:off x="618699" y="112003"/>
            <a:ext cx="10972800" cy="1143000"/>
          </a:xfrm>
        </p:spPr>
        <p:txBody>
          <a:bodyPr/>
          <a:lstStyle/>
          <a:p>
            <a:r>
              <a:rPr lang="en-GB" b="1" dirty="0">
                <a:solidFill>
                  <a:schemeClr val="accent2">
                    <a:lumMod val="60000"/>
                    <a:lumOff val="40000"/>
                  </a:schemeClr>
                </a:solidFill>
              </a:rPr>
              <a:t>Introduction to the Module</a:t>
            </a:r>
          </a:p>
        </p:txBody>
      </p:sp>
    </p:spTree>
    <p:extLst>
      <p:ext uri="{BB962C8B-B14F-4D97-AF65-F5344CB8AC3E}">
        <p14:creationId xmlns:p14="http://schemas.microsoft.com/office/powerpoint/2010/main" val="39747852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6387E0-7873-7643-B10F-EF5254558214}"/>
              </a:ext>
            </a:extLst>
          </p:cNvPr>
          <p:cNvSpPr>
            <a:spLocks noGrp="1"/>
          </p:cNvSpPr>
          <p:nvPr>
            <p:ph type="title"/>
          </p:nvPr>
        </p:nvSpPr>
        <p:spPr>
          <a:xfrm>
            <a:off x="609600" y="13316"/>
            <a:ext cx="10972800" cy="1143000"/>
          </a:xfrm>
        </p:spPr>
        <p:txBody>
          <a:bodyPr>
            <a:normAutofit/>
          </a:bodyPr>
          <a:lstStyle/>
          <a:p>
            <a:r>
              <a:rPr lang="en-US" b="1" dirty="0">
                <a:solidFill>
                  <a:srgbClr val="0070C0"/>
                </a:solidFill>
                <a:latin typeface="Corbel" panose="020B0503020204020204" pitchFamily="34" charset="0"/>
              </a:rPr>
              <a:t>Learning Outcomes</a:t>
            </a:r>
          </a:p>
        </p:txBody>
      </p:sp>
      <p:sp>
        <p:nvSpPr>
          <p:cNvPr id="5" name="Title 1">
            <a:extLst>
              <a:ext uri="{FF2B5EF4-FFF2-40B4-BE49-F238E27FC236}">
                <a16:creationId xmlns:a16="http://schemas.microsoft.com/office/drawing/2014/main" xmlns="" id="{5E6387E0-7873-7643-B10F-EF5254558214}"/>
              </a:ext>
            </a:extLst>
          </p:cNvPr>
          <p:cNvSpPr txBox="1">
            <a:spLocks/>
          </p:cNvSpPr>
          <p:nvPr/>
        </p:nvSpPr>
        <p:spPr>
          <a:xfrm>
            <a:off x="609600" y="1366718"/>
            <a:ext cx="10972800" cy="3423646"/>
          </a:xfrm>
          <a:prstGeom prst="rect">
            <a:avLst/>
          </a:prstGeom>
        </p:spPr>
        <p:txBody>
          <a:bodyPr vert="horz" lIns="91440" tIns="45720" rIns="91440" bIns="45720" rtlCol="0" anchor="ctr">
            <a:noAutofit/>
          </a:bodyPr>
          <a:lstStyle>
            <a:lvl1pPr algn="ctr" defTabSz="685800" rtl="0" eaLnBrk="1" latinLnBrk="0" hangingPunct="1">
              <a:spcBef>
                <a:spcPct val="0"/>
              </a:spcBef>
              <a:buNone/>
              <a:defRPr sz="3300" kern="1200">
                <a:solidFill>
                  <a:schemeClr val="tx1"/>
                </a:solidFill>
                <a:latin typeface="+mj-lt"/>
                <a:ea typeface="+mj-ea"/>
                <a:cs typeface="+mj-cs"/>
              </a:defRPr>
            </a:lvl1pPr>
          </a:lstStyle>
          <a:p>
            <a:pPr algn="just"/>
            <a:r>
              <a:rPr lang="en-GB" sz="2000" b="1" dirty="0"/>
              <a:t>Upon the successful completion of this module, the student should be able to demonstrate the ability to: </a:t>
            </a:r>
          </a:p>
          <a:p>
            <a:pPr algn="just"/>
            <a:endParaRPr lang="en-GB" sz="2000" b="1" dirty="0"/>
          </a:p>
          <a:p>
            <a:pPr marL="514350" lvl="0" indent="-514350" algn="just">
              <a:buFont typeface="+mj-lt"/>
              <a:buAutoNum type="arabicPeriod"/>
            </a:pPr>
            <a:r>
              <a:rPr lang="en-GB" sz="2000" dirty="0"/>
              <a:t>Synthesise the relationship between the external context of an organisation and its internal context and their impact on its strategies;</a:t>
            </a:r>
          </a:p>
          <a:p>
            <a:pPr marL="457200" lvl="0" indent="-457200" algn="just">
              <a:buFont typeface="+mj-lt"/>
              <a:buAutoNum type="arabicPeriod"/>
            </a:pPr>
            <a:endParaRPr lang="en-GB" sz="2000" dirty="0"/>
          </a:p>
          <a:p>
            <a:pPr marL="514350" lvl="0" indent="-514350" algn="just">
              <a:buFont typeface="+mj-lt"/>
              <a:buAutoNum type="arabicPeriod"/>
            </a:pPr>
            <a:r>
              <a:rPr lang="en-GB" sz="2000" dirty="0"/>
              <a:t>Critically evaluate competitive and development strategies, in the context of contemporary strategic management issues;</a:t>
            </a:r>
          </a:p>
          <a:p>
            <a:pPr marL="457200" lvl="0" indent="-457200" algn="just">
              <a:buFont typeface="+mj-lt"/>
              <a:buAutoNum type="arabicPeriod"/>
            </a:pPr>
            <a:endParaRPr lang="en-GB" sz="2000" dirty="0"/>
          </a:p>
          <a:p>
            <a:pPr marL="514350" lvl="0" indent="-514350" algn="just">
              <a:buFont typeface="+mj-lt"/>
              <a:buAutoNum type="arabicPeriod"/>
            </a:pPr>
            <a:r>
              <a:rPr lang="en-GB" sz="2000" dirty="0"/>
              <a:t>Assess the factors that must be considered in strategy implementation.</a:t>
            </a:r>
          </a:p>
        </p:txBody>
      </p:sp>
    </p:spTree>
    <p:extLst>
      <p:ext uri="{BB962C8B-B14F-4D97-AF65-F5344CB8AC3E}">
        <p14:creationId xmlns:p14="http://schemas.microsoft.com/office/powerpoint/2010/main" val="27159221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605" y="116632"/>
            <a:ext cx="10972800" cy="490066"/>
          </a:xfrm>
        </p:spPr>
        <p:txBody>
          <a:bodyPr>
            <a:normAutofit fontScale="90000"/>
          </a:bodyPr>
          <a:lstStyle/>
          <a:p>
            <a:r>
              <a:rPr lang="en-GB" dirty="0"/>
              <a:t>Key Topics per Week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29158279"/>
              </p:ext>
            </p:extLst>
          </p:nvPr>
        </p:nvGraphicFramePr>
        <p:xfrm>
          <a:off x="13532" y="620688"/>
          <a:ext cx="12192000" cy="5112570"/>
        </p:xfrm>
        <a:graphic>
          <a:graphicData uri="http://schemas.openxmlformats.org/drawingml/2006/table">
            <a:tbl>
              <a:tblPr firstRow="1" bandRow="1">
                <a:tableStyleId>{5C22544A-7EE6-4342-B048-85BDC9FD1C3A}</a:tableStyleId>
              </a:tblPr>
              <a:tblGrid>
                <a:gridCol w="2585285">
                  <a:extLst>
                    <a:ext uri="{9D8B030D-6E8A-4147-A177-3AD203B41FA5}">
                      <a16:colId xmlns:a16="http://schemas.microsoft.com/office/drawing/2014/main" xmlns="" val="3508980973"/>
                    </a:ext>
                  </a:extLst>
                </a:gridCol>
                <a:gridCol w="9606715">
                  <a:extLst>
                    <a:ext uri="{9D8B030D-6E8A-4147-A177-3AD203B41FA5}">
                      <a16:colId xmlns:a16="http://schemas.microsoft.com/office/drawing/2014/main" xmlns="" val="2941425508"/>
                    </a:ext>
                  </a:extLst>
                </a:gridCol>
              </a:tblGrid>
              <a:tr h="432048">
                <a:tc>
                  <a:txBody>
                    <a:bodyPr/>
                    <a:lstStyle/>
                    <a:p>
                      <a:r>
                        <a:rPr lang="en-GB" sz="2000" dirty="0"/>
                        <a:t>WEEK</a:t>
                      </a:r>
                    </a:p>
                  </a:txBody>
                  <a:tcPr marL="121920" marR="121920"/>
                </a:tc>
                <a:tc>
                  <a:txBody>
                    <a:bodyPr/>
                    <a:lstStyle/>
                    <a:p>
                      <a:r>
                        <a:rPr lang="en-GB" sz="2000" dirty="0"/>
                        <a:t>TOPICS</a:t>
                      </a:r>
                    </a:p>
                  </a:txBody>
                  <a:tcPr marL="121920" marR="121920"/>
                </a:tc>
                <a:extLst>
                  <a:ext uri="{0D108BD9-81ED-4DB2-BD59-A6C34878D82A}">
                    <a16:rowId xmlns:a16="http://schemas.microsoft.com/office/drawing/2014/main" xmlns="" val="1455651282"/>
                  </a:ext>
                </a:extLst>
              </a:tr>
              <a:tr h="425502">
                <a:tc>
                  <a:txBody>
                    <a:bodyPr/>
                    <a:lstStyle/>
                    <a:p>
                      <a:r>
                        <a:rPr lang="en-GB" sz="2000" dirty="0"/>
                        <a:t>WEEK 1</a:t>
                      </a:r>
                    </a:p>
                  </a:txBody>
                  <a:tcPr marL="121920" marR="121920"/>
                </a:tc>
                <a:tc>
                  <a:txBody>
                    <a:bodyPr/>
                    <a:lstStyle/>
                    <a:p>
                      <a:r>
                        <a:rPr lang="en-GB" sz="2000" dirty="0"/>
                        <a:t>Introduction and</a:t>
                      </a:r>
                      <a:r>
                        <a:rPr lang="en-GB" sz="2000" baseline="0" dirty="0"/>
                        <a:t> Overview of Strategic Management </a:t>
                      </a:r>
                      <a:endParaRPr lang="en-GB" sz="2000" dirty="0"/>
                    </a:p>
                  </a:txBody>
                  <a:tcPr marL="121920" marR="121920"/>
                </a:tc>
                <a:extLst>
                  <a:ext uri="{0D108BD9-81ED-4DB2-BD59-A6C34878D82A}">
                    <a16:rowId xmlns:a16="http://schemas.microsoft.com/office/drawing/2014/main" xmlns="" val="1378505061"/>
                  </a:ext>
                </a:extLst>
              </a:tr>
              <a:tr h="425502">
                <a:tc>
                  <a:txBody>
                    <a:bodyPr/>
                    <a:lstStyle/>
                    <a:p>
                      <a:r>
                        <a:rPr lang="en-GB" sz="2000" dirty="0"/>
                        <a:t>WEEK 2</a:t>
                      </a:r>
                    </a:p>
                  </a:txBody>
                  <a:tcPr marL="121920" marR="121920"/>
                </a:tc>
                <a:tc>
                  <a:txBody>
                    <a:bodyPr/>
                    <a:lstStyle/>
                    <a:p>
                      <a:r>
                        <a:rPr lang="en-GB" sz="2000" dirty="0"/>
                        <a:t>Scanning</a:t>
                      </a:r>
                      <a:r>
                        <a:rPr lang="en-GB" sz="2000" baseline="0" dirty="0"/>
                        <a:t> External Environment &amp; Industry Analysis</a:t>
                      </a:r>
                      <a:endParaRPr lang="en-GB" sz="2000" dirty="0"/>
                    </a:p>
                  </a:txBody>
                  <a:tcPr marL="121920" marR="121920"/>
                </a:tc>
                <a:extLst>
                  <a:ext uri="{0D108BD9-81ED-4DB2-BD59-A6C34878D82A}">
                    <a16:rowId xmlns:a16="http://schemas.microsoft.com/office/drawing/2014/main" xmlns="" val="258109216"/>
                  </a:ext>
                </a:extLst>
              </a:tr>
              <a:tr h="425502">
                <a:tc>
                  <a:txBody>
                    <a:bodyPr/>
                    <a:lstStyle/>
                    <a:p>
                      <a:r>
                        <a:rPr lang="en-GB" sz="2000" dirty="0"/>
                        <a:t>WEEK 3</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Evaluating</a:t>
                      </a:r>
                      <a:r>
                        <a:rPr lang="en-GB" sz="2000" baseline="0" dirty="0"/>
                        <a:t> a Company’s Resources , Capabilities &amp; Competitiveness</a:t>
                      </a:r>
                      <a:endParaRPr lang="en-GB" sz="2000" dirty="0"/>
                    </a:p>
                  </a:txBody>
                  <a:tcPr marL="121920" marR="121920"/>
                </a:tc>
                <a:extLst>
                  <a:ext uri="{0D108BD9-81ED-4DB2-BD59-A6C34878D82A}">
                    <a16:rowId xmlns:a16="http://schemas.microsoft.com/office/drawing/2014/main" xmlns="" val="421082560"/>
                  </a:ext>
                </a:extLst>
              </a:tr>
              <a:tr h="425502">
                <a:tc>
                  <a:txBody>
                    <a:bodyPr/>
                    <a:lstStyle/>
                    <a:p>
                      <a:r>
                        <a:rPr lang="en-GB" sz="2000" dirty="0"/>
                        <a:t>WEEK 4</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Crafting</a:t>
                      </a:r>
                      <a:r>
                        <a:rPr lang="en-GB" sz="2000" baseline="0" dirty="0"/>
                        <a:t> a Business Strategy: 5 Generic Competitive Strategies </a:t>
                      </a:r>
                      <a:endParaRPr lang="en-GB" sz="2000" dirty="0"/>
                    </a:p>
                  </a:txBody>
                  <a:tcPr marL="121920" marR="121920"/>
                </a:tc>
                <a:extLst>
                  <a:ext uri="{0D108BD9-81ED-4DB2-BD59-A6C34878D82A}">
                    <a16:rowId xmlns:a16="http://schemas.microsoft.com/office/drawing/2014/main" xmlns="" val="1525412374"/>
                  </a:ext>
                </a:extLst>
              </a:tr>
              <a:tr h="42550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WEEK 5</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Crafting a Business Strategy: Diversification &amp; Multibusiness </a:t>
                      </a:r>
                    </a:p>
                  </a:txBody>
                  <a:tcPr marL="121920" marR="121920"/>
                </a:tc>
                <a:extLst>
                  <a:ext uri="{0D108BD9-81ED-4DB2-BD59-A6C34878D82A}">
                    <a16:rowId xmlns:a16="http://schemas.microsoft.com/office/drawing/2014/main" xmlns="" val="3590033289"/>
                  </a:ext>
                </a:extLst>
              </a:tr>
              <a:tr h="42550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WEEK 6</a:t>
                      </a:r>
                    </a:p>
                  </a:txBody>
                  <a:tcPr marL="121920" marR="121920">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Strategy Formulation </a:t>
                      </a:r>
                    </a:p>
                  </a:txBody>
                  <a:tcPr marL="121920" marR="121920">
                    <a:noFill/>
                  </a:tcPr>
                </a:tc>
                <a:extLst>
                  <a:ext uri="{0D108BD9-81ED-4DB2-BD59-A6C34878D82A}">
                    <a16:rowId xmlns:a16="http://schemas.microsoft.com/office/drawing/2014/main" xmlns="" val="1217383239"/>
                  </a:ext>
                </a:extLst>
              </a:tr>
              <a:tr h="42550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WEEK 7</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Strategy Implementation / Execution</a:t>
                      </a:r>
                    </a:p>
                  </a:txBody>
                  <a:tcPr marL="121920" marR="121920"/>
                </a:tc>
                <a:extLst>
                  <a:ext uri="{0D108BD9-81ED-4DB2-BD59-A6C34878D82A}">
                    <a16:rowId xmlns:a16="http://schemas.microsoft.com/office/drawing/2014/main" xmlns="" val="3522238081"/>
                  </a:ext>
                </a:extLst>
              </a:tr>
              <a:tr h="425502">
                <a:tc>
                  <a:txBody>
                    <a:bodyPr/>
                    <a:lstStyle/>
                    <a:p>
                      <a:r>
                        <a:rPr lang="en-GB" sz="2000" dirty="0"/>
                        <a:t>WEEK 8</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Ethics,</a:t>
                      </a:r>
                      <a:r>
                        <a:rPr lang="en-GB" sz="2000" baseline="0" dirty="0"/>
                        <a:t> Corporate Social Responsibility, Sustainability &amp; Strategy</a:t>
                      </a:r>
                      <a:endParaRPr lang="en-GB" sz="2000" dirty="0"/>
                    </a:p>
                  </a:txBody>
                  <a:tcPr marL="121920" marR="121920"/>
                </a:tc>
                <a:extLst>
                  <a:ext uri="{0D108BD9-81ED-4DB2-BD59-A6C34878D82A}">
                    <a16:rowId xmlns:a16="http://schemas.microsoft.com/office/drawing/2014/main" xmlns="" val="307989824"/>
                  </a:ext>
                </a:extLst>
              </a:tr>
              <a:tr h="425502">
                <a:tc>
                  <a:txBody>
                    <a:bodyPr/>
                    <a:lstStyle/>
                    <a:p>
                      <a:r>
                        <a:rPr lang="en-GB" sz="2000" dirty="0"/>
                        <a:t>WEEK 9</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Evaluation and Control</a:t>
                      </a:r>
                    </a:p>
                  </a:txBody>
                  <a:tcPr marL="121920" marR="121920"/>
                </a:tc>
                <a:extLst>
                  <a:ext uri="{0D108BD9-81ED-4DB2-BD59-A6C34878D82A}">
                    <a16:rowId xmlns:a16="http://schemas.microsoft.com/office/drawing/2014/main" xmlns="" val="1382191698"/>
                  </a:ext>
                </a:extLst>
              </a:tr>
              <a:tr h="425502">
                <a:tc>
                  <a:txBody>
                    <a:bodyPr/>
                    <a:lstStyle/>
                    <a:p>
                      <a:r>
                        <a:rPr lang="en-GB" sz="2000" dirty="0"/>
                        <a:t>WEEK 10</a:t>
                      </a:r>
                    </a:p>
                  </a:txBody>
                  <a:tcPr marL="121920" marR="12192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Workshop</a:t>
                      </a:r>
                    </a:p>
                  </a:txBody>
                  <a:tcPr marL="121920" marR="121920"/>
                </a:tc>
                <a:extLst>
                  <a:ext uri="{0D108BD9-81ED-4DB2-BD59-A6C34878D82A}">
                    <a16:rowId xmlns:a16="http://schemas.microsoft.com/office/drawing/2014/main" xmlns="" val="3497332834"/>
                  </a:ext>
                </a:extLst>
              </a:tr>
              <a:tr h="425502">
                <a:tc>
                  <a:txBody>
                    <a:bodyPr/>
                    <a:lstStyle/>
                    <a:p>
                      <a:r>
                        <a:rPr lang="en-GB" sz="2000" dirty="0"/>
                        <a:t>WEEK 11</a:t>
                      </a:r>
                    </a:p>
                  </a:txBody>
                  <a:tcPr marL="121920" marR="121920">
                    <a:solidFill>
                      <a:schemeClr val="accent2">
                        <a:lumMod val="7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Assignment</a:t>
                      </a:r>
                      <a:r>
                        <a:rPr lang="en-GB" sz="2000" baseline="0" dirty="0"/>
                        <a:t> Submission</a:t>
                      </a:r>
                      <a:endParaRPr lang="en-GB" sz="2000" dirty="0"/>
                    </a:p>
                  </a:txBody>
                  <a:tcPr marL="121920" marR="121920">
                    <a:solidFill>
                      <a:schemeClr val="accent2">
                        <a:lumMod val="75000"/>
                      </a:schemeClr>
                    </a:solidFill>
                  </a:tcPr>
                </a:tc>
                <a:extLst>
                  <a:ext uri="{0D108BD9-81ED-4DB2-BD59-A6C34878D82A}">
                    <a16:rowId xmlns:a16="http://schemas.microsoft.com/office/drawing/2014/main" xmlns="" val="3822482138"/>
                  </a:ext>
                </a:extLst>
              </a:tr>
            </a:tbl>
          </a:graphicData>
        </a:graphic>
      </p:graphicFrame>
    </p:spTree>
    <p:extLst>
      <p:ext uri="{BB962C8B-B14F-4D97-AF65-F5344CB8AC3E}">
        <p14:creationId xmlns:p14="http://schemas.microsoft.com/office/powerpoint/2010/main" val="21584052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605" y="116632"/>
            <a:ext cx="10972800" cy="490066"/>
          </a:xfrm>
        </p:spPr>
        <p:txBody>
          <a:bodyPr>
            <a:normAutofit fontScale="90000"/>
          </a:bodyPr>
          <a:lstStyle/>
          <a:p>
            <a:r>
              <a:rPr lang="en-GB" dirty="0"/>
              <a:t>Key Topics per Week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41476958"/>
              </p:ext>
            </p:extLst>
          </p:nvPr>
        </p:nvGraphicFramePr>
        <p:xfrm>
          <a:off x="0" y="764704"/>
          <a:ext cx="12192000" cy="5213015"/>
        </p:xfrm>
        <a:graphic>
          <a:graphicData uri="http://schemas.openxmlformats.org/drawingml/2006/table">
            <a:tbl>
              <a:tblPr firstRow="1" bandRow="1">
                <a:tableStyleId>{5C22544A-7EE6-4342-B048-85BDC9FD1C3A}</a:tableStyleId>
              </a:tblPr>
              <a:tblGrid>
                <a:gridCol w="2585285">
                  <a:extLst>
                    <a:ext uri="{9D8B030D-6E8A-4147-A177-3AD203B41FA5}">
                      <a16:colId xmlns:a16="http://schemas.microsoft.com/office/drawing/2014/main" xmlns="" val="3508980973"/>
                    </a:ext>
                  </a:extLst>
                </a:gridCol>
                <a:gridCol w="9606715">
                  <a:extLst>
                    <a:ext uri="{9D8B030D-6E8A-4147-A177-3AD203B41FA5}">
                      <a16:colId xmlns:a16="http://schemas.microsoft.com/office/drawing/2014/main" xmlns="" val="2941425508"/>
                    </a:ext>
                  </a:extLst>
                </a:gridCol>
              </a:tblGrid>
              <a:tr h="416910">
                <a:tc>
                  <a:txBody>
                    <a:bodyPr/>
                    <a:lstStyle/>
                    <a:p>
                      <a:r>
                        <a:rPr lang="en-GB" sz="2000" dirty="0"/>
                        <a:t>WEEK</a:t>
                      </a:r>
                    </a:p>
                  </a:txBody>
                  <a:tcPr marL="121920" marR="121920"/>
                </a:tc>
                <a:tc>
                  <a:txBody>
                    <a:bodyPr/>
                    <a:lstStyle/>
                    <a:p>
                      <a:r>
                        <a:rPr lang="en-GB" sz="2000" dirty="0"/>
                        <a:t>TOPICS</a:t>
                      </a:r>
                    </a:p>
                  </a:txBody>
                  <a:tcPr marL="121920" marR="121920"/>
                </a:tc>
                <a:extLst>
                  <a:ext uri="{0D108BD9-81ED-4DB2-BD59-A6C34878D82A}">
                    <a16:rowId xmlns:a16="http://schemas.microsoft.com/office/drawing/2014/main" xmlns="" val="1455651282"/>
                  </a:ext>
                </a:extLst>
              </a:tr>
              <a:tr h="410594">
                <a:tc>
                  <a:txBody>
                    <a:bodyPr/>
                    <a:lstStyle/>
                    <a:p>
                      <a:r>
                        <a:rPr lang="en-GB" sz="2000" dirty="0"/>
                        <a:t>WEEK 1</a:t>
                      </a:r>
                    </a:p>
                  </a:txBody>
                  <a:tcPr marL="121920" marR="121920"/>
                </a:tc>
                <a:tc>
                  <a:txBody>
                    <a:bodyPr/>
                    <a:lstStyle/>
                    <a:p>
                      <a:r>
                        <a:rPr lang="en-GB" sz="2000" dirty="0"/>
                        <a:t>Introduction and</a:t>
                      </a:r>
                      <a:r>
                        <a:rPr lang="en-GB" sz="2000" baseline="0" dirty="0"/>
                        <a:t> Overview of Strategic Management </a:t>
                      </a:r>
                      <a:endParaRPr lang="en-GB" sz="2000" dirty="0"/>
                    </a:p>
                  </a:txBody>
                  <a:tcPr marL="121920" marR="121920"/>
                </a:tc>
                <a:extLst>
                  <a:ext uri="{0D108BD9-81ED-4DB2-BD59-A6C34878D82A}">
                    <a16:rowId xmlns:a16="http://schemas.microsoft.com/office/drawing/2014/main" xmlns="" val="1378505061"/>
                  </a:ext>
                </a:extLst>
              </a:tr>
              <a:tr h="410594">
                <a:tc>
                  <a:txBody>
                    <a:bodyPr/>
                    <a:lstStyle/>
                    <a:p>
                      <a:r>
                        <a:rPr lang="en-GB" sz="2000" dirty="0">
                          <a:solidFill>
                            <a:schemeClr val="bg1"/>
                          </a:solidFill>
                        </a:rPr>
                        <a:t>WEEK 2</a:t>
                      </a:r>
                    </a:p>
                  </a:txBody>
                  <a:tcPr marL="121920" marR="121920">
                    <a:solidFill>
                      <a:schemeClr val="bg1"/>
                    </a:solidFill>
                  </a:tcPr>
                </a:tc>
                <a:tc>
                  <a:txBody>
                    <a:bodyPr/>
                    <a:lstStyle/>
                    <a:p>
                      <a:r>
                        <a:rPr lang="en-GB" sz="2000" dirty="0">
                          <a:solidFill>
                            <a:schemeClr val="bg1"/>
                          </a:solidFill>
                        </a:rPr>
                        <a:t>Scanning</a:t>
                      </a:r>
                      <a:r>
                        <a:rPr lang="en-GB" sz="2000" baseline="0" dirty="0">
                          <a:solidFill>
                            <a:schemeClr val="bg1"/>
                          </a:solidFill>
                        </a:rPr>
                        <a:t> External Environment &amp; Industry Analysis</a:t>
                      </a:r>
                      <a:endParaRPr lang="en-GB" sz="2000" dirty="0">
                        <a:solidFill>
                          <a:schemeClr val="bg1"/>
                        </a:solidFill>
                      </a:endParaRPr>
                    </a:p>
                  </a:txBody>
                  <a:tcPr marL="121920" marR="121920">
                    <a:solidFill>
                      <a:schemeClr val="bg1"/>
                    </a:solidFill>
                  </a:tcPr>
                </a:tc>
                <a:extLst>
                  <a:ext uri="{0D108BD9-81ED-4DB2-BD59-A6C34878D82A}">
                    <a16:rowId xmlns:a16="http://schemas.microsoft.com/office/drawing/2014/main" xmlns="" val="258109216"/>
                  </a:ext>
                </a:extLst>
              </a:tr>
              <a:tr h="690165">
                <a:tc>
                  <a:txBody>
                    <a:bodyPr/>
                    <a:lstStyle/>
                    <a:p>
                      <a:r>
                        <a:rPr lang="en-GB" sz="2000" dirty="0">
                          <a:solidFill>
                            <a:schemeClr val="bg1"/>
                          </a:solidFill>
                        </a:rPr>
                        <a:t>WEEK 3</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Evaluating</a:t>
                      </a:r>
                      <a:r>
                        <a:rPr lang="en-GB" sz="2000" baseline="0" dirty="0">
                          <a:solidFill>
                            <a:schemeClr val="bg1"/>
                          </a:solidFill>
                        </a:rPr>
                        <a:t> a Company’s Resources , Capabilities &amp; Competitiveness</a:t>
                      </a:r>
                      <a:endParaRPr lang="en-GB" sz="2000" dirty="0">
                        <a:solidFill>
                          <a:schemeClr val="bg1"/>
                        </a:solidFill>
                      </a:endParaRPr>
                    </a:p>
                  </a:txBody>
                  <a:tcPr marL="121920" marR="121920">
                    <a:solidFill>
                      <a:schemeClr val="bg1"/>
                    </a:solidFill>
                  </a:tcPr>
                </a:tc>
                <a:extLst>
                  <a:ext uri="{0D108BD9-81ED-4DB2-BD59-A6C34878D82A}">
                    <a16:rowId xmlns:a16="http://schemas.microsoft.com/office/drawing/2014/main" xmlns="" val="421082560"/>
                  </a:ext>
                </a:extLst>
              </a:tr>
              <a:tr h="410594">
                <a:tc>
                  <a:txBody>
                    <a:bodyPr/>
                    <a:lstStyle/>
                    <a:p>
                      <a:r>
                        <a:rPr lang="en-GB" sz="2000" dirty="0">
                          <a:solidFill>
                            <a:schemeClr val="bg1"/>
                          </a:solidFill>
                        </a:rPr>
                        <a:t>WEEK 4</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Crafting</a:t>
                      </a:r>
                      <a:r>
                        <a:rPr lang="en-GB" sz="2000" baseline="0" dirty="0">
                          <a:solidFill>
                            <a:schemeClr val="bg1"/>
                          </a:solidFill>
                        </a:rPr>
                        <a:t> a Business Strategy: 5 Generic Competitive Strategies </a:t>
                      </a:r>
                      <a:endParaRPr lang="en-GB" sz="2000" dirty="0">
                        <a:solidFill>
                          <a:schemeClr val="bg1"/>
                        </a:solidFill>
                      </a:endParaRPr>
                    </a:p>
                  </a:txBody>
                  <a:tcPr marL="121920" marR="121920">
                    <a:solidFill>
                      <a:schemeClr val="bg1"/>
                    </a:solidFill>
                  </a:tcPr>
                </a:tc>
                <a:extLst>
                  <a:ext uri="{0D108BD9-81ED-4DB2-BD59-A6C34878D82A}">
                    <a16:rowId xmlns:a16="http://schemas.microsoft.com/office/drawing/2014/main" xmlns="" val="1525412374"/>
                  </a:ext>
                </a:extLst>
              </a:tr>
              <a:tr h="4105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WEEK 5</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Crafting a Business Strategy: Diversification &amp; Multibusiness </a:t>
                      </a:r>
                    </a:p>
                  </a:txBody>
                  <a:tcPr marL="121920" marR="121920">
                    <a:solidFill>
                      <a:schemeClr val="bg1"/>
                    </a:solidFill>
                  </a:tcPr>
                </a:tc>
                <a:extLst>
                  <a:ext uri="{0D108BD9-81ED-4DB2-BD59-A6C34878D82A}">
                    <a16:rowId xmlns:a16="http://schemas.microsoft.com/office/drawing/2014/main" xmlns="" val="3590033289"/>
                  </a:ext>
                </a:extLst>
              </a:tr>
              <a:tr h="4105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WEEK 6</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Strategy Formulation </a:t>
                      </a:r>
                    </a:p>
                  </a:txBody>
                  <a:tcPr marL="121920" marR="121920">
                    <a:solidFill>
                      <a:schemeClr val="bg1"/>
                    </a:solidFill>
                  </a:tcPr>
                </a:tc>
                <a:extLst>
                  <a:ext uri="{0D108BD9-81ED-4DB2-BD59-A6C34878D82A}">
                    <a16:rowId xmlns:a16="http://schemas.microsoft.com/office/drawing/2014/main" xmlns="" val="1217383239"/>
                  </a:ext>
                </a:extLst>
              </a:tr>
              <a:tr h="41059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WEEK 7</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latin typeface="+mn-lt"/>
                          <a:ea typeface="+mn-ea"/>
                          <a:cs typeface="+mn-cs"/>
                        </a:rPr>
                        <a:t>Strategy Implementation / Execution</a:t>
                      </a:r>
                    </a:p>
                  </a:txBody>
                  <a:tcPr marL="121920" marR="121920">
                    <a:solidFill>
                      <a:schemeClr val="bg1"/>
                    </a:solidFill>
                  </a:tcPr>
                </a:tc>
                <a:extLst>
                  <a:ext uri="{0D108BD9-81ED-4DB2-BD59-A6C34878D82A}">
                    <a16:rowId xmlns:a16="http://schemas.microsoft.com/office/drawing/2014/main" xmlns="" val="3522238081"/>
                  </a:ext>
                </a:extLst>
              </a:tr>
              <a:tr h="410594">
                <a:tc>
                  <a:txBody>
                    <a:bodyPr/>
                    <a:lstStyle/>
                    <a:p>
                      <a:r>
                        <a:rPr lang="en-GB" sz="2000" dirty="0">
                          <a:solidFill>
                            <a:schemeClr val="bg1"/>
                          </a:solidFill>
                        </a:rPr>
                        <a:t>WEEK 8</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Ethics,</a:t>
                      </a:r>
                      <a:r>
                        <a:rPr lang="en-GB" sz="2000" baseline="0" dirty="0">
                          <a:solidFill>
                            <a:schemeClr val="bg1"/>
                          </a:solidFill>
                        </a:rPr>
                        <a:t> Corporate Social Responsibility, Sustainability &amp; Strategy</a:t>
                      </a:r>
                      <a:endParaRPr lang="en-GB" sz="2000" dirty="0">
                        <a:solidFill>
                          <a:schemeClr val="bg1"/>
                        </a:solidFill>
                      </a:endParaRPr>
                    </a:p>
                  </a:txBody>
                  <a:tcPr marL="121920" marR="121920">
                    <a:solidFill>
                      <a:schemeClr val="bg1"/>
                    </a:solidFill>
                  </a:tcPr>
                </a:tc>
                <a:extLst>
                  <a:ext uri="{0D108BD9-81ED-4DB2-BD59-A6C34878D82A}">
                    <a16:rowId xmlns:a16="http://schemas.microsoft.com/office/drawing/2014/main" xmlns="" val="307989824"/>
                  </a:ext>
                </a:extLst>
              </a:tr>
              <a:tr h="410594">
                <a:tc>
                  <a:txBody>
                    <a:bodyPr/>
                    <a:lstStyle/>
                    <a:p>
                      <a:r>
                        <a:rPr lang="en-GB" sz="2000" dirty="0">
                          <a:solidFill>
                            <a:schemeClr val="bg1"/>
                          </a:solidFill>
                        </a:rPr>
                        <a:t>WEEK 9</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Evaluation and Control</a:t>
                      </a:r>
                    </a:p>
                  </a:txBody>
                  <a:tcPr marL="121920" marR="121920">
                    <a:solidFill>
                      <a:schemeClr val="bg1"/>
                    </a:solidFill>
                  </a:tcPr>
                </a:tc>
                <a:extLst>
                  <a:ext uri="{0D108BD9-81ED-4DB2-BD59-A6C34878D82A}">
                    <a16:rowId xmlns:a16="http://schemas.microsoft.com/office/drawing/2014/main" xmlns="" val="1382191698"/>
                  </a:ext>
                </a:extLst>
              </a:tr>
              <a:tr h="410594">
                <a:tc>
                  <a:txBody>
                    <a:bodyPr/>
                    <a:lstStyle/>
                    <a:p>
                      <a:r>
                        <a:rPr lang="en-GB" sz="2000" dirty="0">
                          <a:solidFill>
                            <a:schemeClr val="bg1"/>
                          </a:solidFill>
                        </a:rPr>
                        <a:t>WEEK 10</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Workshop</a:t>
                      </a:r>
                    </a:p>
                  </a:txBody>
                  <a:tcPr marL="121920" marR="121920">
                    <a:solidFill>
                      <a:schemeClr val="bg1"/>
                    </a:solidFill>
                  </a:tcPr>
                </a:tc>
                <a:extLst>
                  <a:ext uri="{0D108BD9-81ED-4DB2-BD59-A6C34878D82A}">
                    <a16:rowId xmlns:a16="http://schemas.microsoft.com/office/drawing/2014/main" xmlns="" val="3497332834"/>
                  </a:ext>
                </a:extLst>
              </a:tr>
              <a:tr h="410594">
                <a:tc>
                  <a:txBody>
                    <a:bodyPr/>
                    <a:lstStyle/>
                    <a:p>
                      <a:r>
                        <a:rPr lang="en-GB" sz="2000" dirty="0">
                          <a:solidFill>
                            <a:schemeClr val="bg1"/>
                          </a:solidFill>
                        </a:rPr>
                        <a:t>WEEK 11</a:t>
                      </a:r>
                    </a:p>
                  </a:txBody>
                  <a:tcPr marL="121920" marR="121920">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Assignment</a:t>
                      </a:r>
                      <a:r>
                        <a:rPr lang="en-GB" sz="2000" baseline="0" dirty="0">
                          <a:solidFill>
                            <a:schemeClr val="bg1"/>
                          </a:solidFill>
                        </a:rPr>
                        <a:t> Submission</a:t>
                      </a:r>
                      <a:endParaRPr lang="en-GB" sz="2000" dirty="0">
                        <a:solidFill>
                          <a:schemeClr val="bg1"/>
                        </a:solidFill>
                      </a:endParaRPr>
                    </a:p>
                  </a:txBody>
                  <a:tcPr marL="121920" marR="121920">
                    <a:solidFill>
                      <a:schemeClr val="bg1"/>
                    </a:solidFill>
                  </a:tcPr>
                </a:tc>
                <a:extLst>
                  <a:ext uri="{0D108BD9-81ED-4DB2-BD59-A6C34878D82A}">
                    <a16:rowId xmlns:a16="http://schemas.microsoft.com/office/drawing/2014/main" xmlns="" val="3822482138"/>
                  </a:ext>
                </a:extLst>
              </a:tr>
            </a:tbl>
          </a:graphicData>
        </a:graphic>
      </p:graphicFrame>
    </p:spTree>
    <p:extLst>
      <p:ext uri="{BB962C8B-B14F-4D97-AF65-F5344CB8AC3E}">
        <p14:creationId xmlns:p14="http://schemas.microsoft.com/office/powerpoint/2010/main" val="315419896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52670A-17AE-9B2E-A031-9601BA73D7BA}"/>
              </a:ext>
            </a:extLst>
          </p:cNvPr>
          <p:cNvSpPr>
            <a:spLocks noGrp="1"/>
          </p:cNvSpPr>
          <p:nvPr>
            <p:ph type="title"/>
          </p:nvPr>
        </p:nvSpPr>
        <p:spPr>
          <a:xfrm>
            <a:off x="609600" y="274638"/>
            <a:ext cx="10972800" cy="737416"/>
          </a:xfrm>
        </p:spPr>
        <p:txBody>
          <a:bodyPr anchor="ctr">
            <a:normAutofit fontScale="90000"/>
          </a:bodyPr>
          <a:lstStyle/>
          <a:p>
            <a:r>
              <a:rPr lang="en-US" b="1" dirty="0"/>
              <a:t>Attendance</a:t>
            </a:r>
          </a:p>
        </p:txBody>
      </p:sp>
      <p:sp>
        <p:nvSpPr>
          <p:cNvPr id="3" name="Content Placeholder 2">
            <a:extLst>
              <a:ext uri="{FF2B5EF4-FFF2-40B4-BE49-F238E27FC236}">
                <a16:creationId xmlns:a16="http://schemas.microsoft.com/office/drawing/2014/main" xmlns="" id="{BFBB9073-FD69-E21F-7C39-303CB6B105A7}"/>
              </a:ext>
            </a:extLst>
          </p:cNvPr>
          <p:cNvSpPr>
            <a:spLocks noGrp="1"/>
          </p:cNvSpPr>
          <p:nvPr>
            <p:ph sz="half" idx="1"/>
          </p:nvPr>
        </p:nvSpPr>
        <p:spPr>
          <a:xfrm>
            <a:off x="609600" y="1331651"/>
            <a:ext cx="5384800" cy="4257591"/>
          </a:xfrm>
        </p:spPr>
        <p:txBody>
          <a:bodyPr>
            <a:normAutofit lnSpcReduction="10000"/>
          </a:bodyPr>
          <a:lstStyle/>
          <a:p>
            <a:pPr>
              <a:lnSpc>
                <a:spcPct val="90000"/>
              </a:lnSpc>
              <a:defRPr/>
            </a:pPr>
            <a:r>
              <a:rPr lang="en-GB" sz="1900" dirty="0"/>
              <a:t>Students are required to attend all term classes.</a:t>
            </a:r>
          </a:p>
          <a:p>
            <a:pPr marL="0" indent="0">
              <a:lnSpc>
                <a:spcPct val="90000"/>
              </a:lnSpc>
              <a:buNone/>
              <a:defRPr/>
            </a:pPr>
            <a:endParaRPr lang="en-GB" sz="1900" dirty="0"/>
          </a:p>
          <a:p>
            <a:pPr>
              <a:lnSpc>
                <a:spcPct val="90000"/>
              </a:lnSpc>
              <a:defRPr/>
            </a:pPr>
            <a:r>
              <a:rPr lang="en-GB" sz="1900" dirty="0"/>
              <a:t>Students will be marked LATE if </a:t>
            </a:r>
            <a:r>
              <a:rPr lang="en-GB" sz="1900" b="1" dirty="0"/>
              <a:t>arriving</a:t>
            </a:r>
            <a:r>
              <a:rPr lang="en-GB" sz="1900" dirty="0"/>
              <a:t> between 10 to 40 minutes after the beginning of their class. OR if</a:t>
            </a:r>
            <a:r>
              <a:rPr lang="en-GB" sz="1900" b="1" dirty="0"/>
              <a:t> leaving </a:t>
            </a:r>
            <a:r>
              <a:rPr lang="en-GB" sz="1900" dirty="0"/>
              <a:t>a class between 10 to 40 minutes before the end.</a:t>
            </a:r>
          </a:p>
          <a:p>
            <a:pPr marL="0" indent="0">
              <a:lnSpc>
                <a:spcPct val="90000"/>
              </a:lnSpc>
              <a:buNone/>
              <a:defRPr/>
            </a:pPr>
            <a:endParaRPr lang="en-GB" sz="1900" dirty="0"/>
          </a:p>
          <a:p>
            <a:pPr>
              <a:lnSpc>
                <a:spcPct val="90000"/>
              </a:lnSpc>
              <a:defRPr/>
            </a:pPr>
            <a:r>
              <a:rPr lang="en-GB" sz="1900" dirty="0"/>
              <a:t>Two late marks will be treated as an ABSENT mark.</a:t>
            </a:r>
          </a:p>
          <a:p>
            <a:pPr marL="0" indent="0">
              <a:lnSpc>
                <a:spcPct val="90000"/>
              </a:lnSpc>
              <a:buNone/>
              <a:defRPr/>
            </a:pPr>
            <a:endParaRPr lang="en-GB" sz="1900" dirty="0"/>
          </a:p>
          <a:p>
            <a:pPr>
              <a:lnSpc>
                <a:spcPct val="90000"/>
              </a:lnSpc>
              <a:defRPr/>
            </a:pPr>
            <a:r>
              <a:rPr lang="en-GB" sz="1900" dirty="0"/>
              <a:t>If your attendance mark is incorrect, only the </a:t>
            </a:r>
            <a:r>
              <a:rPr lang="en-GB" sz="1900" b="1" dirty="0"/>
              <a:t>lecturer</a:t>
            </a:r>
            <a:r>
              <a:rPr lang="en-GB" sz="1900" dirty="0"/>
              <a:t> can ask Student Services to change the mark.</a:t>
            </a:r>
          </a:p>
          <a:p>
            <a:pPr>
              <a:lnSpc>
                <a:spcPct val="90000"/>
              </a:lnSpc>
            </a:pPr>
            <a:endParaRPr lang="en-US" sz="1900" dirty="0"/>
          </a:p>
        </p:txBody>
      </p:sp>
      <p:pic>
        <p:nvPicPr>
          <p:cNvPr id="1026" name="Picture 2" descr="How Time Works | HowStuffWorks">
            <a:extLst>
              <a:ext uri="{FF2B5EF4-FFF2-40B4-BE49-F238E27FC236}">
                <a16:creationId xmlns:a16="http://schemas.microsoft.com/office/drawing/2014/main" xmlns="" id="{C0D34952-4915-7765-AF62-83FBAE5B3E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69" r="37482"/>
          <a:stretch/>
        </p:blipFill>
        <p:spPr bwMode="auto">
          <a:xfrm>
            <a:off x="6197600" y="1331651"/>
            <a:ext cx="5384800" cy="4257591"/>
          </a:xfrm>
          <a:prstGeom prst="rect">
            <a:avLst/>
          </a:prstGeom>
          <a:solidFill>
            <a:srgbClr val="FFFFFF"/>
          </a:solidFill>
        </p:spPr>
      </p:pic>
      <p:sp>
        <p:nvSpPr>
          <p:cNvPr id="4" name="Date Placeholder 3" hidden="1">
            <a:extLst>
              <a:ext uri="{FF2B5EF4-FFF2-40B4-BE49-F238E27FC236}">
                <a16:creationId xmlns:a16="http://schemas.microsoft.com/office/drawing/2014/main" xmlns="" id="{385CEB22-A9E2-9FFD-59AC-CCEFBD8405D5}"/>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04/06/2024</a:t>
            </a:fld>
            <a:endParaRPr lang="en-GB" altLang="en-US"/>
          </a:p>
        </p:txBody>
      </p:sp>
      <p:sp>
        <p:nvSpPr>
          <p:cNvPr id="5" name="Slide Number Placeholder 4" hidden="1">
            <a:extLst>
              <a:ext uri="{FF2B5EF4-FFF2-40B4-BE49-F238E27FC236}">
                <a16:creationId xmlns:a16="http://schemas.microsoft.com/office/drawing/2014/main" xmlns="" id="{2F51873B-3777-141F-8563-158269C8FCFC}"/>
              </a:ext>
            </a:extLst>
          </p:cNvPr>
          <p:cNvSpPr>
            <a:spLocks noGrp="1"/>
          </p:cNvSpPr>
          <p:nvPr>
            <p:ph type="sldNum" sz="quarter" idx="4294967295"/>
          </p:nvPr>
        </p:nvSpPr>
        <p:spPr>
          <a:xfrm>
            <a:off x="10608501" y="6380975"/>
            <a:ext cx="973899" cy="340503"/>
          </a:xfrm>
          <a:prstGeom prst="rect">
            <a:avLst/>
          </a:prstGeom>
        </p:spPr>
        <p:txBody>
          <a:bodyPr/>
          <a:lstStyle/>
          <a:p>
            <a:pPr>
              <a:spcAft>
                <a:spcPts val="600"/>
              </a:spcAft>
              <a:defRPr/>
            </a:pPr>
            <a:fld id="{E420D319-DD93-554E-8F0D-BBCEB2ABB842}"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75048032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xmlns="" id="{EDFD3A71-B2C7-F540-8768-182EF2A9D5DC}"/>
              </a:ext>
            </a:extLst>
          </p:cNvPr>
          <p:cNvSpPr>
            <a:spLocks noGrp="1"/>
          </p:cNvSpPr>
          <p:nvPr>
            <p:ph type="title"/>
          </p:nvPr>
        </p:nvSpPr>
        <p:spPr/>
        <p:txBody>
          <a:bodyPr/>
          <a:lstStyle/>
          <a:p>
            <a:pPr eaLnBrk="1" hangingPunct="1"/>
            <a:r>
              <a:rPr lang="en-GB" altLang="en-US" sz="3600" b="1" dirty="0"/>
              <a:t>Example: Class starts at 9.00am</a:t>
            </a:r>
            <a:r>
              <a:rPr lang="en-GB" altLang="en-US" b="1" dirty="0"/>
              <a:t/>
            </a:r>
            <a:br>
              <a:rPr lang="en-GB" altLang="en-US" b="1" dirty="0"/>
            </a:br>
            <a:endParaRPr lang="en-GB" altLang="en-US" b="1" dirty="0"/>
          </a:p>
        </p:txBody>
      </p:sp>
      <p:sp>
        <p:nvSpPr>
          <p:cNvPr id="3" name="Content Placeholder 2">
            <a:extLst>
              <a:ext uri="{FF2B5EF4-FFF2-40B4-BE49-F238E27FC236}">
                <a16:creationId xmlns:a16="http://schemas.microsoft.com/office/drawing/2014/main" xmlns="" id="{D6D9B477-02E8-AB45-A9D3-EA1B856AF2F7}"/>
              </a:ext>
            </a:extLst>
          </p:cNvPr>
          <p:cNvSpPr>
            <a:spLocks noGrp="1"/>
          </p:cNvSpPr>
          <p:nvPr>
            <p:ph idx="1"/>
          </p:nvPr>
        </p:nvSpPr>
        <p:spPr>
          <a:xfrm>
            <a:off x="609600" y="1600200"/>
            <a:ext cx="109728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xmlns=""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04/06/2024</a:t>
            </a:fld>
            <a:endParaRPr lang="en-GB" altLang="en-US"/>
          </a:p>
        </p:txBody>
      </p:sp>
      <p:sp>
        <p:nvSpPr>
          <p:cNvPr id="18436" name="Slide Number Placeholder 5">
            <a:extLst>
              <a:ext uri="{FF2B5EF4-FFF2-40B4-BE49-F238E27FC236}">
                <a16:creationId xmlns:a16="http://schemas.microsoft.com/office/drawing/2014/main" xmlns=""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336924018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xmlns=""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xmlns="" id="{DB47850C-3642-3647-08CF-588A0BC5A513}"/>
              </a:ext>
            </a:extLst>
          </p:cNvPr>
          <p:cNvSpPr>
            <a:spLocks noGrp="1"/>
          </p:cNvSpPr>
          <p:nvPr>
            <p:ph idx="1"/>
          </p:nvPr>
        </p:nvSpPr>
        <p:spPr>
          <a:xfrm>
            <a:off x="588433" y="1341438"/>
            <a:ext cx="10972800" cy="3916362"/>
          </a:xfrm>
        </p:spPr>
        <p:txBody>
          <a:bodyPr/>
          <a:lstStyle/>
          <a:p>
            <a:pPr eaLnBrk="1" hangingPunct="1"/>
            <a:r>
              <a:rPr lang="en-GB" altLang="en-US" sz="2400" dirty="0"/>
              <a:t>You</a:t>
            </a:r>
            <a:r>
              <a:rPr lang="en-GB" altLang="en-US" dirty="0"/>
              <a:t> </a:t>
            </a:r>
            <a:r>
              <a:rPr lang="en-GB" altLang="en-US" sz="2400" b="1" dirty="0"/>
              <a:t>MUST</a:t>
            </a:r>
            <a:r>
              <a:rPr lang="en-GB" altLang="en-US" sz="2400" dirty="0"/>
              <a: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xmlns=""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04/06/2024</a:t>
            </a:fld>
            <a:endParaRPr lang="en-GB" altLang="en-US"/>
          </a:p>
        </p:txBody>
      </p:sp>
      <p:sp>
        <p:nvSpPr>
          <p:cNvPr id="19460" name="Slide Number Placeholder 5">
            <a:extLst>
              <a:ext uri="{FF2B5EF4-FFF2-40B4-BE49-F238E27FC236}">
                <a16:creationId xmlns:a16="http://schemas.microsoft.com/office/drawing/2014/main" xmlns=""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348223065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xmlns=""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xmlns="" id="{2F8BC44B-0C60-9D3C-3E2C-9E61D6490870}"/>
              </a:ext>
            </a:extLst>
          </p:cNvPr>
          <p:cNvSpPr>
            <a:spLocks noGrp="1"/>
          </p:cNvSpPr>
          <p:nvPr>
            <p:ph idx="4294967295"/>
          </p:nvPr>
        </p:nvSpPr>
        <p:spPr>
          <a:xfrm>
            <a:off x="609600" y="1417638"/>
            <a:ext cx="10972800" cy="3916362"/>
          </a:xfrm>
          <a:prstGeom prst="rect">
            <a:avLst/>
          </a:prstGeo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xmlns="" id="{4117F5DE-5B47-4E94-8E44-E601C1CCE11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64651" y="1657350"/>
            <a:ext cx="1824567"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xmlns=""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7651" y="1920875"/>
            <a:ext cx="2506133"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xmlns=""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2700" y="3490913"/>
            <a:ext cx="2201333"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6895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xmlns=""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xmlns="" id="{DBAD96B3-29B0-B249-B9E5-39687FB864CE}"/>
              </a:ext>
            </a:extLst>
          </p:cNvPr>
          <p:cNvSpPr>
            <a:spLocks noGrp="1"/>
          </p:cNvSpPr>
          <p:nvPr>
            <p:ph type="body" idx="4294967295"/>
          </p:nvPr>
        </p:nvSpPr>
        <p:spPr>
          <a:xfrm>
            <a:off x="1007533" y="1600200"/>
            <a:ext cx="9965267" cy="3916363"/>
          </a:xfrm>
          <a:prstGeom prst="rect">
            <a:avLst/>
          </a:prstGeo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xmlns=""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04/06/2024</a:t>
            </a:fld>
            <a:endParaRPr lang="en-GB" altLang="en-US"/>
          </a:p>
        </p:txBody>
      </p:sp>
      <p:sp>
        <p:nvSpPr>
          <p:cNvPr id="21508" name="Slide Number Placeholder 2">
            <a:extLst>
              <a:ext uri="{FF2B5EF4-FFF2-40B4-BE49-F238E27FC236}">
                <a16:creationId xmlns:a16="http://schemas.microsoft.com/office/drawing/2014/main" xmlns="" id="{8E03D86D-13AF-57F1-904D-09F2898D8D41}"/>
              </a:ext>
            </a:extLst>
          </p:cNvPr>
          <p:cNvSpPr>
            <a:spLocks noGrp="1" noChangeArrowheads="1"/>
          </p:cNvSpPr>
          <p:nvPr>
            <p:ph type="sldNum" sz="quarter" idx="4294967295"/>
          </p:nvPr>
        </p:nvSpPr>
        <p:spPr bwMode="auto">
          <a:xfrm>
            <a:off x="10608733" y="6381751"/>
            <a:ext cx="973667" cy="339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defRPr/>
            </a:pPr>
            <a:fld id="{1B154F5C-D48F-F64E-8E4B-3224B1FA9E4E}" type="slidenum">
              <a:rPr lang="en-GB" altLang="en-US" smtClean="0"/>
              <a:pPr>
                <a:spcBef>
                  <a:spcPct val="0"/>
                </a:spcBef>
                <a:buFontTx/>
                <a:buNone/>
                <a:defRPr/>
              </a:pPr>
              <a:t>11</a:t>
            </a:fld>
            <a:endParaRPr lang="en-GB" altLang="en-US" sz="1200">
              <a:solidFill>
                <a:srgbClr val="898989"/>
              </a:solidFill>
            </a:endParaRPr>
          </a:p>
        </p:txBody>
      </p:sp>
    </p:spTree>
    <p:extLst>
      <p:ext uri="{BB962C8B-B14F-4D97-AF65-F5344CB8AC3E}">
        <p14:creationId xmlns:p14="http://schemas.microsoft.com/office/powerpoint/2010/main" val="242396562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noAutofit/>
          </a:bodyPr>
          <a:lstStyle/>
          <a:p>
            <a:r>
              <a:rPr lang="en-GB" sz="3600" b="1" dirty="0"/>
              <a:t>Books and Materials </a:t>
            </a:r>
          </a:p>
        </p:txBody>
      </p:sp>
      <p:sp>
        <p:nvSpPr>
          <p:cNvPr id="4" name="Content Placeholder 3"/>
          <p:cNvSpPr>
            <a:spLocks noGrp="1"/>
          </p:cNvSpPr>
          <p:nvPr>
            <p:ph idx="1"/>
          </p:nvPr>
        </p:nvSpPr>
        <p:spPr>
          <a:xfrm>
            <a:off x="609600" y="1600201"/>
            <a:ext cx="10972800" cy="4172802"/>
          </a:xfrm>
        </p:spPr>
        <p:txBody>
          <a:bodyPr>
            <a:normAutofit fontScale="77500" lnSpcReduction="20000"/>
          </a:bodyPr>
          <a:lstStyle/>
          <a:p>
            <a:r>
              <a:rPr lang="en-GB" dirty="0"/>
              <a:t>Johnson, G. and Scholes, K., Exploring Strategy, Harlow: FT Prentice Hall, 2010 </a:t>
            </a:r>
          </a:p>
          <a:p>
            <a:r>
              <a:rPr lang="en-GB" dirty="0"/>
              <a:t>Lynch, R., Corporate Strategy, Harlow: FT Prentice Hall, 2010.</a:t>
            </a:r>
          </a:p>
          <a:p>
            <a:r>
              <a:rPr lang="en-GB" dirty="0" err="1"/>
              <a:t>Mintzberg</a:t>
            </a:r>
            <a:r>
              <a:rPr lang="en-GB" dirty="0"/>
              <a:t>, H., </a:t>
            </a:r>
            <a:r>
              <a:rPr lang="en-GB" dirty="0" err="1"/>
              <a:t>Ahlstrand</a:t>
            </a:r>
            <a:r>
              <a:rPr lang="en-GB" dirty="0"/>
              <a:t>, B., and </a:t>
            </a:r>
            <a:r>
              <a:rPr lang="en-GB" dirty="0" err="1"/>
              <a:t>Lampel</a:t>
            </a:r>
            <a:r>
              <a:rPr lang="en-GB" dirty="0"/>
              <a:t>, J. Strategy Safari: The Complete Guide Through the Wilds of Strategic Management, Harlow: FT Prentice Hall, 2008. </a:t>
            </a:r>
          </a:p>
          <a:p>
            <a:r>
              <a:rPr lang="en-GB" dirty="0"/>
              <a:t>Hayes, J., The Theory and Practice of Change Management, Palgrave, 2010 </a:t>
            </a:r>
          </a:p>
          <a:p>
            <a:r>
              <a:rPr lang="en-GB" dirty="0" err="1"/>
              <a:t>Ridderstral</a:t>
            </a:r>
            <a:r>
              <a:rPr lang="en-GB" dirty="0"/>
              <a:t>, J. and </a:t>
            </a:r>
            <a:r>
              <a:rPr lang="en-GB" dirty="0" err="1"/>
              <a:t>Nordstrum</a:t>
            </a:r>
            <a:r>
              <a:rPr lang="en-GB" dirty="0"/>
              <a:t>, K., Funky Business, Harlow: FT Prentice Hall, 2007 </a:t>
            </a:r>
          </a:p>
          <a:p>
            <a:r>
              <a:rPr lang="en-GB" dirty="0" err="1"/>
              <a:t>Senge</a:t>
            </a:r>
            <a:r>
              <a:rPr lang="en-GB" dirty="0"/>
              <a:t>, P. M., The Fifth Discipline, London: Random House Business Books, 2006</a:t>
            </a:r>
          </a:p>
        </p:txBody>
      </p:sp>
    </p:spTree>
    <p:extLst>
      <p:ext uri="{BB962C8B-B14F-4D97-AF65-F5344CB8AC3E}">
        <p14:creationId xmlns:p14="http://schemas.microsoft.com/office/powerpoint/2010/main" val="223452744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Brief</a:t>
            </a:r>
          </a:p>
        </p:txBody>
      </p:sp>
      <p:sp>
        <p:nvSpPr>
          <p:cNvPr id="3" name="Content Placeholder 2"/>
          <p:cNvSpPr>
            <a:spLocks noGrp="1"/>
          </p:cNvSpPr>
          <p:nvPr>
            <p:ph idx="1"/>
          </p:nvPr>
        </p:nvSpPr>
        <p:spPr/>
        <p:txBody>
          <a:bodyPr/>
          <a:lstStyle/>
          <a:p>
            <a:r>
              <a:rPr lang="en-GB" dirty="0"/>
              <a:t>To be discussed next week</a:t>
            </a:r>
          </a:p>
        </p:txBody>
      </p:sp>
    </p:spTree>
    <p:extLst>
      <p:ext uri="{BB962C8B-B14F-4D97-AF65-F5344CB8AC3E}">
        <p14:creationId xmlns:p14="http://schemas.microsoft.com/office/powerpoint/2010/main" val="30394423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Week ONE:</a:t>
            </a:r>
            <a:br>
              <a:rPr lang="en-GB" b="1" dirty="0" smtClean="0"/>
            </a:br>
            <a:r>
              <a:rPr lang="en-GB" dirty="0" smtClean="0"/>
              <a:t>Defining Strategy</a:t>
            </a:r>
            <a:endParaRPr lang="en-GB" dirty="0"/>
          </a:p>
        </p:txBody>
      </p:sp>
      <p:sp>
        <p:nvSpPr>
          <p:cNvPr id="3" name="Content Placeholder 2"/>
          <p:cNvSpPr>
            <a:spLocks noGrp="1"/>
          </p:cNvSpPr>
          <p:nvPr>
            <p:ph idx="1"/>
          </p:nvPr>
        </p:nvSpPr>
        <p:spPr/>
        <p:txBody>
          <a:bodyPr/>
          <a:lstStyle/>
          <a:p>
            <a:pPr algn="just">
              <a:spcBef>
                <a:spcPts val="1200"/>
              </a:spcBef>
              <a:spcAft>
                <a:spcPts val="1200"/>
              </a:spcAft>
            </a:pPr>
            <a:r>
              <a:rPr lang="en-GB" dirty="0"/>
              <a:t>Define strategy and appreciate the contribution that strategy can make to performance</a:t>
            </a:r>
          </a:p>
          <a:p>
            <a:pPr algn="just">
              <a:spcBef>
                <a:spcPts val="1200"/>
              </a:spcBef>
              <a:spcAft>
                <a:spcPts val="1200"/>
              </a:spcAft>
            </a:pPr>
            <a:r>
              <a:rPr lang="en-GB" dirty="0"/>
              <a:t>Explain the concept of the vision statement, mission statement, corporate values, and organisational objectives and their relationship with strategy </a:t>
            </a:r>
          </a:p>
          <a:p>
            <a:pPr algn="just">
              <a:spcBef>
                <a:spcPts val="1200"/>
              </a:spcBef>
              <a:spcAft>
                <a:spcPts val="1200"/>
              </a:spcAft>
            </a:pPr>
            <a:r>
              <a:rPr lang="en-GB" dirty="0"/>
              <a:t>Explain different levels of strategy within an organisation</a:t>
            </a:r>
            <a:endParaRPr lang="en-GB" dirty="0"/>
          </a:p>
        </p:txBody>
      </p:sp>
    </p:spTree>
    <p:extLst>
      <p:ext uri="{BB962C8B-B14F-4D97-AF65-F5344CB8AC3E}">
        <p14:creationId xmlns:p14="http://schemas.microsoft.com/office/powerpoint/2010/main" val="206352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a:t>
            </a:r>
          </a:p>
        </p:txBody>
      </p:sp>
      <p:pic>
        <p:nvPicPr>
          <p:cNvPr id="3" name="Picture 2" descr="A drawing of a cartoon character&#10;&#10;Description automatically generated">
            <a:extLst>
              <a:ext uri="{FF2B5EF4-FFF2-40B4-BE49-F238E27FC236}">
                <a16:creationId xmlns:a16="http://schemas.microsoft.com/office/drawing/2014/main" xmlns="" id="{B5BBE478-1A9C-4E97-A7DB-1A650A3187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12024" y="1589197"/>
            <a:ext cx="4726369" cy="2236163"/>
          </a:xfrm>
          <a:prstGeom prst="rect">
            <a:avLst/>
          </a:prstGeom>
        </p:spPr>
      </p:pic>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713494" y="1134872"/>
            <a:ext cx="10729191" cy="678607"/>
          </a:xfrm>
        </p:spPr>
        <p:txBody>
          <a:bodyPr/>
          <a:lstStyle/>
          <a:p>
            <a:r>
              <a:rPr lang="en-GB" sz="3000" dirty="0"/>
              <a:t>Can you define strategy?</a:t>
            </a:r>
          </a:p>
          <a:p>
            <a:pPr marL="0" indent="0" algn="ctr">
              <a:buNone/>
            </a:pPr>
            <a:endParaRPr lang="en-GB" dirty="0"/>
          </a:p>
        </p:txBody>
      </p:sp>
      <p:sp>
        <p:nvSpPr>
          <p:cNvPr id="6" name="Content Placeholder 2">
            <a:extLst>
              <a:ext uri="{FF2B5EF4-FFF2-40B4-BE49-F238E27FC236}">
                <a16:creationId xmlns:a16="http://schemas.microsoft.com/office/drawing/2014/main" xmlns="" id="{9D476699-8CCC-4F80-9BE1-03E92D3E8C60}"/>
              </a:ext>
            </a:extLst>
          </p:cNvPr>
          <p:cNvSpPr txBox="1">
            <a:spLocks/>
          </p:cNvSpPr>
          <p:nvPr/>
        </p:nvSpPr>
        <p:spPr bwMode="auto">
          <a:xfrm>
            <a:off x="731403" y="3880999"/>
            <a:ext cx="10729191" cy="1810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Why it is important to success, for both organisations and individuals?</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Can you define strategy in the context of organisations?</a:t>
            </a:r>
          </a:p>
          <a:p>
            <a:pPr marL="0" marR="0" lvl="0" indent="0" algn="just"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10" name="Picture 9" descr="A picture containing object, man&#10;&#10;Description automatically generated">
            <a:extLst>
              <a:ext uri="{FF2B5EF4-FFF2-40B4-BE49-F238E27FC236}">
                <a16:creationId xmlns:a16="http://schemas.microsoft.com/office/drawing/2014/main" xmlns="" id="{58D0C9C1-BA3C-410A-8A6C-19EF1787D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40" y="1869118"/>
            <a:ext cx="4035458" cy="1810783"/>
          </a:xfrm>
          <a:prstGeom prst="rect">
            <a:avLst/>
          </a:prstGeom>
        </p:spPr>
      </p:pic>
      <p:sp>
        <p:nvSpPr>
          <p:cNvPr id="2" name="Footer Placeholder 1">
            <a:extLst>
              <a:ext uri="{FF2B5EF4-FFF2-40B4-BE49-F238E27FC236}">
                <a16:creationId xmlns:a16="http://schemas.microsoft.com/office/drawing/2014/main" xmlns="" id="{92560C4F-00A1-AC8B-C5ED-71AA80EE66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210478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1750" fill="hold"/>
                                        <p:tgtEl>
                                          <p:spTgt spid="10"/>
                                        </p:tgtEl>
                                        <p:attrNameLst>
                                          <p:attrName>ppt_w</p:attrName>
                                        </p:attrNameLst>
                                      </p:cBhvr>
                                      <p:tavLst>
                                        <p:tav tm="0">
                                          <p:val>
                                            <p:fltVal val="0"/>
                                          </p:val>
                                        </p:tav>
                                        <p:tav tm="100000">
                                          <p:val>
                                            <p:strVal val="#ppt_w"/>
                                          </p:val>
                                        </p:tav>
                                      </p:tavLst>
                                    </p:anim>
                                    <p:anim calcmode="lin" valueType="num">
                                      <p:cBhvr>
                                        <p:cTn id="14" dur="1750" fill="hold"/>
                                        <p:tgtEl>
                                          <p:spTgt spid="10"/>
                                        </p:tgtEl>
                                        <p:attrNameLst>
                                          <p:attrName>ppt_h</p:attrName>
                                        </p:attrNameLst>
                                      </p:cBhvr>
                                      <p:tavLst>
                                        <p:tav tm="0">
                                          <p:val>
                                            <p:fltVal val="0"/>
                                          </p:val>
                                        </p:tav>
                                        <p:tav tm="100000">
                                          <p:val>
                                            <p:strVal val="#ppt_h"/>
                                          </p:val>
                                        </p:tav>
                                      </p:tavLst>
                                    </p:anim>
                                    <p:animEffect transition="in" filter="fade">
                                      <p:cBhvr>
                                        <p:cTn id="15" dur="1750"/>
                                        <p:tgtEl>
                                          <p:spTgt spid="10"/>
                                        </p:tgtEl>
                                      </p:cBhvr>
                                    </p:animEffect>
                                  </p:childTnLst>
                                </p:cTn>
                              </p:par>
                              <p:par>
                                <p:cTn id="16" presetID="53" presetClass="entr" presetSubtype="16"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750" fill="hold"/>
                                        <p:tgtEl>
                                          <p:spTgt spid="3"/>
                                        </p:tgtEl>
                                        <p:attrNameLst>
                                          <p:attrName>ppt_w</p:attrName>
                                        </p:attrNameLst>
                                      </p:cBhvr>
                                      <p:tavLst>
                                        <p:tav tm="0">
                                          <p:val>
                                            <p:fltVal val="0"/>
                                          </p:val>
                                        </p:tav>
                                        <p:tav tm="100000">
                                          <p:val>
                                            <p:strVal val="#ppt_w"/>
                                          </p:val>
                                        </p:tav>
                                      </p:tavLst>
                                    </p:anim>
                                    <p:anim calcmode="lin" valueType="num">
                                      <p:cBhvr>
                                        <p:cTn id="19" dur="1750" fill="hold"/>
                                        <p:tgtEl>
                                          <p:spTgt spid="3"/>
                                        </p:tgtEl>
                                        <p:attrNameLst>
                                          <p:attrName>ppt_h</p:attrName>
                                        </p:attrNameLst>
                                      </p:cBhvr>
                                      <p:tavLst>
                                        <p:tav tm="0">
                                          <p:val>
                                            <p:fltVal val="0"/>
                                          </p:val>
                                        </p:tav>
                                        <p:tav tm="100000">
                                          <p:val>
                                            <p:strVal val="#ppt_h"/>
                                          </p:val>
                                        </p:tav>
                                      </p:tavLst>
                                    </p:anim>
                                    <p:animEffect transition="in" filter="fade">
                                      <p:cBhvr>
                                        <p:cTn id="20" dur="1750"/>
                                        <p:tgtEl>
                                          <p:spTgt spid="3"/>
                                        </p:tgtEl>
                                      </p:cBhvr>
                                    </p:animEffect>
                                  </p:childTnLst>
                                </p:cTn>
                              </p:par>
                            </p:childTnLst>
                          </p:cTn>
                        </p:par>
                        <p:par>
                          <p:cTn id="21" fill="hold">
                            <p:stCondLst>
                              <p:cond delay="2750"/>
                            </p:stCondLst>
                            <p:childTnLst>
                              <p:par>
                                <p:cTn id="22" presetID="42" presetClass="entr" presetSubtype="0"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2" name="Text Placeholder 4">
            <a:extLst>
              <a:ext uri="{FF2B5EF4-FFF2-40B4-BE49-F238E27FC236}">
                <a16:creationId xmlns:a16="http://schemas.microsoft.com/office/drawing/2014/main" xmlns="" id="{80BE349E-B26E-4C10-5C06-D0D7A4F1C9A0}"/>
              </a:ext>
            </a:extLst>
          </p:cNvPr>
          <p:cNvSpPr txBox="1">
            <a:spLocks/>
          </p:cNvSpPr>
          <p:nvPr/>
        </p:nvSpPr>
        <p:spPr>
          <a:xfrm>
            <a:off x="479425" y="1262541"/>
            <a:ext cx="11233150" cy="4332918"/>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indent="-357188" algn="just">
              <a:spcBef>
                <a:spcPts val="1800"/>
              </a:spcBef>
              <a:defRPr/>
            </a:pPr>
            <a:r>
              <a:rPr lang="en-GB" altLang="en-US" sz="3000" dirty="0">
                <a:ea typeface="ＭＳ Ｐゴシック" pitchFamily="34" charset="-128"/>
              </a:rPr>
              <a:t>Strategy is a multidimensional concept and it can be both planned and emergent in organisations. </a:t>
            </a:r>
          </a:p>
          <a:p>
            <a:pPr marL="357188" indent="-357188" algn="just">
              <a:spcBef>
                <a:spcPts val="1800"/>
              </a:spcBef>
              <a:defRPr/>
            </a:pPr>
            <a:r>
              <a:rPr lang="en-GB" altLang="en-US" sz="3000" dirty="0">
                <a:ea typeface="ＭＳ Ｐゴシック" pitchFamily="34" charset="-128"/>
              </a:rPr>
              <a:t>Planned strategy is developed based on a well-structured process consisting of two separate steps. </a:t>
            </a:r>
          </a:p>
          <a:p>
            <a:pPr marL="457200" lvl="1" indent="0" algn="just">
              <a:spcBef>
                <a:spcPts val="1800"/>
              </a:spcBef>
              <a:buFontTx/>
              <a:buNone/>
              <a:defRPr/>
            </a:pPr>
            <a:r>
              <a:rPr lang="en-GB" altLang="en-US" dirty="0">
                <a:ea typeface="ＭＳ Ｐゴシック" pitchFamily="34" charset="-128"/>
              </a:rPr>
              <a:t>1) Goals are deduced from a vision and then a strategy is planned.</a:t>
            </a:r>
          </a:p>
          <a:p>
            <a:pPr marL="457200" lvl="1" indent="0" algn="just">
              <a:spcBef>
                <a:spcPts val="1800"/>
              </a:spcBef>
              <a:buFontTx/>
              <a:buNone/>
              <a:defRPr/>
            </a:pPr>
            <a:r>
              <a:rPr lang="en-GB" altLang="en-US" dirty="0">
                <a:ea typeface="ＭＳ Ｐゴシック" pitchFamily="34" charset="-128"/>
              </a:rPr>
              <a:t>2) The strategy is implemented through the organisation so as to achieve these goals.</a:t>
            </a:r>
          </a:p>
        </p:txBody>
      </p:sp>
      <p:sp>
        <p:nvSpPr>
          <p:cNvPr id="5" name="Arrow: Down 4">
            <a:extLst>
              <a:ext uri="{FF2B5EF4-FFF2-40B4-BE49-F238E27FC236}">
                <a16:creationId xmlns:a16="http://schemas.microsoft.com/office/drawing/2014/main" xmlns="" id="{8103C36D-437F-7FA1-C66D-C0AAE1CDB9EC}"/>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3" name="Footer Placeholder 1">
            <a:extLst>
              <a:ext uri="{FF2B5EF4-FFF2-40B4-BE49-F238E27FC236}">
                <a16:creationId xmlns:a16="http://schemas.microsoft.com/office/drawing/2014/main" xmlns="" id="{FFE329B6-B391-C174-7C77-BD46CD77D68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000"/>
                                        <p:tgtEl>
                                          <p:spTgt spid="2">
                                            <p:txEl>
                                              <p:pRg st="3" end="3"/>
                                            </p:txEl>
                                          </p:spTgt>
                                        </p:tgtEl>
                                      </p:cBhvr>
                                    </p:animEffect>
                                    <p:anim calcmode="lin" valueType="num">
                                      <p:cBhvr>
                                        <p:cTn id="2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pic>
        <p:nvPicPr>
          <p:cNvPr id="6" name="Picture 5" descr="A drawing of a cartoon character&#10;&#10;Description automatically generated">
            <a:extLst>
              <a:ext uri="{FF2B5EF4-FFF2-40B4-BE49-F238E27FC236}">
                <a16:creationId xmlns:a16="http://schemas.microsoft.com/office/drawing/2014/main" xmlns="" id="{4292C29E-A4CB-64AE-3D87-107645159F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60123" y="950017"/>
            <a:ext cx="2881312" cy="1363220"/>
          </a:xfrm>
          <a:prstGeom prst="rect">
            <a:avLst/>
          </a:prstGeom>
        </p:spPr>
      </p:pic>
      <p:sp>
        <p:nvSpPr>
          <p:cNvPr id="5" name="Arrow: Down 4">
            <a:extLst>
              <a:ext uri="{FF2B5EF4-FFF2-40B4-BE49-F238E27FC236}">
                <a16:creationId xmlns:a16="http://schemas.microsoft.com/office/drawing/2014/main" xmlns="" id="{8103C36D-437F-7FA1-C66D-C0AAE1CDB9EC}"/>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 Placeholder 4">
            <a:extLst>
              <a:ext uri="{FF2B5EF4-FFF2-40B4-BE49-F238E27FC236}">
                <a16:creationId xmlns:a16="http://schemas.microsoft.com/office/drawing/2014/main" xmlns="" id="{DD99CA17-5C30-6C6E-5862-1BCE4A8E6DDA}"/>
              </a:ext>
            </a:extLst>
          </p:cNvPr>
          <p:cNvSpPr txBox="1">
            <a:spLocks/>
          </p:cNvSpPr>
          <p:nvPr/>
        </p:nvSpPr>
        <p:spPr>
          <a:xfrm>
            <a:off x="315069" y="1052736"/>
            <a:ext cx="11640616" cy="4950804"/>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66700" indent="-266700" algn="just">
              <a:spcBef>
                <a:spcPts val="300"/>
              </a:spcBef>
              <a:spcAft>
                <a:spcPts val="300"/>
              </a:spcAft>
              <a:defRPr/>
            </a:pPr>
            <a:r>
              <a:rPr lang="en-GB" altLang="en-US" sz="2700" dirty="0">
                <a:ea typeface="ＭＳ Ｐゴシック" pitchFamily="34" charset="-128"/>
              </a:rPr>
              <a:t>Strategy is about </a:t>
            </a:r>
            <a:r>
              <a:rPr lang="en-GB" altLang="en-US" sz="2700" b="1" dirty="0">
                <a:ea typeface="ＭＳ Ｐゴシック" pitchFamily="34" charset="-128"/>
              </a:rPr>
              <a:t>choice</a:t>
            </a:r>
            <a:r>
              <a:rPr lang="en-GB" altLang="en-US" sz="2700" dirty="0">
                <a:ea typeface="ＭＳ Ｐゴシック" pitchFamily="34" charset="-128"/>
              </a:rPr>
              <a:t>.</a:t>
            </a:r>
          </a:p>
          <a:p>
            <a:pPr marL="266700" indent="-266700" algn="just">
              <a:spcBef>
                <a:spcPts val="300"/>
              </a:spcBef>
              <a:spcAft>
                <a:spcPts val="300"/>
              </a:spcAft>
              <a:defRPr/>
            </a:pPr>
            <a:r>
              <a:rPr lang="en-GB" altLang="en-US" sz="2700" dirty="0">
                <a:ea typeface="ＭＳ Ｐゴシック" pitchFamily="34" charset="-128"/>
              </a:rPr>
              <a:t>Strategy is about </a:t>
            </a:r>
            <a:r>
              <a:rPr lang="en-GB" altLang="en-US" sz="2700" b="1" dirty="0">
                <a:ea typeface="ＭＳ Ｐゴシック" pitchFamily="34" charset="-128"/>
              </a:rPr>
              <a:t>achieving success</a:t>
            </a:r>
            <a:r>
              <a:rPr lang="en-GB" altLang="en-US" sz="2700" dirty="0">
                <a:ea typeface="ＭＳ Ｐゴシック" pitchFamily="34" charset="-128"/>
              </a:rPr>
              <a:t>. </a:t>
            </a:r>
          </a:p>
          <a:p>
            <a:pPr marL="266700" indent="-266700" algn="just">
              <a:spcBef>
                <a:spcPts val="300"/>
              </a:spcBef>
              <a:spcAft>
                <a:spcPts val="300"/>
              </a:spcAft>
              <a:defRPr/>
            </a:pPr>
            <a:r>
              <a:rPr lang="en-GB" altLang="en-US" sz="2700" dirty="0">
                <a:ea typeface="ＭＳ Ｐゴシック" pitchFamily="34" charset="-128"/>
              </a:rPr>
              <a:t>Strategy is the </a:t>
            </a:r>
            <a:r>
              <a:rPr lang="en-GB" altLang="en-US" sz="2700" b="1" dirty="0">
                <a:ea typeface="ＭＳ Ｐゴシック" pitchFamily="34" charset="-128"/>
              </a:rPr>
              <a:t>long-term direction </a:t>
            </a:r>
            <a:r>
              <a:rPr lang="en-GB" altLang="en-US" sz="2700" dirty="0">
                <a:ea typeface="ＭＳ Ｐゴシック" pitchFamily="34" charset="-128"/>
              </a:rPr>
              <a:t>of an organisation.</a:t>
            </a:r>
          </a:p>
          <a:p>
            <a:pPr marL="266700" indent="-266700" algn="just">
              <a:spcBef>
                <a:spcPts val="300"/>
              </a:spcBef>
              <a:spcAft>
                <a:spcPts val="300"/>
              </a:spcAft>
              <a:defRPr/>
            </a:pPr>
            <a:r>
              <a:rPr lang="en-GB" altLang="en-US" sz="2700" dirty="0">
                <a:ea typeface="ＭＳ Ｐゴシック" pitchFamily="34" charset="-128"/>
              </a:rPr>
              <a:t>Strategy is the approach selected to </a:t>
            </a:r>
            <a:r>
              <a:rPr lang="en-GB" altLang="en-US" sz="2700" b="1" dirty="0">
                <a:ea typeface="ＭＳ Ｐゴシック" pitchFamily="34" charset="-128"/>
              </a:rPr>
              <a:t>achieve specified aims </a:t>
            </a:r>
            <a:r>
              <a:rPr lang="en-GB" altLang="en-US" sz="2700" dirty="0">
                <a:ea typeface="ＭＳ Ｐゴシック" pitchFamily="34" charset="-128"/>
              </a:rPr>
              <a:t>in the future. </a:t>
            </a:r>
          </a:p>
          <a:p>
            <a:pPr marL="266700" indent="-266700" algn="just">
              <a:spcBef>
                <a:spcPts val="300"/>
              </a:spcBef>
              <a:spcAft>
                <a:spcPts val="300"/>
              </a:spcAft>
              <a:defRPr/>
            </a:pPr>
            <a:r>
              <a:rPr lang="en-GB" altLang="en-US" sz="2700" dirty="0">
                <a:ea typeface="ＭＳ Ｐゴシック" pitchFamily="34" charset="-128"/>
              </a:rPr>
              <a:t>Strategy is a set of related actions that managers take to increase their </a:t>
            </a:r>
            <a:r>
              <a:rPr lang="en-GB" altLang="en-US" sz="2700" b="1" dirty="0">
                <a:ea typeface="ＭＳ Ｐゴシック" pitchFamily="34" charset="-128"/>
              </a:rPr>
              <a:t>company’s performance</a:t>
            </a:r>
            <a:r>
              <a:rPr lang="en-GB" altLang="en-US" sz="2700" dirty="0">
                <a:ea typeface="ＭＳ Ｐゴシック" pitchFamily="34" charset="-128"/>
              </a:rPr>
              <a:t>.</a:t>
            </a:r>
          </a:p>
          <a:p>
            <a:pPr marL="266700" indent="-266700" algn="just">
              <a:spcBef>
                <a:spcPts val="300"/>
              </a:spcBef>
              <a:spcAft>
                <a:spcPts val="300"/>
              </a:spcAft>
              <a:defRPr/>
            </a:pPr>
            <a:r>
              <a:rPr lang="en-GB" altLang="en-US" sz="2700" dirty="0">
                <a:ea typeface="ＭＳ Ｐゴシック" pitchFamily="34" charset="-128"/>
              </a:rPr>
              <a:t>Strategy is an </a:t>
            </a:r>
            <a:r>
              <a:rPr lang="en-GB" altLang="en-US" sz="2700" b="1" dirty="0">
                <a:ea typeface="ＭＳ Ｐゴシック" pitchFamily="34" charset="-128"/>
              </a:rPr>
              <a:t>organisation’s response to the wider environment</a:t>
            </a:r>
            <a:r>
              <a:rPr lang="en-GB" altLang="en-US" sz="2700" dirty="0">
                <a:ea typeface="ＭＳ Ｐゴシック" pitchFamily="34" charset="-128"/>
              </a:rPr>
              <a:t>, as well as to a range of stakeholder interests.</a:t>
            </a:r>
          </a:p>
          <a:p>
            <a:pPr marL="266700" indent="-266700" algn="just">
              <a:spcBef>
                <a:spcPts val="300"/>
              </a:spcBef>
              <a:spcAft>
                <a:spcPts val="300"/>
              </a:spcAft>
              <a:defRPr/>
            </a:pPr>
            <a:r>
              <a:rPr lang="en-GB" altLang="en-US" sz="2700" dirty="0">
                <a:ea typeface="ＭＳ Ｐゴシック" pitchFamily="34" charset="-128"/>
              </a:rPr>
              <a:t>Strategy is about how to </a:t>
            </a:r>
            <a:r>
              <a:rPr lang="en-GB" altLang="en-US" sz="2700" b="1" dirty="0">
                <a:ea typeface="ＭＳ Ｐゴシック" pitchFamily="34" charset="-128"/>
              </a:rPr>
              <a:t>gain competitive advantages</a:t>
            </a:r>
            <a:r>
              <a:rPr lang="en-GB" altLang="en-US" sz="2700" dirty="0">
                <a:ea typeface="ＭＳ Ｐゴシック" pitchFamily="34" charset="-128"/>
              </a:rPr>
              <a:t>. A good strategy is a strategy that actually generates such advantages.</a:t>
            </a:r>
          </a:p>
        </p:txBody>
      </p:sp>
      <p:sp>
        <p:nvSpPr>
          <p:cNvPr id="2" name="Footer Placeholder 1">
            <a:extLst>
              <a:ext uri="{FF2B5EF4-FFF2-40B4-BE49-F238E27FC236}">
                <a16:creationId xmlns:a16="http://schemas.microsoft.com/office/drawing/2014/main" xmlns="" id="{5D69309C-0BF0-A59C-15E7-EC8DE1E0D8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99792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anim calcmode="lin" valueType="num">
                                      <p:cBhvr>
                                        <p:cTn id="8"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500"/>
                                        <p:tgtEl>
                                          <p:spTgt spid="4">
                                            <p:txEl>
                                              <p:pRg st="1" end="1"/>
                                            </p:txEl>
                                          </p:spTgt>
                                        </p:tgtEl>
                                      </p:cBhvr>
                                    </p:animEffect>
                                    <p:anim calcmode="lin" valueType="num">
                                      <p:cBhvr>
                                        <p:cTn id="14" dur="15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500"/>
                                        <p:tgtEl>
                                          <p:spTgt spid="4">
                                            <p:txEl>
                                              <p:pRg st="2" end="2"/>
                                            </p:txEl>
                                          </p:spTgt>
                                        </p:tgtEl>
                                      </p:cBhvr>
                                    </p:animEffect>
                                    <p:anim calcmode="lin" valueType="num">
                                      <p:cBhvr>
                                        <p:cTn id="20" dur="1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500"/>
                                        <p:tgtEl>
                                          <p:spTgt spid="4">
                                            <p:txEl>
                                              <p:pRg st="3" end="3"/>
                                            </p:txEl>
                                          </p:spTgt>
                                        </p:tgtEl>
                                      </p:cBhvr>
                                    </p:animEffect>
                                    <p:anim calcmode="lin" valueType="num">
                                      <p:cBhvr>
                                        <p:cTn id="26" dur="1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500"/>
                                        <p:tgtEl>
                                          <p:spTgt spid="4">
                                            <p:txEl>
                                              <p:pRg st="4" end="4"/>
                                            </p:txEl>
                                          </p:spTgt>
                                        </p:tgtEl>
                                      </p:cBhvr>
                                    </p:animEffect>
                                    <p:anim calcmode="lin" valueType="num">
                                      <p:cBhvr>
                                        <p:cTn id="32" dur="1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500"/>
                                        <p:tgtEl>
                                          <p:spTgt spid="4">
                                            <p:txEl>
                                              <p:pRg st="5" end="5"/>
                                            </p:txEl>
                                          </p:spTgt>
                                        </p:tgtEl>
                                      </p:cBhvr>
                                    </p:animEffect>
                                    <p:anim calcmode="lin" valueType="num">
                                      <p:cBhvr>
                                        <p:cTn id="38" dur="1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5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000"/>
                            </p:stCondLst>
                            <p:childTnLst>
                              <p:par>
                                <p:cTn id="41" presetID="42" presetClass="entr" presetSubtype="0" fill="hold" grpId="0" nodeType="after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500"/>
                                        <p:tgtEl>
                                          <p:spTgt spid="4">
                                            <p:txEl>
                                              <p:pRg st="6" end="6"/>
                                            </p:txEl>
                                          </p:spTgt>
                                        </p:tgtEl>
                                      </p:cBhvr>
                                    </p:animEffect>
                                    <p:anim calcmode="lin" valueType="num">
                                      <p:cBhvr>
                                        <p:cTn id="44" dur="15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500" fill="hold"/>
                                        <p:tgtEl>
                                          <p:spTgt spid="4">
                                            <p:txEl>
                                              <p:pRg st="6" end="6"/>
                                            </p:txEl>
                                          </p:spTgt>
                                        </p:tgtEl>
                                        <p:attrNameLst>
                                          <p:attrName>ppt_y</p:attrName>
                                        </p:attrNameLst>
                                      </p:cBhvr>
                                      <p:tavLst>
                                        <p:tav tm="0">
                                          <p:val>
                                            <p:strVal val="#ppt_y+.1"/>
                                          </p:val>
                                        </p:tav>
                                        <p:tav tm="100000">
                                          <p:val>
                                            <p:strVal val="#ppt_y"/>
                                          </p:val>
                                        </p:tav>
                                      </p:tavLst>
                                    </p:anim>
                                  </p:childTnLst>
                                </p:cTn>
                              </p:par>
                              <p:par>
                                <p:cTn id="46" presetID="53" presetClass="entr" presetSubtype="16" fill="hold" nodeType="withEffect">
                                  <p:stCondLst>
                                    <p:cond delay="0"/>
                                  </p:stCondLst>
                                  <p:childTnLst>
                                    <p:set>
                                      <p:cBhvr>
                                        <p:cTn id="47" dur="1" fill="hold">
                                          <p:stCondLst>
                                            <p:cond delay="0"/>
                                          </p:stCondLst>
                                        </p:cTn>
                                        <p:tgtEl>
                                          <p:spTgt spid="6"/>
                                        </p:tgtEl>
                                        <p:attrNameLst>
                                          <p:attrName>style.visibility</p:attrName>
                                        </p:attrNameLst>
                                      </p:cBhvr>
                                      <p:to>
                                        <p:strVal val="visible"/>
                                      </p:to>
                                    </p:set>
                                    <p:anim calcmode="lin" valueType="num">
                                      <p:cBhvr>
                                        <p:cTn id="48" dur="2100" fill="hold"/>
                                        <p:tgtEl>
                                          <p:spTgt spid="6"/>
                                        </p:tgtEl>
                                        <p:attrNameLst>
                                          <p:attrName>ppt_w</p:attrName>
                                        </p:attrNameLst>
                                      </p:cBhvr>
                                      <p:tavLst>
                                        <p:tav tm="0">
                                          <p:val>
                                            <p:fltVal val="0"/>
                                          </p:val>
                                        </p:tav>
                                        <p:tav tm="100000">
                                          <p:val>
                                            <p:strVal val="#ppt_w"/>
                                          </p:val>
                                        </p:tav>
                                      </p:tavLst>
                                    </p:anim>
                                    <p:anim calcmode="lin" valueType="num">
                                      <p:cBhvr>
                                        <p:cTn id="49" dur="2100" fill="hold"/>
                                        <p:tgtEl>
                                          <p:spTgt spid="6"/>
                                        </p:tgtEl>
                                        <p:attrNameLst>
                                          <p:attrName>ppt_h</p:attrName>
                                        </p:attrNameLst>
                                      </p:cBhvr>
                                      <p:tavLst>
                                        <p:tav tm="0">
                                          <p:val>
                                            <p:fltVal val="0"/>
                                          </p:val>
                                        </p:tav>
                                        <p:tav tm="100000">
                                          <p:val>
                                            <p:strVal val="#ppt_h"/>
                                          </p:val>
                                        </p:tav>
                                      </p:tavLst>
                                    </p:anim>
                                    <p:animEffect transition="in" filter="fade">
                                      <p:cBhvr>
                                        <p:cTn id="50" dur="21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The Purpose of Strategy: Mission, Vision, Values and Objectives</a:t>
            </a:r>
          </a:p>
        </p:txBody>
      </p:sp>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710377" y="1026456"/>
            <a:ext cx="10765195" cy="1143001"/>
          </a:xfrm>
        </p:spPr>
        <p:txBody>
          <a:bodyPr/>
          <a:lstStyle/>
          <a:p>
            <a:pPr marL="0" indent="0" algn="just">
              <a:buNone/>
            </a:pPr>
            <a:r>
              <a:rPr lang="en-GB" sz="3000" dirty="0"/>
              <a:t>There are four ways in which organisations typically define their purpose:</a:t>
            </a:r>
            <a:endParaRPr lang="en-GB" altLang="en-US" sz="3000" dirty="0"/>
          </a:p>
        </p:txBody>
      </p:sp>
      <p:sp>
        <p:nvSpPr>
          <p:cNvPr id="2" name="Content Placeholder 2">
            <a:extLst>
              <a:ext uri="{FF2B5EF4-FFF2-40B4-BE49-F238E27FC236}">
                <a16:creationId xmlns:a16="http://schemas.microsoft.com/office/drawing/2014/main" xmlns="" id="{2A3BFA1C-836F-85A2-5718-596350D5C8CB}"/>
              </a:ext>
            </a:extLst>
          </p:cNvPr>
          <p:cNvSpPr txBox="1">
            <a:spLocks/>
          </p:cNvSpPr>
          <p:nvPr/>
        </p:nvSpPr>
        <p:spPr bwMode="auto">
          <a:xfrm>
            <a:off x="119336" y="2060848"/>
            <a:ext cx="9361041"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a:buFont typeface="Wingdings" panose="05000000000000000000" pitchFamily="2" charset="2"/>
              <a:buChar char="§"/>
            </a:pPr>
            <a:r>
              <a:rPr lang="en-GB" sz="2200" dirty="0"/>
              <a:t>A </a:t>
            </a:r>
            <a:r>
              <a:rPr lang="en-GB" sz="2200" b="1" dirty="0">
                <a:solidFill>
                  <a:srgbClr val="FF0000"/>
                </a:solidFill>
                <a:hlinkClick r:id="rId3"/>
              </a:rPr>
              <a:t>vision statement</a:t>
            </a:r>
            <a:r>
              <a:rPr lang="en-GB" sz="2200" dirty="0"/>
              <a:t> is concerned with the future the organisation seeks to create.</a:t>
            </a:r>
          </a:p>
          <a:p>
            <a:pPr lvl="1" algn="just">
              <a:buFont typeface="Wingdings" panose="05000000000000000000" pitchFamily="2" charset="2"/>
              <a:buChar char="§"/>
            </a:pPr>
            <a:r>
              <a:rPr lang="en-GB" sz="2200" dirty="0"/>
              <a:t>A </a:t>
            </a:r>
            <a:r>
              <a:rPr lang="en-GB" sz="2200" b="1" dirty="0">
                <a:solidFill>
                  <a:srgbClr val="FF0000"/>
                </a:solidFill>
                <a:hlinkClick r:id="rId4"/>
              </a:rPr>
              <a:t>mission statement</a:t>
            </a:r>
            <a:r>
              <a:rPr lang="en-GB" sz="2200" dirty="0"/>
              <a:t> aims to provide employees and stakeholders with clarity about what the organisation is fundamentally there to do.</a:t>
            </a:r>
          </a:p>
          <a:p>
            <a:pPr lvl="1" algn="just">
              <a:buClr>
                <a:schemeClr val="tx1"/>
              </a:buClr>
              <a:buFont typeface="Wingdings" panose="05000000000000000000" pitchFamily="2" charset="2"/>
              <a:buChar char="§"/>
            </a:pPr>
            <a:r>
              <a:rPr lang="en-GB" sz="2200" b="1" dirty="0">
                <a:solidFill>
                  <a:srgbClr val="FF0000"/>
                </a:solidFill>
                <a:hlinkClick r:id="rId5"/>
              </a:rPr>
              <a:t>Statements of corporate values</a:t>
            </a:r>
            <a:r>
              <a:rPr lang="en-GB" sz="2200" dirty="0"/>
              <a:t> communicate the underlying and enduring core ‘principles’ that guide an organisation’s strategy and define the way that the organisation should operate. </a:t>
            </a:r>
          </a:p>
          <a:p>
            <a:pPr lvl="1" algn="just">
              <a:buClr>
                <a:schemeClr val="tx1"/>
              </a:buClr>
              <a:buFont typeface="Wingdings" panose="05000000000000000000" pitchFamily="2" charset="2"/>
              <a:buChar char="§"/>
            </a:pPr>
            <a:r>
              <a:rPr lang="en-GB" sz="2200" b="1" dirty="0">
                <a:solidFill>
                  <a:srgbClr val="FF0000"/>
                </a:solidFill>
                <a:hlinkClick r:id="rId6"/>
              </a:rPr>
              <a:t>Objectives</a:t>
            </a:r>
            <a:r>
              <a:rPr lang="en-GB" sz="2200" dirty="0"/>
              <a:t> are statements of specific outcomes that are to be achieved.</a:t>
            </a:r>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Diagram&#10;&#10;Description automatically generated">
            <a:extLst>
              <a:ext uri="{FF2B5EF4-FFF2-40B4-BE49-F238E27FC236}">
                <a16:creationId xmlns:a16="http://schemas.microsoft.com/office/drawing/2014/main" xmlns="" id="{5BBD88C1-8D15-8548-0999-490AA848217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32494" y="1844824"/>
            <a:ext cx="2753455" cy="3552845"/>
          </a:xfrm>
          <a:prstGeom prst="rect">
            <a:avLst/>
          </a:prstGeom>
        </p:spPr>
      </p:pic>
      <p:sp>
        <p:nvSpPr>
          <p:cNvPr id="3" name="Footer Placeholder 1">
            <a:extLst>
              <a:ext uri="{FF2B5EF4-FFF2-40B4-BE49-F238E27FC236}">
                <a16:creationId xmlns:a16="http://schemas.microsoft.com/office/drawing/2014/main" xmlns="" id="{13AEA1EB-E772-E0A6-732E-EB8E8A19FA6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213820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000" fill="hold"/>
                                        <p:tgtEl>
                                          <p:spTgt spid="5"/>
                                        </p:tgtEl>
                                        <p:attrNameLst>
                                          <p:attrName>ppt_w</p:attrName>
                                        </p:attrNameLst>
                                      </p:cBhvr>
                                      <p:tavLst>
                                        <p:tav tm="0">
                                          <p:val>
                                            <p:fltVal val="0"/>
                                          </p:val>
                                        </p:tav>
                                        <p:tav tm="100000">
                                          <p:val>
                                            <p:strVal val="#ppt_w"/>
                                          </p:val>
                                        </p:tav>
                                      </p:tavLst>
                                    </p:anim>
                                    <p:anim calcmode="lin" valueType="num">
                                      <p:cBhvr>
                                        <p:cTn id="13" dur="2000" fill="hold"/>
                                        <p:tgtEl>
                                          <p:spTgt spid="5"/>
                                        </p:tgtEl>
                                        <p:attrNameLst>
                                          <p:attrName>ppt_h</p:attrName>
                                        </p:attrNameLst>
                                      </p:cBhvr>
                                      <p:tavLst>
                                        <p:tav tm="0">
                                          <p:val>
                                            <p:fltVal val="0"/>
                                          </p:val>
                                        </p:tav>
                                        <p:tav tm="100000">
                                          <p:val>
                                            <p:strVal val="#ppt_h"/>
                                          </p:val>
                                        </p:tav>
                                      </p:tavLst>
                                    </p:anim>
                                    <p:animEffect transition="in" filter="fade">
                                      <p:cBhvr>
                                        <p:cTn id="14" dur="2000"/>
                                        <p:tgtEl>
                                          <p:spTgt spid="5"/>
                                        </p:tgtEl>
                                      </p:cBhvr>
                                    </p:animEffect>
                                  </p:childTnLst>
                                </p:cTn>
                              </p:par>
                            </p:childTnLst>
                          </p:cTn>
                        </p:par>
                        <p:par>
                          <p:cTn id="15" fill="hold">
                            <p:stCondLst>
                              <p:cond delay="2000"/>
                            </p:stCondLst>
                            <p:childTnLst>
                              <p:par>
                                <p:cTn id="16" presetID="42" presetClass="entr" presetSubtype="0" fill="hold" nodeType="afterEffect">
                                  <p:stCondLst>
                                    <p:cond delay="50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1750"/>
                                        <p:tgtEl>
                                          <p:spTgt spid="2">
                                            <p:txEl>
                                              <p:pRg st="0" end="0"/>
                                            </p:txEl>
                                          </p:spTgt>
                                        </p:tgtEl>
                                      </p:cBhvr>
                                    </p:animEffect>
                                    <p:anim calcmode="lin" valueType="num">
                                      <p:cBhvr>
                                        <p:cTn id="19" dur="175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0" dur="175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4250"/>
                            </p:stCondLst>
                            <p:childTnLst>
                              <p:par>
                                <p:cTn id="22" presetID="42" presetClass="entr" presetSubtype="0" fill="hold" nodeType="afterEffect">
                                  <p:stCondLst>
                                    <p:cond delay="1250"/>
                                  </p:stCondLst>
                                  <p:childTnLst>
                                    <p:set>
                                      <p:cBhvr>
                                        <p:cTn id="23" dur="1" fill="hold">
                                          <p:stCondLst>
                                            <p:cond delay="0"/>
                                          </p:stCondLst>
                                        </p:cTn>
                                        <p:tgtEl>
                                          <p:spTgt spid="2">
                                            <p:txEl>
                                              <p:pRg st="1" end="1"/>
                                            </p:txEl>
                                          </p:spTgt>
                                        </p:tgtEl>
                                        <p:attrNameLst>
                                          <p:attrName>style.visibility</p:attrName>
                                        </p:attrNameLst>
                                      </p:cBhvr>
                                      <p:to>
                                        <p:strVal val="visible"/>
                                      </p:to>
                                    </p:set>
                                    <p:animEffect transition="in" filter="fade">
                                      <p:cBhvr>
                                        <p:cTn id="24" dur="1750"/>
                                        <p:tgtEl>
                                          <p:spTgt spid="2">
                                            <p:txEl>
                                              <p:pRg st="1" end="1"/>
                                            </p:txEl>
                                          </p:spTgt>
                                        </p:tgtEl>
                                      </p:cBhvr>
                                    </p:animEffect>
                                    <p:anim calcmode="lin" valueType="num">
                                      <p:cBhvr>
                                        <p:cTn id="25" dur="175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6" dur="175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7" fill="hold">
                            <p:stCondLst>
                              <p:cond delay="7250"/>
                            </p:stCondLst>
                            <p:childTnLst>
                              <p:par>
                                <p:cTn id="28" presetID="42" presetClass="entr" presetSubtype="0" fill="hold" nodeType="afterEffect">
                                  <p:stCondLst>
                                    <p:cond delay="1250"/>
                                  </p:stCondLst>
                                  <p:childTnLst>
                                    <p:set>
                                      <p:cBhvr>
                                        <p:cTn id="29" dur="1" fill="hold">
                                          <p:stCondLst>
                                            <p:cond delay="0"/>
                                          </p:stCondLst>
                                        </p:cTn>
                                        <p:tgtEl>
                                          <p:spTgt spid="2">
                                            <p:txEl>
                                              <p:pRg st="2" end="2"/>
                                            </p:txEl>
                                          </p:spTgt>
                                        </p:tgtEl>
                                        <p:attrNameLst>
                                          <p:attrName>style.visibility</p:attrName>
                                        </p:attrNameLst>
                                      </p:cBhvr>
                                      <p:to>
                                        <p:strVal val="visible"/>
                                      </p:to>
                                    </p:set>
                                    <p:animEffect transition="in" filter="fade">
                                      <p:cBhvr>
                                        <p:cTn id="30" dur="1750"/>
                                        <p:tgtEl>
                                          <p:spTgt spid="2">
                                            <p:txEl>
                                              <p:pRg st="2" end="2"/>
                                            </p:txEl>
                                          </p:spTgt>
                                        </p:tgtEl>
                                      </p:cBhvr>
                                    </p:animEffect>
                                    <p:anim calcmode="lin" valueType="num">
                                      <p:cBhvr>
                                        <p:cTn id="31" dur="175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2" dur="175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33" fill="hold">
                            <p:stCondLst>
                              <p:cond delay="10250"/>
                            </p:stCondLst>
                            <p:childTnLst>
                              <p:par>
                                <p:cTn id="34" presetID="42" presetClass="entr" presetSubtype="0" fill="hold" nodeType="afterEffect">
                                  <p:stCondLst>
                                    <p:cond delay="1250"/>
                                  </p:stCondLst>
                                  <p:childTnLst>
                                    <p:set>
                                      <p:cBhvr>
                                        <p:cTn id="35" dur="1" fill="hold">
                                          <p:stCondLst>
                                            <p:cond delay="0"/>
                                          </p:stCondLst>
                                        </p:cTn>
                                        <p:tgtEl>
                                          <p:spTgt spid="2">
                                            <p:txEl>
                                              <p:pRg st="3" end="3"/>
                                            </p:txEl>
                                          </p:spTgt>
                                        </p:tgtEl>
                                        <p:attrNameLst>
                                          <p:attrName>style.visibility</p:attrName>
                                        </p:attrNameLst>
                                      </p:cBhvr>
                                      <p:to>
                                        <p:strVal val="visible"/>
                                      </p:to>
                                    </p:set>
                                    <p:animEffect transition="in" filter="fade">
                                      <p:cBhvr>
                                        <p:cTn id="36" dur="1750"/>
                                        <p:tgtEl>
                                          <p:spTgt spid="2">
                                            <p:txEl>
                                              <p:pRg st="3" end="3"/>
                                            </p:txEl>
                                          </p:spTgt>
                                        </p:tgtEl>
                                      </p:cBhvr>
                                    </p:animEffect>
                                    <p:anim calcmode="lin" valueType="num">
                                      <p:cBhvr>
                                        <p:cTn id="37" dur="175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8" dur="175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Characteristics of Strategy</a:t>
            </a:r>
          </a:p>
        </p:txBody>
      </p:sp>
      <p:sp>
        <p:nvSpPr>
          <p:cNvPr id="2" name="Text Placeholder 4">
            <a:extLst>
              <a:ext uri="{FF2B5EF4-FFF2-40B4-BE49-F238E27FC236}">
                <a16:creationId xmlns:a16="http://schemas.microsoft.com/office/drawing/2014/main" xmlns="" id="{6BC8CCBD-A095-15B6-32A2-B11A78846DC8}"/>
              </a:ext>
            </a:extLst>
          </p:cNvPr>
          <p:cNvSpPr txBox="1">
            <a:spLocks/>
          </p:cNvSpPr>
          <p:nvPr/>
        </p:nvSpPr>
        <p:spPr>
          <a:xfrm>
            <a:off x="584189" y="980728"/>
            <a:ext cx="11023622" cy="4674702"/>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600"/>
              </a:spcBef>
              <a:buFont typeface="Arial" panose="020B0604020202020204" pitchFamily="34" charset="0"/>
              <a:buNone/>
            </a:pPr>
            <a:r>
              <a:rPr lang="en-GB" sz="3000" dirty="0"/>
              <a:t>Strategy has three fundamental characteristics:</a:t>
            </a:r>
          </a:p>
          <a:p>
            <a:pPr marL="871537" lvl="1" indent="-457200" algn="just">
              <a:spcBef>
                <a:spcPts val="600"/>
              </a:spcBef>
              <a:spcAft>
                <a:spcPts val="1000"/>
              </a:spcAft>
              <a:buFont typeface="Wingdings" panose="05000000000000000000" pitchFamily="2" charset="2"/>
              <a:buChar char="§"/>
            </a:pPr>
            <a:r>
              <a:rPr lang="en-GB" sz="2700" u="sng" dirty="0"/>
              <a:t>It is forward-looking</a:t>
            </a:r>
            <a:r>
              <a:rPr lang="en-GB" sz="2700" dirty="0"/>
              <a:t> - it is about deciding where you want to go and how you mean to go there.</a:t>
            </a:r>
          </a:p>
          <a:p>
            <a:pPr marL="871537" lvl="1" indent="-457200" algn="just">
              <a:spcBef>
                <a:spcPts val="600"/>
              </a:spcBef>
              <a:spcAft>
                <a:spcPts val="1000"/>
              </a:spcAft>
              <a:buFont typeface="Wingdings" panose="05000000000000000000" pitchFamily="2" charset="2"/>
              <a:buChar char="§"/>
            </a:pPr>
            <a:r>
              <a:rPr lang="en-GB" sz="2700" u="sng" dirty="0"/>
              <a:t>It is the recognition that the organisational capability of a firm depends on its resource capability</a:t>
            </a:r>
            <a:r>
              <a:rPr lang="en-GB" sz="2700" dirty="0"/>
              <a:t> (the quality and quantity of its resources and their potential to deliver results).</a:t>
            </a:r>
          </a:p>
          <a:p>
            <a:pPr marL="871537" lvl="1" indent="-457200" algn="just">
              <a:spcBef>
                <a:spcPts val="600"/>
              </a:spcBef>
              <a:spcAft>
                <a:spcPts val="1000"/>
              </a:spcAft>
              <a:buFont typeface="Wingdings" panose="05000000000000000000" pitchFamily="2" charset="2"/>
              <a:buChar char="§"/>
            </a:pPr>
            <a:r>
              <a:rPr lang="en-GB" sz="2700" u="sng" dirty="0"/>
              <a:t>It aims to achieve strategic fit</a:t>
            </a:r>
            <a:r>
              <a:rPr lang="en-GB" sz="2700" dirty="0"/>
              <a:t> - the need when developing functional strategies such as HR to achieve congruence between them and the organisation’s business strategies within the context of its external and internal environment.</a:t>
            </a:r>
            <a:endParaRPr lang="en-GB" altLang="en-US" sz="2700" dirty="0">
              <a:ea typeface="ＭＳ Ｐゴシック" pitchFamily="34" charset="-128"/>
            </a:endParaRPr>
          </a:p>
        </p:txBody>
      </p:sp>
      <p:sp>
        <p:nvSpPr>
          <p:cNvPr id="3" name="Footer Placeholder 1">
            <a:extLst>
              <a:ext uri="{FF2B5EF4-FFF2-40B4-BE49-F238E27FC236}">
                <a16:creationId xmlns:a16="http://schemas.microsoft.com/office/drawing/2014/main" xmlns="" id="{7FB62BF4-CB90-7AD5-F65E-2C67BB4D4F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424805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500"/>
                                        <p:tgtEl>
                                          <p:spTgt spid="2">
                                            <p:txEl>
                                              <p:pRg st="1" end="1"/>
                                            </p:txEl>
                                          </p:spTgt>
                                        </p:tgtEl>
                                      </p:cBhvr>
                                    </p:animEffect>
                                    <p:anim calcmode="lin" valueType="num">
                                      <p:cBhvr>
                                        <p:cTn id="14" dur="1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500"/>
                                        <p:tgtEl>
                                          <p:spTgt spid="2">
                                            <p:txEl>
                                              <p:pRg st="2" end="2"/>
                                            </p:txEl>
                                          </p:spTgt>
                                        </p:tgtEl>
                                      </p:cBhvr>
                                    </p:animEffect>
                                    <p:anim calcmode="lin" valueType="num">
                                      <p:cBhvr>
                                        <p:cTn id="20" dur="1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500"/>
                                        <p:tgtEl>
                                          <p:spTgt spid="2">
                                            <p:txEl>
                                              <p:pRg st="3" end="3"/>
                                            </p:txEl>
                                          </p:spTgt>
                                        </p:tgtEl>
                                      </p:cBhvr>
                                    </p:animEffect>
                                    <p:anim calcmode="lin" valueType="num">
                                      <p:cBhvr>
                                        <p:cTn id="26" dur="1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xmlns=""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xmlns=""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
        <p:nvSpPr>
          <p:cNvPr id="2" name="Footer Placeholder 1">
            <a:extLst>
              <a:ext uri="{FF2B5EF4-FFF2-40B4-BE49-F238E27FC236}">
                <a16:creationId xmlns:a16="http://schemas.microsoft.com/office/drawing/2014/main" xmlns="" id="{BDCA8E99-E209-ED7B-D624-4DF55F36598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982152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Strategy</a:t>
            </a:r>
          </a:p>
        </p:txBody>
      </p:sp>
      <p:sp>
        <p:nvSpPr>
          <p:cNvPr id="3" name="Text Placeholder 4">
            <a:extLst>
              <a:ext uri="{FF2B5EF4-FFF2-40B4-BE49-F238E27FC236}">
                <a16:creationId xmlns:a16="http://schemas.microsoft.com/office/drawing/2014/main" xmlns="" id="{AA23010D-4B64-CC23-AE19-7DC48FB76AE0}"/>
              </a:ext>
            </a:extLst>
          </p:cNvPr>
          <p:cNvSpPr txBox="1">
            <a:spLocks/>
          </p:cNvSpPr>
          <p:nvPr/>
        </p:nvSpPr>
        <p:spPr>
          <a:xfrm>
            <a:off x="479425" y="992054"/>
            <a:ext cx="11233150" cy="4818717"/>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3000" dirty="0"/>
              <a:t>A complete business strategy needs to cover five points:</a:t>
            </a:r>
          </a:p>
          <a:p>
            <a:pPr marL="0" indent="0">
              <a:buFont typeface="Arial" panose="020B0604020202020204" pitchFamily="34" charset="0"/>
              <a:buNone/>
            </a:pPr>
            <a:endParaRPr lang="en-GB" sz="1200" dirty="0"/>
          </a:p>
          <a:p>
            <a:pPr marL="814387" lvl="1" indent="-457200" algn="just">
              <a:spcBef>
                <a:spcPts val="600"/>
              </a:spcBef>
              <a:spcAft>
                <a:spcPts val="600"/>
              </a:spcAft>
              <a:buFont typeface="Wingdings" panose="05000000000000000000" pitchFamily="2" charset="2"/>
              <a:buChar char="§"/>
            </a:pPr>
            <a:r>
              <a:rPr lang="en-GB" b="1" dirty="0"/>
              <a:t>Where the organisation will be active </a:t>
            </a:r>
            <a:r>
              <a:rPr lang="en-GB" dirty="0"/>
              <a:t>– what type of products and services it will offer, what markets it will serve. </a:t>
            </a:r>
          </a:p>
          <a:p>
            <a:pPr marL="814387" lvl="1" indent="-457200" algn="just">
              <a:spcBef>
                <a:spcPts val="600"/>
              </a:spcBef>
              <a:spcAft>
                <a:spcPts val="600"/>
              </a:spcAft>
              <a:buFont typeface="Wingdings" panose="05000000000000000000" pitchFamily="2" charset="2"/>
              <a:buChar char="§"/>
            </a:pPr>
            <a:r>
              <a:rPr lang="en-GB" b="1" dirty="0"/>
              <a:t>How it will operate </a:t>
            </a:r>
            <a:r>
              <a:rPr lang="en-GB" dirty="0"/>
              <a:t>– where it will operate or get its products and services. </a:t>
            </a:r>
          </a:p>
          <a:p>
            <a:pPr marL="814387" lvl="1" indent="-457200" algn="just">
              <a:spcBef>
                <a:spcPts val="600"/>
              </a:spcBef>
              <a:spcAft>
                <a:spcPts val="600"/>
              </a:spcAft>
              <a:buFont typeface="Wingdings" panose="05000000000000000000" pitchFamily="2" charset="2"/>
              <a:buChar char="§"/>
            </a:pPr>
            <a:r>
              <a:rPr lang="en-GB" b="1" dirty="0"/>
              <a:t>How it will win </a:t>
            </a:r>
            <a:r>
              <a:rPr lang="en-GB" dirty="0"/>
              <a:t>– what its competitive advantage will be.</a:t>
            </a:r>
          </a:p>
          <a:p>
            <a:pPr marL="814387" lvl="1" indent="-457200" algn="just">
              <a:spcBef>
                <a:spcPts val="600"/>
              </a:spcBef>
              <a:spcAft>
                <a:spcPts val="600"/>
              </a:spcAft>
              <a:buFont typeface="Wingdings" panose="05000000000000000000" pitchFamily="2" charset="2"/>
              <a:buChar char="§"/>
            </a:pPr>
            <a:r>
              <a:rPr lang="en-GB" b="1" dirty="0"/>
              <a:t>What its moves will be </a:t>
            </a:r>
            <a:r>
              <a:rPr lang="en-GB" dirty="0"/>
              <a:t>– how it will change and grow. </a:t>
            </a:r>
          </a:p>
          <a:p>
            <a:pPr marL="814387" lvl="1" indent="-457200" algn="just">
              <a:spcBef>
                <a:spcPts val="600"/>
              </a:spcBef>
              <a:spcAft>
                <a:spcPts val="600"/>
              </a:spcAft>
              <a:buFont typeface="Wingdings" panose="05000000000000000000" pitchFamily="2" charset="2"/>
              <a:buChar char="§"/>
            </a:pPr>
            <a:r>
              <a:rPr lang="en-GB" b="1" dirty="0"/>
              <a:t>How it will be profitable </a:t>
            </a:r>
            <a:r>
              <a:rPr lang="en-GB" dirty="0"/>
              <a:t>– what business model it will follow. </a:t>
            </a:r>
          </a:p>
        </p:txBody>
      </p:sp>
      <p:sp>
        <p:nvSpPr>
          <p:cNvPr id="4" name="TextBox 3">
            <a:extLst>
              <a:ext uri="{FF2B5EF4-FFF2-40B4-BE49-F238E27FC236}">
                <a16:creationId xmlns:a16="http://schemas.microsoft.com/office/drawing/2014/main" xmlns="" id="{92522343-C51C-1EA7-AA03-8A575DC03122}"/>
              </a:ext>
            </a:extLst>
          </p:cNvPr>
          <p:cNvSpPr txBox="1"/>
          <p:nvPr/>
        </p:nvSpPr>
        <p:spPr>
          <a:xfrm>
            <a:off x="8400256" y="5373216"/>
            <a:ext cx="3528392" cy="307777"/>
          </a:xfrm>
          <a:prstGeom prst="rect">
            <a:avLst/>
          </a:prstGeom>
          <a:noFill/>
        </p:spPr>
        <p:txBody>
          <a:bodyPr wrap="square">
            <a:spAutoFit/>
          </a:bodyPr>
          <a:lstStyle/>
          <a:p>
            <a:r>
              <a:rPr lang="en-GB" sz="1400" dirty="0"/>
              <a:t>Source: Hambrisk and Fredrickson (2001)</a:t>
            </a:r>
          </a:p>
        </p:txBody>
      </p:sp>
      <p:sp>
        <p:nvSpPr>
          <p:cNvPr id="2" name="Footer Placeholder 1">
            <a:extLst>
              <a:ext uri="{FF2B5EF4-FFF2-40B4-BE49-F238E27FC236}">
                <a16:creationId xmlns:a16="http://schemas.microsoft.com/office/drawing/2014/main" xmlns="" id="{49A1F96E-D848-DD1B-2835-1F3429C42DD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25242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53" presetClass="entr" presetSubtype="16" fill="hold" grpId="0" nodeType="withEffect">
                                  <p:stCondLst>
                                    <p:cond delay="0"/>
                                  </p:stCondLst>
                                  <p:childTnLst>
                                    <p:set>
                                      <p:cBhvr>
                                        <p:cTn id="41" dur="1" fill="hold">
                                          <p:stCondLst>
                                            <p:cond delay="0"/>
                                          </p:stCondLst>
                                        </p:cTn>
                                        <p:tgtEl>
                                          <p:spTgt spid="4"/>
                                        </p:tgtEl>
                                        <p:attrNameLst>
                                          <p:attrName>style.visibility</p:attrName>
                                        </p:attrNameLst>
                                      </p:cBhvr>
                                      <p:to>
                                        <p:strVal val="visible"/>
                                      </p:to>
                                    </p:set>
                                    <p:anim calcmode="lin" valueType="num">
                                      <p:cBhvr>
                                        <p:cTn id="42" dur="500" fill="hold"/>
                                        <p:tgtEl>
                                          <p:spTgt spid="4"/>
                                        </p:tgtEl>
                                        <p:attrNameLst>
                                          <p:attrName>ppt_w</p:attrName>
                                        </p:attrNameLst>
                                      </p:cBhvr>
                                      <p:tavLst>
                                        <p:tav tm="0">
                                          <p:val>
                                            <p:fltVal val="0"/>
                                          </p:val>
                                        </p:tav>
                                        <p:tav tm="100000">
                                          <p:val>
                                            <p:strVal val="#ppt_w"/>
                                          </p:val>
                                        </p:tav>
                                      </p:tavLst>
                                    </p:anim>
                                    <p:anim calcmode="lin" valueType="num">
                                      <p:cBhvr>
                                        <p:cTn id="43" dur="500" fill="hold"/>
                                        <p:tgtEl>
                                          <p:spTgt spid="4"/>
                                        </p:tgtEl>
                                        <p:attrNameLst>
                                          <p:attrName>ppt_h</p:attrName>
                                        </p:attrNameLst>
                                      </p:cBhvr>
                                      <p:tavLst>
                                        <p:tav tm="0">
                                          <p:val>
                                            <p:fltVal val="0"/>
                                          </p:val>
                                        </p:tav>
                                        <p:tav tm="100000">
                                          <p:val>
                                            <p:strVal val="#ppt_h"/>
                                          </p:val>
                                        </p:tav>
                                      </p:tavLst>
                                    </p:anim>
                                    <p:animEffect transition="in" filter="fade">
                                      <p:cBhvr>
                                        <p:cTn id="4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Management</a:t>
            </a:r>
          </a:p>
        </p:txBody>
      </p:sp>
      <p:sp>
        <p:nvSpPr>
          <p:cNvPr id="3" name="Text Placeholder 4">
            <a:extLst>
              <a:ext uri="{FF2B5EF4-FFF2-40B4-BE49-F238E27FC236}">
                <a16:creationId xmlns:a16="http://schemas.microsoft.com/office/drawing/2014/main" xmlns="" id="{AA23010D-4B64-CC23-AE19-7DC48FB76AE0}"/>
              </a:ext>
            </a:extLst>
          </p:cNvPr>
          <p:cNvSpPr txBox="1">
            <a:spLocks/>
          </p:cNvSpPr>
          <p:nvPr/>
        </p:nvSpPr>
        <p:spPr>
          <a:xfrm>
            <a:off x="479425" y="893993"/>
            <a:ext cx="11233150" cy="4839263"/>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69875" indent="-269875" algn="just">
              <a:lnSpc>
                <a:spcPct val="100000"/>
              </a:lnSpc>
              <a:spcBef>
                <a:spcPts val="1200"/>
              </a:spcBef>
            </a:pPr>
            <a:r>
              <a:rPr lang="en-GB" sz="2800" dirty="0"/>
              <a:t>The process of developing and implementing strategy is called strategic management </a:t>
            </a:r>
            <a:r>
              <a:rPr lang="en-GB" sz="2400" dirty="0"/>
              <a:t>(Armstrong, 2021)</a:t>
            </a:r>
            <a:r>
              <a:rPr lang="en-GB" sz="2800" dirty="0"/>
              <a:t>. </a:t>
            </a:r>
          </a:p>
          <a:p>
            <a:pPr marL="269875" indent="-269875" algn="just">
              <a:lnSpc>
                <a:spcPct val="100000"/>
              </a:lnSpc>
              <a:spcBef>
                <a:spcPts val="1200"/>
              </a:spcBef>
            </a:pPr>
            <a:r>
              <a:rPr lang="en-GB" sz="2800" dirty="0"/>
              <a:t>Strategic management can be described as finding market opportunities, experimenting and developing competitive advantage over time </a:t>
            </a:r>
            <a:r>
              <a:rPr lang="en-GB" sz="2400" dirty="0"/>
              <a:t>(Lynch, 2015)</a:t>
            </a:r>
            <a:r>
              <a:rPr lang="en-GB" sz="2800" dirty="0"/>
              <a:t>.</a:t>
            </a:r>
          </a:p>
          <a:p>
            <a:pPr marL="269875" indent="-269875" algn="just">
              <a:lnSpc>
                <a:spcPct val="100000"/>
              </a:lnSpc>
              <a:spcBef>
                <a:spcPts val="1200"/>
              </a:spcBef>
            </a:pPr>
            <a:r>
              <a:rPr lang="en-GB" sz="2800" dirty="0"/>
              <a:t>Strategic management is the process which enables organisations to turn strategic intent into action </a:t>
            </a:r>
            <a:r>
              <a:rPr lang="en-GB" sz="2400" dirty="0"/>
              <a:t>(Bailey et al., 2018)</a:t>
            </a:r>
            <a:r>
              <a:rPr lang="en-GB" sz="2800" dirty="0"/>
              <a:t>.</a:t>
            </a:r>
          </a:p>
          <a:p>
            <a:pPr marL="269875" indent="-269875" algn="just">
              <a:lnSpc>
                <a:spcPct val="100000"/>
              </a:lnSpc>
              <a:spcBef>
                <a:spcPts val="1200"/>
              </a:spcBef>
            </a:pPr>
            <a:r>
              <a:rPr lang="en-GB" sz="2800" dirty="0"/>
              <a:t>Strategic management is a set of managerial decisions and actions that help determine the long-term performance of an organisation </a:t>
            </a:r>
            <a:r>
              <a:rPr lang="en-GB" sz="2400" dirty="0"/>
              <a:t>(Wheelen et al., 2018)</a:t>
            </a:r>
            <a:r>
              <a:rPr lang="en-GB" sz="2800" dirty="0"/>
              <a:t>.</a:t>
            </a:r>
          </a:p>
          <a:p>
            <a:pPr marL="269875" indent="-269875" algn="just">
              <a:lnSpc>
                <a:spcPct val="100000"/>
              </a:lnSpc>
              <a:spcBef>
                <a:spcPts val="1200"/>
              </a:spcBef>
            </a:pPr>
            <a:endParaRPr lang="en-GB" sz="2800" dirty="0"/>
          </a:p>
        </p:txBody>
      </p:sp>
      <p:sp>
        <p:nvSpPr>
          <p:cNvPr id="2" name="Footer Placeholder 1">
            <a:extLst>
              <a:ext uri="{FF2B5EF4-FFF2-40B4-BE49-F238E27FC236}">
                <a16:creationId xmlns:a16="http://schemas.microsoft.com/office/drawing/2014/main" xmlns="" id="{AD335DF4-D132-7333-FB72-6A7BD1B5033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979782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45654" y="2744888"/>
            <a:ext cx="11089232" cy="1143000"/>
          </a:xfrm>
        </p:spPr>
        <p:txBody>
          <a:bodyPr/>
          <a:lstStyle/>
          <a:p>
            <a:pPr eaLnBrk="1" hangingPunct="1"/>
            <a:r>
              <a:rPr lang="en-GB" altLang="en-US" sz="3200" b="1" dirty="0">
                <a:solidFill>
                  <a:schemeClr val="tx2">
                    <a:lumMod val="75000"/>
                  </a:schemeClr>
                </a:solidFill>
              </a:rPr>
              <a:t>Why Is Strategic Management Basically Needed For Every Organisation?</a:t>
            </a:r>
          </a:p>
        </p:txBody>
      </p:sp>
      <p:sp>
        <p:nvSpPr>
          <p:cNvPr id="4" name="Title 1">
            <a:extLst>
              <a:ext uri="{FF2B5EF4-FFF2-40B4-BE49-F238E27FC236}">
                <a16:creationId xmlns:a16="http://schemas.microsoft.com/office/drawing/2014/main" xmlns="" id="{59712811-A2AD-4DFE-B6E9-23B95896B78A}"/>
              </a:ext>
            </a:extLst>
          </p:cNvPr>
          <p:cNvSpPr txBox="1">
            <a:spLocks/>
          </p:cNvSpPr>
          <p:nvPr/>
        </p:nvSpPr>
        <p:spPr bwMode="auto">
          <a:xfrm>
            <a:off x="2855640" y="4365104"/>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five benefits of Strategic Management</a:t>
            </a:r>
          </a:p>
        </p:txBody>
      </p:sp>
      <p:sp>
        <p:nvSpPr>
          <p:cNvPr id="5" name="Title 1">
            <a:extLst>
              <a:ext uri="{FF2B5EF4-FFF2-40B4-BE49-F238E27FC236}">
                <a16:creationId xmlns:a16="http://schemas.microsoft.com/office/drawing/2014/main" xmlns=""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xmlns=""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sp>
        <p:nvSpPr>
          <p:cNvPr id="2" name="Footer Placeholder 1">
            <a:extLst>
              <a:ext uri="{FF2B5EF4-FFF2-40B4-BE49-F238E27FC236}">
                <a16:creationId xmlns:a16="http://schemas.microsoft.com/office/drawing/2014/main" xmlns="" id="{9C3C312B-2CA9-CCFA-B90A-488344C894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63303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What is Strategic Management Outcome?</a:t>
            </a:r>
          </a:p>
        </p:txBody>
      </p:sp>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623392" y="1176960"/>
            <a:ext cx="10765195" cy="4680520"/>
          </a:xfrm>
        </p:spPr>
        <p:txBody>
          <a:bodyPr/>
          <a:lstStyle/>
          <a:p>
            <a:pPr algn="just">
              <a:buClr>
                <a:schemeClr val="tx1"/>
              </a:buClr>
            </a:pPr>
            <a:r>
              <a:rPr lang="en-GB" sz="2800" dirty="0"/>
              <a:t>The end product of strategic management must to improve performance.</a:t>
            </a:r>
          </a:p>
          <a:p>
            <a:pPr algn="just">
              <a:buClr>
                <a:schemeClr val="tx1"/>
              </a:buClr>
            </a:pPr>
            <a:r>
              <a:rPr lang="en-GB" sz="2800" dirty="0"/>
              <a:t>But how do we measure this? Profits? Job satisfaction? Share price? Support for ‘green’ issues?</a:t>
            </a:r>
          </a:p>
          <a:p>
            <a:pPr algn="just">
              <a:buClr>
                <a:schemeClr val="tx1"/>
              </a:buClr>
            </a:pPr>
            <a:r>
              <a:rPr lang="en-GB" sz="2800" dirty="0"/>
              <a:t>Key measure: the organisation must </a:t>
            </a:r>
            <a:r>
              <a:rPr lang="en-GB" sz="2800" b="1" dirty="0">
                <a:solidFill>
                  <a:srgbClr val="FF0000"/>
                </a:solidFill>
              </a:rPr>
              <a:t>add value</a:t>
            </a:r>
          </a:p>
          <a:p>
            <a:pPr algn="just">
              <a:buClr>
                <a:schemeClr val="tx1"/>
              </a:buClr>
            </a:pPr>
            <a:r>
              <a:rPr lang="en-GB" sz="2800" dirty="0"/>
              <a:t>“The field of strategic management deals with the major intended and emergent initiatives taken by general managers on behalf of owners, involving utilization of resources, </a:t>
            </a:r>
            <a:r>
              <a:rPr lang="en-GB" sz="2800" b="1" dirty="0">
                <a:solidFill>
                  <a:srgbClr val="FF0000"/>
                </a:solidFill>
              </a:rPr>
              <a:t>to enhance the performance of firms</a:t>
            </a:r>
            <a:r>
              <a:rPr lang="en-GB" sz="2800" dirty="0"/>
              <a:t> in their external environments.” </a:t>
            </a:r>
            <a:br>
              <a:rPr lang="en-GB" sz="2800" dirty="0"/>
            </a:br>
            <a:r>
              <a:rPr lang="en-GB" sz="1400" dirty="0"/>
              <a:t>Nag et al (2007) Strategic Management Journal, p 944</a:t>
            </a:r>
          </a:p>
          <a:p>
            <a:pPr algn="just">
              <a:buClr>
                <a:schemeClr val="tx1"/>
              </a:buClr>
            </a:pPr>
            <a:endParaRPr lang="en-GB" sz="2400" dirty="0"/>
          </a:p>
        </p:txBody>
      </p:sp>
      <p:sp>
        <p:nvSpPr>
          <p:cNvPr id="2" name="Footer Placeholder 1">
            <a:extLst>
              <a:ext uri="{FF2B5EF4-FFF2-40B4-BE49-F238E27FC236}">
                <a16:creationId xmlns:a16="http://schemas.microsoft.com/office/drawing/2014/main" xmlns="" id="{4A3DDEF1-5D35-2235-C50D-DFAF9ED7D1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0829969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Group Activity 1 – Strategic Management in Organisations</a:t>
            </a:r>
          </a:p>
        </p:txBody>
      </p:sp>
      <p:sp>
        <p:nvSpPr>
          <p:cNvPr id="4" name="Content Placeholder 2">
            <a:extLst>
              <a:ext uri="{FF2B5EF4-FFF2-40B4-BE49-F238E27FC236}">
                <a16:creationId xmlns:a16="http://schemas.microsoft.com/office/drawing/2014/main" xmlns="" id="{199EF910-C94E-4440-9859-3A53393A2C19}"/>
              </a:ext>
            </a:extLst>
          </p:cNvPr>
          <p:cNvSpPr txBox="1">
            <a:spLocks/>
          </p:cNvSpPr>
          <p:nvPr/>
        </p:nvSpPr>
        <p:spPr bwMode="auto">
          <a:xfrm>
            <a:off x="695400" y="1628800"/>
            <a:ext cx="10657184"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1200"/>
              </a:spcBef>
              <a:spcAft>
                <a:spcPts val="1200"/>
              </a:spcAft>
              <a:buNone/>
            </a:pPr>
            <a:r>
              <a:rPr lang="en-GB" sz="3000" dirty="0"/>
              <a:t>In group, discuss how the elements of strategic management differ in:</a:t>
            </a:r>
          </a:p>
          <a:p>
            <a:pPr marL="914400" lvl="1" indent="-514350" algn="just">
              <a:spcBef>
                <a:spcPts val="1200"/>
              </a:spcBef>
              <a:spcAft>
                <a:spcPts val="1200"/>
              </a:spcAft>
              <a:buAutoNum type="alphaLcParenBoth"/>
            </a:pPr>
            <a:r>
              <a:rPr lang="en-GB" sz="3000" dirty="0"/>
              <a:t>a small or family business </a:t>
            </a:r>
          </a:p>
          <a:p>
            <a:pPr marL="914400" lvl="1" indent="-514350" algn="just">
              <a:spcBef>
                <a:spcPts val="1200"/>
              </a:spcBef>
              <a:spcAft>
                <a:spcPts val="1200"/>
              </a:spcAft>
              <a:buAutoNum type="alphaLcParenBoth"/>
            </a:pPr>
            <a:r>
              <a:rPr lang="en-GB" sz="3000" dirty="0"/>
              <a:t>a large multinational business</a:t>
            </a:r>
          </a:p>
          <a:p>
            <a:pPr marL="914400" lvl="1" indent="-514350" algn="just">
              <a:spcBef>
                <a:spcPts val="1200"/>
              </a:spcBef>
              <a:spcAft>
                <a:spcPts val="1200"/>
              </a:spcAft>
              <a:buAutoNum type="alphaLcParenBoth"/>
            </a:pPr>
            <a:r>
              <a:rPr lang="en-GB" sz="3000" dirty="0"/>
              <a:t>a non-profit organisation</a:t>
            </a:r>
          </a:p>
        </p:txBody>
      </p:sp>
      <p:pic>
        <p:nvPicPr>
          <p:cNvPr id="2" name="Picture 1" descr="A close up of a toy&#10;&#10;Description automatically generated">
            <a:extLst>
              <a:ext uri="{FF2B5EF4-FFF2-40B4-BE49-F238E27FC236}">
                <a16:creationId xmlns:a16="http://schemas.microsoft.com/office/drawing/2014/main" xmlns="" id="{E0CE01D9-9299-A28E-D7B7-FF18C6FE9F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6977" y="2636912"/>
            <a:ext cx="3647100" cy="2735325"/>
          </a:xfrm>
          <a:prstGeom prst="rect">
            <a:avLst/>
          </a:prstGeom>
        </p:spPr>
      </p:pic>
      <p:sp>
        <p:nvSpPr>
          <p:cNvPr id="3" name="Footer Placeholder 1">
            <a:extLst>
              <a:ext uri="{FF2B5EF4-FFF2-40B4-BE49-F238E27FC236}">
                <a16:creationId xmlns:a16="http://schemas.microsoft.com/office/drawing/2014/main" xmlns="" id="{CA55085C-70B4-DE2B-4743-FEB02830F7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000"/>
                                        <p:tgtEl>
                                          <p:spTgt spid="4">
                                            <p:txEl>
                                              <p:pRg st="3" end="3"/>
                                            </p:txEl>
                                          </p:spTgt>
                                        </p:tgtEl>
                                      </p:cBhvr>
                                    </p:animEffect>
                                    <p:anim calcmode="lin" valueType="num">
                                      <p:cBhvr>
                                        <p:cTn id="2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8" presetID="53" presetClass="entr" presetSubtype="16" fill="hold" nodeType="withEffect">
                                  <p:stCondLst>
                                    <p:cond delay="0"/>
                                  </p:stCondLst>
                                  <p:childTnLst>
                                    <p:set>
                                      <p:cBhvr>
                                        <p:cTn id="29" dur="1" fill="hold">
                                          <p:stCondLst>
                                            <p:cond delay="0"/>
                                          </p:stCondLst>
                                        </p:cTn>
                                        <p:tgtEl>
                                          <p:spTgt spid="2"/>
                                        </p:tgtEl>
                                        <p:attrNameLst>
                                          <p:attrName>style.visibility</p:attrName>
                                        </p:attrNameLst>
                                      </p:cBhvr>
                                      <p:to>
                                        <p:strVal val="visible"/>
                                      </p:to>
                                    </p:set>
                                    <p:anim calcmode="lin" valueType="num">
                                      <p:cBhvr>
                                        <p:cTn id="30" dur="1800" fill="hold"/>
                                        <p:tgtEl>
                                          <p:spTgt spid="2"/>
                                        </p:tgtEl>
                                        <p:attrNameLst>
                                          <p:attrName>ppt_w</p:attrName>
                                        </p:attrNameLst>
                                      </p:cBhvr>
                                      <p:tavLst>
                                        <p:tav tm="0">
                                          <p:val>
                                            <p:fltVal val="0"/>
                                          </p:val>
                                        </p:tav>
                                        <p:tav tm="100000">
                                          <p:val>
                                            <p:strVal val="#ppt_w"/>
                                          </p:val>
                                        </p:tav>
                                      </p:tavLst>
                                    </p:anim>
                                    <p:anim calcmode="lin" valueType="num">
                                      <p:cBhvr>
                                        <p:cTn id="31" dur="1800" fill="hold"/>
                                        <p:tgtEl>
                                          <p:spTgt spid="2"/>
                                        </p:tgtEl>
                                        <p:attrNameLst>
                                          <p:attrName>ppt_h</p:attrName>
                                        </p:attrNameLst>
                                      </p:cBhvr>
                                      <p:tavLst>
                                        <p:tav tm="0">
                                          <p:val>
                                            <p:fltVal val="0"/>
                                          </p:val>
                                        </p:tav>
                                        <p:tav tm="100000">
                                          <p:val>
                                            <p:strVal val="#ppt_h"/>
                                          </p:val>
                                        </p:tav>
                                      </p:tavLst>
                                    </p:anim>
                                    <p:animEffect transition="in" filter="fade">
                                      <p:cBhvr>
                                        <p:cTn id="32" dur="18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Evolution of Strategic Management</a:t>
            </a:r>
          </a:p>
        </p:txBody>
      </p:sp>
      <p:pic>
        <p:nvPicPr>
          <p:cNvPr id="2" name="Picture 1">
            <a:extLst>
              <a:ext uri="{FF2B5EF4-FFF2-40B4-BE49-F238E27FC236}">
                <a16:creationId xmlns:a16="http://schemas.microsoft.com/office/drawing/2014/main" xmlns="" id="{146A7B9A-4F36-47AB-BEB9-86F2E0611FCE}"/>
              </a:ext>
            </a:extLst>
          </p:cNvPr>
          <p:cNvPicPr>
            <a:picLocks noChangeAspect="1"/>
          </p:cNvPicPr>
          <p:nvPr/>
        </p:nvPicPr>
        <p:blipFill>
          <a:blip r:embed="rId3"/>
          <a:stretch>
            <a:fillRect/>
          </a:stretch>
        </p:blipFill>
        <p:spPr>
          <a:xfrm>
            <a:off x="7680176" y="980728"/>
            <a:ext cx="3897719" cy="4680520"/>
          </a:xfrm>
          <a:prstGeom prst="rect">
            <a:avLst/>
          </a:prstGeom>
        </p:spPr>
      </p:pic>
      <p:sp>
        <p:nvSpPr>
          <p:cNvPr id="5" name="Content Placeholder 2">
            <a:extLst>
              <a:ext uri="{FF2B5EF4-FFF2-40B4-BE49-F238E27FC236}">
                <a16:creationId xmlns:a16="http://schemas.microsoft.com/office/drawing/2014/main" xmlns="" id="{094E59DC-1752-475B-9DD3-63572A5DB2FB}"/>
              </a:ext>
            </a:extLst>
          </p:cNvPr>
          <p:cNvSpPr txBox="1">
            <a:spLocks/>
          </p:cNvSpPr>
          <p:nvPr/>
        </p:nvSpPr>
        <p:spPr bwMode="auto">
          <a:xfrm>
            <a:off x="713402" y="1143000"/>
            <a:ext cx="675074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500" dirty="0"/>
              <a:t>Strategic management is complicated because there is no final agreement on what exactly should be included in the topic.</a:t>
            </a:r>
          </a:p>
          <a:p>
            <a:pPr algn="just"/>
            <a:r>
              <a:rPr lang="en-GB" altLang="en-US" sz="2500" dirty="0"/>
              <a:t>How companies make strategy and how they should make strategy are among the most hotly debated issues in strategic management.</a:t>
            </a:r>
          </a:p>
          <a:p>
            <a:pPr algn="just"/>
            <a:r>
              <a:rPr lang="en-GB" altLang="en-US" sz="2500" dirty="0"/>
              <a:t>Strategic management must also ensure that the organisation adapts to changing circumstances so that it can continue to add value in the future.</a:t>
            </a:r>
          </a:p>
          <a:p>
            <a:pPr algn="just"/>
            <a:endParaRPr lang="en-GB" altLang="en-US" sz="2400" dirty="0"/>
          </a:p>
        </p:txBody>
      </p:sp>
      <p:sp>
        <p:nvSpPr>
          <p:cNvPr id="3" name="Footer Placeholder 1">
            <a:extLst>
              <a:ext uri="{FF2B5EF4-FFF2-40B4-BE49-F238E27FC236}">
                <a16:creationId xmlns:a16="http://schemas.microsoft.com/office/drawing/2014/main" xmlns="" id="{F1EB5FFC-18A1-9947-F596-01DEF743D8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22615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31" presetClass="entr" presetSubtype="0" fill="hold" nodeType="afterEffect">
                                  <p:stCondLst>
                                    <p:cond delay="1000"/>
                                  </p:stCondLst>
                                  <p:childTnLst>
                                    <p:set>
                                      <p:cBhvr>
                                        <p:cTn id="22" dur="1" fill="hold">
                                          <p:stCondLst>
                                            <p:cond delay="0"/>
                                          </p:stCondLst>
                                        </p:cTn>
                                        <p:tgtEl>
                                          <p:spTgt spid="2"/>
                                        </p:tgtEl>
                                        <p:attrNameLst>
                                          <p:attrName>style.visibility</p:attrName>
                                        </p:attrNameLst>
                                      </p:cBhvr>
                                      <p:to>
                                        <p:strVal val="visible"/>
                                      </p:to>
                                    </p:set>
                                    <p:anim calcmode="lin" valueType="num">
                                      <p:cBhvr>
                                        <p:cTn id="23" dur="1750" fill="hold"/>
                                        <p:tgtEl>
                                          <p:spTgt spid="2"/>
                                        </p:tgtEl>
                                        <p:attrNameLst>
                                          <p:attrName>ppt_w</p:attrName>
                                        </p:attrNameLst>
                                      </p:cBhvr>
                                      <p:tavLst>
                                        <p:tav tm="0">
                                          <p:val>
                                            <p:fltVal val="0"/>
                                          </p:val>
                                        </p:tav>
                                        <p:tav tm="100000">
                                          <p:val>
                                            <p:strVal val="#ppt_w"/>
                                          </p:val>
                                        </p:tav>
                                      </p:tavLst>
                                    </p:anim>
                                    <p:anim calcmode="lin" valueType="num">
                                      <p:cBhvr>
                                        <p:cTn id="24" dur="1750" fill="hold"/>
                                        <p:tgtEl>
                                          <p:spTgt spid="2"/>
                                        </p:tgtEl>
                                        <p:attrNameLst>
                                          <p:attrName>ppt_h</p:attrName>
                                        </p:attrNameLst>
                                      </p:cBhvr>
                                      <p:tavLst>
                                        <p:tav tm="0">
                                          <p:val>
                                            <p:fltVal val="0"/>
                                          </p:val>
                                        </p:tav>
                                        <p:tav tm="100000">
                                          <p:val>
                                            <p:strVal val="#ppt_h"/>
                                          </p:val>
                                        </p:tav>
                                      </p:tavLst>
                                    </p:anim>
                                    <p:anim calcmode="lin" valueType="num">
                                      <p:cBhvr>
                                        <p:cTn id="25" dur="1750" fill="hold"/>
                                        <p:tgtEl>
                                          <p:spTgt spid="2"/>
                                        </p:tgtEl>
                                        <p:attrNameLst>
                                          <p:attrName>style.rotation</p:attrName>
                                        </p:attrNameLst>
                                      </p:cBhvr>
                                      <p:tavLst>
                                        <p:tav tm="0">
                                          <p:val>
                                            <p:fltVal val="90"/>
                                          </p:val>
                                        </p:tav>
                                        <p:tav tm="100000">
                                          <p:val>
                                            <p:fltVal val="0"/>
                                          </p:val>
                                        </p:tav>
                                      </p:tavLst>
                                    </p:anim>
                                    <p:animEffect transition="in" filter="fade">
                                      <p:cBhvr>
                                        <p:cTn id="2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Strategy</a:t>
            </a:r>
          </a:p>
        </p:txBody>
      </p:sp>
      <p:pic>
        <p:nvPicPr>
          <p:cNvPr id="3" name="Picture 2" descr="A picture containing drawing&#10;&#10;Description automatically generated">
            <a:extLst>
              <a:ext uri="{FF2B5EF4-FFF2-40B4-BE49-F238E27FC236}">
                <a16:creationId xmlns:a16="http://schemas.microsoft.com/office/drawing/2014/main" xmlns=""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
        <p:nvSpPr>
          <p:cNvPr id="2" name="Footer Placeholder 1">
            <a:extLst>
              <a:ext uri="{FF2B5EF4-FFF2-40B4-BE49-F238E27FC236}">
                <a16:creationId xmlns:a16="http://schemas.microsoft.com/office/drawing/2014/main" xmlns="" id="{82F51642-7998-15C1-5E60-8A00646DB3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079274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nodeType="afterEffect">
                                  <p:stCondLst>
                                    <p:cond delay="1500"/>
                                  </p:stCondLst>
                                  <p:childTnLst>
                                    <p:set>
                                      <p:cBhvr>
                                        <p:cTn id="13" dur="1" fill="hold">
                                          <p:stCondLst>
                                            <p:cond delay="0"/>
                                          </p:stCondLst>
                                        </p:cTn>
                                        <p:tgtEl>
                                          <p:spTgt spid="7172">
                                            <p:txEl>
                                              <p:pRg st="0" end="0"/>
                                            </p:txEl>
                                          </p:spTgt>
                                        </p:tgtEl>
                                        <p:attrNameLst>
                                          <p:attrName>style.visibility</p:attrName>
                                        </p:attrNameLst>
                                      </p:cBhvr>
                                      <p:to>
                                        <p:strVal val="visible"/>
                                      </p:to>
                                    </p:set>
                                    <p:animEffect transition="in" filter="fade">
                                      <p:cBhvr>
                                        <p:cTn id="14" dur="1000"/>
                                        <p:tgtEl>
                                          <p:spTgt spid="7172">
                                            <p:txEl>
                                              <p:pRg st="0" end="0"/>
                                            </p:txEl>
                                          </p:spTgt>
                                        </p:tgtEl>
                                      </p:cBhvr>
                                    </p:animEffect>
                                    <p:anim calcmode="lin" valueType="num">
                                      <p:cBhvr>
                                        <p:cTn id="15"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3500"/>
                            </p:stCondLst>
                            <p:childTnLst>
                              <p:par>
                                <p:cTn id="18" presetID="42" presetClass="entr" presetSubtype="0" fill="hold" nodeType="afterEffect">
                                  <p:stCondLst>
                                    <p:cond delay="400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3" fill="hold">
                            <p:stCondLst>
                              <p:cond delay="8500"/>
                            </p:stCondLst>
                            <p:childTnLst>
                              <p:par>
                                <p:cTn id="24" presetID="42" presetClass="entr" presetSubtype="0" fill="hold" nodeType="afterEffect">
                                  <p:stCondLst>
                                    <p:cond delay="4000"/>
                                  </p:stCondLst>
                                  <p:childTnLst>
                                    <p:set>
                                      <p:cBhvr>
                                        <p:cTn id="25" dur="1" fill="hold">
                                          <p:stCondLst>
                                            <p:cond delay="0"/>
                                          </p:stCondLst>
                                        </p:cTn>
                                        <p:tgtEl>
                                          <p:spTgt spid="7172">
                                            <p:txEl>
                                              <p:pRg st="2" end="2"/>
                                            </p:txEl>
                                          </p:spTgt>
                                        </p:tgtEl>
                                        <p:attrNameLst>
                                          <p:attrName>style.visibility</p:attrName>
                                        </p:attrNameLst>
                                      </p:cBhvr>
                                      <p:to>
                                        <p:strVal val="visible"/>
                                      </p:to>
                                    </p:set>
                                    <p:animEffect transition="in" filter="fade">
                                      <p:cBhvr>
                                        <p:cTn id="26" dur="1000"/>
                                        <p:tgtEl>
                                          <p:spTgt spid="7172">
                                            <p:txEl>
                                              <p:pRg st="2" end="2"/>
                                            </p:txEl>
                                          </p:spTgt>
                                        </p:tgtEl>
                                      </p:cBhvr>
                                    </p:animEffect>
                                    <p:anim calcmode="lin" valueType="num">
                                      <p:cBhvr>
                                        <p:cTn id="27"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Strategy - Tesco</a:t>
            </a:r>
          </a:p>
        </p:txBody>
      </p:sp>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713403" y="2348880"/>
            <a:ext cx="6534726" cy="3312368"/>
          </a:xfrm>
        </p:spPr>
        <p:txBody>
          <a:bodyPr/>
          <a:lstStyle/>
          <a:p>
            <a:pPr algn="just"/>
            <a:r>
              <a:rPr lang="en-GB" sz="2400" b="1" dirty="0">
                <a:solidFill>
                  <a:srgbClr val="FF0000"/>
                </a:solidFill>
              </a:rPr>
              <a:t>Corporate-level strategy </a:t>
            </a:r>
            <a:r>
              <a:rPr lang="en-GB" sz="2400" dirty="0"/>
              <a:t>- entering the banking industry, operating in a new country, ...</a:t>
            </a:r>
          </a:p>
          <a:p>
            <a:pPr algn="just"/>
            <a:r>
              <a:rPr lang="en-GB" altLang="en-US" sz="2400" b="1" dirty="0">
                <a:solidFill>
                  <a:srgbClr val="FF0000"/>
                </a:solidFill>
              </a:rPr>
              <a:t>Business-level strategy </a:t>
            </a:r>
            <a:r>
              <a:rPr lang="en-GB" altLang="en-US" sz="2400" dirty="0"/>
              <a:t>- low price petrol supplier in the UK, focus on online grocery shopping in the South Korean market, ...</a:t>
            </a:r>
          </a:p>
          <a:p>
            <a:pPr algn="just"/>
            <a:r>
              <a:rPr lang="en-GB" altLang="en-US" sz="2400" b="1" dirty="0">
                <a:solidFill>
                  <a:srgbClr val="FF0000"/>
                </a:solidFill>
              </a:rPr>
              <a:t>Functional strategies </a:t>
            </a:r>
            <a:r>
              <a:rPr lang="en-GB" altLang="en-US" sz="2400" dirty="0"/>
              <a:t>- outsourcing HR functions, changing operation times, ...</a:t>
            </a:r>
          </a:p>
        </p:txBody>
      </p:sp>
      <p:pic>
        <p:nvPicPr>
          <p:cNvPr id="4" name="Picture 3" descr="Logo&#10;&#10;Description automatically generated">
            <a:extLst>
              <a:ext uri="{FF2B5EF4-FFF2-40B4-BE49-F238E27FC236}">
                <a16:creationId xmlns:a16="http://schemas.microsoft.com/office/drawing/2014/main" xmlns="" id="{903110D5-7CAF-1B10-D5D2-5A972315003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89613" y="1272680"/>
            <a:ext cx="3012773" cy="848519"/>
          </a:xfrm>
          <a:prstGeom prst="rect">
            <a:avLst/>
          </a:prstGeom>
        </p:spPr>
      </p:pic>
      <p:pic>
        <p:nvPicPr>
          <p:cNvPr id="6" name="Picture 5" descr="Diagram&#10;&#10;Description automatically generated">
            <a:extLst>
              <a:ext uri="{FF2B5EF4-FFF2-40B4-BE49-F238E27FC236}">
                <a16:creationId xmlns:a16="http://schemas.microsoft.com/office/drawing/2014/main" xmlns="" id="{95619F28-B9E1-A4C8-70CE-1B7684578D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8293" y="2442020"/>
            <a:ext cx="4853707" cy="3222651"/>
          </a:xfrm>
          <a:prstGeom prst="rect">
            <a:avLst/>
          </a:prstGeom>
        </p:spPr>
      </p:pic>
      <p:sp>
        <p:nvSpPr>
          <p:cNvPr id="2" name="Footer Placeholder 1">
            <a:extLst>
              <a:ext uri="{FF2B5EF4-FFF2-40B4-BE49-F238E27FC236}">
                <a16:creationId xmlns:a16="http://schemas.microsoft.com/office/drawing/2014/main" xmlns="" id="{466E8501-7071-F298-8FE8-55030FCC10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2062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500"/>
                                        <p:tgtEl>
                                          <p:spTgt spid="7172">
                                            <p:txEl>
                                              <p:pRg st="0" end="0"/>
                                            </p:txEl>
                                          </p:spTgt>
                                        </p:tgtEl>
                                      </p:cBhvr>
                                    </p:animEffect>
                                    <p:anim calcmode="lin" valueType="num">
                                      <p:cBhvr>
                                        <p:cTn id="14"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7172">
                                            <p:txEl>
                                              <p:pRg st="1" end="1"/>
                                            </p:txEl>
                                          </p:spTgt>
                                        </p:tgtEl>
                                        <p:attrNameLst>
                                          <p:attrName>style.visibility</p:attrName>
                                        </p:attrNameLst>
                                      </p:cBhvr>
                                      <p:to>
                                        <p:strVal val="visible"/>
                                      </p:to>
                                    </p:set>
                                    <p:animEffect transition="in" filter="fade">
                                      <p:cBhvr>
                                        <p:cTn id="18" dur="1500"/>
                                        <p:tgtEl>
                                          <p:spTgt spid="7172">
                                            <p:txEl>
                                              <p:pRg st="1" end="1"/>
                                            </p:txEl>
                                          </p:spTgt>
                                        </p:tgtEl>
                                      </p:cBhvr>
                                    </p:animEffect>
                                    <p:anim calcmode="lin" valueType="num">
                                      <p:cBhvr>
                                        <p:cTn id="19"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0"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7172">
                                            <p:txEl>
                                              <p:pRg st="2" end="2"/>
                                            </p:txEl>
                                          </p:spTgt>
                                        </p:tgtEl>
                                        <p:attrNameLst>
                                          <p:attrName>style.visibility</p:attrName>
                                        </p:attrNameLst>
                                      </p:cBhvr>
                                      <p:to>
                                        <p:strVal val="visible"/>
                                      </p:to>
                                    </p:set>
                                    <p:animEffect transition="in" filter="fade">
                                      <p:cBhvr>
                                        <p:cTn id="23" dur="1500"/>
                                        <p:tgtEl>
                                          <p:spTgt spid="7172">
                                            <p:txEl>
                                              <p:pRg st="2" end="2"/>
                                            </p:txEl>
                                          </p:spTgt>
                                        </p:tgtEl>
                                      </p:cBhvr>
                                    </p:animEffect>
                                    <p:anim calcmode="lin" valueType="num">
                                      <p:cBhvr>
                                        <p:cTn id="24"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5"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500"/>
                                        <p:tgtEl>
                                          <p:spTgt spid="6"/>
                                        </p:tgtEl>
                                      </p:cBhvr>
                                    </p:animEffect>
                                    <p:anim calcmode="lin" valueType="num">
                                      <p:cBhvr>
                                        <p:cTn id="29" dur="1500" fill="hold"/>
                                        <p:tgtEl>
                                          <p:spTgt spid="6"/>
                                        </p:tgtEl>
                                        <p:attrNameLst>
                                          <p:attrName>ppt_x</p:attrName>
                                        </p:attrNameLst>
                                      </p:cBhvr>
                                      <p:tavLst>
                                        <p:tav tm="0">
                                          <p:val>
                                            <p:strVal val="#ppt_x"/>
                                          </p:val>
                                        </p:tav>
                                        <p:tav tm="100000">
                                          <p:val>
                                            <p:strVal val="#ppt_x"/>
                                          </p:val>
                                        </p:tav>
                                      </p:tavLst>
                                    </p:anim>
                                    <p:anim calcmode="lin" valueType="num">
                                      <p:cBhvr>
                                        <p:cTn id="30"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Levels of Strategic Management</a:t>
            </a:r>
          </a:p>
        </p:txBody>
      </p:sp>
      <p:pic>
        <p:nvPicPr>
          <p:cNvPr id="2" name="Picture 1">
            <a:extLst>
              <a:ext uri="{FF2B5EF4-FFF2-40B4-BE49-F238E27FC236}">
                <a16:creationId xmlns:a16="http://schemas.microsoft.com/office/drawing/2014/main" xmlns="" id="{408942A4-665B-46D7-8BE3-EB3FC75872A0}"/>
              </a:ext>
            </a:extLst>
          </p:cNvPr>
          <p:cNvPicPr>
            <a:picLocks noChangeAspect="1"/>
          </p:cNvPicPr>
          <p:nvPr/>
        </p:nvPicPr>
        <p:blipFill>
          <a:blip r:embed="rId3"/>
          <a:stretch>
            <a:fillRect/>
          </a:stretch>
        </p:blipFill>
        <p:spPr>
          <a:xfrm>
            <a:off x="1775520" y="1196752"/>
            <a:ext cx="8640960" cy="4464496"/>
          </a:xfrm>
          <a:prstGeom prst="rect">
            <a:avLst/>
          </a:prstGeom>
        </p:spPr>
      </p:pic>
      <p:sp>
        <p:nvSpPr>
          <p:cNvPr id="3" name="TextBox 2">
            <a:extLst>
              <a:ext uri="{FF2B5EF4-FFF2-40B4-BE49-F238E27FC236}">
                <a16:creationId xmlns:a16="http://schemas.microsoft.com/office/drawing/2014/main" xmlns="" id="{872E210C-DB88-A657-2EFD-3A52B88B2B1B}"/>
              </a:ext>
            </a:extLst>
          </p:cNvPr>
          <p:cNvSpPr txBox="1"/>
          <p:nvPr/>
        </p:nvSpPr>
        <p:spPr>
          <a:xfrm>
            <a:off x="234802" y="5407223"/>
            <a:ext cx="3081435" cy="307777"/>
          </a:xfrm>
          <a:prstGeom prst="rect">
            <a:avLst/>
          </a:prstGeom>
          <a:noFill/>
        </p:spPr>
        <p:txBody>
          <a:bodyPr wrap="square">
            <a:spAutoFit/>
          </a:bodyPr>
          <a:lstStyle/>
          <a:p>
            <a:r>
              <a:rPr lang="en-GB" sz="1400" dirty="0"/>
              <a:t>Source: Hill et al., (2017)</a:t>
            </a:r>
          </a:p>
        </p:txBody>
      </p:sp>
      <p:sp>
        <p:nvSpPr>
          <p:cNvPr id="4" name="Footer Placeholder 1">
            <a:extLst>
              <a:ext uri="{FF2B5EF4-FFF2-40B4-BE49-F238E27FC236}">
                <a16:creationId xmlns:a16="http://schemas.microsoft.com/office/drawing/2014/main" xmlns="" id="{FD3A1BFF-407D-0873-09AA-1B1D1B0E575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1828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Group Activity 2 – Business Strategies</a:t>
            </a:r>
          </a:p>
        </p:txBody>
      </p:sp>
      <p:sp>
        <p:nvSpPr>
          <p:cNvPr id="4" name="Content Placeholder 2">
            <a:extLst>
              <a:ext uri="{FF2B5EF4-FFF2-40B4-BE49-F238E27FC236}">
                <a16:creationId xmlns:a16="http://schemas.microsoft.com/office/drawing/2014/main" xmlns="" id="{199EF910-C94E-4440-9859-3A53393A2C19}"/>
              </a:ext>
            </a:extLst>
          </p:cNvPr>
          <p:cNvSpPr txBox="1">
            <a:spLocks/>
          </p:cNvSpPr>
          <p:nvPr/>
        </p:nvSpPr>
        <p:spPr bwMode="auto">
          <a:xfrm>
            <a:off x="695400" y="3933056"/>
            <a:ext cx="10657184"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1200"/>
              </a:spcBef>
              <a:spcAft>
                <a:spcPts val="1200"/>
              </a:spcAft>
              <a:buNone/>
            </a:pPr>
            <a:r>
              <a:rPr lang="en-GB" sz="3000" dirty="0"/>
              <a:t>In group, discuss the key differences between business level and corporate level strategies. What kinds of management skills does each require? </a:t>
            </a:r>
          </a:p>
        </p:txBody>
      </p:sp>
      <p:pic>
        <p:nvPicPr>
          <p:cNvPr id="3" name="Picture 2">
            <a:extLst>
              <a:ext uri="{FF2B5EF4-FFF2-40B4-BE49-F238E27FC236}">
                <a16:creationId xmlns:a16="http://schemas.microsoft.com/office/drawing/2014/main" xmlns="" id="{8BCD1D99-18F9-131C-1CED-B09625C61D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2" y="1107470"/>
            <a:ext cx="3384376" cy="2825586"/>
          </a:xfrm>
          <a:prstGeom prst="rect">
            <a:avLst/>
          </a:prstGeom>
        </p:spPr>
      </p:pic>
    </p:spTree>
    <p:extLst>
      <p:ext uri="{BB962C8B-B14F-4D97-AF65-F5344CB8AC3E}">
        <p14:creationId xmlns:p14="http://schemas.microsoft.com/office/powerpoint/2010/main" val="403705232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250"/>
                                        <p:tgtEl>
                                          <p:spTgt spid="4">
                                            <p:txEl>
                                              <p:pRg st="0" end="0"/>
                                            </p:txEl>
                                          </p:spTgt>
                                        </p:tgtEl>
                                      </p:cBhvr>
                                    </p:animEffect>
                                    <p:anim calcmode="lin" valueType="num">
                                      <p:cBhvr>
                                        <p:cTn id="8" dur="225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225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3000" fill="hold"/>
                                        <p:tgtEl>
                                          <p:spTgt spid="3"/>
                                        </p:tgtEl>
                                        <p:attrNameLst>
                                          <p:attrName>ppt_w</p:attrName>
                                        </p:attrNameLst>
                                      </p:cBhvr>
                                      <p:tavLst>
                                        <p:tav tm="0">
                                          <p:val>
                                            <p:fltVal val="0"/>
                                          </p:val>
                                        </p:tav>
                                        <p:tav tm="100000">
                                          <p:val>
                                            <p:strVal val="#ppt_w"/>
                                          </p:val>
                                        </p:tav>
                                      </p:tavLst>
                                    </p:anim>
                                    <p:anim calcmode="lin" valueType="num">
                                      <p:cBhvr>
                                        <p:cTn id="13" dur="3000" fill="hold"/>
                                        <p:tgtEl>
                                          <p:spTgt spid="3"/>
                                        </p:tgtEl>
                                        <p:attrNameLst>
                                          <p:attrName>ppt_h</p:attrName>
                                        </p:attrNameLst>
                                      </p:cBhvr>
                                      <p:tavLst>
                                        <p:tav tm="0">
                                          <p:val>
                                            <p:fltVal val="0"/>
                                          </p:val>
                                        </p:tav>
                                        <p:tav tm="100000">
                                          <p:val>
                                            <p:strVal val="#ppt_h"/>
                                          </p:val>
                                        </p:tav>
                                      </p:tavLst>
                                    </p:anim>
                                    <p:animEffect transition="in" filter="fade">
                                      <p:cBhvr>
                                        <p:cTn id="14"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 - Emergent Strategy at Virgin Group</a:t>
            </a:r>
          </a:p>
        </p:txBody>
      </p:sp>
      <p:sp>
        <p:nvSpPr>
          <p:cNvPr id="7172" name="Content Placeholder 2">
            <a:extLst>
              <a:ext uri="{FF2B5EF4-FFF2-40B4-BE49-F238E27FC236}">
                <a16:creationId xmlns:a16="http://schemas.microsoft.com/office/drawing/2014/main" xmlns="" id="{0724A76E-155B-47DE-A1DF-4361EF20C5CA}"/>
              </a:ext>
            </a:extLst>
          </p:cNvPr>
          <p:cNvSpPr>
            <a:spLocks noGrp="1"/>
          </p:cNvSpPr>
          <p:nvPr>
            <p:ph idx="4294967295"/>
          </p:nvPr>
        </p:nvSpPr>
        <p:spPr>
          <a:xfrm>
            <a:off x="623392" y="1176960"/>
            <a:ext cx="10765195" cy="4680520"/>
          </a:xfrm>
        </p:spPr>
        <p:txBody>
          <a:bodyPr/>
          <a:lstStyle/>
          <a:p>
            <a:pPr marL="0" indent="0" algn="just">
              <a:buClr>
                <a:schemeClr val="tx1"/>
              </a:buClr>
              <a:buNone/>
            </a:pPr>
            <a:r>
              <a:rPr lang="en-GB" sz="2800" dirty="0"/>
              <a:t>Please read the case study and answer the following questions:</a:t>
            </a:r>
          </a:p>
          <a:p>
            <a:pPr marL="0" indent="0" algn="just">
              <a:buClr>
                <a:schemeClr val="tx1"/>
              </a:buClr>
              <a:buNone/>
            </a:pPr>
            <a:endParaRPr lang="en-GB" sz="2800" dirty="0"/>
          </a:p>
          <a:p>
            <a:pPr marL="457200" indent="-457200" algn="just">
              <a:buClr>
                <a:schemeClr val="tx1"/>
              </a:buClr>
              <a:buFont typeface="+mj-lt"/>
              <a:buAutoNum type="arabicPeriod"/>
            </a:pPr>
            <a:r>
              <a:rPr lang="en-GB" sz="2400" dirty="0"/>
              <a:t>The Virgin emergent approach to strategy development has not always proved successful – Virgin Bride and Virgin Cola, for example, remain relatively small businesses. Does this matter? Do all emergent strategies have to be successful?</a:t>
            </a:r>
          </a:p>
          <a:p>
            <a:pPr marL="457200" indent="-457200" algn="just">
              <a:buClr>
                <a:schemeClr val="tx1"/>
              </a:buClr>
              <a:buFont typeface="+mj-lt"/>
              <a:buAutoNum type="arabicPeriod"/>
            </a:pPr>
            <a:r>
              <a:rPr lang="en-GB" sz="2400" dirty="0"/>
              <a:t>Critically evaluate Virgin Group’s strategies over the period of the case study. Was the company wise to spend so much time investing in so many new product areas? What would you have done?</a:t>
            </a:r>
          </a:p>
        </p:txBody>
      </p:sp>
      <p:pic>
        <p:nvPicPr>
          <p:cNvPr id="3" name="Picture 2" descr="Logo&#10;&#10;Description automatically generated">
            <a:extLst>
              <a:ext uri="{FF2B5EF4-FFF2-40B4-BE49-F238E27FC236}">
                <a16:creationId xmlns:a16="http://schemas.microsoft.com/office/drawing/2014/main" xmlns="" id="{2D32D664-C146-0759-124E-A2952E87A90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44272" y="4139952"/>
            <a:ext cx="4104456" cy="2736304"/>
          </a:xfrm>
          <a:prstGeom prst="rect">
            <a:avLst/>
          </a:prstGeom>
        </p:spPr>
      </p:pic>
      <p:sp>
        <p:nvSpPr>
          <p:cNvPr id="2" name="Footer Placeholder 1">
            <a:extLst>
              <a:ext uri="{FF2B5EF4-FFF2-40B4-BE49-F238E27FC236}">
                <a16:creationId xmlns:a16="http://schemas.microsoft.com/office/drawing/2014/main" xmlns="" id="{9D267DBE-0C8B-AC9D-3408-6F600739A46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268742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1000"/>
                                        <p:tgtEl>
                                          <p:spTgt spid="7172">
                                            <p:txEl>
                                              <p:pRg st="2" end="2"/>
                                            </p:txEl>
                                          </p:spTgt>
                                        </p:tgtEl>
                                      </p:cBhvr>
                                    </p:animEffect>
                                    <p:anim calcmode="lin" valueType="num">
                                      <p:cBhvr>
                                        <p:cTn id="14"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1000"/>
                                        <p:tgtEl>
                                          <p:spTgt spid="7172">
                                            <p:txEl>
                                              <p:pRg st="3" end="3"/>
                                            </p:txEl>
                                          </p:spTgt>
                                        </p:tgtEl>
                                      </p:cBhvr>
                                    </p:animEffect>
                                    <p:anim calcmode="lin" valueType="num">
                                      <p:cBhvr>
                                        <p:cTn id="20"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5" presetClass="entr" presetSubtype="0" fill="hold"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8000"/>
                                        <p:tgtEl>
                                          <p:spTgt spid="3"/>
                                        </p:tgtEl>
                                      </p:cBhvr>
                                    </p:animEffect>
                                    <p:anim calcmode="lin" valueType="num">
                                      <p:cBhvr>
                                        <p:cTn id="26" dur="8000" fill="hold"/>
                                        <p:tgtEl>
                                          <p:spTgt spid="3"/>
                                        </p:tgtEl>
                                        <p:attrNameLst>
                                          <p:attrName>ppt_w</p:attrName>
                                        </p:attrNameLst>
                                      </p:cBhvr>
                                      <p:tavLst>
                                        <p:tav tm="0" fmla="#ppt_w*sin(2.5*pi*$)">
                                          <p:val>
                                            <p:fltVal val="0"/>
                                          </p:val>
                                        </p:tav>
                                        <p:tav tm="100000">
                                          <p:val>
                                            <p:fltVal val="1"/>
                                          </p:val>
                                        </p:tav>
                                      </p:tavLst>
                                    </p:anim>
                                    <p:anim calcmode="lin" valueType="num">
                                      <p:cBhvr>
                                        <p:cTn id="27" dur="8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xmlns=""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xmlns=""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xmlns=""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xmlns="" id="{6BFF820E-EFEA-40D3-B4C4-627FFA8068CE}"/>
              </a:ext>
            </a:extLst>
          </p:cNvPr>
          <p:cNvSpPr txBox="1">
            <a:spLocks/>
          </p:cNvSpPr>
          <p:nvPr/>
        </p:nvSpPr>
        <p:spPr bwMode="auto">
          <a:xfrm>
            <a:off x="443372" y="980728"/>
            <a:ext cx="11305256" cy="4761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6670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Armstrong, M., 2021.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Armstrong’s Handbook of Strategic Human Resource Management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7 ed. London: Kogan Page.</a:t>
            </a:r>
          </a:p>
          <a:p>
            <a:pPr marL="26670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Bailey, C., Mankin, 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Kelliher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 &amp;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Garavan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 2018.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Strategic Human Resource Management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 ed. Oxford: Oxford University Press.</a:t>
            </a:r>
          </a:p>
          <a:p>
            <a:pPr marL="26670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66700" lvl="0" indent="-266700" algn="just">
              <a:spcBef>
                <a:spcPts val="200"/>
              </a:spcBef>
              <a:spcAft>
                <a:spcPts val="200"/>
              </a:spcAft>
              <a:buFont typeface="Symbol" panose="05050102010706020507" pitchFamily="18" charset="2"/>
              <a:buChar char=""/>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Hambrisk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 C. &amp; Fredrickson, J. W., 2001. Are you sure you have a strategy?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Academy of Management Executive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15(4), pp. 48-59.</a:t>
            </a:r>
          </a:p>
          <a:p>
            <a:pPr marL="266700" lvl="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266700" lvl="0" indent="-266700" algn="just">
              <a:spcBef>
                <a:spcPts val="200"/>
              </a:spcBef>
              <a:spcAft>
                <a:spcPts val="2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Lynch, R.,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 ed. Harlow: Pearson Education Limited.</a:t>
            </a:r>
          </a:p>
          <a:p>
            <a:pPr marL="266700" lvl="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Nag, R., Hambrick, D. C., &amp; Chen, M. J., 2007. What is strategic management, really? Inductive derivation of a consensus definition of the field.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Journal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28(9), pp. 935-955.</a:t>
            </a:r>
          </a:p>
          <a:p>
            <a:pPr marL="266700" lvl="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Wheelen, T. L., Hunger, J. D., Hoffman, A. N. &amp; Bamford, C. E., 2018.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and Business Policy: Globalization, Innovation and Sustainability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15 ed. Harlow: Pearson Education.</a:t>
            </a:r>
          </a:p>
          <a:p>
            <a:pPr marL="266700" lvl="0" indent="-266700" algn="just">
              <a:spcBef>
                <a:spcPts val="200"/>
              </a:spcBef>
              <a:spcAft>
                <a:spcPts val="2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8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xmlns="" id="{2A9C9E9E-DC6F-75DF-B748-53FAC531A8A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4431</TotalTime>
  <Words>2757</Words>
  <Application>Microsoft Office PowerPoint</Application>
  <PresentationFormat>Custom</PresentationFormat>
  <Paragraphs>276</Paragraphs>
  <Slides>33</Slides>
  <Notes>20</Notes>
  <HiddenSlides>0</HiddenSlides>
  <MMClips>0</MMClips>
  <ScaleCrop>false</ScaleCrop>
  <HeadingPairs>
    <vt:vector size="4" baseType="variant">
      <vt:variant>
        <vt:lpstr>Theme</vt:lpstr>
      </vt:variant>
      <vt:variant>
        <vt:i4>2</vt:i4>
      </vt:variant>
      <vt:variant>
        <vt:lpstr>Slide Titles</vt:lpstr>
      </vt:variant>
      <vt:variant>
        <vt:i4>33</vt:i4>
      </vt:variant>
    </vt:vector>
  </HeadingPairs>
  <TitlesOfParts>
    <vt:vector size="35" baseType="lpstr">
      <vt:lpstr>20140311PresentationUWTSDTemplate</vt:lpstr>
      <vt:lpstr>1_20140311PresentationUWTSDTemplate</vt:lpstr>
      <vt:lpstr>LCMB7003</vt:lpstr>
      <vt:lpstr>Introduction to the Module</vt:lpstr>
      <vt:lpstr>Introduction to the Module</vt:lpstr>
      <vt:lpstr>Learning Outcomes</vt:lpstr>
      <vt:lpstr>Key Topics per Week</vt:lpstr>
      <vt:lpstr>Key Topics per Week</vt:lpstr>
      <vt:lpstr>Attendance</vt:lpstr>
      <vt:lpstr>Example: Class starts at 9.00am </vt:lpstr>
      <vt:lpstr>Important</vt:lpstr>
      <vt:lpstr>Teaching and Learning</vt:lpstr>
      <vt:lpstr>Resources</vt:lpstr>
      <vt:lpstr>Books and Materials </vt:lpstr>
      <vt:lpstr>Assignment Brief</vt:lpstr>
      <vt:lpstr>Week ONE: Defining Strategy</vt:lpstr>
      <vt:lpstr>Strategy</vt:lpstr>
      <vt:lpstr>What is Strategy?</vt:lpstr>
      <vt:lpstr>What is Strategy?</vt:lpstr>
      <vt:lpstr>The Purpose of Strategy: Mission, Vision, Values and Objectives</vt:lpstr>
      <vt:lpstr>The Characteristics of Strategy</vt:lpstr>
      <vt:lpstr>Fundamental Questions in Strategy</vt:lpstr>
      <vt:lpstr>Business Strategy</vt:lpstr>
      <vt:lpstr>Strategic Management</vt:lpstr>
      <vt:lpstr>Why Is Strategic Management Basically Needed For Every Organisation?</vt:lpstr>
      <vt:lpstr>What is Strategic Management Outcome?</vt:lpstr>
      <vt:lpstr>Group Activity 1 – Strategic Management in Organisations</vt:lpstr>
      <vt:lpstr>Evolution of Strategic Management</vt:lpstr>
      <vt:lpstr>Levels of Strategy</vt:lpstr>
      <vt:lpstr>Levels of Strategy - Tesco</vt:lpstr>
      <vt:lpstr>Levels of Strategic Management</vt:lpstr>
      <vt:lpstr>Group Activity 2 – Business Strategies</vt:lpstr>
      <vt:lpstr>Class Activity - Emergent Strategy at Virgin Group</vt:lpstr>
      <vt:lpstr>Any Questions?</vt:lpstr>
      <vt:lpstr>Bibliography</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Tsehay Jembere</cp:lastModifiedBy>
  <cp:revision>275</cp:revision>
  <cp:lastPrinted>2018-07-09T15:27:01Z</cp:lastPrinted>
  <dcterms:created xsi:type="dcterms:W3CDTF">2002-10-07T19:43:58Z</dcterms:created>
  <dcterms:modified xsi:type="dcterms:W3CDTF">2024-06-04T03:14:12Z</dcterms:modified>
</cp:coreProperties>
</file>