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8" r:id="rId4"/>
    <p:sldId id="256" r:id="rId5"/>
    <p:sldId id="259" r:id="rId6"/>
    <p:sldId id="260" r:id="rId7"/>
    <p:sldId id="262" r:id="rId8"/>
    <p:sldId id="263" r:id="rId9"/>
    <p:sldId id="264" r:id="rId10"/>
    <p:sldId id="265" r:id="rId11"/>
    <p:sldId id="271" r:id="rId12"/>
    <p:sldId id="267" r:id="rId13"/>
    <p:sldId id="268" r:id="rId14"/>
    <p:sldId id="276" r:id="rId15"/>
    <p:sldId id="277" r:id="rId16"/>
    <p:sldId id="275" r:id="rId17"/>
    <p:sldId id="278" r:id="rId18"/>
    <p:sldId id="272" r:id="rId19"/>
    <p:sldId id="273" r:id="rId20"/>
    <p:sldId id="274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073A5-1BDA-4B4D-9494-D9619C2467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BE8BA7-886A-4CCE-8DC6-9DF692E6D4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1156C7-9FC3-49FD-B4FE-ABD3A36599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60BBA-19FF-4BC7-8B40-0E24E1F3210C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2B0A0D-D766-429F-866D-B481E881B7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87D0AD-4F9F-4B43-A028-590F2F161B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B1650-6880-4AD1-AAB4-7FCA50E4B7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9818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94DED-1EF1-480D-BDAA-6E39729D03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C7CF62-EB7C-4BB7-93AE-2C0DFA54CE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CAE5B6-DE64-4145-A215-A731910455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60BBA-19FF-4BC7-8B40-0E24E1F3210C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A97F65-2E74-41DC-A27A-3BD5382362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08ECA2-B6ED-4591-A49F-0B7C56E09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B1650-6880-4AD1-AAB4-7FCA50E4B7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0336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6792B-FB53-47D4-B3E5-B1206D3E7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6A3F57-7F75-4C33-8800-18F7E4662E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5A0512-C953-41BD-B582-3818149B6B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60BBA-19FF-4BC7-8B40-0E24E1F3210C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502B27-4B39-440A-9167-7EB4AF9F94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8CF6A1-10C4-4DEF-9F76-CC5D17C1AE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B1650-6880-4AD1-AAB4-7FCA50E4B7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4190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410D0-EC1B-406A-A1FC-33F01AF23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F9EA5-724B-408E-8757-1E4C42BF86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8C1E36-5979-4DB6-9312-732A9EA678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66EABD-8619-4F8B-A322-1E39631D3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60BBA-19FF-4BC7-8B40-0E24E1F3210C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B595AA-5A2D-4B7B-8B0D-828A23D68D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13F30B-1DF7-4D1D-B45A-2D3EE3513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B1650-6880-4AD1-AAB4-7FCA50E4B7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446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286D6-318F-4708-AE2D-501E92D50C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A923F2-6A87-439C-B63B-E893A688F5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294553-9ADD-42E5-AFF8-E7BD666119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DE3FDE-5ED0-4AFC-BEDB-102B28ACBB8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6A4C8C-74E5-445D-856B-2B62CA94E92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CB6D40-B916-49A4-AF80-9B62635ED1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60BBA-19FF-4BC7-8B40-0E24E1F3210C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074225-F8B1-4861-89C2-CE3AA5B3A3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FDCBD2C-6ED7-4BC1-AF96-4C027215E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B1650-6880-4AD1-AAB4-7FCA50E4B7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4287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6B698-71A6-4181-8D59-57629ACF27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75593C-8BB1-437C-B99E-F4357ACAF7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60BBA-19FF-4BC7-8B40-0E24E1F3210C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C13C95-8DF7-4590-A452-6532F22FFC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289D68-545E-49D5-AF2B-1987C80E86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B1650-6880-4AD1-AAB4-7FCA50E4B7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7054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D72AA42-4ABF-4165-85EB-97B30C119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60BBA-19FF-4BC7-8B40-0E24E1F3210C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2B39074-5D5C-46FB-9EFB-FC73B7372B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3D183C-490C-443A-978C-A1C093DC5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B1650-6880-4AD1-AAB4-7FCA50E4B7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720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F13AA-735D-44E4-9844-31DE39AC2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94C37B-10CC-4146-8E41-CD4CDA0DD3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D18461-3B96-4544-AA77-4340F833E6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4163D8-FC00-4D4B-933C-B93E73EB11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60BBA-19FF-4BC7-8B40-0E24E1F3210C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C973D2-DB0E-40CE-880F-348F7553B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FDA2DA-1692-4AFD-90B0-73404F9FF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B1650-6880-4AD1-AAB4-7FCA50E4B7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4055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EB8CA-4895-4503-8D83-43C8BC1CC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EFC423F-8A95-481C-8F43-2D86A8FAADA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07B932-7542-45F5-98C6-4E72D62CBB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7D2261-0245-40D3-B037-CF29DB954D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60BBA-19FF-4BC7-8B40-0E24E1F3210C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5DD384-3CD4-4221-8647-30DFA2C2EE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09A7BE-8554-4ADC-9DD7-ED11D4BD64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B1650-6880-4AD1-AAB4-7FCA50E4B7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165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BE95C-5D9A-4661-AE7B-3D39ABA7A1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E2FF21-6828-47D7-9BEE-EA3C86A3E2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7AF673-89CA-43D1-827E-A6A86A5547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60BBA-19FF-4BC7-8B40-0E24E1F3210C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0E52F2-830E-4910-B169-046F4228CB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4C07B9-C96F-4C95-B37E-FCBA7F7417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B1650-6880-4AD1-AAB4-7FCA50E4B7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9654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B5EECC7-2E71-421E-966B-7719D6D7C8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FC9ECE-271E-41A4-8FBD-4986751238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0E441F-EC5B-46DA-B58F-8938FFCF45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60BBA-19FF-4BC7-8B40-0E24E1F3210C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9CCD46-1426-463C-9FB7-E44D15C4B8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66626F-29EF-4227-BDBB-B8E0475821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B1650-6880-4AD1-AAB4-7FCA50E4B7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0852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70AB2F3-601A-45F2-B1A7-1C3D6CFA09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6994A0-7F31-402F-9DC7-024D9C53F4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788BE4-436A-445A-AF69-5951AF09944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C60BBA-19FF-4BC7-8B40-0E24E1F3210C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600C75-7912-4F0D-A2ED-77BDA2472A3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E541F5-682D-4B39-8573-62996603F3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BB1650-6880-4AD1-AAB4-7FCA50E4B7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1052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publications/2018-03/succesful-futures-a-summary-of-professor-graham-donaldsons-report.pdf" TargetMode="External"/><Relationship Id="rId7" Type="http://schemas.openxmlformats.org/officeDocument/2006/relationships/hyperlink" Target="http://www.highfliers.co.uk/download/GMReport11.pdf" TargetMode="External"/><Relationship Id="rId2" Type="http://schemas.openxmlformats.org/officeDocument/2006/relationships/hyperlink" Target="https://books.google.co.uk/books?id=kv97PypQ8joC&amp;printsec=frontcover&amp;dq=Belbin+2010+management+teams+why+they+succeed+or+fail&amp;hl=en&amp;sa=X&amp;ved=0ahUKEwi3z6aGl_7mAhUJTxUIHTWFAS4Q6AEIKTAA#v=onepage&amp;q=Belbin%202010%20management%20teams%20why%20they%20succeed%20or%20fail&amp;f=fals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research.vu.nl/ws/portalfiles/portal/1863878/hartog+Journal+of+Occupational+and+Organizational+Psychology+70(1)+1997+u.pdf" TargetMode="External"/><Relationship Id="rId5" Type="http://schemas.openxmlformats.org/officeDocument/2006/relationships/hyperlink" Target="http://www.agr.org.uk/Content/Graduate-Recruitment-Survey" TargetMode="External"/><Relationship Id="rId4" Type="http://schemas.openxmlformats.org/officeDocument/2006/relationships/hyperlink" Target="https://www.estyn.gov.wales/sites/www.estyn.gov.wales/files/documents/Ysgol%20Gynradd%20Pum%20Heol%20en.pdf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my.lerner.udel.edu/wp-content/uploads/Skills_for_Sucessful_Mentoring.pdf" TargetMode="External"/><Relationship Id="rId2" Type="http://schemas.openxmlformats.org/officeDocument/2006/relationships/hyperlink" Target="https://gov.wales/education-changi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slot.rocks/quick-think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C5E8A-2423-44DD-A9FB-36C386CC29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800" y="301487"/>
            <a:ext cx="11582399" cy="6255026"/>
          </a:xfrm>
          <a:gradFill flip="none" rotWithShape="1">
            <a:gsLst>
              <a:gs pos="0">
                <a:srgbClr val="0070C0">
                  <a:tint val="66000"/>
                  <a:satMod val="160000"/>
                </a:srgbClr>
              </a:gs>
              <a:gs pos="50000">
                <a:srgbClr val="0070C0">
                  <a:tint val="44500"/>
                  <a:satMod val="160000"/>
                </a:srgbClr>
              </a:gs>
              <a:gs pos="100000">
                <a:srgbClr val="0070C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rmAutofit/>
          </a:bodyPr>
          <a:lstStyle/>
          <a:p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68107E-8AA0-4377-9AF3-547F58C5C330}"/>
              </a:ext>
            </a:extLst>
          </p:cNvPr>
          <p:cNvSpPr txBox="1"/>
          <p:nvPr/>
        </p:nvSpPr>
        <p:spPr>
          <a:xfrm>
            <a:off x="785190" y="427088"/>
            <a:ext cx="10621617" cy="60038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 </a:t>
            </a:r>
            <a:r>
              <a:rPr lang="en-GB" sz="6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sgiliau</a:t>
            </a:r>
            <a:r>
              <a:rPr lang="en-GB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sydd</a:t>
            </a:r>
            <a:r>
              <a:rPr lang="en-GB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gen </a:t>
            </a:r>
            <a:r>
              <a:rPr lang="en-GB" sz="6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sydd</a:t>
            </a:r>
            <a:r>
              <a:rPr lang="en-GB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cydfynd</a:t>
            </a:r>
            <a:r>
              <a:rPr lang="en-GB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efo</a:t>
            </a:r>
            <a:r>
              <a:rPr lang="en-GB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rôl</a:t>
            </a:r>
            <a:r>
              <a:rPr lang="en-GB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sz="6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fod</a:t>
            </a:r>
            <a:r>
              <a:rPr lang="en-GB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athrawes</a:t>
            </a:r>
            <a:r>
              <a:rPr lang="en-GB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sz="6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fewn</a:t>
            </a:r>
            <a:r>
              <a:rPr lang="en-GB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6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Cyfnod</a:t>
            </a:r>
            <a:r>
              <a:rPr lang="en-GB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Sylfaen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49907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00C1113-2BE6-4773-A44F-48508F04202B}"/>
              </a:ext>
            </a:extLst>
          </p:cNvPr>
          <p:cNvSpPr txBox="1"/>
          <p:nvPr/>
        </p:nvSpPr>
        <p:spPr>
          <a:xfrm>
            <a:off x="192156" y="264321"/>
            <a:ext cx="11807687" cy="6001643"/>
          </a:xfrm>
          <a:prstGeom prst="rect">
            <a:avLst/>
          </a:prstGeom>
          <a:gradFill flip="none" rotWithShape="1">
            <a:gsLst>
              <a:gs pos="0">
                <a:srgbClr val="0070C0">
                  <a:tint val="66000"/>
                  <a:satMod val="160000"/>
                </a:srgbClr>
              </a:gs>
              <a:gs pos="50000">
                <a:srgbClr val="0070C0">
                  <a:tint val="44500"/>
                  <a:satMod val="160000"/>
                </a:srgbClr>
              </a:gs>
              <a:gs pos="100000">
                <a:srgbClr val="0070C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GB" sz="96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Profiad</a:t>
            </a:r>
            <a:endParaRPr lang="en-GB" sz="9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9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9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9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5EB09C11-C22D-4503-B108-35A9D474EBE2}"/>
              </a:ext>
            </a:extLst>
          </p:cNvPr>
          <p:cNvSpPr/>
          <p:nvPr/>
        </p:nvSpPr>
        <p:spPr>
          <a:xfrm>
            <a:off x="549442" y="2966968"/>
            <a:ext cx="649356" cy="5963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D6989057-0647-482E-B07C-D8BA700CEB67}"/>
              </a:ext>
            </a:extLst>
          </p:cNvPr>
          <p:cNvSpPr/>
          <p:nvPr/>
        </p:nvSpPr>
        <p:spPr>
          <a:xfrm>
            <a:off x="490330" y="4252080"/>
            <a:ext cx="675861" cy="596347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67C087-E979-485D-BBCD-ECACEADDD013}"/>
              </a:ext>
            </a:extLst>
          </p:cNvPr>
          <p:cNvSpPr txBox="1"/>
          <p:nvPr/>
        </p:nvSpPr>
        <p:spPr>
          <a:xfrm>
            <a:off x="1433020" y="3087401"/>
            <a:ext cx="58268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Cynorthwywr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dosbarth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deg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mlynedd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6538B0-E139-4C33-A212-DCCDD09D2037}"/>
              </a:ext>
            </a:extLst>
          </p:cNvPr>
          <p:cNvSpPr txBox="1"/>
          <p:nvPr/>
        </p:nvSpPr>
        <p:spPr>
          <a:xfrm>
            <a:off x="1304683" y="4288643"/>
            <a:ext cx="95826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Astudio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Addysg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Gofal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Blynyddoedd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Cynnar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blwyddyn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olaf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74057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156FB6-88E4-4A9A-88C6-7DD19EA3EA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353234"/>
            <a:ext cx="9144000" cy="4151532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“A degree alone is not enough.  Employers… value skills such as communication, team-working and problem-solving.  Job applicants who can demonstrate that they have developed these skills will have real advantage”</a:t>
            </a:r>
            <a:b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                                                                                         (Jones, 2004, cited in </a:t>
            </a:r>
            <a:r>
              <a:rPr lang="en-GB" sz="1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Trought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2012, p.  1)</a:t>
            </a:r>
            <a:b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08375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F3136-1F06-413D-AEDF-CA5D7F79B3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81370"/>
            <a:ext cx="9144000" cy="3495260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“A degree is merely the passport for entry; it is the demonstration of employability skills that is used to differentiate candidates”</a:t>
            </a:r>
            <a:br>
              <a:rPr lang="en-GB" dirty="0"/>
            </a:br>
            <a:r>
              <a:rPr lang="en-GB" dirty="0"/>
              <a:t>                                           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Trought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2012, p.3)</a:t>
            </a:r>
            <a:endParaRPr lang="en-GB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25825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55652C-09D8-452B-868D-D1F2A20B00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82804"/>
            <a:ext cx="10515600" cy="4092392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“It would be very hard for an applicant to demonstrate the skills and competencies if they’d not had any prior work experience.”</a:t>
            </a:r>
          </a:p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                                                                                                                                           (High Fliers Report, 2011, p.  29).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5915910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eam-roles-lessons-tes-teach-belbin-team-role-traininggearasia">
            <a:extLst>
              <a:ext uri="{FF2B5EF4-FFF2-40B4-BE49-F238E27FC236}">
                <a16:creationId xmlns:a16="http://schemas.microsoft.com/office/drawing/2014/main" id="{B0F5C7C8-FEDC-4380-A49D-E7B6B85AE6D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0930"/>
          <a:stretch/>
        </p:blipFill>
        <p:spPr bwMode="auto">
          <a:xfrm>
            <a:off x="3504829" y="147586"/>
            <a:ext cx="4764527" cy="6206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3CD1966-2396-433A-93E4-F3ADE2F052FA}"/>
              </a:ext>
            </a:extLst>
          </p:cNvPr>
          <p:cNvSpPr txBox="1"/>
          <p:nvPr/>
        </p:nvSpPr>
        <p:spPr>
          <a:xfrm>
            <a:off x="8972092" y="6354270"/>
            <a:ext cx="2054087" cy="336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(Belbin, 2010)</a:t>
            </a:r>
          </a:p>
        </p:txBody>
      </p:sp>
    </p:spTree>
    <p:extLst>
      <p:ext uri="{BB962C8B-B14F-4D97-AF65-F5344CB8AC3E}">
        <p14:creationId xmlns:p14="http://schemas.microsoft.com/office/powerpoint/2010/main" val="33169117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quick THinking clip art">
            <a:extLst>
              <a:ext uri="{FF2B5EF4-FFF2-40B4-BE49-F238E27FC236}">
                <a16:creationId xmlns:a16="http://schemas.microsoft.com/office/drawing/2014/main" id="{C42B068A-6FE5-4A25-8BC9-5057C9E6AC5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044" y="1231204"/>
            <a:ext cx="4179497" cy="4734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Equals 3">
            <a:extLst>
              <a:ext uri="{FF2B5EF4-FFF2-40B4-BE49-F238E27FC236}">
                <a16:creationId xmlns:a16="http://schemas.microsoft.com/office/drawing/2014/main" id="{3DE3B427-3535-43E2-B3E6-9549E390C13A}"/>
              </a:ext>
            </a:extLst>
          </p:cNvPr>
          <p:cNvSpPr/>
          <p:nvPr/>
        </p:nvSpPr>
        <p:spPr>
          <a:xfrm>
            <a:off x="5084146" y="2930049"/>
            <a:ext cx="2330550" cy="1336431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192F22-1C27-4BCD-8041-327C0462EDF9}"/>
              </a:ext>
            </a:extLst>
          </p:cNvPr>
          <p:cNvSpPr txBox="1"/>
          <p:nvPr/>
        </p:nvSpPr>
        <p:spPr>
          <a:xfrm>
            <a:off x="7414696" y="3244321"/>
            <a:ext cx="43732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Problem Solving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F24F96-7330-48B0-BCA8-CA31B3A2D57C}"/>
              </a:ext>
            </a:extLst>
          </p:cNvPr>
          <p:cNvSpPr txBox="1"/>
          <p:nvPr/>
        </p:nvSpPr>
        <p:spPr>
          <a:xfrm>
            <a:off x="3591339" y="5844209"/>
            <a:ext cx="25046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Saltrocks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 2019).</a:t>
            </a:r>
          </a:p>
        </p:txBody>
      </p:sp>
    </p:spTree>
    <p:extLst>
      <p:ext uri="{BB962C8B-B14F-4D97-AF65-F5344CB8AC3E}">
        <p14:creationId xmlns:p14="http://schemas.microsoft.com/office/powerpoint/2010/main" val="18155611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1AD91A54-2957-42AD-9942-AF71C08BB81B}"/>
              </a:ext>
            </a:extLst>
          </p:cNvPr>
          <p:cNvSpPr txBox="1"/>
          <p:nvPr/>
        </p:nvSpPr>
        <p:spPr>
          <a:xfrm>
            <a:off x="481263" y="476736"/>
            <a:ext cx="11293642" cy="2785079"/>
          </a:xfrm>
          <a:prstGeom prst="rect">
            <a:avLst/>
          </a:prstGeom>
          <a:gradFill flip="none" rotWithShape="1">
            <a:gsLst>
              <a:gs pos="0">
                <a:srgbClr val="0070C0">
                  <a:tint val="66000"/>
                  <a:satMod val="160000"/>
                </a:srgbClr>
              </a:gs>
              <a:gs pos="50000">
                <a:srgbClr val="0070C0">
                  <a:tint val="44500"/>
                  <a:satMod val="160000"/>
                </a:srgbClr>
              </a:gs>
              <a:gs pos="100000">
                <a:srgbClr val="0070C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8D0DF45B-2BFD-47D5-B872-B276E8C9F6B1}"/>
              </a:ext>
            </a:extLst>
          </p:cNvPr>
          <p:cNvSpPr/>
          <p:nvPr/>
        </p:nvSpPr>
        <p:spPr>
          <a:xfrm>
            <a:off x="786062" y="3889435"/>
            <a:ext cx="1491917" cy="103018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ED917064-578E-4A6A-9168-6CBD3353D2D6}"/>
              </a:ext>
            </a:extLst>
          </p:cNvPr>
          <p:cNvSpPr/>
          <p:nvPr/>
        </p:nvSpPr>
        <p:spPr>
          <a:xfrm>
            <a:off x="786063" y="5351075"/>
            <a:ext cx="1491916" cy="103018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BE9D2E2-4B26-401E-98D6-E8EF1F12CCFF}"/>
              </a:ext>
            </a:extLst>
          </p:cNvPr>
          <p:cNvSpPr txBox="1"/>
          <p:nvPr/>
        </p:nvSpPr>
        <p:spPr>
          <a:xfrm>
            <a:off x="786063" y="1104356"/>
            <a:ext cx="10828421" cy="1323439"/>
          </a:xfrm>
          <a:prstGeom prst="rect">
            <a:avLst/>
          </a:prstGeom>
          <a:gradFill flip="none" rotWithShape="1">
            <a:gsLst>
              <a:gs pos="0">
                <a:srgbClr val="0070C0">
                  <a:tint val="66000"/>
                  <a:satMod val="160000"/>
                </a:srgbClr>
              </a:gs>
              <a:gs pos="50000">
                <a:srgbClr val="0070C0">
                  <a:tint val="44500"/>
                  <a:satMod val="160000"/>
                </a:srgbClr>
              </a:gs>
              <a:gs pos="100000">
                <a:srgbClr val="0070C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GB" sz="8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Datrys</a:t>
            </a: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8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problemau</a:t>
            </a: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8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drwy</a:t>
            </a: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:-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302D608-07D7-4E0F-B29B-E830BF65295B}"/>
              </a:ext>
            </a:extLst>
          </p:cNvPr>
          <p:cNvSpPr txBox="1"/>
          <p:nvPr/>
        </p:nvSpPr>
        <p:spPr>
          <a:xfrm>
            <a:off x="1828800" y="3921724"/>
            <a:ext cx="54382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Ymchwilio</a:t>
            </a:r>
            <a:endParaRPr lang="en-GB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C5D80AC-B73C-4E2C-82F4-8C516C9072AB}"/>
              </a:ext>
            </a:extLst>
          </p:cNvPr>
          <p:cNvSpPr txBox="1"/>
          <p:nvPr/>
        </p:nvSpPr>
        <p:spPr>
          <a:xfrm>
            <a:off x="2751221" y="5378787"/>
            <a:ext cx="57992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Creu</a:t>
            </a:r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gweithgareddau</a:t>
            </a:r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601330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478491B-0B67-419C-A15E-CCBA34DA135C}"/>
              </a:ext>
            </a:extLst>
          </p:cNvPr>
          <p:cNvSpPr txBox="1"/>
          <p:nvPr/>
        </p:nvSpPr>
        <p:spPr>
          <a:xfrm>
            <a:off x="352925" y="3013501"/>
            <a:ext cx="4138863" cy="1107996"/>
          </a:xfrm>
          <a:prstGeom prst="rect">
            <a:avLst/>
          </a:prstGeom>
          <a:gradFill flip="none" rotWithShape="1">
            <a:gsLst>
              <a:gs pos="0">
                <a:srgbClr val="0070C0">
                  <a:tint val="66000"/>
                  <a:satMod val="160000"/>
                </a:srgbClr>
              </a:gs>
              <a:gs pos="50000">
                <a:srgbClr val="0070C0">
                  <a:tint val="44500"/>
                  <a:satMod val="160000"/>
                </a:srgbClr>
              </a:gs>
              <a:gs pos="100000">
                <a:srgbClr val="0070C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6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cyfrifoldeb</a:t>
            </a:r>
            <a:endParaRPr lang="en-GB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DE5EE64E-0995-429D-A050-1A37B1949281}"/>
              </a:ext>
            </a:extLst>
          </p:cNvPr>
          <p:cNvSpPr/>
          <p:nvPr/>
        </p:nvSpPr>
        <p:spPr>
          <a:xfrm>
            <a:off x="5097378" y="2987568"/>
            <a:ext cx="1997244" cy="110799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dangos</a:t>
            </a:r>
            <a:r>
              <a:rPr lang="en-GB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588883A-8FA0-421D-8C37-1052A4FA74B5}"/>
              </a:ext>
            </a:extLst>
          </p:cNvPr>
          <p:cNvSpPr txBox="1"/>
          <p:nvPr/>
        </p:nvSpPr>
        <p:spPr>
          <a:xfrm>
            <a:off x="7507706" y="2987568"/>
            <a:ext cx="4138863" cy="1107996"/>
          </a:xfrm>
          <a:prstGeom prst="rect">
            <a:avLst/>
          </a:prstGeom>
          <a:gradFill flip="none" rotWithShape="1">
            <a:gsLst>
              <a:gs pos="0">
                <a:srgbClr val="0070C0">
                  <a:tint val="66000"/>
                  <a:satMod val="160000"/>
                </a:srgbClr>
              </a:gs>
              <a:gs pos="50000">
                <a:srgbClr val="0070C0">
                  <a:tint val="44500"/>
                  <a:satMod val="160000"/>
                </a:srgbClr>
              </a:gs>
              <a:gs pos="100000">
                <a:srgbClr val="0070C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GB" sz="6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ymddiried</a:t>
            </a:r>
            <a:endParaRPr lang="en-GB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4A4BD44-E9F0-4B88-9AAF-3F2B8151191D}"/>
              </a:ext>
            </a:extLst>
          </p:cNvPr>
          <p:cNvSpPr txBox="1"/>
          <p:nvPr/>
        </p:nvSpPr>
        <p:spPr>
          <a:xfrm>
            <a:off x="6625883" y="5303520"/>
            <a:ext cx="4431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(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Padsakoff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al, 1990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2124751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347E3E-236E-4D38-AFE2-60E647FEE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672222"/>
          </a:xfrm>
          <a:gradFill flip="none" rotWithShape="1">
            <a:gsLst>
              <a:gs pos="0">
                <a:srgbClr val="0070C0">
                  <a:tint val="66000"/>
                  <a:satMod val="160000"/>
                </a:srgbClr>
              </a:gs>
              <a:gs pos="50000">
                <a:srgbClr val="0070C0">
                  <a:tint val="44500"/>
                  <a:satMod val="160000"/>
                </a:srgbClr>
              </a:gs>
              <a:gs pos="100000">
                <a:srgbClr val="0070C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txBody>
          <a:bodyPr>
            <a:normAutofit fontScale="90000"/>
          </a:bodyPr>
          <a:lstStyle/>
          <a:p>
            <a:pPr algn="ctr"/>
            <a:r>
              <a:rPr lang="en-GB" sz="6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Manteision</a:t>
            </a:r>
            <a:r>
              <a:rPr lang="en-GB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sz="6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alli</a:t>
            </a:r>
            <a:r>
              <a:rPr lang="en-GB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datrys</a:t>
            </a:r>
            <a:r>
              <a:rPr lang="en-GB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problemau</a:t>
            </a:r>
            <a:endParaRPr lang="en-GB" sz="6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118C4A1-3ED1-4387-B8FB-F6130C99563C}"/>
              </a:ext>
            </a:extLst>
          </p:cNvPr>
          <p:cNvSpPr/>
          <p:nvPr/>
        </p:nvSpPr>
        <p:spPr>
          <a:xfrm>
            <a:off x="430462" y="3243531"/>
            <a:ext cx="609600" cy="5133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26D592-8F00-4894-891F-24144DA1E347}"/>
              </a:ext>
            </a:extLst>
          </p:cNvPr>
          <p:cNvSpPr txBox="1"/>
          <p:nvPr/>
        </p:nvSpPr>
        <p:spPr>
          <a:xfrm>
            <a:off x="1181768" y="3243531"/>
            <a:ext cx="39708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gallu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adfyfyrio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ED0E5DF-1D0A-4F29-8EA5-2083A018B858}"/>
              </a:ext>
            </a:extLst>
          </p:cNvPr>
          <p:cNvSpPr/>
          <p:nvPr/>
        </p:nvSpPr>
        <p:spPr>
          <a:xfrm>
            <a:off x="473051" y="4286298"/>
            <a:ext cx="567011" cy="51328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F92D3AE-9A21-4C16-99A8-B66CD9FB80C1}"/>
              </a:ext>
            </a:extLst>
          </p:cNvPr>
          <p:cNvSpPr/>
          <p:nvPr/>
        </p:nvSpPr>
        <p:spPr>
          <a:xfrm>
            <a:off x="430462" y="6236230"/>
            <a:ext cx="567011" cy="51328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F22FA0-4A5F-4941-A44A-E198B2CB01E1}"/>
              </a:ext>
            </a:extLst>
          </p:cNvPr>
          <p:cNvSpPr txBox="1"/>
          <p:nvPr/>
        </p:nvSpPr>
        <p:spPr>
          <a:xfrm>
            <a:off x="1181768" y="4276367"/>
            <a:ext cx="3468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ymdeimlad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reolaeth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C7690EA-124A-404B-9EF3-6261907D1AAF}"/>
              </a:ext>
            </a:extLst>
          </p:cNvPr>
          <p:cNvSpPr txBox="1"/>
          <p:nvPr/>
        </p:nvSpPr>
        <p:spPr>
          <a:xfrm>
            <a:off x="1045028" y="6094943"/>
            <a:ext cx="50509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llai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tueddol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ddioddef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straen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D9CC897D-C0E6-43B3-9479-3FD24E1CB601}"/>
              </a:ext>
            </a:extLst>
          </p:cNvPr>
          <p:cNvSpPr/>
          <p:nvPr/>
        </p:nvSpPr>
        <p:spPr>
          <a:xfrm>
            <a:off x="430462" y="5255071"/>
            <a:ext cx="567011" cy="51328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C7E3195-CE20-42EF-9AA2-931A0F888AE0}"/>
              </a:ext>
            </a:extLst>
          </p:cNvPr>
          <p:cNvSpPr txBox="1"/>
          <p:nvPr/>
        </p:nvSpPr>
        <p:spPr>
          <a:xfrm>
            <a:off x="1181768" y="5181111"/>
            <a:ext cx="3356454" cy="661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Codi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hyder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2CCD889-9E6E-4FA9-B13A-1BC2ACDF76F2}"/>
              </a:ext>
            </a:extLst>
          </p:cNvPr>
          <p:cNvCxnSpPr>
            <a:cxnSpLocks/>
          </p:cNvCxnSpPr>
          <p:nvPr/>
        </p:nvCxnSpPr>
        <p:spPr>
          <a:xfrm>
            <a:off x="5444197" y="4614203"/>
            <a:ext cx="3038621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F4898FE-42DA-4A14-9D42-DFEB0D5C4986}"/>
              </a:ext>
            </a:extLst>
          </p:cNvPr>
          <p:cNvCxnSpPr/>
          <p:nvPr/>
        </p:nvCxnSpPr>
        <p:spPr>
          <a:xfrm>
            <a:off x="8482818" y="4614203"/>
            <a:ext cx="0" cy="18288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2E21572-D218-435B-9183-6314F2DC9037}"/>
              </a:ext>
            </a:extLst>
          </p:cNvPr>
          <p:cNvCxnSpPr/>
          <p:nvPr/>
        </p:nvCxnSpPr>
        <p:spPr>
          <a:xfrm flipH="1">
            <a:off x="5444197" y="6443003"/>
            <a:ext cx="303862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29C383A5-C641-43F4-8FBF-93416525C046}"/>
              </a:ext>
            </a:extLst>
          </p:cNvPr>
          <p:cNvSpPr txBox="1"/>
          <p:nvPr/>
        </p:nvSpPr>
        <p:spPr>
          <a:xfrm>
            <a:off x="8637563" y="5255071"/>
            <a:ext cx="31239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(Thomson &amp; Thomson, 2018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2154195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A1092-A1DA-4D53-8371-87D278DEAA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8613" y="171450"/>
            <a:ext cx="11444287" cy="6557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u="sng" dirty="0"/>
              <a:t>Graff </a:t>
            </a:r>
            <a:r>
              <a:rPr lang="en-GB" sz="3200" u="sng" dirty="0" err="1"/>
              <a:t>i</a:t>
            </a:r>
            <a:r>
              <a:rPr lang="en-GB" sz="3200" u="sng" dirty="0"/>
              <a:t> </a:t>
            </a:r>
            <a:r>
              <a:rPr lang="en-GB" sz="3200" u="sng" dirty="0" err="1"/>
              <a:t>ddangos</a:t>
            </a:r>
            <a:r>
              <a:rPr lang="en-GB" sz="3200" u="sng" dirty="0"/>
              <a:t> </a:t>
            </a:r>
            <a:r>
              <a:rPr lang="en-GB" sz="3200" u="sng" dirty="0" err="1"/>
              <a:t>cynnydd</a:t>
            </a:r>
            <a:r>
              <a:rPr lang="en-GB" sz="3200" u="sng" dirty="0"/>
              <a:t> </a:t>
            </a:r>
            <a:r>
              <a:rPr lang="en-GB" sz="3200" u="sng" dirty="0" err="1"/>
              <a:t>personol</a:t>
            </a:r>
            <a:r>
              <a:rPr lang="en-GB" sz="3200" u="sng" dirty="0"/>
              <a:t> a </a:t>
            </a:r>
            <a:r>
              <a:rPr lang="en-GB" sz="3200" u="sng" dirty="0" err="1"/>
              <a:t>chymdeithasol</a:t>
            </a:r>
            <a:r>
              <a:rPr lang="en-GB" sz="3200" u="sng" dirty="0"/>
              <a:t> </a:t>
            </a:r>
            <a:r>
              <a:rPr lang="en-GB" sz="3200" u="sng" dirty="0" err="1"/>
              <a:t>disgyblion</a:t>
            </a:r>
            <a:r>
              <a:rPr lang="en-GB" sz="3200" u="sng" dirty="0"/>
              <a:t> </a:t>
            </a:r>
            <a:r>
              <a:rPr lang="en-GB" sz="3200" u="sng" dirty="0" err="1"/>
              <a:t>yr</a:t>
            </a:r>
            <a:r>
              <a:rPr lang="en-GB" sz="3200" u="sng" dirty="0"/>
              <a:t> </a:t>
            </a:r>
            <a:r>
              <a:rPr lang="en-GB" sz="3200" u="sng" dirty="0" err="1"/>
              <a:t>ysgol</a:t>
            </a:r>
            <a:r>
              <a:rPr lang="en-GB" sz="3200" u="sng" dirty="0"/>
              <a:t>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40" t="32500" r="48086" b="5208"/>
          <a:stretch/>
        </p:blipFill>
        <p:spPr bwMode="auto">
          <a:xfrm>
            <a:off x="2905126" y="1252537"/>
            <a:ext cx="5400674" cy="4471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534400" y="6049654"/>
            <a:ext cx="2819400" cy="336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(Rumble, 2020)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7318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33A84-8177-4F30-9878-255317ED305F}"/>
              </a:ext>
            </a:extLst>
          </p:cNvPr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0070C0">
                  <a:tint val="66000"/>
                  <a:satMod val="160000"/>
                </a:srgbClr>
              </a:gs>
              <a:gs pos="50000">
                <a:srgbClr val="0070C0">
                  <a:tint val="44500"/>
                  <a:satMod val="160000"/>
                </a:srgbClr>
              </a:gs>
              <a:gs pos="100000">
                <a:srgbClr val="0070C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txBody>
          <a:bodyPr>
            <a:normAutofit/>
          </a:bodyPr>
          <a:lstStyle/>
          <a:p>
            <a:pPr algn="ctr"/>
            <a:r>
              <a:rPr lang="en-GB" sz="6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Sut</a:t>
            </a:r>
            <a:r>
              <a:rPr lang="en-GB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fentora</a:t>
            </a:r>
            <a:endParaRPr lang="en-GB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DAF60EE7-590D-461F-BE50-D5BF9C1B424D}"/>
              </a:ext>
            </a:extLst>
          </p:cNvPr>
          <p:cNvSpPr/>
          <p:nvPr/>
        </p:nvSpPr>
        <p:spPr>
          <a:xfrm>
            <a:off x="552449" y="2326136"/>
            <a:ext cx="780143" cy="75474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36A5F7-852F-44A0-8006-77589CD69200}"/>
              </a:ext>
            </a:extLst>
          </p:cNvPr>
          <p:cNvSpPr txBox="1"/>
          <p:nvPr/>
        </p:nvSpPr>
        <p:spPr>
          <a:xfrm>
            <a:off x="1436914" y="2380343"/>
            <a:ext cx="62556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dysgu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gwybodaeth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newydd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staff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eraill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BB0DAE18-9880-4E05-AAE8-5836DC4656D6}"/>
              </a:ext>
            </a:extLst>
          </p:cNvPr>
          <p:cNvSpPr/>
          <p:nvPr/>
        </p:nvSpPr>
        <p:spPr>
          <a:xfrm>
            <a:off x="552449" y="3422322"/>
            <a:ext cx="780143" cy="75474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9283274-83B6-4BF5-81CA-A4616FEA6FF8}"/>
              </a:ext>
            </a:extLst>
          </p:cNvPr>
          <p:cNvSpPr txBox="1"/>
          <p:nvPr/>
        </p:nvSpPr>
        <p:spPr>
          <a:xfrm>
            <a:off x="1625600" y="3629594"/>
            <a:ext cx="37882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agwedd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positif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B723FC8-5A52-4CC1-944F-6266022EF955}"/>
              </a:ext>
            </a:extLst>
          </p:cNvPr>
          <p:cNvSpPr/>
          <p:nvPr/>
        </p:nvSpPr>
        <p:spPr>
          <a:xfrm>
            <a:off x="552450" y="4750338"/>
            <a:ext cx="780142" cy="75474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85B7594-847E-4998-908A-A4C81D1713B3}"/>
              </a:ext>
            </a:extLst>
          </p:cNvPr>
          <p:cNvSpPr txBox="1"/>
          <p:nvPr/>
        </p:nvSpPr>
        <p:spPr>
          <a:xfrm>
            <a:off x="1625600" y="4866099"/>
            <a:ext cx="2641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rhoi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cymorth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58EEFBC-820B-4D33-BBB3-775255F7C4B1}"/>
              </a:ext>
            </a:extLst>
          </p:cNvPr>
          <p:cNvSpPr/>
          <p:nvPr/>
        </p:nvSpPr>
        <p:spPr>
          <a:xfrm>
            <a:off x="7580993" y="4779367"/>
            <a:ext cx="780143" cy="72571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B90CAC-A544-4CC9-8459-ACC49EA52511}"/>
              </a:ext>
            </a:extLst>
          </p:cNvPr>
          <p:cNvSpPr txBox="1"/>
          <p:nvPr/>
        </p:nvSpPr>
        <p:spPr>
          <a:xfrm>
            <a:off x="8548913" y="4866099"/>
            <a:ext cx="2743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rhoi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anogaeth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D76D1FEA-0604-4FB0-9A53-40D71B984383}"/>
              </a:ext>
            </a:extLst>
          </p:cNvPr>
          <p:cNvSpPr/>
          <p:nvPr/>
        </p:nvSpPr>
        <p:spPr>
          <a:xfrm>
            <a:off x="7580993" y="2344501"/>
            <a:ext cx="780143" cy="75474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5FEEDFF-D297-44B0-81FA-3551E059F3B2}"/>
              </a:ext>
            </a:extLst>
          </p:cNvPr>
          <p:cNvSpPr txBox="1"/>
          <p:nvPr/>
        </p:nvSpPr>
        <p:spPr>
          <a:xfrm>
            <a:off x="8548913" y="2417070"/>
            <a:ext cx="33373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rhoi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cydnabyddiaeth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0F2FCDE-7339-4258-AA6C-E7DA2FAC756A}"/>
              </a:ext>
            </a:extLst>
          </p:cNvPr>
          <p:cNvSpPr/>
          <p:nvPr/>
        </p:nvSpPr>
        <p:spPr>
          <a:xfrm>
            <a:off x="7580993" y="3540936"/>
            <a:ext cx="780143" cy="70053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8B5AA02-21A4-4617-B3D1-0041E086E5F5}"/>
              </a:ext>
            </a:extLst>
          </p:cNvPr>
          <p:cNvSpPr txBox="1"/>
          <p:nvPr/>
        </p:nvSpPr>
        <p:spPr>
          <a:xfrm>
            <a:off x="8548913" y="3550119"/>
            <a:ext cx="33373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adborth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llafar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positif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99B5DA-5AB1-4B7A-966C-F7B7FCF3DEA5}"/>
              </a:ext>
            </a:extLst>
          </p:cNvPr>
          <p:cNvSpPr txBox="1"/>
          <p:nvPr/>
        </p:nvSpPr>
        <p:spPr>
          <a:xfrm>
            <a:off x="8854619" y="5695431"/>
            <a:ext cx="3337381" cy="464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(Phillips-Jones, 2003</a:t>
            </a:r>
            <a:r>
              <a:rPr lang="en-GB" dirty="0"/>
              <a:t>)    </a:t>
            </a:r>
          </a:p>
        </p:txBody>
      </p:sp>
    </p:spTree>
    <p:extLst>
      <p:ext uri="{BB962C8B-B14F-4D97-AF65-F5344CB8AC3E}">
        <p14:creationId xmlns:p14="http://schemas.microsoft.com/office/powerpoint/2010/main" val="27703765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9E0BAE-5773-4C3B-9DF6-2B19CB3096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921" y="1010557"/>
            <a:ext cx="11018157" cy="4836886"/>
          </a:xfrm>
          <a:gradFill flip="none" rotWithShape="1">
            <a:gsLst>
              <a:gs pos="0">
                <a:srgbClr val="0070C0">
                  <a:tint val="66000"/>
                  <a:satMod val="160000"/>
                </a:srgbClr>
              </a:gs>
              <a:gs pos="50000">
                <a:srgbClr val="0070C0">
                  <a:tint val="44500"/>
                  <a:satMod val="160000"/>
                </a:srgbClr>
              </a:gs>
              <a:gs pos="100000">
                <a:srgbClr val="0070C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txBody>
          <a:bodyPr/>
          <a:lstStyle/>
          <a:p>
            <a:pPr marL="0" indent="0" algn="ctr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fod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arweinydd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llwyddiannus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angen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weledigaeth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lwyddiant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gyfer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prosiect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ac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gyfer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tîm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hytrach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BR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nag ar gyfer eu nodau personol.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</a:t>
            </a:r>
          </a:p>
          <a:p>
            <a:pPr marL="0" indent="0" algn="ctr"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                                                                                                                                                   (Taylor and Humphrey, 2002)</a:t>
            </a:r>
          </a:p>
        </p:txBody>
      </p:sp>
    </p:spTree>
    <p:extLst>
      <p:ext uri="{BB962C8B-B14F-4D97-AF65-F5344CB8AC3E}">
        <p14:creationId xmlns:p14="http://schemas.microsoft.com/office/powerpoint/2010/main" val="40116225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C2338A-A4BF-40CA-9297-8178116038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244474"/>
            <a:ext cx="11696700" cy="6480176"/>
          </a:xfrm>
          <a:gradFill flip="none" rotWithShape="1">
            <a:gsLst>
              <a:gs pos="0">
                <a:srgbClr val="0070C0">
                  <a:tint val="66000"/>
                  <a:satMod val="160000"/>
                </a:srgbClr>
              </a:gs>
              <a:gs pos="50000">
                <a:srgbClr val="0070C0">
                  <a:tint val="44500"/>
                  <a:satMod val="160000"/>
                </a:srgbClr>
              </a:gs>
              <a:gs pos="100000">
                <a:srgbClr val="0070C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Arweinydd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llwyddiannus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wrth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:-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A7F38DC-FE33-4B84-9FE9-502CA2EF8B4C}"/>
              </a:ext>
            </a:extLst>
          </p:cNvPr>
          <p:cNvSpPr txBox="1"/>
          <p:nvPr/>
        </p:nvSpPr>
        <p:spPr>
          <a:xfrm>
            <a:off x="3733800" y="1659285"/>
            <a:ext cx="47244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Cyfathrebu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effeithiol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</a:t>
            </a:r>
            <a:r>
              <a:rPr lang="en-GB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Syniadau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</a:t>
            </a:r>
            <a:r>
              <a:rPr lang="en-GB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Meddyliau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Mewn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modd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clir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deallol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75572AE-6263-4D16-A31D-32756108DB2C}"/>
              </a:ext>
            </a:extLst>
          </p:cNvPr>
          <p:cNvSpPr/>
          <p:nvPr/>
        </p:nvSpPr>
        <p:spPr>
          <a:xfrm>
            <a:off x="4572000" y="2826370"/>
            <a:ext cx="190500" cy="17145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B3C52F16-65C9-4421-9AEF-83C1D49625DA}"/>
              </a:ext>
            </a:extLst>
          </p:cNvPr>
          <p:cNvSpPr/>
          <p:nvPr/>
        </p:nvSpPr>
        <p:spPr>
          <a:xfrm>
            <a:off x="4572000" y="3796062"/>
            <a:ext cx="190500" cy="17145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068CEE8-AE1E-4151-BC56-FB5DFAF1EE16}"/>
              </a:ext>
            </a:extLst>
          </p:cNvPr>
          <p:cNvSpPr txBox="1"/>
          <p:nvPr/>
        </p:nvSpPr>
        <p:spPr>
          <a:xfrm>
            <a:off x="8743950" y="5562600"/>
            <a:ext cx="31813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Berelson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Steiner, 1964)</a:t>
            </a:r>
          </a:p>
        </p:txBody>
      </p:sp>
    </p:spTree>
    <p:extLst>
      <p:ext uri="{BB962C8B-B14F-4D97-AF65-F5344CB8AC3E}">
        <p14:creationId xmlns:p14="http://schemas.microsoft.com/office/powerpoint/2010/main" val="41671201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A8A541-ECC2-4340-8866-1BB91303CE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450" y="225424"/>
            <a:ext cx="11772900" cy="6461125"/>
          </a:xfrm>
          <a:gradFill flip="none" rotWithShape="1">
            <a:gsLst>
              <a:gs pos="0">
                <a:srgbClr val="0070C0">
                  <a:tint val="66000"/>
                  <a:satMod val="160000"/>
                </a:srgbClr>
              </a:gs>
              <a:gs pos="50000">
                <a:srgbClr val="0070C0">
                  <a:tint val="44500"/>
                  <a:satMod val="160000"/>
                </a:srgbClr>
              </a:gs>
              <a:gs pos="100000">
                <a:srgbClr val="0070C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Cyfathrebu</a:t>
            </a:r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drwy</a:t>
            </a:r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:-</a:t>
            </a:r>
          </a:p>
          <a:p>
            <a:pPr marL="0" indent="0" algn="ctr">
              <a:buNone/>
            </a:pPr>
            <a:endParaRPr lang="en-GB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Orchwylio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chymryd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rheolaeth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dros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dosbarth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cyfan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 algn="ctr">
              <a:buNone/>
            </a:pPr>
            <a:endParaRPr lang="en-GB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Cynllunio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pharatoi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gwersi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efo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athrawes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ddosbarth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 algn="ctr">
              <a:buNone/>
            </a:pPr>
            <a:endParaRPr lang="en-GB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Cyfnewid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gwybodaeth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efo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myfyryr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eraill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362123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98A2CCF-C803-4727-AB45-D3ABBB386E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1003" t="14977" r="20674" b="4984"/>
          <a:stretch/>
        </p:blipFill>
        <p:spPr>
          <a:xfrm>
            <a:off x="1908977" y="200024"/>
            <a:ext cx="8374045" cy="645795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E78A5B4-EE84-4FA5-A447-3122ED5B5BDA}"/>
              </a:ext>
            </a:extLst>
          </p:cNvPr>
          <p:cNvSpPr txBox="1"/>
          <p:nvPr/>
        </p:nvSpPr>
        <p:spPr>
          <a:xfrm>
            <a:off x="10473522" y="6380976"/>
            <a:ext cx="19089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(‘ESTYN’, 2018).</a:t>
            </a:r>
          </a:p>
        </p:txBody>
      </p:sp>
    </p:spTree>
    <p:extLst>
      <p:ext uri="{BB962C8B-B14F-4D97-AF65-F5344CB8AC3E}">
        <p14:creationId xmlns:p14="http://schemas.microsoft.com/office/powerpoint/2010/main" val="23987514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4894F5-5512-45E3-AF1A-527F52B4D6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187324"/>
            <a:ext cx="11811000" cy="6537325"/>
          </a:xfrm>
          <a:gradFill flip="none" rotWithShape="1">
            <a:gsLst>
              <a:gs pos="0">
                <a:srgbClr val="0070C0">
                  <a:tint val="66000"/>
                  <a:satMod val="160000"/>
                </a:srgbClr>
              </a:gs>
              <a:gs pos="50000">
                <a:srgbClr val="0070C0">
                  <a:tint val="44500"/>
                  <a:satMod val="160000"/>
                </a:srgbClr>
              </a:gs>
              <a:gs pos="100000">
                <a:srgbClr val="0070C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 3 </a:t>
            </a:r>
            <a:r>
              <a:rPr lang="en-GB" sz="4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sgil</a:t>
            </a:r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sydd</a:t>
            </a:r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a’r</a:t>
            </a:r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galw</a:t>
            </a:r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mwyaf</a:t>
            </a:r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pan </a:t>
            </a:r>
            <a:r>
              <a:rPr lang="en-GB" sz="4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mae’n</a:t>
            </a:r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dod</a:t>
            </a:r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cyflogu</a:t>
            </a:r>
            <a:endParaRPr lang="en-GB" sz="4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</a:t>
            </a:r>
            <a:r>
              <a:rPr lang="en-GB" sz="4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Arweinyddiaeth</a:t>
            </a:r>
            <a:endParaRPr lang="en-GB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Gwaith </a:t>
            </a:r>
            <a:r>
              <a:rPr lang="en-GB" sz="4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tîm</a:t>
            </a:r>
            <a:endParaRPr lang="en-GB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sz="4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Cyfathrebu</a:t>
            </a:r>
            <a:endParaRPr lang="en-GB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6035B82C-25D5-4B03-A2FE-D177CD80D986}"/>
              </a:ext>
            </a:extLst>
          </p:cNvPr>
          <p:cNvSpPr/>
          <p:nvPr/>
        </p:nvSpPr>
        <p:spPr>
          <a:xfrm>
            <a:off x="3848100" y="2552702"/>
            <a:ext cx="495300" cy="55245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C42333BE-7CA4-4B99-BC43-3120F69996EC}"/>
              </a:ext>
            </a:extLst>
          </p:cNvPr>
          <p:cNvSpPr/>
          <p:nvPr/>
        </p:nvSpPr>
        <p:spPr>
          <a:xfrm>
            <a:off x="3810000" y="4098939"/>
            <a:ext cx="495300" cy="55245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6F16B972-A365-48BA-A699-740F3DBBA721}"/>
              </a:ext>
            </a:extLst>
          </p:cNvPr>
          <p:cNvSpPr/>
          <p:nvPr/>
        </p:nvSpPr>
        <p:spPr>
          <a:xfrm>
            <a:off x="3810000" y="5645176"/>
            <a:ext cx="495300" cy="55245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D61E18-8E2D-4C62-A6D1-0E1FFD826B3F}"/>
              </a:ext>
            </a:extLst>
          </p:cNvPr>
          <p:cNvSpPr txBox="1"/>
          <p:nvPr/>
        </p:nvSpPr>
        <p:spPr>
          <a:xfrm>
            <a:off x="9696450" y="6197626"/>
            <a:ext cx="2781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(Grade Recruiters,2019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2243919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87B9DC-DB6C-46D0-A3CF-667DAF5AC0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56674"/>
            <a:ext cx="12192000" cy="6464968"/>
          </a:xfrm>
          <a:gradFill flip="none" rotWithShape="1">
            <a:gsLst>
              <a:gs pos="0">
                <a:srgbClr val="0070C0">
                  <a:tint val="66000"/>
                  <a:satMod val="160000"/>
                </a:srgbClr>
              </a:gs>
              <a:gs pos="50000">
                <a:srgbClr val="0070C0">
                  <a:tint val="44500"/>
                  <a:satMod val="160000"/>
                </a:srgbClr>
              </a:gs>
              <a:gs pos="100000">
                <a:srgbClr val="0070C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1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sz="1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Diolch</a:t>
            </a:r>
            <a:r>
              <a:rPr lang="en-GB" sz="1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am </a:t>
            </a:r>
            <a:r>
              <a:rPr lang="en-GB" sz="1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wrando</a:t>
            </a:r>
            <a:r>
              <a:rPr lang="en-GB" sz="1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!</a:t>
            </a:r>
          </a:p>
        </p:txBody>
      </p:sp>
      <p:sp>
        <p:nvSpPr>
          <p:cNvPr id="4" name="Star: 5 Points 3">
            <a:extLst>
              <a:ext uri="{FF2B5EF4-FFF2-40B4-BE49-F238E27FC236}">
                <a16:creationId xmlns:a16="http://schemas.microsoft.com/office/drawing/2014/main" id="{7CB9E761-B49B-42F7-AA8C-7E3B3F520922}"/>
              </a:ext>
            </a:extLst>
          </p:cNvPr>
          <p:cNvSpPr/>
          <p:nvPr/>
        </p:nvSpPr>
        <p:spPr>
          <a:xfrm>
            <a:off x="4588042" y="3721769"/>
            <a:ext cx="3015916" cy="269507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3925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2BBB8-89DC-494E-8B24-DC8B723176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337" y="128336"/>
            <a:ext cx="11935326" cy="6609347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1200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Rhestr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cyfernodi</a:t>
            </a:r>
            <a:endParaRPr lang="en-GB" sz="12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Angelo, G.  (2014)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7 Effective Communication Skills: How to be a Better Communicator Now.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SN &amp; NS Publications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Seisnama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Belbin, M.  (2010)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Management Teams: Why They Succeed or Fail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[Table]. 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Gael: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books.google.co.uk/books?id=kv97PypQ8joC&amp;printsec=frontcover&amp;dq=Belbin+2010+management+teams+why+they+succeed+or+fail&amp;hl=en&amp;sa=X&amp;ved=0ahUKEwi3z6aGl_7mAhUJTxUIHTWFAS4Q6AEIKTAA#v=onepage&amp;q=Belbin%202010%20management%20teams%20why%20they%20succeed%20or%20fail&amp;f=false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Darllennwyd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12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Ionawr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2020).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Belbin, M.  (2010)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Management Teams: Why They Succeed or Fail. 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3ydd Arg.  London: Butterworth-Heinemann. 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Berelson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B.  a Steiner, G.  A.  (1964)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Human Behaviour: An Inventory of Scientific Findings. 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 York: Harcourt Brace and World.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Cottrell, S. 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Skills for Success.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Basingstoke: Palgrave Mac Millan.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Donaldson, G.  (2018)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Successful Futures. 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Gael: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https://gov.wales/sites/default/files/publications/2018-03/succesful-futures-a-summary-of-professor-graham-donaldsons-report.pdf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Darllennwyd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16eg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Ionawr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2020).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‘ESTYN’ (2018)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report on Ysgol </a:t>
            </a:r>
            <a:r>
              <a:rPr lang="en-GB" sz="12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Gynradd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Pum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Heol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 pp.  2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Gael: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https://www.estyn.gov.wales/sites/www.estyn.gov.wales/files/documents/Ysgol%20Gynradd%20Pum%20Heol%20en.pdf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Darllennwyd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15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Ionawr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2020).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Gates, S.  (2015)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Negotiation book: your definitive guide to successful negotiation. 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 Jersey: John Wiley and Sons.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Grade Recruiters (2019)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Graduate Recruitment Survey.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Gael: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www.agr.org.uk/Content/Graduate-Recruitment-Survey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Darllennwyd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14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Ionawr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2020).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Hartog, D.  (1997) ‘Transactional versus transformational leadership’,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Occupational and Organizational Psychology,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70(1), pp.  19-34. 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Gael: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https://research.vu.nl/ws/portalfiles/portal/1863878/hartog+Journal+of+Occupational+and+Organizational+Psychology+70%281%29+1997+u.pdf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Darllennwyd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12fed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Ionawr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2020).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 Fliers Research (2011)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graduate market in 2011. 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gael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www.highfliers.co.uk/download/GMReport11.pdf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Darllennwyd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8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Ionawr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2020).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LittleJohn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 (1999)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Theories of Human Communication. 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Boston: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Madsworth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89715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7EE1C-C656-4274-9F12-AC96A24E66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379" y="221414"/>
            <a:ext cx="11903242" cy="6468144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Llywodraeth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Cymru (dim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dyddiad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r>
              <a:rPr lang="en-GB" sz="12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Addysg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Cymru. 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Gael: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https://gov.wales/education-changing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Darllennwyd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16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Ionawr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2020).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Phillips-Jones, L.  (2003)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Skills for Successful Mentoring. 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Gael: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https://my.lerner.udel.edu/wp-content/uploads/Skills_for_Sucessful_Mentoring.pdf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Darllennwyd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13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Ionawr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2020).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Podsakoff, P. et al. (1990) ‘Transformational leader behaviours and their effects on follower’s trust in leader satisfaction, and organizational citizenship behaviours’,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Leadership Quarterly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22(2), pp. 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Gael: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107–142. http:// dx.doi.org/10.1177/014920639602200204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Darllennwyd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12fed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Ionawr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2020).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Rumble, T.  (2020)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Graff </a:t>
            </a:r>
            <a:r>
              <a:rPr lang="en-GB" sz="12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ddangos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cynnyd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12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personol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12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chymdeithasol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plant </a:t>
            </a:r>
            <a:r>
              <a:rPr lang="en-GB" sz="12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yr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ysgol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Pum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Heol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Pum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Heol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 1, graph.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Saltrocks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(2019)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Quick Thinking. 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Gael: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http://slot.rocks/quick-thinking/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Darllennwyd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13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Ionawr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2020).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Taylor, R.  and Humphrey, J.  (2002)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Fast track to the top: Skills for Career Success. 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London: Kogan Page.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Thompson, S. &amp; Thompson, N.  (2018)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Critically Reflective Practitioner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2il Arg. Basingstoke: Palgrave Macmillan.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Trought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F.  (2012)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Employability skills. 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Harlow: Pearson Education Limited.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55828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5734</TotalTime>
  <Words>1116</Words>
  <Application>Microsoft Office PowerPoint</Application>
  <PresentationFormat>Widescreen</PresentationFormat>
  <Paragraphs>98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Calibri Light</vt:lpstr>
      <vt:lpstr>Times New Roman</vt:lpstr>
      <vt:lpstr>Office Theme</vt:lpstr>
      <vt:lpstr> </vt:lpstr>
      <vt:lpstr>PowerPoint Presentation</vt:lpstr>
      <vt:lpstr>“A degree alone is not enough.  Employers… value skills such as communication, team-working and problem-solving.  Job applicants who can demonstrate that they have developed these skills will have real advantage”                                                                                                                                                                        (Jones, 2004, cited in Trought, 2012, p.  1) </vt:lpstr>
      <vt:lpstr>“A degree is merely the passport for entry; it is the demonstration of employability skills that is used to differentiate candidates”                                             (Trought, 2012, p.3)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Manteision o alli datrys problemau</vt:lpstr>
      <vt:lpstr>PowerPoint Presentation</vt:lpstr>
      <vt:lpstr>Sut i fentora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“A degree is merely the passport for entry; it is the demonstration of employability skills that is used to differentiate candidates”                                           (Trought, 2012, p.3)</dc:title>
  <dc:creator>Amanda Evans</dc:creator>
  <cp:lastModifiedBy>Amanda Evans (1804771)</cp:lastModifiedBy>
  <cp:revision>61</cp:revision>
  <dcterms:created xsi:type="dcterms:W3CDTF">2020-01-07T22:11:07Z</dcterms:created>
  <dcterms:modified xsi:type="dcterms:W3CDTF">2020-01-18T16:41:28Z</dcterms:modified>
</cp:coreProperties>
</file>