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6" r:id="rId3"/>
    <p:sldId id="257" r:id="rId4"/>
    <p:sldId id="259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68" r:id="rId19"/>
    <p:sldId id="27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jna Ahad" initials="RA" lastIdx="0" clrIdx="0">
    <p:extLst>
      <p:ext uri="{19B8F6BF-5375-455C-9EA6-DF929625EA0E}">
        <p15:presenceInfo xmlns:p15="http://schemas.microsoft.com/office/powerpoint/2012/main" userId="S-1-5-21-3072848221-847967171-60959011-110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78" autoAdjust="0"/>
    <p:restoredTop sz="86410" autoAdjust="0"/>
  </p:normalViewPr>
  <p:slideViewPr>
    <p:cSldViewPr snapToGrid="0">
      <p:cViewPr varScale="1">
        <p:scale>
          <a:sx n="77" d="100"/>
          <a:sy n="77" d="100"/>
        </p:scale>
        <p:origin x="1086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8" y="10103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6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/>
              <a:t>Introduction </a:t>
            </a:r>
            <a:r>
              <a:rPr lang="en-GB" b="1" dirty="0" smtClean="0"/>
              <a:t>to Effective Team Work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endParaRPr lang="en-GB" b="1" dirty="0" smtClean="0"/>
          </a:p>
          <a:p>
            <a:pPr algn="ctr"/>
            <a:r>
              <a:rPr lang="en-GB" b="1" dirty="0" smtClean="0"/>
              <a:t>Presented to you by, Team ACE Consultations Services.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581891" y="5893724"/>
            <a:ext cx="1795549" cy="5153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Group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55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1341967"/>
          </a:xfrm>
        </p:spPr>
        <p:txBody>
          <a:bodyPr/>
          <a:lstStyle/>
          <a:p>
            <a:pPr algn="ctr"/>
            <a:r>
              <a:rPr lang="en-GB" b="1" dirty="0" smtClean="0">
                <a:latin typeface="Arial" pitchFamily="34" charset="0"/>
                <a:cs typeface="Arial" pitchFamily="34" charset="0"/>
              </a:rPr>
              <a:t>Group 5</a:t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>Team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Members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2571749"/>
            <a:ext cx="10490200" cy="4019551"/>
          </a:xfrm>
        </p:spPr>
        <p:txBody>
          <a:bodyPr>
            <a:normAutofit/>
          </a:bodyPr>
          <a:lstStyle/>
          <a:p>
            <a:pPr algn="ctr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b="1" dirty="0" err="1" smtClean="0">
                <a:latin typeface="Arial" pitchFamily="34" charset="0"/>
                <a:cs typeface="Arial" pitchFamily="34" charset="0"/>
              </a:rPr>
              <a:t>Rajna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Begum  - 1810568 Team Leader</a:t>
            </a:r>
          </a:p>
          <a:p>
            <a:pPr algn="ctr"/>
            <a:r>
              <a:rPr lang="en-GB" b="1" dirty="0" err="1" smtClean="0">
                <a:latin typeface="Arial" pitchFamily="34" charset="0"/>
                <a:cs typeface="Arial" pitchFamily="34" charset="0"/>
              </a:rPr>
              <a:t>Inaya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Nasir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– 1808221</a:t>
            </a:r>
          </a:p>
          <a:p>
            <a:pPr algn="ctr"/>
            <a:r>
              <a:rPr lang="en-GB" b="1" dirty="0" err="1" smtClean="0">
                <a:latin typeface="Arial" pitchFamily="34" charset="0"/>
                <a:cs typeface="Arial" pitchFamily="34" charset="0"/>
              </a:rPr>
              <a:t>Musammat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Khaleda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Begum – 1714938</a:t>
            </a:r>
          </a:p>
          <a:p>
            <a:pPr algn="ctr"/>
            <a:r>
              <a:rPr lang="en-GB" b="1" dirty="0" smtClean="0">
                <a:latin typeface="Arial" pitchFamily="34" charset="0"/>
                <a:cs typeface="Arial" pitchFamily="34" charset="0"/>
              </a:rPr>
              <a:t>Abdul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Raqeeb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- 1809018</a:t>
            </a:r>
          </a:p>
          <a:p>
            <a:pPr algn="ctr"/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i="1" u="sng" dirty="0" smtClean="0">
                <a:solidFill>
                  <a:srgbClr val="FFFF00"/>
                </a:solidFill>
              </a:rPr>
              <a:t>Introduction</a:t>
            </a:r>
            <a:endParaRPr lang="en-GB" b="1" i="1" u="sng" dirty="0">
              <a:solidFill>
                <a:srgbClr val="FFFF00"/>
              </a:solidFill>
            </a:endParaRPr>
          </a:p>
        </p:txBody>
      </p:sp>
      <p:pic>
        <p:nvPicPr>
          <p:cNvPr id="6" name="Content Placeholder 5" descr="10 consejos para mejorar la productividad y la eficienci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6137">
            <a:off x="8454042" y="2659831"/>
            <a:ext cx="2304011" cy="2304011"/>
          </a:xfrm>
        </p:spPr>
      </p:pic>
      <p:sp>
        <p:nvSpPr>
          <p:cNvPr id="8" name="TextBox 7"/>
          <p:cNvSpPr txBox="1"/>
          <p:nvPr/>
        </p:nvSpPr>
        <p:spPr>
          <a:xfrm>
            <a:off x="1277655" y="2655518"/>
            <a:ext cx="648848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Effective team work is the key to the success of your organisation.</a:t>
            </a:r>
          </a:p>
          <a:p>
            <a:endParaRPr lang="en-GB" b="1" dirty="0"/>
          </a:p>
          <a:p>
            <a:r>
              <a:rPr lang="en-GB" b="1" dirty="0" smtClean="0"/>
              <a:t>It is a crucial aspect for all organisations in order to motivate and develop their staff. </a:t>
            </a:r>
          </a:p>
          <a:p>
            <a:endParaRPr lang="en-GB" b="1" dirty="0"/>
          </a:p>
          <a:p>
            <a:r>
              <a:rPr lang="en-GB" b="1" dirty="0" smtClean="0"/>
              <a:t>It allows the team to reach their full potential and accomplish the organisations objectives </a:t>
            </a:r>
            <a:r>
              <a:rPr lang="en-GB" b="1" dirty="0"/>
              <a:t>(LMA, 2019</a:t>
            </a:r>
            <a:r>
              <a:rPr lang="en-GB" b="1" dirty="0" smtClean="0"/>
              <a:t>).</a:t>
            </a:r>
          </a:p>
          <a:p>
            <a:endParaRPr lang="en-GB" dirty="0" smtClean="0"/>
          </a:p>
          <a:p>
            <a:pPr algn="r"/>
            <a:r>
              <a:rPr lang="en-GB" dirty="0" err="1" smtClean="0"/>
              <a:t>Rajna</a:t>
            </a:r>
            <a:r>
              <a:rPr lang="en-GB" dirty="0" smtClean="0"/>
              <a:t> Begum - 1810568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13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3040" y="3020667"/>
            <a:ext cx="9448800" cy="329183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Why should you consider introducing effective team work to your organisation. </a:t>
            </a:r>
          </a:p>
          <a:p>
            <a:r>
              <a:rPr lang="en-GB" b="1" dirty="0" smtClean="0"/>
              <a:t>Today we will tell you exactly why and also explore the following arears:</a:t>
            </a:r>
          </a:p>
          <a:p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 smtClean="0"/>
              <a:t>Benefits of Team Work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 smtClean="0"/>
              <a:t>Stages of Team Development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 smtClean="0"/>
              <a:t>Team Roles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 smtClean="0"/>
              <a:t>Successful Team Development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 smtClean="0"/>
              <a:t>Managing Conflict</a:t>
            </a:r>
          </a:p>
          <a:p>
            <a:pPr marL="342900" indent="-342900" algn="r"/>
            <a:r>
              <a:rPr lang="en-GB" dirty="0" err="1" smtClean="0"/>
              <a:t>Rajna</a:t>
            </a:r>
            <a:r>
              <a:rPr lang="en-GB" dirty="0" smtClean="0"/>
              <a:t> Begum - 1810568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Image result for why"/>
          <p:cNvSpPr>
            <a:spLocks noChangeAspect="1" noChangeArrowheads="1"/>
          </p:cNvSpPr>
          <p:nvPr/>
        </p:nvSpPr>
        <p:spPr bwMode="auto">
          <a:xfrm>
            <a:off x="247015" y="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why"/>
          <p:cNvSpPr>
            <a:spLocks noChangeAspect="1" noChangeArrowheads="1"/>
          </p:cNvSpPr>
          <p:nvPr/>
        </p:nvSpPr>
        <p:spPr bwMode="auto">
          <a:xfrm>
            <a:off x="155575" y="-144463"/>
            <a:ext cx="2388120" cy="204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87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400" cy="2164234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accent6"/>
                </a:solidFill>
              </a:rPr>
              <a:t>Benefits Of Team Work</a:t>
            </a:r>
            <a:endParaRPr lang="en-GB" sz="4000" b="1" dirty="0">
              <a:solidFill>
                <a:schemeClr val="accent6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685800" y="2693324"/>
            <a:ext cx="10130516" cy="2468880"/>
          </a:xfrm>
        </p:spPr>
        <p:txBody>
          <a:bodyPr/>
          <a:lstStyle/>
          <a:p>
            <a:r>
              <a:rPr lang="en-GB" sz="2000" b="1" dirty="0"/>
              <a:t>Even though we may contribute as a great team member and work great as one we still end up </a:t>
            </a:r>
            <a:r>
              <a:rPr lang="en-GB" sz="2000" b="1" dirty="0" smtClean="0"/>
              <a:t>experiencing </a:t>
            </a:r>
            <a:r>
              <a:rPr lang="en-GB" sz="2000" b="1" dirty="0"/>
              <a:t>difficult times where we struggle immensely on our own</a:t>
            </a:r>
            <a:r>
              <a:rPr lang="en-GB" sz="2000" b="1" dirty="0" smtClean="0"/>
              <a:t>.</a:t>
            </a:r>
          </a:p>
          <a:p>
            <a:endParaRPr lang="en-GB" sz="2000" dirty="0" smtClean="0"/>
          </a:p>
          <a:p>
            <a:pPr algn="r"/>
            <a:r>
              <a:rPr lang="en-GB" sz="2000" dirty="0" err="1" smtClean="0"/>
              <a:t>Inaya</a:t>
            </a:r>
            <a:r>
              <a:rPr lang="en-GB" sz="2000" dirty="0" smtClean="0"/>
              <a:t> </a:t>
            </a:r>
            <a:r>
              <a:rPr lang="en-GB" sz="2000" dirty="0" err="1" smtClean="0"/>
              <a:t>Nasir</a:t>
            </a:r>
            <a:r>
              <a:rPr lang="en-GB" sz="2000" dirty="0" smtClean="0"/>
              <a:t> - 1808221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16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FF00"/>
                </a:solidFill>
              </a:rPr>
              <a:t>Benefits of Team Work - continued</a:t>
            </a:r>
            <a:endParaRPr lang="en-GB" b="1" dirty="0">
              <a:solidFill>
                <a:srgbClr val="FFFF00"/>
              </a:solidFill>
            </a:endParaRPr>
          </a:p>
        </p:txBody>
      </p:sp>
      <p:pic>
        <p:nvPicPr>
          <p:cNvPr id="5" name="Content Placeholder 4" descr="Teamwork Team Gear · Free photo on Pixaba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39882">
            <a:off x="826679" y="4154349"/>
            <a:ext cx="4002578" cy="1729048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 smtClean="0"/>
              <a:t>Working in a team can help with this as it comes with its own benefits, these are:</a:t>
            </a:r>
            <a:endParaRPr lang="en-GB" b="1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316638" y="1028700"/>
            <a:ext cx="6620438" cy="4458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chance of creativity which in time leads to more ideas and much better results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employee satisfaction is increased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get the opportunity to develop new skills 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able to achieve the goals with speed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lphaUcPeriod"/>
            </a:pPr>
            <a:r>
              <a:rPr lang="en-GB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to bond with other team members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en-GB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resolving conflicts within the </a:t>
            </a:r>
            <a:r>
              <a:rPr lang="en-GB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 smtClean="0"/>
              <a:t>Author</a:t>
            </a:r>
            <a:r>
              <a:rPr lang="en-GB" b="1" dirty="0"/>
              <a:t>: </a:t>
            </a:r>
            <a:r>
              <a:rPr lang="en-GB" b="1" dirty="0" smtClean="0"/>
              <a:t>(Chris </a:t>
            </a:r>
            <a:r>
              <a:rPr lang="en-GB" b="1" dirty="0" err="1" smtClean="0"/>
              <a:t>Leitch</a:t>
            </a:r>
            <a:r>
              <a:rPr lang="en-GB" b="1" dirty="0" smtClean="0"/>
              <a:t>. 9 May 2017).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 smtClean="0"/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dirty="0" err="1" smtClean="0"/>
              <a:t>Inaya</a:t>
            </a:r>
            <a:r>
              <a:rPr lang="en-GB" dirty="0" smtClean="0"/>
              <a:t> </a:t>
            </a:r>
            <a:r>
              <a:rPr lang="en-GB" dirty="0" err="1" smtClean="0"/>
              <a:t>Nasir</a:t>
            </a:r>
            <a:r>
              <a:rPr lang="en-GB" dirty="0" smtClean="0"/>
              <a:t> - 1808221</a:t>
            </a:r>
            <a:endParaRPr lang="en-GB" dirty="0"/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47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/>
                </a:solidFill>
              </a:rPr>
              <a:t>Stages of Team Development</a:t>
            </a:r>
            <a:endParaRPr lang="en-GB" b="1" dirty="0">
              <a:solidFill>
                <a:schemeClr val="accent5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96537" y="2344190"/>
            <a:ext cx="9592887" cy="80633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smtClean="0">
                <a:solidFill>
                  <a:srgbClr val="FFFF00"/>
                </a:solidFill>
              </a:rPr>
              <a:t>There are 5 stages  in form a team, this is called the  Tuckman’s Model which describes the stages as follows:</a:t>
            </a:r>
          </a:p>
          <a:p>
            <a:pPr algn="r"/>
            <a:r>
              <a:rPr lang="en-GB" b="1" dirty="0" err="1" smtClean="0">
                <a:solidFill>
                  <a:srgbClr val="FFFF00"/>
                </a:solidFill>
              </a:rPr>
              <a:t>Inaya</a:t>
            </a:r>
            <a:r>
              <a:rPr lang="en-GB" b="1" dirty="0" smtClean="0">
                <a:solidFill>
                  <a:srgbClr val="FFFF00"/>
                </a:solidFill>
              </a:rPr>
              <a:t> </a:t>
            </a:r>
            <a:r>
              <a:rPr lang="en-GB" b="1" dirty="0" err="1" smtClean="0">
                <a:solidFill>
                  <a:srgbClr val="FFFF00"/>
                </a:solidFill>
              </a:rPr>
              <a:t>Nasir</a:t>
            </a:r>
            <a:r>
              <a:rPr lang="en-GB" b="1" dirty="0" smtClean="0">
                <a:solidFill>
                  <a:srgbClr val="FFFF00"/>
                </a:solidFill>
              </a:rPr>
              <a:t> - 18088221</a:t>
            </a:r>
            <a:endParaRPr lang="en-GB" b="1" dirty="0">
              <a:solidFill>
                <a:srgbClr val="FFFF00"/>
              </a:solidFill>
            </a:endParaRPr>
          </a:p>
        </p:txBody>
      </p:sp>
      <p:pic>
        <p:nvPicPr>
          <p:cNvPr id="2052" name="Picture 4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967" y="3687573"/>
            <a:ext cx="5788025" cy="27049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993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7633" y="803834"/>
            <a:ext cx="8610599" cy="1303867"/>
          </a:xfrm>
        </p:spPr>
        <p:txBody>
          <a:bodyPr/>
          <a:lstStyle/>
          <a:p>
            <a:r>
              <a:rPr lang="en-GB" b="1" dirty="0" smtClean="0">
                <a:solidFill>
                  <a:schemeClr val="accent5"/>
                </a:solidFill>
              </a:rPr>
              <a:t>The 5 Stages are</a:t>
            </a:r>
            <a:endParaRPr lang="en-GB" b="1" dirty="0">
              <a:solidFill>
                <a:schemeClr val="accent5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rgbClr val="FFC000"/>
                </a:solidFill>
              </a:rPr>
              <a:t>Forming - facts</a:t>
            </a:r>
            <a:endParaRPr lang="en-GB" b="1" u="sng" dirty="0">
              <a:solidFill>
                <a:srgbClr val="FFC0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Preform</a:t>
            </a:r>
          </a:p>
          <a:p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Support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Work together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rgbClr val="FFC000"/>
                </a:solidFill>
              </a:rPr>
              <a:t>Storming - emotions </a:t>
            </a:r>
            <a:endParaRPr lang="en-GB" b="1" u="sng" dirty="0">
              <a:solidFill>
                <a:srgbClr val="FFC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Structure for the team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Choose a leader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Get to know each other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/>
            <a:endParaRPr lang="en-GB" b="1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rgbClr val="FFC000"/>
                </a:solidFill>
              </a:rPr>
              <a:t>Norming - values </a:t>
            </a:r>
            <a:endParaRPr lang="en-GB" b="1" u="sng" dirty="0">
              <a:solidFill>
                <a:srgbClr val="FFC000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Trying to create an identity for the team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Giving it a name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Getting recognition for the work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285750" indent="-285750" algn="r"/>
            <a:r>
              <a:rPr lang="en-GB" dirty="0" err="1" smtClean="0"/>
              <a:t>Rajna</a:t>
            </a:r>
            <a:r>
              <a:rPr lang="en-GB" dirty="0" smtClean="0"/>
              <a:t> Begum - 1810568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1" y="365761"/>
            <a:ext cx="5666508" cy="1961804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5"/>
                </a:solidFill>
              </a:rPr>
              <a:t>Continued</a:t>
            </a:r>
            <a:endParaRPr lang="en-GB" b="1" dirty="0">
              <a:solidFill>
                <a:schemeClr val="accent5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rgbClr val="FFC000"/>
                </a:solidFill>
              </a:rPr>
              <a:t>Performing - actions</a:t>
            </a:r>
            <a:endParaRPr lang="en-GB" b="1" u="sng" dirty="0">
              <a:solidFill>
                <a:srgbClr val="FFC0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Support one another in the team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Think as a team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Perform as a team</a:t>
            </a:r>
          </a:p>
          <a:p>
            <a:pPr marL="285750" indent="-285750"/>
            <a:endParaRPr lang="en-GB" b="1" dirty="0" smtClean="0"/>
          </a:p>
          <a:p>
            <a:pPr marL="285750" indent="-285750"/>
            <a:endParaRPr lang="en-GB" b="1" dirty="0" smtClean="0"/>
          </a:p>
          <a:p>
            <a:pPr marL="285750" indent="-285750"/>
            <a:endParaRPr lang="en-GB" b="1" dirty="0" smtClean="0"/>
          </a:p>
          <a:p>
            <a:r>
              <a:rPr lang="en-GB" dirty="0" err="1" smtClean="0"/>
              <a:t>Musammat</a:t>
            </a:r>
            <a:r>
              <a:rPr lang="en-GB" dirty="0" smtClean="0"/>
              <a:t> </a:t>
            </a:r>
            <a:r>
              <a:rPr lang="en-GB" dirty="0" err="1" smtClean="0"/>
              <a:t>Khaleda</a:t>
            </a:r>
            <a:r>
              <a:rPr lang="en-GB" dirty="0" smtClean="0"/>
              <a:t> Begum - 1714938</a:t>
            </a:r>
          </a:p>
          <a:p>
            <a:endParaRPr lang="en-GB" dirty="0" smtClean="0"/>
          </a:p>
          <a:p>
            <a:pPr marL="285750" indent="-285750"/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rgbClr val="FFC000"/>
                </a:solidFill>
              </a:rPr>
              <a:t>Adjourning – results</a:t>
            </a:r>
            <a:endParaRPr lang="en-GB" b="1" u="sng" dirty="0">
              <a:solidFill>
                <a:srgbClr val="FFC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Accomplish the competition of tasks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 smtClean="0"/>
              <a:t>Get credit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b="1" dirty="0"/>
          </a:p>
          <a:p>
            <a:pPr marL="285750" indent="-285750"/>
            <a:endParaRPr lang="en-GB" b="1" dirty="0" smtClean="0"/>
          </a:p>
          <a:p>
            <a:r>
              <a:rPr lang="en-GB" b="1" dirty="0" smtClean="0"/>
              <a:t>(</a:t>
            </a:r>
            <a:r>
              <a:rPr lang="en-GB" b="1" dirty="0"/>
              <a:t>Mindtools.com, 2019</a:t>
            </a:r>
            <a:r>
              <a:rPr lang="en-GB" b="1" dirty="0" smtClean="0"/>
              <a:t>).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Image result for stages of team develop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4192">
            <a:off x="8302039" y="2821204"/>
            <a:ext cx="2903509" cy="266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27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1341275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Team Roles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024467" y="2252749"/>
            <a:ext cx="10130516" cy="2928851"/>
          </a:xfrm>
        </p:spPr>
        <p:txBody>
          <a:bodyPr>
            <a:normAutofit lnSpcReduction="10000"/>
          </a:bodyPr>
          <a:lstStyle/>
          <a:p>
            <a:r>
              <a:rPr lang="en-GB" sz="2000" b="1" i="1" u="sng" dirty="0">
                <a:solidFill>
                  <a:schemeClr val="accent5"/>
                </a:solidFill>
              </a:rPr>
              <a:t>Belbin's team </a:t>
            </a:r>
            <a:r>
              <a:rPr lang="en-GB" sz="2000" b="1" i="1" u="sng" dirty="0" smtClean="0">
                <a:solidFill>
                  <a:schemeClr val="accent5"/>
                </a:solidFill>
              </a:rPr>
              <a:t>roles are:-</a:t>
            </a:r>
          </a:p>
          <a:p>
            <a:endParaRPr lang="en-GB" sz="2400" dirty="0"/>
          </a:p>
          <a:p>
            <a:endParaRPr lang="en-GB" sz="2400" b="1" dirty="0"/>
          </a:p>
          <a:p>
            <a:r>
              <a:rPr lang="en-GB" sz="2400" b="1" dirty="0"/>
              <a:t>An effective way to assess the relative strengths and weaknesses of a team. Helps the team to </a:t>
            </a:r>
            <a:r>
              <a:rPr lang="en-GB" sz="2400" b="1" dirty="0" smtClean="0"/>
              <a:t>also understand </a:t>
            </a:r>
            <a:r>
              <a:rPr lang="en-GB" sz="2400" b="1" dirty="0"/>
              <a:t>ways in which it could improve </a:t>
            </a:r>
            <a:r>
              <a:rPr lang="en-GB" sz="2400" b="1" dirty="0" smtClean="0"/>
              <a:t>performance</a:t>
            </a:r>
            <a:r>
              <a:rPr lang="en-GB" sz="2400" b="1" dirty="0"/>
              <a:t> (Ifm.eng.cam.ac.uk, </a:t>
            </a:r>
            <a:r>
              <a:rPr lang="en-GB" sz="2400" b="1" dirty="0" smtClean="0"/>
              <a:t>2019).</a:t>
            </a:r>
          </a:p>
          <a:p>
            <a:endParaRPr lang="en-GB" dirty="0" smtClean="0"/>
          </a:p>
          <a:p>
            <a:pPr algn="r"/>
            <a:r>
              <a:rPr lang="en-GB" dirty="0" smtClean="0"/>
              <a:t>Abdul  </a:t>
            </a:r>
            <a:r>
              <a:rPr lang="en-GB" dirty="0" err="1" smtClean="0"/>
              <a:t>Rqeeb</a:t>
            </a:r>
            <a:r>
              <a:rPr lang="en-GB" dirty="0" smtClean="0"/>
              <a:t> - 1809018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2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/>
                </a:solidFill>
              </a:rPr>
              <a:t>Team Roles - Continued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Resource	</a:t>
            </a:r>
          </a:p>
          <a:p>
            <a:r>
              <a:rPr lang="en-GB" b="1" dirty="0" smtClean="0">
                <a:solidFill>
                  <a:srgbClr val="FFC000"/>
                </a:solidFill>
              </a:rPr>
              <a:t>Investigator: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Outgoing</a:t>
            </a:r>
            <a:r>
              <a:rPr lang="en-GB" b="1" dirty="0"/>
              <a:t>, </a:t>
            </a:r>
            <a:r>
              <a:rPr lang="en-GB" b="1" dirty="0" smtClean="0"/>
              <a:t>enthusiastic.</a:t>
            </a:r>
          </a:p>
          <a:p>
            <a:endParaRPr lang="en-GB" b="1" dirty="0"/>
          </a:p>
          <a:p>
            <a:r>
              <a:rPr lang="en-GB" sz="2400" b="1" dirty="0" smtClean="0">
                <a:solidFill>
                  <a:srgbClr val="FFC000"/>
                </a:solidFill>
              </a:rPr>
              <a:t>Pant:</a:t>
            </a:r>
          </a:p>
          <a:p>
            <a:r>
              <a:rPr lang="en-GB" b="1" dirty="0"/>
              <a:t>Creative, </a:t>
            </a:r>
            <a:r>
              <a:rPr lang="en-GB" b="1" dirty="0" smtClean="0"/>
              <a:t>imaginative.</a:t>
            </a:r>
          </a:p>
          <a:p>
            <a:endParaRPr lang="en-GB" b="1" dirty="0"/>
          </a:p>
          <a:p>
            <a:r>
              <a:rPr lang="en-GB" sz="2400" b="1" dirty="0" smtClean="0">
                <a:solidFill>
                  <a:srgbClr val="FFC000"/>
                </a:solidFill>
              </a:rPr>
              <a:t>Shaper:</a:t>
            </a:r>
          </a:p>
          <a:p>
            <a:r>
              <a:rPr lang="en-GB" b="1" dirty="0"/>
              <a:t>Challenging, </a:t>
            </a:r>
            <a:r>
              <a:rPr lang="en-GB" b="1" dirty="0" smtClean="0"/>
              <a:t>dynamic.</a:t>
            </a:r>
            <a:endParaRPr lang="en-GB" b="1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Team worker: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>
          <a:xfrm>
            <a:off x="4368800" y="2904067"/>
            <a:ext cx="3456432" cy="3314618"/>
          </a:xfrm>
        </p:spPr>
        <p:txBody>
          <a:bodyPr>
            <a:normAutofit/>
          </a:bodyPr>
          <a:lstStyle/>
          <a:p>
            <a:r>
              <a:rPr lang="en-GB" b="1" dirty="0" smtClean="0"/>
              <a:t>Co-operative</a:t>
            </a:r>
            <a:r>
              <a:rPr lang="en-GB" b="1" dirty="0"/>
              <a:t>, perceptive and </a:t>
            </a:r>
            <a:r>
              <a:rPr lang="en-GB" b="1" dirty="0" smtClean="0"/>
              <a:t>diplomatic</a:t>
            </a:r>
            <a:r>
              <a:rPr lang="en-GB" b="1" dirty="0"/>
              <a:t>. </a:t>
            </a:r>
            <a:endParaRPr lang="en-GB" b="1" dirty="0" smtClean="0"/>
          </a:p>
          <a:p>
            <a:endParaRPr lang="en-GB" b="1" dirty="0">
              <a:solidFill>
                <a:srgbClr val="FFC000"/>
              </a:solidFill>
            </a:endParaRPr>
          </a:p>
          <a:p>
            <a:r>
              <a:rPr lang="en-GB" sz="2400" b="1" dirty="0">
                <a:solidFill>
                  <a:srgbClr val="FFC000"/>
                </a:solidFill>
              </a:rPr>
              <a:t>Monitor </a:t>
            </a:r>
            <a:r>
              <a:rPr lang="en-GB" sz="2400" b="1" dirty="0" smtClean="0">
                <a:solidFill>
                  <a:srgbClr val="FFC000"/>
                </a:solidFill>
              </a:rPr>
              <a:t>Evaluator:</a:t>
            </a:r>
          </a:p>
          <a:p>
            <a:r>
              <a:rPr lang="en-GB" b="1" dirty="0"/>
              <a:t>Sober, strategic and discerning. </a:t>
            </a:r>
          </a:p>
          <a:p>
            <a:endParaRPr lang="en-GB" sz="2400" b="1" dirty="0" smtClean="0"/>
          </a:p>
          <a:p>
            <a:r>
              <a:rPr lang="en-GB" sz="2400" b="1" dirty="0" smtClean="0">
                <a:solidFill>
                  <a:srgbClr val="FFC000"/>
                </a:solidFill>
              </a:rPr>
              <a:t>Implementer:</a:t>
            </a:r>
            <a:endParaRPr lang="en-GB" sz="2400" b="1" dirty="0">
              <a:solidFill>
                <a:srgbClr val="FFC000"/>
              </a:solidFill>
            </a:endParaRPr>
          </a:p>
          <a:p>
            <a:r>
              <a:rPr lang="en-GB" b="1" dirty="0"/>
              <a:t>Practical, reliable, efficient. Turns ideas into </a:t>
            </a:r>
            <a:r>
              <a:rPr lang="en-GB" b="1" dirty="0" smtClean="0"/>
              <a:t>actions.</a:t>
            </a:r>
            <a:endParaRPr lang="en-GB" b="1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Co-ordinator: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Mature</a:t>
            </a:r>
            <a:r>
              <a:rPr lang="en-GB" b="1" dirty="0"/>
              <a:t>, confident, identifies talent. </a:t>
            </a:r>
            <a:endParaRPr lang="en-GB" b="1" dirty="0" smtClean="0"/>
          </a:p>
          <a:p>
            <a:endParaRPr lang="en-GB" b="1" dirty="0"/>
          </a:p>
          <a:p>
            <a:r>
              <a:rPr lang="en-GB" sz="2400" b="1" dirty="0" smtClean="0">
                <a:solidFill>
                  <a:srgbClr val="FFC000"/>
                </a:solidFill>
              </a:rPr>
              <a:t>Specialist:</a:t>
            </a:r>
          </a:p>
          <a:p>
            <a:r>
              <a:rPr lang="en-GB" b="1" dirty="0"/>
              <a:t>Single-minded, self-starting and dedicated. </a:t>
            </a:r>
            <a:endParaRPr lang="en-GB" b="1" dirty="0" smtClean="0"/>
          </a:p>
          <a:p>
            <a:endParaRPr lang="en-GB" b="1" dirty="0" smtClean="0"/>
          </a:p>
          <a:p>
            <a:r>
              <a:rPr lang="en-GB" sz="2400" b="1" dirty="0">
                <a:solidFill>
                  <a:srgbClr val="FFC000"/>
                </a:solidFill>
              </a:rPr>
              <a:t>Completer </a:t>
            </a:r>
            <a:r>
              <a:rPr lang="en-GB" sz="2400" b="1" dirty="0" smtClean="0">
                <a:solidFill>
                  <a:srgbClr val="FFC000"/>
                </a:solidFill>
              </a:rPr>
              <a:t>Finisher:</a:t>
            </a:r>
          </a:p>
          <a:p>
            <a:r>
              <a:rPr lang="en-GB" sz="1500" b="1" dirty="0"/>
              <a:t>Painstaking, conscientious, anxious. Searches out errors. </a:t>
            </a:r>
            <a:endParaRPr lang="en-GB" sz="1500" b="1" dirty="0" smtClean="0"/>
          </a:p>
          <a:p>
            <a:endParaRPr lang="en-GB" sz="1500" b="1" dirty="0" smtClean="0"/>
          </a:p>
          <a:p>
            <a:pPr algn="r"/>
            <a:r>
              <a:rPr lang="en-GB" sz="1500" b="1" dirty="0" smtClean="0"/>
              <a:t>Abdul </a:t>
            </a:r>
            <a:r>
              <a:rPr lang="en-GB" sz="1500" b="1" dirty="0" err="1" smtClean="0"/>
              <a:t>Raqeeb</a:t>
            </a:r>
            <a:r>
              <a:rPr lang="en-GB" sz="1500" b="1" dirty="0" smtClean="0"/>
              <a:t> - 1809018</a:t>
            </a:r>
            <a:endParaRPr lang="en-GB" sz="1500" b="1" dirty="0"/>
          </a:p>
        </p:txBody>
      </p:sp>
      <p:sp>
        <p:nvSpPr>
          <p:cNvPr id="9" name="Rectangle 8"/>
          <p:cNvSpPr/>
          <p:nvPr/>
        </p:nvSpPr>
        <p:spPr>
          <a:xfrm>
            <a:off x="798022" y="6218685"/>
            <a:ext cx="2335876" cy="4231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(Belbin.com, 2019)</a:t>
            </a:r>
          </a:p>
        </p:txBody>
      </p:sp>
    </p:spTree>
    <p:extLst>
      <p:ext uri="{BB962C8B-B14F-4D97-AF65-F5344CB8AC3E}">
        <p14:creationId xmlns:p14="http://schemas.microsoft.com/office/powerpoint/2010/main" val="414829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4"/>
            <a:ext cx="10820399" cy="1042016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>
                <a:solidFill>
                  <a:schemeClr val="accent5"/>
                </a:solidFill>
              </a:rPr>
              <a:t>Successful Team Development</a:t>
            </a:r>
            <a:endParaRPr lang="en-GB" sz="4800" b="1" dirty="0">
              <a:solidFill>
                <a:schemeClr val="accent5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2319252"/>
            <a:ext cx="10490200" cy="187036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“</a:t>
            </a:r>
            <a:r>
              <a:rPr lang="en-GB" b="1" dirty="0">
                <a:solidFill>
                  <a:schemeClr val="tx1"/>
                </a:solidFill>
              </a:rPr>
              <a:t>successful team is the key for a successful business. According to (Susan M. </a:t>
            </a:r>
            <a:r>
              <a:rPr lang="en-GB" b="1" dirty="0" err="1">
                <a:solidFill>
                  <a:schemeClr val="tx1"/>
                </a:solidFill>
              </a:rPr>
              <a:t>heathfield</a:t>
            </a:r>
            <a:r>
              <a:rPr lang="en-GB" b="1" dirty="0" smtClean="0">
                <a:solidFill>
                  <a:schemeClr val="tx1"/>
                </a:solidFill>
              </a:rPr>
              <a:t>, </a:t>
            </a:r>
            <a:r>
              <a:rPr lang="en-GB" b="1" dirty="0">
                <a:solidFill>
                  <a:schemeClr val="tx1"/>
                </a:solidFill>
              </a:rPr>
              <a:t>2018) Successful team includes, communications, opinions, knowledge, values, past work experience, upbringing, and a set goal.</a:t>
            </a:r>
            <a:endParaRPr lang="en-GB" sz="2000" b="1" dirty="0" smtClean="0">
              <a:solidFill>
                <a:schemeClr val="tx1"/>
              </a:solidFill>
            </a:endParaRPr>
          </a:p>
          <a:p>
            <a:r>
              <a:rPr lang="en-GB" sz="2000" dirty="0" err="1" smtClean="0">
                <a:solidFill>
                  <a:schemeClr val="tx1"/>
                </a:solidFill>
              </a:rPr>
              <a:t>Musammat</a:t>
            </a:r>
            <a:r>
              <a:rPr lang="en-GB" sz="2000" dirty="0" smtClean="0">
                <a:solidFill>
                  <a:schemeClr val="tx1"/>
                </a:solidFill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</a:rPr>
              <a:t>Khaleda</a:t>
            </a:r>
            <a:r>
              <a:rPr lang="en-GB" sz="2000" dirty="0" smtClean="0">
                <a:solidFill>
                  <a:schemeClr val="tx1"/>
                </a:solidFill>
              </a:rPr>
              <a:t> Begum - 1714938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100" name="Picture 4" descr="Image result for successful team development cartoons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099" y="4405899"/>
            <a:ext cx="5511800" cy="14864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19499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80116" y="1014153"/>
            <a:ext cx="8463884" cy="5364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An effective team depends on various factors like: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Leaders offering guidance </a:t>
            </a:r>
            <a:r>
              <a:rPr lang="en-GB" b="1" dirty="0"/>
              <a:t>to the </a:t>
            </a:r>
            <a:r>
              <a:rPr lang="en-GB" b="1" dirty="0" smtClean="0"/>
              <a:t>team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There </a:t>
            </a:r>
            <a:r>
              <a:rPr lang="en-GB" b="1" dirty="0"/>
              <a:t>are some abilities or qualities that team members must have in order to build a successful </a:t>
            </a:r>
            <a:r>
              <a:rPr lang="en-GB" b="1" dirty="0" smtClean="0"/>
              <a:t>team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They </a:t>
            </a:r>
            <a:r>
              <a:rPr lang="en-GB" b="1" dirty="0"/>
              <a:t>should communicate well within the </a:t>
            </a:r>
            <a:r>
              <a:rPr lang="en-GB" b="1" dirty="0" smtClean="0"/>
              <a:t>team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Team </a:t>
            </a:r>
            <a:r>
              <a:rPr lang="en-GB" b="1" dirty="0"/>
              <a:t>members have to be </a:t>
            </a:r>
            <a:r>
              <a:rPr lang="en-GB" b="1" dirty="0" smtClean="0"/>
              <a:t>good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They </a:t>
            </a:r>
            <a:r>
              <a:rPr lang="en-GB" b="1" dirty="0"/>
              <a:t>should have the ability to express themselves to the other </a:t>
            </a:r>
            <a:r>
              <a:rPr lang="en-GB" b="1" dirty="0" smtClean="0"/>
              <a:t>members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Positive </a:t>
            </a:r>
            <a:r>
              <a:rPr lang="en-GB" b="1" dirty="0"/>
              <a:t>attitude </a:t>
            </a:r>
            <a:r>
              <a:rPr lang="en-GB" b="1" dirty="0" smtClean="0"/>
              <a:t>is a </a:t>
            </a:r>
            <a:r>
              <a:rPr lang="en-GB" b="1" dirty="0"/>
              <a:t>must. </a:t>
            </a: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/>
              <a:t>Another </a:t>
            </a:r>
            <a:r>
              <a:rPr lang="en-GB" b="1" dirty="0"/>
              <a:t>important ability is to be </a:t>
            </a:r>
            <a:r>
              <a:rPr lang="en-GB" b="1" dirty="0" smtClean="0"/>
              <a:t>patient</a:t>
            </a:r>
            <a:endParaRPr lang="en-GB" b="1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</a:pPr>
            <a:endParaRPr lang="en-GB" sz="1400" b="1" dirty="0" smtClean="0"/>
          </a:p>
          <a:p>
            <a:pPr marL="342900" lvl="0" indent="-342900"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err="1" smtClean="0"/>
              <a:t>Musammat</a:t>
            </a:r>
            <a:r>
              <a:rPr lang="en-GB" sz="1400" b="1" dirty="0" smtClean="0"/>
              <a:t> </a:t>
            </a:r>
            <a:r>
              <a:rPr lang="en-GB" sz="1400" b="1" dirty="0" err="1" smtClean="0"/>
              <a:t>Khaleda</a:t>
            </a:r>
            <a:r>
              <a:rPr lang="en-GB" sz="1400" b="1" dirty="0" smtClean="0"/>
              <a:t> Begum - 1714938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69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78923" y="1163783"/>
            <a:ext cx="7963593" cy="4810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i="1" u="sng" dirty="0" smtClean="0"/>
              <a:t>Allocating </a:t>
            </a:r>
            <a:r>
              <a:rPr lang="en-GB" b="1" i="1" u="sng" dirty="0"/>
              <a:t>roles: </a:t>
            </a:r>
            <a:endParaRPr lang="en-GB" b="1" i="1" u="sng" dirty="0" smtClean="0"/>
          </a:p>
          <a:p>
            <a:endParaRPr lang="en-GB" b="1" i="1" u="sng" dirty="0" smtClean="0"/>
          </a:p>
          <a:p>
            <a:r>
              <a:rPr lang="en-GB" dirty="0" smtClean="0"/>
              <a:t>it </a:t>
            </a:r>
            <a:r>
              <a:rPr lang="en-GB" dirty="0"/>
              <a:t>will allow the team to be more motivated and successful</a:t>
            </a:r>
            <a:r>
              <a:rPr lang="en-GB" dirty="0" smtClean="0"/>
              <a:t>.</a:t>
            </a:r>
          </a:p>
          <a:p>
            <a:endParaRPr lang="en-GB" b="1" i="1" u="sng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i="1" u="sng" dirty="0" smtClean="0"/>
              <a:t>Performance </a:t>
            </a:r>
            <a:r>
              <a:rPr lang="en-GB" b="1" i="1" u="sng" dirty="0"/>
              <a:t>evaluation and reward system: </a:t>
            </a:r>
            <a:endParaRPr lang="en-GB" b="1" i="1" u="sng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i="1" u="sng" dirty="0"/>
          </a:p>
          <a:p>
            <a:r>
              <a:rPr lang="en-GB" dirty="0" smtClean="0"/>
              <a:t>It </a:t>
            </a:r>
            <a:r>
              <a:rPr lang="en-GB" dirty="0"/>
              <a:t>builds employee’s confident and motivates </a:t>
            </a:r>
            <a:r>
              <a:rPr lang="en-GB" dirty="0" smtClean="0"/>
              <a:t>them.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i="1" u="sng" dirty="0" smtClean="0"/>
              <a:t>Feedback</a:t>
            </a:r>
            <a:r>
              <a:rPr lang="en-GB" b="1" i="1" u="sng" dirty="0"/>
              <a:t>:</a:t>
            </a:r>
          </a:p>
          <a:p>
            <a:endParaRPr lang="en-GB" dirty="0" smtClean="0"/>
          </a:p>
          <a:p>
            <a:r>
              <a:rPr lang="en-GB" dirty="0" smtClean="0"/>
              <a:t>Good </a:t>
            </a:r>
            <a:r>
              <a:rPr lang="en-GB" dirty="0"/>
              <a:t>feedback motivates team workers. And if there is something they need to change they will be aware of it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b="1" dirty="0" smtClean="0">
                <a:solidFill>
                  <a:schemeClr val="accent1"/>
                </a:solidFill>
              </a:rPr>
              <a:t>Finally respect</a:t>
            </a:r>
            <a:r>
              <a:rPr lang="en-GB" b="1" dirty="0">
                <a:solidFill>
                  <a:schemeClr val="accent1"/>
                </a:solidFill>
              </a:rPr>
              <a:t>, honesty, face to face conversation and trust can bring team members together and can make a successful team.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sz="1400" dirty="0" smtClean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indent="-285750" algn="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400" b="1" dirty="0" err="1" smtClean="0"/>
              <a:t>Musammat</a:t>
            </a:r>
            <a:r>
              <a:rPr lang="en-GB" sz="1400" b="1" dirty="0" smtClean="0"/>
              <a:t> </a:t>
            </a:r>
            <a:r>
              <a:rPr lang="en-GB" sz="1400" b="1" dirty="0" err="1" smtClean="0"/>
              <a:t>Khaleda</a:t>
            </a:r>
            <a:r>
              <a:rPr lang="en-GB" sz="1400" b="1" dirty="0" smtClean="0"/>
              <a:t> Begum - 1714938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05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66800"/>
            <a:ext cx="4114800" cy="13716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Managing Conflict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571751"/>
            <a:ext cx="4114800" cy="3646934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GB" dirty="0" smtClean="0">
              <a:latin typeface="Open Sans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>
                <a:latin typeface="Open Sans"/>
              </a:rPr>
              <a:t>Differences in opinions and attitude can result in conflicts, however a solution can quickly be implemented to resolve this.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>
              <a:latin typeface="Open Sans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>
                <a:latin typeface="Open Sans"/>
              </a:rPr>
              <a:t>A conflict can never resolve a problem, it will only aggravate the situation.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>
              <a:latin typeface="Open Sans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smtClean="0">
                <a:latin typeface="Open Sans"/>
              </a:rPr>
              <a:t>It causes disrupt amongst other team members and demotivates the team moral.  </a:t>
            </a:r>
          </a:p>
          <a:p>
            <a:endParaRPr lang="en-GB" b="1" dirty="0">
              <a:latin typeface="Open Sans"/>
            </a:endParaRPr>
          </a:p>
          <a:p>
            <a:r>
              <a:rPr lang="en-GB" b="1" dirty="0" smtClean="0">
                <a:latin typeface="Open Sans"/>
              </a:rPr>
              <a:t>(Managementstudyguide.com</a:t>
            </a:r>
            <a:r>
              <a:rPr lang="en-GB" b="1" dirty="0">
                <a:latin typeface="Open Sans"/>
              </a:rPr>
              <a:t>, 2019</a:t>
            </a:r>
            <a:r>
              <a:rPr lang="en-GB" b="1" dirty="0" smtClean="0">
                <a:latin typeface="Open Sans"/>
              </a:rPr>
              <a:t>)</a:t>
            </a:r>
          </a:p>
          <a:p>
            <a:endParaRPr lang="en-GB" dirty="0" smtClean="0">
              <a:latin typeface="Open Sans"/>
            </a:endParaRPr>
          </a:p>
          <a:p>
            <a:pPr algn="r"/>
            <a:r>
              <a:rPr lang="en-GB" dirty="0" err="1" smtClean="0">
                <a:latin typeface="Open Sans"/>
              </a:rPr>
              <a:t>Rajna</a:t>
            </a:r>
            <a:r>
              <a:rPr lang="en-GB" dirty="0" smtClean="0">
                <a:latin typeface="Open Sans"/>
              </a:rPr>
              <a:t> Begum - 1810568</a:t>
            </a:r>
          </a:p>
          <a:p>
            <a:endParaRPr lang="en-GB" dirty="0"/>
          </a:p>
        </p:txBody>
      </p:sp>
      <p:pic>
        <p:nvPicPr>
          <p:cNvPr id="1028" name="Picture 4" descr="Image result for managing conflic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8331">
            <a:off x="7373389" y="2136371"/>
            <a:ext cx="3176848" cy="328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35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FF00"/>
                </a:solidFill>
              </a:rPr>
              <a:t>Managing conflict - continued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u="sng" dirty="0" smtClean="0">
                <a:solidFill>
                  <a:schemeClr val="accent5"/>
                </a:solidFill>
              </a:rPr>
              <a:t>How do we manage any conflict.</a:t>
            </a:r>
            <a:endParaRPr lang="en-GB" b="1" i="1" u="sng" dirty="0">
              <a:solidFill>
                <a:schemeClr val="accent5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0" y="2904066"/>
            <a:ext cx="3456432" cy="3229465"/>
          </a:xfrm>
        </p:spPr>
        <p:txBody>
          <a:bodyPr>
            <a:normAutofit/>
          </a:bodyPr>
          <a:lstStyle/>
          <a:p>
            <a:r>
              <a:rPr lang="en-GB" dirty="0" smtClean="0"/>
              <a:t>1</a:t>
            </a:r>
            <a:r>
              <a:rPr lang="en-GB" b="1" dirty="0" smtClean="0"/>
              <a:t>. Greet everyone with a smile. </a:t>
            </a:r>
          </a:p>
          <a:p>
            <a:endParaRPr lang="en-GB" b="1" dirty="0" smtClean="0"/>
          </a:p>
          <a:p>
            <a:r>
              <a:rPr lang="en-GB" b="1" dirty="0" smtClean="0"/>
              <a:t>2.  Always keep patient and listen carefully. A good listener is always a good advisor. </a:t>
            </a:r>
          </a:p>
          <a:p>
            <a:endParaRPr lang="en-GB" b="1" dirty="0"/>
          </a:p>
          <a:p>
            <a:r>
              <a:rPr lang="en-GB" b="1" dirty="0" smtClean="0"/>
              <a:t>3. Be sure that what you are communicating is being understood. </a:t>
            </a:r>
            <a:endParaRPr lang="en-GB" b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4. As a professionals you must also communicate via emails as it is an effective method  of communication.</a:t>
            </a:r>
          </a:p>
          <a:p>
            <a:endParaRPr lang="en-GB" b="1" dirty="0" smtClean="0"/>
          </a:p>
          <a:p>
            <a:endParaRPr lang="en-GB" b="1" dirty="0" smtClean="0"/>
          </a:p>
          <a:p>
            <a:r>
              <a:rPr lang="en-GB" b="1" dirty="0" smtClean="0"/>
              <a:t>5. Take care of the tone and language being used. </a:t>
            </a:r>
          </a:p>
          <a:p>
            <a:endParaRPr lang="en-GB" b="1" dirty="0"/>
          </a:p>
          <a:p>
            <a:r>
              <a:rPr lang="en-GB" b="1" dirty="0" smtClean="0"/>
              <a:t>6. Don't blame others. Take responsibility. </a:t>
            </a:r>
            <a:endParaRPr lang="en-GB" b="1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7. Encourage </a:t>
            </a:r>
            <a:r>
              <a:rPr lang="en-GB" b="1" dirty="0"/>
              <a:t>and </a:t>
            </a:r>
            <a:r>
              <a:rPr lang="en-GB" b="1" dirty="0" smtClean="0"/>
              <a:t>appraise the  </a:t>
            </a:r>
            <a:r>
              <a:rPr lang="en-GB" b="1" dirty="0"/>
              <a:t>them. This will bring confidence levels </a:t>
            </a:r>
            <a:r>
              <a:rPr lang="en-GB" b="1" dirty="0" smtClean="0"/>
              <a:t>up.  </a:t>
            </a:r>
          </a:p>
          <a:p>
            <a:endParaRPr lang="en-GB" b="1" dirty="0"/>
          </a:p>
          <a:p>
            <a:r>
              <a:rPr lang="en-GB" b="1" dirty="0" smtClean="0"/>
              <a:t>8. Be impartial, stand your ground and don’t sway from what is right and wrong.</a:t>
            </a:r>
          </a:p>
          <a:p>
            <a:endParaRPr lang="en-GB" b="1" dirty="0"/>
          </a:p>
          <a:p>
            <a:r>
              <a:rPr lang="en-GB" b="1" dirty="0" smtClean="0"/>
              <a:t>9. Finally, keep things confidential.  </a:t>
            </a:r>
            <a:r>
              <a:rPr lang="en-GB" b="1" dirty="0"/>
              <a:t>(Burton and Burton, 2019</a:t>
            </a:r>
            <a:r>
              <a:rPr lang="en-GB" b="1" dirty="0" smtClean="0"/>
              <a:t>).</a:t>
            </a:r>
          </a:p>
          <a:p>
            <a:endParaRPr lang="en-GB" dirty="0" smtClean="0"/>
          </a:p>
          <a:p>
            <a:pPr algn="r"/>
            <a:r>
              <a:rPr lang="en-GB" dirty="0" err="1" smtClean="0"/>
              <a:t>Rajna</a:t>
            </a:r>
            <a:r>
              <a:rPr lang="en-GB" dirty="0" smtClean="0"/>
              <a:t> Begum - 1810568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12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922713"/>
            <a:ext cx="9448800" cy="1521229"/>
          </a:xfrm>
        </p:spPr>
        <p:txBody>
          <a:bodyPr/>
          <a:lstStyle/>
          <a:p>
            <a:r>
              <a:rPr lang="en-GB" b="1" dirty="0" smtClean="0">
                <a:solidFill>
                  <a:srgbClr val="FFFF00"/>
                </a:solidFill>
              </a:rPr>
              <a:t>Managing conflict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76550"/>
            <a:ext cx="9448800" cy="3116925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Managing conflict will take any organisation a </a:t>
            </a:r>
            <a:r>
              <a:rPr lang="en-GB" b="1" dirty="0"/>
              <a:t>long way in </a:t>
            </a:r>
            <a:r>
              <a:rPr lang="en-GB" b="1" dirty="0" smtClean="0"/>
              <a:t>enhancing the bond and communication </a:t>
            </a:r>
            <a:r>
              <a:rPr lang="en-GB" b="1" dirty="0"/>
              <a:t>among the </a:t>
            </a:r>
            <a:r>
              <a:rPr lang="en-GB" b="1" dirty="0" smtClean="0"/>
              <a:t>employees. Most of the conflict will </a:t>
            </a:r>
            <a:r>
              <a:rPr lang="en-GB" b="1" dirty="0"/>
              <a:t>automatically </a:t>
            </a:r>
            <a:r>
              <a:rPr lang="en-GB" b="1" dirty="0" smtClean="0"/>
              <a:t>dissipate.</a:t>
            </a:r>
          </a:p>
          <a:p>
            <a:endParaRPr lang="en-GB" b="1" dirty="0"/>
          </a:p>
          <a:p>
            <a:r>
              <a:rPr lang="en-GB" b="1" dirty="0" smtClean="0"/>
              <a:t>Managing conflict correctly will allow your organisation to find </a:t>
            </a:r>
            <a:r>
              <a:rPr lang="en-GB" b="1" dirty="0"/>
              <a:t>a </a:t>
            </a:r>
            <a:r>
              <a:rPr lang="en-GB" b="1" dirty="0" smtClean="0"/>
              <a:t>balance and a substitute to </a:t>
            </a:r>
            <a:r>
              <a:rPr lang="en-GB" b="1" dirty="0"/>
              <a:t>any </a:t>
            </a:r>
            <a:r>
              <a:rPr lang="en-GB" b="1" dirty="0" smtClean="0"/>
              <a:t>problem. It will always result in a fruitful and a rewarding implementation </a:t>
            </a:r>
            <a:r>
              <a:rPr lang="en-GB" b="1" dirty="0"/>
              <a:t>of </a:t>
            </a:r>
            <a:r>
              <a:rPr lang="en-GB" b="1" dirty="0" smtClean="0"/>
              <a:t>new ideas</a:t>
            </a:r>
            <a:r>
              <a:rPr lang="en-GB" dirty="0" smtClean="0"/>
              <a:t>. </a:t>
            </a:r>
            <a:r>
              <a:rPr lang="en-GB" b="1" dirty="0" smtClean="0"/>
              <a:t>Allowing the organisation and the team to grow from strength to strength </a:t>
            </a:r>
            <a:r>
              <a:rPr lang="en-GB" dirty="0"/>
              <a:t>(Morgan, 2017</a:t>
            </a:r>
            <a:r>
              <a:rPr lang="en-GB" dirty="0" smtClean="0"/>
              <a:t>).</a:t>
            </a:r>
          </a:p>
          <a:p>
            <a:endParaRPr lang="en-GB" b="1" dirty="0"/>
          </a:p>
          <a:p>
            <a:r>
              <a:rPr lang="en-GB" b="1" dirty="0" smtClean="0"/>
              <a:t>Rajna Begum - 1810568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8120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56819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 smtClean="0"/>
              <a:t>Reference</a:t>
            </a:r>
            <a:endParaRPr lang="en-GB" b="1" u="sng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1438102"/>
            <a:ext cx="10490200" cy="4696691"/>
          </a:xfrm>
        </p:spPr>
        <p:txBody>
          <a:bodyPr>
            <a:normAutofit fontScale="25000" lnSpcReduction="20000"/>
          </a:bodyPr>
          <a:lstStyle/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(2019). Effective teamwork: the key to success | LMA. [online] Available at: https://leadershipmanagement.com.au/effective-teamwork-the-key-to-success/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Belbin.com. (2019). Home. [online] Available at: https://www.belbin.com/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Burton, L. and Burton, L. (2019). Top 10 Tips for Dealing with Conflict Management in the Workplace. [online] The Hub | High Speed Training. Available at: https://www.highspeedtraining.co.uk/hub/conflict-management-in-the-workplace/  [Accessed 9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Careeraddict.com. (2019). 10 Benefits of Teamwork in the Workplace. [online] Available at: https://www.careeraddict.com/5-benefits-of-teamwork-in-the-workplace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Business Review (March 14th, 2016)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https://masterminduniverse.net/2018/10/03/how-to-build-a-successful-team-by-adam-bryant-vital-information-from-the-department-of-master-mind-business-mmbu/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Ifm.eng.cam.ac.uk. (2019). Belbin's team roles. [online] Available at: https://www.ifm.eng.cam.ac.uk/research/dmg/tools-and-techniques/belbins-team-roles/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Katzenbach</a:t>
            </a: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Smith, “Successful team management and development”(June 1993)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LMA. (2019). Effective teamwork: the key to success | LMA. [online] Available at: https://leadershipmanagement.com.au/effective-teamwork-the-key-to-success/  [Accessed 7 May 2019].M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Managementstudyguide.com. (2019). Conflict Management in Groups. [online] Available at: https://www.managementstudyguide.com/conflict-management-in-groups.htm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Managementstudyguide.com. (2019). Role of Communication in Conflict Management. [online] Available at: https://www.managementstudyguide.com/role-of-communication-in-conflict-management.htm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Mindtools.com. (2019). Forming, Storming, Norming, and </a:t>
            </a:r>
            <a:r>
              <a:rPr lang="en-GB" sz="36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PerformingUnderstanding</a:t>
            </a: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Stages of Team Formation. [online] Available at: https://www.mindtools.com/pages/article/newLDR_86.htm  [Accessed 7 May 2019].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Morgan, P. (2017). Business student's guide to study and employability. Los Angeles: SAGE.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Susan M. </a:t>
            </a:r>
            <a:r>
              <a:rPr lang="en-GB" sz="36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Heathfield</a:t>
            </a:r>
            <a:r>
              <a:rPr lang="en-GB" sz="3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“Five stages of Team development” (November the 4th 2018)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spcAft>
                <a:spcPts val="0"/>
              </a:spcAft>
            </a:pPr>
            <a:endParaRPr lang="en-GB" sz="2400" dirty="0" smtClean="0">
              <a:solidFill>
                <a:schemeClr val="tx1"/>
              </a:solidFill>
              <a:latin typeface="Open Sans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Aft>
                <a:spcPts val="0"/>
              </a:spcAft>
            </a:pPr>
            <a:endParaRPr lang="en-GB" sz="2400" dirty="0" smtClean="0">
              <a:solidFill>
                <a:schemeClr val="tx1"/>
              </a:solidFill>
              <a:latin typeface="Open Sans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Aft>
                <a:spcPts val="0"/>
              </a:spcAft>
            </a:pPr>
            <a:endParaRPr lang="en-GB" sz="16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01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End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472</TotalTime>
  <Words>1351</Words>
  <Application>Microsoft Office PowerPoint</Application>
  <PresentationFormat>Widescreen</PresentationFormat>
  <Paragraphs>222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Open Sans</vt:lpstr>
      <vt:lpstr>Times New Roman</vt:lpstr>
      <vt:lpstr>Wingdings</vt:lpstr>
      <vt:lpstr>Vapor Trail</vt:lpstr>
      <vt:lpstr>Introduction to Effective Team Work</vt:lpstr>
      <vt:lpstr>Group 5 Team Members  </vt:lpstr>
      <vt:lpstr>Introduction</vt:lpstr>
      <vt:lpstr>Why? </vt:lpstr>
      <vt:lpstr>Benefits Of Team Work</vt:lpstr>
      <vt:lpstr>Benefits of Team Work - continued</vt:lpstr>
      <vt:lpstr>Stages of Team Development</vt:lpstr>
      <vt:lpstr>The 5 Stages are</vt:lpstr>
      <vt:lpstr>Continued</vt:lpstr>
      <vt:lpstr>Team Roles</vt:lpstr>
      <vt:lpstr>Team Roles - Continued</vt:lpstr>
      <vt:lpstr>Successful Team Development</vt:lpstr>
      <vt:lpstr>PowerPoint Presentation</vt:lpstr>
      <vt:lpstr>PowerPoint Presentation</vt:lpstr>
      <vt:lpstr>Managing Conflict</vt:lpstr>
      <vt:lpstr>Managing conflict - continued</vt:lpstr>
      <vt:lpstr>Managing conflict</vt:lpstr>
      <vt:lpstr>Reference</vt:lpstr>
      <vt:lpstr>The 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Introductions to Effective Team Work</dc:title>
  <dc:creator>Rajna Ahad</dc:creator>
  <cp:lastModifiedBy>Rajna Ahad</cp:lastModifiedBy>
  <cp:revision>45</cp:revision>
  <dcterms:created xsi:type="dcterms:W3CDTF">2019-05-03T12:33:02Z</dcterms:created>
  <dcterms:modified xsi:type="dcterms:W3CDTF">2019-05-14T14:08:04Z</dcterms:modified>
</cp:coreProperties>
</file>