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Bernoru" panose="020B0604020202020204" charset="0"/>
      <p:regular r:id="rId13"/>
      <p:bold r:id="rId14"/>
    </p:embeddedFont>
    <p:embeddedFont>
      <p:font typeface="Calibri" panose="020F0502020204030204" pitchFamily="34" charset="0"/>
      <p:regular r:id="rId15"/>
      <p:bold r:id="rId16"/>
      <p:italic r:id="rId17"/>
      <p:boldItalic r:id="rId18"/>
    </p:embeddedFont>
    <p:embeddedFont>
      <p:font typeface="Droid Serif" panose="020B0604020202020204" charset="0"/>
      <p:regular r:id="rId19"/>
    </p:embeddedFont>
    <p:embeddedFont>
      <p:font typeface="Gaegu Bold" panose="020B0604020202020204" charset="0"/>
      <p:regular r:id="rId20"/>
      <p:bold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26" autoAdjust="0"/>
  </p:normalViewPr>
  <p:slideViewPr>
    <p:cSldViewPr>
      <p:cViewPr varScale="1">
        <p:scale>
          <a:sx n="52" d="100"/>
          <a:sy n="52" d="100"/>
        </p:scale>
        <p:origin x="45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svg"/><Relationship Id="rId3" Type="http://schemas.openxmlformats.org/officeDocument/2006/relationships/image" Target="../media/image22.svg"/><Relationship Id="rId7" Type="http://schemas.openxmlformats.org/officeDocument/2006/relationships/image" Target="../media/image26.svg"/><Relationship Id="rId12" Type="http://schemas.openxmlformats.org/officeDocument/2006/relationships/image" Target="../media/image31.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30.svg"/><Relationship Id="rId5" Type="http://schemas.openxmlformats.org/officeDocument/2006/relationships/image" Target="../media/image24.sv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sv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38.png"/><Relationship Id="rId3" Type="http://schemas.openxmlformats.org/officeDocument/2006/relationships/image" Target="../media/image34.svg"/><Relationship Id="rId7" Type="http://schemas.openxmlformats.org/officeDocument/2006/relationships/image" Target="../media/image6.svg"/><Relationship Id="rId12" Type="http://schemas.openxmlformats.org/officeDocument/2006/relationships/image" Target="../media/image37.png"/><Relationship Id="rId2" Type="http://schemas.openxmlformats.org/officeDocument/2006/relationships/image" Target="../media/image33.png"/><Relationship Id="rId16" Type="http://schemas.openxmlformats.org/officeDocument/2006/relationships/image" Target="../media/image30.sv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36.svg"/><Relationship Id="rId15" Type="http://schemas.openxmlformats.org/officeDocument/2006/relationships/image" Target="../media/image29.png"/><Relationship Id="rId10" Type="http://schemas.openxmlformats.org/officeDocument/2006/relationships/image" Target="../media/image9.png"/><Relationship Id="rId4" Type="http://schemas.openxmlformats.org/officeDocument/2006/relationships/image" Target="../media/image35.png"/><Relationship Id="rId9" Type="http://schemas.openxmlformats.org/officeDocument/2006/relationships/image" Target="../media/image8.svg"/><Relationship Id="rId14" Type="http://schemas.openxmlformats.org/officeDocument/2006/relationships/image" Target="../media/image39.svg"/></Relationships>
</file>

<file path=ppt/slides/_rels/slide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12" Type="http://schemas.openxmlformats.org/officeDocument/2006/relationships/image" Target="../media/image50.svg"/><Relationship Id="rId2" Type="http://schemas.openxmlformats.org/officeDocument/2006/relationships/image" Target="../media/image40.png"/><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image" Target="../media/image49.png"/><Relationship Id="rId5" Type="http://schemas.openxmlformats.org/officeDocument/2006/relationships/image" Target="../media/image43.sv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sv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18" Type="http://schemas.openxmlformats.org/officeDocument/2006/relationships/image" Target="../media/image59.png"/><Relationship Id="rId3" Type="http://schemas.openxmlformats.org/officeDocument/2006/relationships/image" Target="../media/image52.svg"/><Relationship Id="rId7" Type="http://schemas.openxmlformats.org/officeDocument/2006/relationships/image" Target="../media/image56.svg"/><Relationship Id="rId12" Type="http://schemas.openxmlformats.org/officeDocument/2006/relationships/image" Target="../media/image9.png"/><Relationship Id="rId17" Type="http://schemas.openxmlformats.org/officeDocument/2006/relationships/image" Target="../media/image58.svg"/><Relationship Id="rId2" Type="http://schemas.openxmlformats.org/officeDocument/2006/relationships/image" Target="../media/image51.png"/><Relationship Id="rId16" Type="http://schemas.openxmlformats.org/officeDocument/2006/relationships/image" Target="../media/image57.png"/><Relationship Id="rId1" Type="http://schemas.openxmlformats.org/officeDocument/2006/relationships/slideLayout" Target="../slideLayouts/slideLayout7.xml"/><Relationship Id="rId6" Type="http://schemas.openxmlformats.org/officeDocument/2006/relationships/image" Target="../media/image55.png"/><Relationship Id="rId11" Type="http://schemas.openxmlformats.org/officeDocument/2006/relationships/image" Target="../media/image8.svg"/><Relationship Id="rId5" Type="http://schemas.openxmlformats.org/officeDocument/2006/relationships/image" Target="../media/image54.svg"/><Relationship Id="rId15" Type="http://schemas.openxmlformats.org/officeDocument/2006/relationships/image" Target="../media/image26.svg"/><Relationship Id="rId10" Type="http://schemas.openxmlformats.org/officeDocument/2006/relationships/image" Target="../media/image7.png"/><Relationship Id="rId4" Type="http://schemas.openxmlformats.org/officeDocument/2006/relationships/image" Target="../media/image53.png"/><Relationship Id="rId9" Type="http://schemas.openxmlformats.org/officeDocument/2006/relationships/image" Target="../media/image6.svg"/><Relationship Id="rId14" Type="http://schemas.openxmlformats.org/officeDocument/2006/relationships/image" Target="../media/image25.png"/></Relationships>
</file>

<file path=ppt/slides/_rels/slide6.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22.svg"/><Relationship Id="rId7" Type="http://schemas.openxmlformats.org/officeDocument/2006/relationships/image" Target="../media/image61.jpe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24.sv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32.svg"/><Relationship Id="rId3" Type="http://schemas.openxmlformats.org/officeDocument/2006/relationships/image" Target="../media/image56.svg"/><Relationship Id="rId7" Type="http://schemas.openxmlformats.org/officeDocument/2006/relationships/image" Target="../media/image6.svg"/><Relationship Id="rId12" Type="http://schemas.openxmlformats.org/officeDocument/2006/relationships/image" Target="../media/image31.pn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3.svg"/><Relationship Id="rId10" Type="http://schemas.openxmlformats.org/officeDocument/2006/relationships/image" Target="../media/image9.png"/><Relationship Id="rId4" Type="http://schemas.openxmlformats.org/officeDocument/2006/relationships/image" Target="../media/image42.png"/><Relationship Id="rId9" Type="http://schemas.openxmlformats.org/officeDocument/2006/relationships/image" Target="../media/image8.svg"/><Relationship Id="rId14" Type="http://schemas.openxmlformats.org/officeDocument/2006/relationships/image" Target="../media/image63.png"/></Relationships>
</file>

<file path=ppt/slides/_rels/slide8.xml.rels><?xml version="1.0" encoding="UTF-8" standalone="yes"?>
<Relationships xmlns="http://schemas.openxmlformats.org/package/2006/relationships"><Relationship Id="rId3" Type="http://schemas.openxmlformats.org/officeDocument/2006/relationships/image" Target="../media/image56.svg"/><Relationship Id="rId7" Type="http://schemas.openxmlformats.org/officeDocument/2006/relationships/image" Target="../media/image67.sv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image" Target="../media/image52.svg"/><Relationship Id="rId7" Type="http://schemas.openxmlformats.org/officeDocument/2006/relationships/image" Target="../media/image69.svg"/><Relationship Id="rId12" Type="http://schemas.openxmlformats.org/officeDocument/2006/relationships/image" Target="../media/image9.png"/><Relationship Id="rId2" Type="http://schemas.openxmlformats.org/officeDocument/2006/relationships/image" Target="../media/image51.png"/><Relationship Id="rId16" Type="http://schemas.openxmlformats.org/officeDocument/2006/relationships/image" Target="../media/image70.jpeg"/><Relationship Id="rId1" Type="http://schemas.openxmlformats.org/officeDocument/2006/relationships/slideLayout" Target="../slideLayouts/slideLayout7.xml"/><Relationship Id="rId6" Type="http://schemas.openxmlformats.org/officeDocument/2006/relationships/image" Target="../media/image68.png"/><Relationship Id="rId11" Type="http://schemas.openxmlformats.org/officeDocument/2006/relationships/image" Target="../media/image8.svg"/><Relationship Id="rId5" Type="http://schemas.openxmlformats.org/officeDocument/2006/relationships/image" Target="../media/image56.svg"/><Relationship Id="rId15" Type="http://schemas.openxmlformats.org/officeDocument/2006/relationships/image" Target="../media/image28.svg"/><Relationship Id="rId10" Type="http://schemas.openxmlformats.org/officeDocument/2006/relationships/image" Target="../media/image7.png"/><Relationship Id="rId4" Type="http://schemas.openxmlformats.org/officeDocument/2006/relationships/image" Target="../media/image55.png"/><Relationship Id="rId9" Type="http://schemas.openxmlformats.org/officeDocument/2006/relationships/image" Target="../media/image6.svg"/><Relationship Id="rId1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j.tsc.2019.02.006" TargetMode="External"/><Relationship Id="rId13" Type="http://schemas.openxmlformats.org/officeDocument/2006/relationships/hyperlink" Target="https://doi.org/10.1016/j.respol.2018.04.019" TargetMode="External"/><Relationship Id="rId3" Type="http://schemas.openxmlformats.org/officeDocument/2006/relationships/hyperlink" Target="https://doi.org/10.17261/pressacademia.2017.496" TargetMode="External"/><Relationship Id="rId7" Type="http://schemas.openxmlformats.org/officeDocument/2006/relationships/hyperlink" Target="https://doi.org/10.1016/j.jdmm.2018.07.002" TargetMode="External"/><Relationship Id="rId12" Type="http://schemas.openxmlformats.org/officeDocument/2006/relationships/hyperlink" Target="https://doi.org/10.1080/16522354.2020.1858677" TargetMode="External"/><Relationship Id="rId2" Type="http://schemas.openxmlformats.org/officeDocument/2006/relationships/hyperlink" Target="https://journal.uniku.ac.id/index.php/IEFLJ/article/view/3382" TargetMode="External"/><Relationship Id="rId1" Type="http://schemas.openxmlformats.org/officeDocument/2006/relationships/slideLayout" Target="../slideLayouts/slideLayout7.xml"/><Relationship Id="rId6" Type="http://schemas.openxmlformats.org/officeDocument/2006/relationships/hyperlink" Target="https://doi.org/10.1016/j.respol.2013.09.006" TargetMode="External"/><Relationship Id="rId11" Type="http://schemas.openxmlformats.org/officeDocument/2006/relationships/hyperlink" Target="https://doi.org/10.1049/et.2019.0318" TargetMode="External"/><Relationship Id="rId5" Type="http://schemas.openxmlformats.org/officeDocument/2006/relationships/hyperlink" Target="https://doi.org/10.1016/j.technovation.2018.05.005" TargetMode="External"/><Relationship Id="rId15" Type="http://schemas.openxmlformats.org/officeDocument/2006/relationships/hyperlink" Target="https://doi.org/10.1080/14697017.2013.788052" TargetMode="External"/><Relationship Id="rId10" Type="http://schemas.openxmlformats.org/officeDocument/2006/relationships/hyperlink" Target="https://doi.org/10.15187/adr.2021.05.34.2.121" TargetMode="External"/><Relationship Id="rId4" Type="http://schemas.openxmlformats.org/officeDocument/2006/relationships/hyperlink" Target="https://doi.org/10.1049/et.2022.1028" TargetMode="External"/><Relationship Id="rId9" Type="http://schemas.openxmlformats.org/officeDocument/2006/relationships/hyperlink" Target="https://doi.org/10.1002/j.2637-496x.2012.tb00470.x" TargetMode="External"/><Relationship Id="rId14" Type="http://schemas.openxmlformats.org/officeDocument/2006/relationships/hyperlink" Target="https://doi.org/10.5267/j.msl.2018.1.003"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image" Target="../media/image69.svg"/><Relationship Id="rId7" Type="http://schemas.openxmlformats.org/officeDocument/2006/relationships/image" Target="../media/image41.svg"/><Relationship Id="rId12" Type="http://schemas.openxmlformats.org/officeDocument/2006/relationships/image" Target="../media/image9.png"/><Relationship Id="rId2" Type="http://schemas.openxmlformats.org/officeDocument/2006/relationships/image" Target="../media/image68.png"/><Relationship Id="rId16" Type="http://schemas.openxmlformats.org/officeDocument/2006/relationships/image" Target="../media/image73.jpe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8.svg"/><Relationship Id="rId5" Type="http://schemas.openxmlformats.org/officeDocument/2006/relationships/image" Target="../media/image56.svg"/><Relationship Id="rId15" Type="http://schemas.openxmlformats.org/officeDocument/2006/relationships/image" Target="../media/image72.svg"/><Relationship Id="rId10" Type="http://schemas.openxmlformats.org/officeDocument/2006/relationships/image" Target="../media/image7.png"/><Relationship Id="rId4" Type="http://schemas.openxmlformats.org/officeDocument/2006/relationships/image" Target="../media/image55.png"/><Relationship Id="rId9" Type="http://schemas.openxmlformats.org/officeDocument/2006/relationships/image" Target="../media/image6.svg"/><Relationship Id="rId14"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5891828" y="-842723"/>
            <a:ext cx="4418353" cy="5192509"/>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5400000" flipV="1">
            <a:off x="-2094260" y="6350221"/>
            <a:ext cx="6319453" cy="6319453"/>
          </a:xfrm>
          <a:prstGeom prst="rect">
            <a:avLst/>
          </a:prstGeom>
        </p:spPr>
      </p:pic>
      <p:grpSp>
        <p:nvGrpSpPr>
          <p:cNvPr id="4" name="Group 4"/>
          <p:cNvGrpSpPr/>
          <p:nvPr/>
        </p:nvGrpSpPr>
        <p:grpSpPr>
          <a:xfrm>
            <a:off x="3270560" y="1753532"/>
            <a:ext cx="11530906" cy="7563256"/>
            <a:chOff x="0" y="0"/>
            <a:chExt cx="17327581" cy="11365362"/>
          </a:xfrm>
        </p:grpSpPr>
        <p:sp>
          <p:nvSpPr>
            <p:cNvPr id="5" name="Freeform 5"/>
            <p:cNvSpPr/>
            <p:nvPr/>
          </p:nvSpPr>
          <p:spPr>
            <a:xfrm>
              <a:off x="31750" y="31750"/>
              <a:ext cx="17264081" cy="11301862"/>
            </a:xfrm>
            <a:custGeom>
              <a:avLst/>
              <a:gdLst/>
              <a:ahLst/>
              <a:cxnLst/>
              <a:rect l="l" t="t" r="r" b="b"/>
              <a:pathLst>
                <a:path w="17264081" h="11301862">
                  <a:moveTo>
                    <a:pt x="17171372" y="11301862"/>
                  </a:moveTo>
                  <a:lnTo>
                    <a:pt x="92710" y="11301862"/>
                  </a:lnTo>
                  <a:cubicBezTo>
                    <a:pt x="41910" y="11301862"/>
                    <a:pt x="0" y="11259952"/>
                    <a:pt x="0" y="11209152"/>
                  </a:cubicBezTo>
                  <a:lnTo>
                    <a:pt x="0" y="92710"/>
                  </a:lnTo>
                  <a:cubicBezTo>
                    <a:pt x="0" y="41910"/>
                    <a:pt x="41910" y="0"/>
                    <a:pt x="92710" y="0"/>
                  </a:cubicBezTo>
                  <a:lnTo>
                    <a:pt x="17170101" y="0"/>
                  </a:lnTo>
                  <a:cubicBezTo>
                    <a:pt x="17220901" y="0"/>
                    <a:pt x="17262811" y="41910"/>
                    <a:pt x="17262811" y="92710"/>
                  </a:cubicBezTo>
                  <a:lnTo>
                    <a:pt x="17262811" y="11207883"/>
                  </a:lnTo>
                  <a:cubicBezTo>
                    <a:pt x="17264081" y="11259952"/>
                    <a:pt x="17222172" y="11301862"/>
                    <a:pt x="17171372" y="11301862"/>
                  </a:cubicBezTo>
                  <a:close/>
                </a:path>
              </a:pathLst>
            </a:custGeom>
            <a:solidFill>
              <a:srgbClr val="FFFFFF"/>
            </a:solidFill>
          </p:spPr>
        </p:sp>
        <p:sp>
          <p:nvSpPr>
            <p:cNvPr id="6" name="Freeform 6"/>
            <p:cNvSpPr/>
            <p:nvPr/>
          </p:nvSpPr>
          <p:spPr>
            <a:xfrm>
              <a:off x="0" y="0"/>
              <a:ext cx="17327581" cy="11365362"/>
            </a:xfrm>
            <a:custGeom>
              <a:avLst/>
              <a:gdLst/>
              <a:ahLst/>
              <a:cxnLst/>
              <a:rect l="l" t="t" r="r" b="b"/>
              <a:pathLst>
                <a:path w="17327581" h="11365362">
                  <a:moveTo>
                    <a:pt x="17203122" y="59690"/>
                  </a:moveTo>
                  <a:cubicBezTo>
                    <a:pt x="17238681" y="59690"/>
                    <a:pt x="17267892" y="88900"/>
                    <a:pt x="17267892" y="124460"/>
                  </a:cubicBezTo>
                  <a:lnTo>
                    <a:pt x="17267892" y="11240902"/>
                  </a:lnTo>
                  <a:cubicBezTo>
                    <a:pt x="17267892" y="11276462"/>
                    <a:pt x="17238681" y="11305673"/>
                    <a:pt x="17203122" y="11305673"/>
                  </a:cubicBezTo>
                  <a:lnTo>
                    <a:pt x="124460" y="11305673"/>
                  </a:lnTo>
                  <a:cubicBezTo>
                    <a:pt x="88900" y="11305673"/>
                    <a:pt x="59690" y="11276462"/>
                    <a:pt x="59690" y="11240902"/>
                  </a:cubicBezTo>
                  <a:lnTo>
                    <a:pt x="59690" y="124460"/>
                  </a:lnTo>
                  <a:cubicBezTo>
                    <a:pt x="59690" y="88900"/>
                    <a:pt x="88900" y="59690"/>
                    <a:pt x="124460" y="59690"/>
                  </a:cubicBezTo>
                  <a:lnTo>
                    <a:pt x="17203122" y="59690"/>
                  </a:lnTo>
                  <a:moveTo>
                    <a:pt x="17203122" y="0"/>
                  </a:moveTo>
                  <a:lnTo>
                    <a:pt x="124460" y="0"/>
                  </a:lnTo>
                  <a:cubicBezTo>
                    <a:pt x="55880" y="0"/>
                    <a:pt x="0" y="55880"/>
                    <a:pt x="0" y="124460"/>
                  </a:cubicBezTo>
                  <a:lnTo>
                    <a:pt x="0" y="11240902"/>
                  </a:lnTo>
                  <a:cubicBezTo>
                    <a:pt x="0" y="11309483"/>
                    <a:pt x="55880" y="11365362"/>
                    <a:pt x="124460" y="11365362"/>
                  </a:cubicBezTo>
                  <a:lnTo>
                    <a:pt x="17203122" y="11365362"/>
                  </a:lnTo>
                  <a:cubicBezTo>
                    <a:pt x="17271701" y="11365362"/>
                    <a:pt x="17327581" y="11309483"/>
                    <a:pt x="17327581" y="11240902"/>
                  </a:cubicBezTo>
                  <a:lnTo>
                    <a:pt x="17327581" y="124460"/>
                  </a:lnTo>
                  <a:cubicBezTo>
                    <a:pt x="17327581" y="55880"/>
                    <a:pt x="17271701" y="0"/>
                    <a:pt x="17203122" y="0"/>
                  </a:cubicBezTo>
                  <a:close/>
                </a:path>
              </a:pathLst>
            </a:custGeom>
            <a:solidFill>
              <a:srgbClr val="191919"/>
            </a:solidFill>
          </p:spPr>
        </p:sp>
      </p:grpSp>
      <p:grpSp>
        <p:nvGrpSpPr>
          <p:cNvPr id="7" name="Group 7"/>
          <p:cNvGrpSpPr/>
          <p:nvPr/>
        </p:nvGrpSpPr>
        <p:grpSpPr>
          <a:xfrm>
            <a:off x="3270560" y="970213"/>
            <a:ext cx="11530906" cy="1041805"/>
            <a:chOff x="0" y="0"/>
            <a:chExt cx="17327581" cy="1565529"/>
          </a:xfrm>
        </p:grpSpPr>
        <p:sp>
          <p:nvSpPr>
            <p:cNvPr id="8" name="Freeform 8"/>
            <p:cNvSpPr/>
            <p:nvPr/>
          </p:nvSpPr>
          <p:spPr>
            <a:xfrm>
              <a:off x="31750" y="31750"/>
              <a:ext cx="17264081" cy="1502029"/>
            </a:xfrm>
            <a:custGeom>
              <a:avLst/>
              <a:gdLst/>
              <a:ahLst/>
              <a:cxnLst/>
              <a:rect l="l" t="t" r="r" b="b"/>
              <a:pathLst>
                <a:path w="17264081" h="1502029">
                  <a:moveTo>
                    <a:pt x="17171372" y="1502029"/>
                  </a:moveTo>
                  <a:lnTo>
                    <a:pt x="92710" y="1502029"/>
                  </a:lnTo>
                  <a:cubicBezTo>
                    <a:pt x="41910" y="1502029"/>
                    <a:pt x="0" y="1460119"/>
                    <a:pt x="0" y="1409319"/>
                  </a:cubicBezTo>
                  <a:lnTo>
                    <a:pt x="0" y="92710"/>
                  </a:lnTo>
                  <a:cubicBezTo>
                    <a:pt x="0" y="41910"/>
                    <a:pt x="41910" y="0"/>
                    <a:pt x="92710" y="0"/>
                  </a:cubicBezTo>
                  <a:lnTo>
                    <a:pt x="17170101" y="0"/>
                  </a:lnTo>
                  <a:cubicBezTo>
                    <a:pt x="17220901" y="0"/>
                    <a:pt x="17262811" y="41910"/>
                    <a:pt x="17262811" y="92710"/>
                  </a:cubicBezTo>
                  <a:lnTo>
                    <a:pt x="17262811" y="1408049"/>
                  </a:lnTo>
                  <a:cubicBezTo>
                    <a:pt x="17264081" y="1460119"/>
                    <a:pt x="17222172" y="1502029"/>
                    <a:pt x="17171372" y="1502029"/>
                  </a:cubicBezTo>
                  <a:close/>
                </a:path>
              </a:pathLst>
            </a:custGeom>
            <a:solidFill>
              <a:srgbClr val="DAFAB0"/>
            </a:solidFill>
          </p:spPr>
        </p:sp>
        <p:sp>
          <p:nvSpPr>
            <p:cNvPr id="9" name="Freeform 9"/>
            <p:cNvSpPr/>
            <p:nvPr/>
          </p:nvSpPr>
          <p:spPr>
            <a:xfrm>
              <a:off x="0" y="0"/>
              <a:ext cx="17327581" cy="1565529"/>
            </a:xfrm>
            <a:custGeom>
              <a:avLst/>
              <a:gdLst/>
              <a:ahLst/>
              <a:cxnLst/>
              <a:rect l="l" t="t" r="r" b="b"/>
              <a:pathLst>
                <a:path w="17327581" h="1565529">
                  <a:moveTo>
                    <a:pt x="17203122" y="59690"/>
                  </a:moveTo>
                  <a:cubicBezTo>
                    <a:pt x="17238681" y="59690"/>
                    <a:pt x="17267892" y="88900"/>
                    <a:pt x="17267892" y="124460"/>
                  </a:cubicBezTo>
                  <a:lnTo>
                    <a:pt x="17267892" y="1441069"/>
                  </a:lnTo>
                  <a:cubicBezTo>
                    <a:pt x="17267892" y="1476629"/>
                    <a:pt x="17238681" y="1505839"/>
                    <a:pt x="17203122" y="1505839"/>
                  </a:cubicBezTo>
                  <a:lnTo>
                    <a:pt x="124460" y="1505839"/>
                  </a:lnTo>
                  <a:cubicBezTo>
                    <a:pt x="88900" y="1505839"/>
                    <a:pt x="59690" y="1476629"/>
                    <a:pt x="59690" y="1441069"/>
                  </a:cubicBezTo>
                  <a:lnTo>
                    <a:pt x="59690" y="124460"/>
                  </a:lnTo>
                  <a:cubicBezTo>
                    <a:pt x="59690" y="88900"/>
                    <a:pt x="88900" y="59690"/>
                    <a:pt x="124460" y="59690"/>
                  </a:cubicBezTo>
                  <a:lnTo>
                    <a:pt x="17203122" y="59690"/>
                  </a:lnTo>
                  <a:moveTo>
                    <a:pt x="17203122" y="0"/>
                  </a:moveTo>
                  <a:lnTo>
                    <a:pt x="124460" y="0"/>
                  </a:lnTo>
                  <a:cubicBezTo>
                    <a:pt x="55880" y="0"/>
                    <a:pt x="0" y="55880"/>
                    <a:pt x="0" y="124460"/>
                  </a:cubicBezTo>
                  <a:lnTo>
                    <a:pt x="0" y="1441069"/>
                  </a:lnTo>
                  <a:cubicBezTo>
                    <a:pt x="0" y="1509649"/>
                    <a:pt x="55880" y="1565529"/>
                    <a:pt x="124460" y="1565529"/>
                  </a:cubicBezTo>
                  <a:lnTo>
                    <a:pt x="17203122" y="1565529"/>
                  </a:lnTo>
                  <a:cubicBezTo>
                    <a:pt x="17271701" y="1565529"/>
                    <a:pt x="17327581" y="1509649"/>
                    <a:pt x="17327581" y="1441069"/>
                  </a:cubicBezTo>
                  <a:lnTo>
                    <a:pt x="17327581" y="124460"/>
                  </a:lnTo>
                  <a:cubicBezTo>
                    <a:pt x="17327581" y="55880"/>
                    <a:pt x="17271701" y="0"/>
                    <a:pt x="17203122" y="0"/>
                  </a:cubicBezTo>
                  <a:close/>
                </a:path>
              </a:pathLst>
            </a:custGeom>
            <a:solidFill>
              <a:srgbClr val="191919"/>
            </a:solidFill>
          </p:spPr>
        </p:sp>
      </p:grpSp>
      <p:grpSp>
        <p:nvGrpSpPr>
          <p:cNvPr id="10" name="Group 10"/>
          <p:cNvGrpSpPr/>
          <p:nvPr/>
        </p:nvGrpSpPr>
        <p:grpSpPr>
          <a:xfrm>
            <a:off x="5584183" y="7135918"/>
            <a:ext cx="6903660" cy="1226008"/>
            <a:chOff x="0" y="0"/>
            <a:chExt cx="3100535" cy="550618"/>
          </a:xfrm>
        </p:grpSpPr>
        <p:sp>
          <p:nvSpPr>
            <p:cNvPr id="11" name="Freeform 11"/>
            <p:cNvSpPr/>
            <p:nvPr/>
          </p:nvSpPr>
          <p:spPr>
            <a:xfrm>
              <a:off x="92710" y="106680"/>
              <a:ext cx="2996396" cy="431238"/>
            </a:xfrm>
            <a:custGeom>
              <a:avLst/>
              <a:gdLst/>
              <a:ahLst/>
              <a:cxnLst/>
              <a:rect l="l" t="t" r="r" b="b"/>
              <a:pathLst>
                <a:path w="2996396" h="431238">
                  <a:moveTo>
                    <a:pt x="2969725" y="242008"/>
                  </a:moveTo>
                  <a:cubicBezTo>
                    <a:pt x="2969725" y="329638"/>
                    <a:pt x="2893525" y="400758"/>
                    <a:pt x="2812245" y="400758"/>
                  </a:cubicBezTo>
                  <a:lnTo>
                    <a:pt x="66040" y="400758"/>
                  </a:lnTo>
                  <a:cubicBezTo>
                    <a:pt x="43180" y="400758"/>
                    <a:pt x="20320" y="395678"/>
                    <a:pt x="0" y="386788"/>
                  </a:cubicBezTo>
                  <a:cubicBezTo>
                    <a:pt x="26670" y="414728"/>
                    <a:pt x="63500" y="431238"/>
                    <a:pt x="113225" y="431238"/>
                  </a:cubicBezTo>
                  <a:lnTo>
                    <a:pt x="2850345" y="431238"/>
                  </a:lnTo>
                  <a:cubicBezTo>
                    <a:pt x="2930355" y="431238"/>
                    <a:pt x="2996395" y="365198"/>
                    <a:pt x="2996395" y="285188"/>
                  </a:cubicBezTo>
                  <a:lnTo>
                    <a:pt x="2996395" y="95250"/>
                  </a:lnTo>
                  <a:cubicBezTo>
                    <a:pt x="2996395" y="58420"/>
                    <a:pt x="2982425" y="25400"/>
                    <a:pt x="2960835" y="0"/>
                  </a:cubicBezTo>
                  <a:cubicBezTo>
                    <a:pt x="2967185" y="16510"/>
                    <a:pt x="2969725" y="34290"/>
                    <a:pt x="2969725" y="52070"/>
                  </a:cubicBezTo>
                  <a:lnTo>
                    <a:pt x="2969725" y="242008"/>
                  </a:lnTo>
                  <a:lnTo>
                    <a:pt x="2969725" y="242008"/>
                  </a:lnTo>
                  <a:close/>
                </a:path>
              </a:pathLst>
            </a:custGeom>
            <a:solidFill>
              <a:srgbClr val="191919"/>
            </a:solidFill>
          </p:spPr>
        </p:sp>
        <p:sp>
          <p:nvSpPr>
            <p:cNvPr id="12" name="Freeform 12"/>
            <p:cNvSpPr/>
            <p:nvPr/>
          </p:nvSpPr>
          <p:spPr>
            <a:xfrm>
              <a:off x="12700" y="12700"/>
              <a:ext cx="3035765" cy="482038"/>
            </a:xfrm>
            <a:custGeom>
              <a:avLst/>
              <a:gdLst/>
              <a:ahLst/>
              <a:cxnLst/>
              <a:rect l="l" t="t" r="r" b="b"/>
              <a:pathLst>
                <a:path w="3035765" h="482038">
                  <a:moveTo>
                    <a:pt x="146050" y="482038"/>
                  </a:moveTo>
                  <a:lnTo>
                    <a:pt x="2889715" y="482038"/>
                  </a:lnTo>
                  <a:cubicBezTo>
                    <a:pt x="2969726" y="482038"/>
                    <a:pt x="3035765" y="415998"/>
                    <a:pt x="3035765" y="335988"/>
                  </a:cubicBezTo>
                  <a:lnTo>
                    <a:pt x="3035765" y="146050"/>
                  </a:lnTo>
                  <a:cubicBezTo>
                    <a:pt x="3035765" y="66040"/>
                    <a:pt x="2969726" y="0"/>
                    <a:pt x="2889715" y="0"/>
                  </a:cubicBezTo>
                  <a:lnTo>
                    <a:pt x="146050" y="0"/>
                  </a:lnTo>
                  <a:cubicBezTo>
                    <a:pt x="66040" y="0"/>
                    <a:pt x="0" y="66040"/>
                    <a:pt x="0" y="146050"/>
                  </a:cubicBezTo>
                  <a:lnTo>
                    <a:pt x="0" y="335988"/>
                  </a:lnTo>
                  <a:cubicBezTo>
                    <a:pt x="0" y="417268"/>
                    <a:pt x="66040" y="482038"/>
                    <a:pt x="146050" y="482038"/>
                  </a:cubicBezTo>
                  <a:close/>
                </a:path>
              </a:pathLst>
            </a:custGeom>
            <a:solidFill>
              <a:srgbClr val="FFB4DA"/>
            </a:solidFill>
          </p:spPr>
        </p:sp>
        <p:sp>
          <p:nvSpPr>
            <p:cNvPr id="13" name="Freeform 13"/>
            <p:cNvSpPr/>
            <p:nvPr/>
          </p:nvSpPr>
          <p:spPr>
            <a:xfrm>
              <a:off x="0" y="0"/>
              <a:ext cx="3100536" cy="550618"/>
            </a:xfrm>
            <a:custGeom>
              <a:avLst/>
              <a:gdLst/>
              <a:ahLst/>
              <a:cxnLst/>
              <a:rect l="l" t="t" r="r" b="b"/>
              <a:pathLst>
                <a:path w="3100536" h="550618">
                  <a:moveTo>
                    <a:pt x="3037036" y="74930"/>
                  </a:moveTo>
                  <a:cubicBezTo>
                    <a:pt x="3009096" y="30480"/>
                    <a:pt x="2959565" y="0"/>
                    <a:pt x="2902415" y="0"/>
                  </a:cubicBezTo>
                  <a:lnTo>
                    <a:pt x="158750" y="0"/>
                  </a:lnTo>
                  <a:cubicBezTo>
                    <a:pt x="71120" y="0"/>
                    <a:pt x="0" y="71120"/>
                    <a:pt x="0" y="158750"/>
                  </a:cubicBezTo>
                  <a:lnTo>
                    <a:pt x="0" y="348688"/>
                  </a:lnTo>
                  <a:cubicBezTo>
                    <a:pt x="0" y="400758"/>
                    <a:pt x="25400" y="446478"/>
                    <a:pt x="63500" y="475688"/>
                  </a:cubicBezTo>
                  <a:cubicBezTo>
                    <a:pt x="91440" y="520138"/>
                    <a:pt x="140970" y="550618"/>
                    <a:pt x="208623" y="550618"/>
                  </a:cubicBezTo>
                  <a:lnTo>
                    <a:pt x="2941786" y="550618"/>
                  </a:lnTo>
                  <a:cubicBezTo>
                    <a:pt x="3029415" y="550618"/>
                    <a:pt x="3100536" y="479498"/>
                    <a:pt x="3100536" y="391868"/>
                  </a:cubicBezTo>
                  <a:lnTo>
                    <a:pt x="3100536" y="201930"/>
                  </a:lnTo>
                  <a:cubicBezTo>
                    <a:pt x="3100535" y="149860"/>
                    <a:pt x="3075135" y="104140"/>
                    <a:pt x="3037036" y="74930"/>
                  </a:cubicBezTo>
                  <a:close/>
                  <a:moveTo>
                    <a:pt x="12700" y="348688"/>
                  </a:moveTo>
                  <a:lnTo>
                    <a:pt x="12700" y="158750"/>
                  </a:lnTo>
                  <a:cubicBezTo>
                    <a:pt x="12700" y="78740"/>
                    <a:pt x="78740" y="12700"/>
                    <a:pt x="158750" y="12700"/>
                  </a:cubicBezTo>
                  <a:lnTo>
                    <a:pt x="2902415" y="12700"/>
                  </a:lnTo>
                  <a:cubicBezTo>
                    <a:pt x="2982426" y="12700"/>
                    <a:pt x="3048465" y="78740"/>
                    <a:pt x="3048465" y="158750"/>
                  </a:cubicBezTo>
                  <a:lnTo>
                    <a:pt x="3048465" y="348688"/>
                  </a:lnTo>
                  <a:cubicBezTo>
                    <a:pt x="3048465" y="428698"/>
                    <a:pt x="2982426" y="494738"/>
                    <a:pt x="2902415" y="494738"/>
                  </a:cubicBezTo>
                  <a:lnTo>
                    <a:pt x="158750" y="494738"/>
                  </a:lnTo>
                  <a:cubicBezTo>
                    <a:pt x="78740" y="494738"/>
                    <a:pt x="12700" y="429968"/>
                    <a:pt x="12700" y="348688"/>
                  </a:cubicBezTo>
                  <a:close/>
                  <a:moveTo>
                    <a:pt x="3089105" y="391868"/>
                  </a:moveTo>
                  <a:cubicBezTo>
                    <a:pt x="3089105" y="471878"/>
                    <a:pt x="3021795" y="537918"/>
                    <a:pt x="2941786" y="537918"/>
                  </a:cubicBezTo>
                  <a:lnTo>
                    <a:pt x="208623" y="537918"/>
                  </a:lnTo>
                  <a:cubicBezTo>
                    <a:pt x="157480" y="537918"/>
                    <a:pt x="120650" y="521408"/>
                    <a:pt x="93980" y="493468"/>
                  </a:cubicBezTo>
                  <a:cubicBezTo>
                    <a:pt x="114300" y="502358"/>
                    <a:pt x="135890" y="507438"/>
                    <a:pt x="160020" y="507438"/>
                  </a:cubicBezTo>
                  <a:lnTo>
                    <a:pt x="2903686" y="507438"/>
                  </a:lnTo>
                  <a:cubicBezTo>
                    <a:pt x="2991315" y="507438"/>
                    <a:pt x="3062436" y="436318"/>
                    <a:pt x="3062436" y="348688"/>
                  </a:cubicBezTo>
                  <a:lnTo>
                    <a:pt x="3062436" y="158750"/>
                  </a:lnTo>
                  <a:cubicBezTo>
                    <a:pt x="3062436" y="140970"/>
                    <a:pt x="3058626" y="123190"/>
                    <a:pt x="3053546" y="106680"/>
                  </a:cubicBezTo>
                  <a:cubicBezTo>
                    <a:pt x="3075136" y="132080"/>
                    <a:pt x="3089106" y="165100"/>
                    <a:pt x="3089106" y="201930"/>
                  </a:cubicBezTo>
                  <a:lnTo>
                    <a:pt x="3089106" y="391868"/>
                  </a:lnTo>
                  <a:cubicBezTo>
                    <a:pt x="3089105" y="391868"/>
                    <a:pt x="3089105" y="391868"/>
                    <a:pt x="3089105" y="391868"/>
                  </a:cubicBezTo>
                  <a:close/>
                </a:path>
              </a:pathLst>
            </a:custGeom>
            <a:solidFill>
              <a:srgbClr val="191919"/>
            </a:solidFill>
          </p:spPr>
        </p:sp>
      </p:grpSp>
      <p:pic>
        <p:nvPicPr>
          <p:cNvPr id="14" name="Picture 1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3703843" y="1291412"/>
            <a:ext cx="405873" cy="405873"/>
          </a:xfrm>
          <a:prstGeom prst="rect">
            <a:avLst/>
          </a:prstGeom>
        </p:spPr>
      </p:pic>
      <p:pic>
        <p:nvPicPr>
          <p:cNvPr id="15" name="Picture 1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376494" y="1291412"/>
            <a:ext cx="405873" cy="405873"/>
          </a:xfrm>
          <a:prstGeom prst="rect">
            <a:avLst/>
          </a:prstGeom>
        </p:spPr>
      </p:pic>
      <p:pic>
        <p:nvPicPr>
          <p:cNvPr id="16" name="Picture 1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049144" y="1291412"/>
            <a:ext cx="405873" cy="405873"/>
          </a:xfrm>
          <a:prstGeom prst="rect">
            <a:avLst/>
          </a:prstGeom>
        </p:spPr>
      </p:pic>
      <p:pic>
        <p:nvPicPr>
          <p:cNvPr id="17" name="Picture 17"/>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372858" y="6540700"/>
            <a:ext cx="1458218" cy="1190436"/>
          </a:xfrm>
          <a:prstGeom prst="rect">
            <a:avLst/>
          </a:prstGeom>
        </p:spPr>
      </p:pic>
      <p:pic>
        <p:nvPicPr>
          <p:cNvPr id="18" name="Picture 18"/>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flipH="1">
            <a:off x="13527108" y="7069777"/>
            <a:ext cx="2260520" cy="1104829"/>
          </a:xfrm>
          <a:prstGeom prst="rect">
            <a:avLst/>
          </a:prstGeom>
        </p:spPr>
      </p:pic>
      <p:pic>
        <p:nvPicPr>
          <p:cNvPr id="19" name="Picture 19"/>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13994845" y="3522044"/>
            <a:ext cx="3361196" cy="1373889"/>
          </a:xfrm>
          <a:prstGeom prst="rect">
            <a:avLst/>
          </a:prstGeom>
        </p:spPr>
      </p:pic>
      <p:pic>
        <p:nvPicPr>
          <p:cNvPr id="20" name="Picture 20"/>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flipH="1">
            <a:off x="631167" y="2757440"/>
            <a:ext cx="3096784" cy="1052906"/>
          </a:xfrm>
          <a:prstGeom prst="rect">
            <a:avLst/>
          </a:prstGeom>
        </p:spPr>
      </p:pic>
      <p:pic>
        <p:nvPicPr>
          <p:cNvPr id="21" name="Picture 21"/>
          <p:cNvPicPr>
            <a:picLocks noChangeAspect="1"/>
          </p:cNvPicPr>
          <p:nvPr/>
        </p:nvPicPr>
        <p: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a:fillRect/>
          </a:stretch>
        </p:blipFill>
        <p:spPr>
          <a:xfrm>
            <a:off x="2866662" y="6875483"/>
            <a:ext cx="1040118" cy="1150891"/>
          </a:xfrm>
          <a:prstGeom prst="rect">
            <a:avLst/>
          </a:prstGeom>
        </p:spPr>
      </p:pic>
      <p:sp>
        <p:nvSpPr>
          <p:cNvPr id="22" name="TextBox 22"/>
          <p:cNvSpPr txBox="1"/>
          <p:nvPr/>
        </p:nvSpPr>
        <p:spPr>
          <a:xfrm>
            <a:off x="4409094" y="2908443"/>
            <a:ext cx="9469812" cy="1300545"/>
          </a:xfrm>
          <a:prstGeom prst="rect">
            <a:avLst/>
          </a:prstGeom>
        </p:spPr>
        <p:txBody>
          <a:bodyPr lIns="0" tIns="0" rIns="0" bIns="0" rtlCol="0" anchor="t">
            <a:spAutoFit/>
          </a:bodyPr>
          <a:lstStyle/>
          <a:p>
            <a:pPr algn="ctr">
              <a:lnSpc>
                <a:spcPts val="9090"/>
              </a:lnSpc>
            </a:pPr>
            <a:r>
              <a:rPr lang="en-US" sz="11363">
                <a:solidFill>
                  <a:srgbClr val="191919"/>
                </a:solidFill>
                <a:latin typeface="Bernoru"/>
              </a:rPr>
              <a:t>REFLECTION</a:t>
            </a:r>
          </a:p>
        </p:txBody>
      </p:sp>
      <p:sp>
        <p:nvSpPr>
          <p:cNvPr id="23" name="TextBox 23"/>
          <p:cNvSpPr txBox="1"/>
          <p:nvPr/>
        </p:nvSpPr>
        <p:spPr>
          <a:xfrm>
            <a:off x="6027159" y="7498551"/>
            <a:ext cx="6233681" cy="433705"/>
          </a:xfrm>
          <a:prstGeom prst="rect">
            <a:avLst/>
          </a:prstGeom>
        </p:spPr>
        <p:txBody>
          <a:bodyPr lIns="0" tIns="0" rIns="0" bIns="0" rtlCol="0" anchor="t">
            <a:spAutoFit/>
          </a:bodyPr>
          <a:lstStyle/>
          <a:p>
            <a:pPr algn="ctr">
              <a:lnSpc>
                <a:spcPts val="3200"/>
              </a:lnSpc>
            </a:pPr>
            <a:r>
              <a:rPr lang="en-US" sz="3200">
                <a:solidFill>
                  <a:srgbClr val="191919"/>
                </a:solidFill>
                <a:latin typeface="Droid Serif"/>
              </a:rPr>
              <a:t>Presented by Narcisa Trifanov </a:t>
            </a:r>
          </a:p>
        </p:txBody>
      </p:sp>
      <p:sp>
        <p:nvSpPr>
          <p:cNvPr id="24" name="TextBox 24"/>
          <p:cNvSpPr txBox="1"/>
          <p:nvPr/>
        </p:nvSpPr>
        <p:spPr>
          <a:xfrm>
            <a:off x="16101953" y="7556429"/>
            <a:ext cx="1669132" cy="336551"/>
          </a:xfrm>
          <a:prstGeom prst="rect">
            <a:avLst/>
          </a:prstGeom>
        </p:spPr>
        <p:txBody>
          <a:bodyPr lIns="0" tIns="0" rIns="0" bIns="0" rtlCol="0" anchor="t">
            <a:spAutoFit/>
          </a:bodyPr>
          <a:lstStyle/>
          <a:p>
            <a:pPr>
              <a:lnSpc>
                <a:spcPts val="2000"/>
              </a:lnSpc>
            </a:pPr>
            <a:r>
              <a:rPr lang="en-US" sz="2500">
                <a:solidFill>
                  <a:srgbClr val="191919"/>
                </a:solidFill>
                <a:latin typeface="Gaegu Bold"/>
              </a:rPr>
              <a:t>Leadership</a:t>
            </a:r>
          </a:p>
        </p:txBody>
      </p:sp>
      <p:sp>
        <p:nvSpPr>
          <p:cNvPr id="25" name="TextBox 25"/>
          <p:cNvSpPr txBox="1"/>
          <p:nvPr/>
        </p:nvSpPr>
        <p:spPr>
          <a:xfrm>
            <a:off x="15228867" y="3609399"/>
            <a:ext cx="1698569" cy="336551"/>
          </a:xfrm>
          <a:prstGeom prst="rect">
            <a:avLst/>
          </a:prstGeom>
        </p:spPr>
        <p:txBody>
          <a:bodyPr lIns="0" tIns="0" rIns="0" bIns="0" rtlCol="0" anchor="t">
            <a:spAutoFit/>
          </a:bodyPr>
          <a:lstStyle/>
          <a:p>
            <a:pPr algn="ctr">
              <a:lnSpc>
                <a:spcPts val="2000"/>
              </a:lnSpc>
            </a:pPr>
            <a:r>
              <a:rPr lang="en-US" sz="2500">
                <a:solidFill>
                  <a:srgbClr val="191919"/>
                </a:solidFill>
                <a:latin typeface="Gaegu Bold"/>
              </a:rPr>
              <a:t>Creativity</a:t>
            </a:r>
          </a:p>
        </p:txBody>
      </p:sp>
      <p:sp>
        <p:nvSpPr>
          <p:cNvPr id="26" name="TextBox 26"/>
          <p:cNvSpPr txBox="1"/>
          <p:nvPr/>
        </p:nvSpPr>
        <p:spPr>
          <a:xfrm>
            <a:off x="1028700" y="8025381"/>
            <a:ext cx="1698569" cy="336551"/>
          </a:xfrm>
          <a:prstGeom prst="rect">
            <a:avLst/>
          </a:prstGeom>
        </p:spPr>
        <p:txBody>
          <a:bodyPr lIns="0" tIns="0" rIns="0" bIns="0" rtlCol="0" anchor="t">
            <a:spAutoFit/>
          </a:bodyPr>
          <a:lstStyle/>
          <a:p>
            <a:pPr algn="ctr">
              <a:lnSpc>
                <a:spcPts val="2000"/>
              </a:lnSpc>
            </a:pPr>
            <a:r>
              <a:rPr lang="en-US" sz="2500">
                <a:solidFill>
                  <a:srgbClr val="191919"/>
                </a:solidFill>
                <a:latin typeface="Gaegu Bold"/>
              </a:rPr>
              <a:t>Innovation</a:t>
            </a:r>
          </a:p>
        </p:txBody>
      </p:sp>
      <p:sp>
        <p:nvSpPr>
          <p:cNvPr id="27" name="TextBox 27"/>
          <p:cNvSpPr txBox="1"/>
          <p:nvPr/>
        </p:nvSpPr>
        <p:spPr>
          <a:xfrm>
            <a:off x="1076143" y="2872441"/>
            <a:ext cx="1790519" cy="411452"/>
          </a:xfrm>
          <a:prstGeom prst="rect">
            <a:avLst/>
          </a:prstGeom>
        </p:spPr>
        <p:txBody>
          <a:bodyPr lIns="0" tIns="0" rIns="0" bIns="0" rtlCol="0" anchor="t">
            <a:spAutoFit/>
          </a:bodyPr>
          <a:lstStyle/>
          <a:p>
            <a:pPr algn="ctr">
              <a:lnSpc>
                <a:spcPts val="1414"/>
              </a:lnSpc>
            </a:pPr>
            <a:r>
              <a:rPr lang="en-US" sz="1767">
                <a:solidFill>
                  <a:srgbClr val="191919"/>
                </a:solidFill>
                <a:latin typeface="Gaegu Bold"/>
              </a:rPr>
              <a:t>Gibbs's Reflective Cycle </a:t>
            </a:r>
          </a:p>
        </p:txBody>
      </p:sp>
      <p:sp>
        <p:nvSpPr>
          <p:cNvPr id="28" name="TextBox 28"/>
          <p:cNvSpPr txBox="1"/>
          <p:nvPr/>
        </p:nvSpPr>
        <p:spPr>
          <a:xfrm>
            <a:off x="5727365" y="4391282"/>
            <a:ext cx="6760478" cy="2484201"/>
          </a:xfrm>
          <a:prstGeom prst="rect">
            <a:avLst/>
          </a:prstGeom>
        </p:spPr>
        <p:txBody>
          <a:bodyPr lIns="0" tIns="0" rIns="0" bIns="0" rtlCol="0" anchor="t">
            <a:spAutoFit/>
          </a:bodyPr>
          <a:lstStyle/>
          <a:p>
            <a:pPr algn="ctr">
              <a:lnSpc>
                <a:spcPts val="4771"/>
              </a:lnSpc>
            </a:pPr>
            <a:r>
              <a:rPr lang="en-US" sz="5964">
                <a:solidFill>
                  <a:srgbClr val="191919"/>
                </a:solidFill>
                <a:latin typeface="Bernoru"/>
              </a:rPr>
              <a:t>INNOVATION AND </a:t>
            </a:r>
          </a:p>
          <a:p>
            <a:pPr algn="ctr">
              <a:lnSpc>
                <a:spcPts val="4771"/>
              </a:lnSpc>
            </a:pPr>
            <a:r>
              <a:rPr lang="en-US" sz="5964">
                <a:solidFill>
                  <a:srgbClr val="191919"/>
                </a:solidFill>
                <a:latin typeface="Bernoru"/>
              </a:rPr>
              <a:t>BUSINESS ADVANTAGE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844385" flipV="1">
            <a:off x="15139384" y="5851811"/>
            <a:ext cx="5583216" cy="656147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820854" y="-1896928"/>
            <a:ext cx="4952166" cy="4114800"/>
          </a:xfrm>
          <a:prstGeom prst="rect">
            <a:avLst/>
          </a:prstGeom>
        </p:spPr>
      </p:pic>
      <p:grpSp>
        <p:nvGrpSpPr>
          <p:cNvPr id="4" name="Group 4"/>
          <p:cNvGrpSpPr/>
          <p:nvPr/>
        </p:nvGrpSpPr>
        <p:grpSpPr>
          <a:xfrm>
            <a:off x="1923607" y="3979997"/>
            <a:ext cx="6710068" cy="1945082"/>
            <a:chOff x="0" y="0"/>
            <a:chExt cx="10472218" cy="3035636"/>
          </a:xfrm>
        </p:grpSpPr>
        <p:sp>
          <p:nvSpPr>
            <p:cNvPr id="5" name="Freeform 5"/>
            <p:cNvSpPr/>
            <p:nvPr/>
          </p:nvSpPr>
          <p:spPr>
            <a:xfrm>
              <a:off x="31750" y="31750"/>
              <a:ext cx="10408718" cy="2972136"/>
            </a:xfrm>
            <a:custGeom>
              <a:avLst/>
              <a:gdLst/>
              <a:ahLst/>
              <a:cxnLst/>
              <a:rect l="l" t="t" r="r" b="b"/>
              <a:pathLst>
                <a:path w="10408718" h="2972136">
                  <a:moveTo>
                    <a:pt x="10316008" y="2972136"/>
                  </a:moveTo>
                  <a:lnTo>
                    <a:pt x="92710" y="2972136"/>
                  </a:lnTo>
                  <a:cubicBezTo>
                    <a:pt x="41910" y="2972136"/>
                    <a:pt x="0" y="2930226"/>
                    <a:pt x="0" y="2879426"/>
                  </a:cubicBezTo>
                  <a:lnTo>
                    <a:pt x="0" y="92710"/>
                  </a:lnTo>
                  <a:cubicBezTo>
                    <a:pt x="0" y="41910"/>
                    <a:pt x="41910" y="0"/>
                    <a:pt x="92710" y="0"/>
                  </a:cubicBezTo>
                  <a:lnTo>
                    <a:pt x="10314739" y="0"/>
                  </a:lnTo>
                  <a:cubicBezTo>
                    <a:pt x="10365539" y="0"/>
                    <a:pt x="10407448" y="41910"/>
                    <a:pt x="10407448" y="92710"/>
                  </a:cubicBezTo>
                  <a:lnTo>
                    <a:pt x="10407448" y="2878156"/>
                  </a:lnTo>
                  <a:cubicBezTo>
                    <a:pt x="10408718" y="2930226"/>
                    <a:pt x="10366808" y="2972136"/>
                    <a:pt x="10316008" y="2972136"/>
                  </a:cubicBezTo>
                  <a:close/>
                </a:path>
              </a:pathLst>
            </a:custGeom>
            <a:solidFill>
              <a:srgbClr val="FFFFFF"/>
            </a:solidFill>
          </p:spPr>
        </p:sp>
        <p:sp>
          <p:nvSpPr>
            <p:cNvPr id="6" name="Freeform 6"/>
            <p:cNvSpPr/>
            <p:nvPr/>
          </p:nvSpPr>
          <p:spPr>
            <a:xfrm>
              <a:off x="0" y="0"/>
              <a:ext cx="10472218" cy="3035637"/>
            </a:xfrm>
            <a:custGeom>
              <a:avLst/>
              <a:gdLst/>
              <a:ahLst/>
              <a:cxnLst/>
              <a:rect l="l" t="t" r="r" b="b"/>
              <a:pathLst>
                <a:path w="10472218" h="3035637">
                  <a:moveTo>
                    <a:pt x="10347758" y="59690"/>
                  </a:moveTo>
                  <a:cubicBezTo>
                    <a:pt x="10383318" y="59690"/>
                    <a:pt x="10412528" y="88900"/>
                    <a:pt x="10412528" y="124460"/>
                  </a:cubicBezTo>
                  <a:lnTo>
                    <a:pt x="10412528" y="2911177"/>
                  </a:lnTo>
                  <a:cubicBezTo>
                    <a:pt x="10412528" y="2946737"/>
                    <a:pt x="10383318" y="2975946"/>
                    <a:pt x="10347758" y="2975946"/>
                  </a:cubicBezTo>
                  <a:lnTo>
                    <a:pt x="124460" y="2975946"/>
                  </a:lnTo>
                  <a:cubicBezTo>
                    <a:pt x="88900" y="2975946"/>
                    <a:pt x="59690" y="2946737"/>
                    <a:pt x="59690" y="2911177"/>
                  </a:cubicBezTo>
                  <a:lnTo>
                    <a:pt x="59690" y="124460"/>
                  </a:lnTo>
                  <a:cubicBezTo>
                    <a:pt x="59690" y="88900"/>
                    <a:pt x="88900" y="59690"/>
                    <a:pt x="124460" y="59690"/>
                  </a:cubicBezTo>
                  <a:lnTo>
                    <a:pt x="10347758" y="59690"/>
                  </a:lnTo>
                  <a:moveTo>
                    <a:pt x="10347758" y="0"/>
                  </a:moveTo>
                  <a:lnTo>
                    <a:pt x="124460" y="0"/>
                  </a:lnTo>
                  <a:cubicBezTo>
                    <a:pt x="55880" y="0"/>
                    <a:pt x="0" y="55880"/>
                    <a:pt x="0" y="124460"/>
                  </a:cubicBezTo>
                  <a:lnTo>
                    <a:pt x="0" y="2911177"/>
                  </a:lnTo>
                  <a:cubicBezTo>
                    <a:pt x="0" y="2979756"/>
                    <a:pt x="55880" y="3035637"/>
                    <a:pt x="124460" y="3035637"/>
                  </a:cubicBezTo>
                  <a:lnTo>
                    <a:pt x="10347758" y="3035637"/>
                  </a:lnTo>
                  <a:cubicBezTo>
                    <a:pt x="10416339" y="3035637"/>
                    <a:pt x="10472218" y="2979756"/>
                    <a:pt x="10472218" y="2911177"/>
                  </a:cubicBezTo>
                  <a:lnTo>
                    <a:pt x="10472218" y="124460"/>
                  </a:lnTo>
                  <a:cubicBezTo>
                    <a:pt x="10472218" y="55880"/>
                    <a:pt x="10416339" y="0"/>
                    <a:pt x="10347758" y="0"/>
                  </a:cubicBezTo>
                  <a:close/>
                </a:path>
              </a:pathLst>
            </a:custGeom>
            <a:solidFill>
              <a:srgbClr val="191919"/>
            </a:solidFill>
          </p:spPr>
        </p:sp>
      </p:grpSp>
      <p:grpSp>
        <p:nvGrpSpPr>
          <p:cNvPr id="7" name="Group 7"/>
          <p:cNvGrpSpPr/>
          <p:nvPr/>
        </p:nvGrpSpPr>
        <p:grpSpPr>
          <a:xfrm>
            <a:off x="9654325" y="7187465"/>
            <a:ext cx="6710068" cy="1945082"/>
            <a:chOff x="0" y="0"/>
            <a:chExt cx="10472218" cy="3035636"/>
          </a:xfrm>
        </p:grpSpPr>
        <p:sp>
          <p:nvSpPr>
            <p:cNvPr id="8" name="Freeform 8"/>
            <p:cNvSpPr/>
            <p:nvPr/>
          </p:nvSpPr>
          <p:spPr>
            <a:xfrm>
              <a:off x="31750" y="31750"/>
              <a:ext cx="10408718" cy="2972136"/>
            </a:xfrm>
            <a:custGeom>
              <a:avLst/>
              <a:gdLst/>
              <a:ahLst/>
              <a:cxnLst/>
              <a:rect l="l" t="t" r="r" b="b"/>
              <a:pathLst>
                <a:path w="10408718" h="2972136">
                  <a:moveTo>
                    <a:pt x="10316008" y="2972136"/>
                  </a:moveTo>
                  <a:lnTo>
                    <a:pt x="92710" y="2972136"/>
                  </a:lnTo>
                  <a:cubicBezTo>
                    <a:pt x="41910" y="2972136"/>
                    <a:pt x="0" y="2930226"/>
                    <a:pt x="0" y="2879426"/>
                  </a:cubicBezTo>
                  <a:lnTo>
                    <a:pt x="0" y="92710"/>
                  </a:lnTo>
                  <a:cubicBezTo>
                    <a:pt x="0" y="41910"/>
                    <a:pt x="41910" y="0"/>
                    <a:pt x="92710" y="0"/>
                  </a:cubicBezTo>
                  <a:lnTo>
                    <a:pt x="10314739" y="0"/>
                  </a:lnTo>
                  <a:cubicBezTo>
                    <a:pt x="10365539" y="0"/>
                    <a:pt x="10407448" y="41910"/>
                    <a:pt x="10407448" y="92710"/>
                  </a:cubicBezTo>
                  <a:lnTo>
                    <a:pt x="10407448" y="2878156"/>
                  </a:lnTo>
                  <a:cubicBezTo>
                    <a:pt x="10408718" y="2930226"/>
                    <a:pt x="10366808" y="2972136"/>
                    <a:pt x="10316008" y="2972136"/>
                  </a:cubicBezTo>
                  <a:close/>
                </a:path>
              </a:pathLst>
            </a:custGeom>
            <a:solidFill>
              <a:srgbClr val="FFFFFF"/>
            </a:solidFill>
          </p:spPr>
        </p:sp>
        <p:sp>
          <p:nvSpPr>
            <p:cNvPr id="9" name="Freeform 9"/>
            <p:cNvSpPr/>
            <p:nvPr/>
          </p:nvSpPr>
          <p:spPr>
            <a:xfrm>
              <a:off x="0" y="0"/>
              <a:ext cx="10472218" cy="3035637"/>
            </a:xfrm>
            <a:custGeom>
              <a:avLst/>
              <a:gdLst/>
              <a:ahLst/>
              <a:cxnLst/>
              <a:rect l="l" t="t" r="r" b="b"/>
              <a:pathLst>
                <a:path w="10472218" h="3035637">
                  <a:moveTo>
                    <a:pt x="10347758" y="59690"/>
                  </a:moveTo>
                  <a:cubicBezTo>
                    <a:pt x="10383318" y="59690"/>
                    <a:pt x="10412528" y="88900"/>
                    <a:pt x="10412528" y="124460"/>
                  </a:cubicBezTo>
                  <a:lnTo>
                    <a:pt x="10412528" y="2911177"/>
                  </a:lnTo>
                  <a:cubicBezTo>
                    <a:pt x="10412528" y="2946737"/>
                    <a:pt x="10383318" y="2975946"/>
                    <a:pt x="10347758" y="2975946"/>
                  </a:cubicBezTo>
                  <a:lnTo>
                    <a:pt x="124460" y="2975946"/>
                  </a:lnTo>
                  <a:cubicBezTo>
                    <a:pt x="88900" y="2975946"/>
                    <a:pt x="59690" y="2946737"/>
                    <a:pt x="59690" y="2911177"/>
                  </a:cubicBezTo>
                  <a:lnTo>
                    <a:pt x="59690" y="124460"/>
                  </a:lnTo>
                  <a:cubicBezTo>
                    <a:pt x="59690" y="88900"/>
                    <a:pt x="88900" y="59690"/>
                    <a:pt x="124460" y="59690"/>
                  </a:cubicBezTo>
                  <a:lnTo>
                    <a:pt x="10347758" y="59690"/>
                  </a:lnTo>
                  <a:moveTo>
                    <a:pt x="10347758" y="0"/>
                  </a:moveTo>
                  <a:lnTo>
                    <a:pt x="124460" y="0"/>
                  </a:lnTo>
                  <a:cubicBezTo>
                    <a:pt x="55880" y="0"/>
                    <a:pt x="0" y="55880"/>
                    <a:pt x="0" y="124460"/>
                  </a:cubicBezTo>
                  <a:lnTo>
                    <a:pt x="0" y="2911177"/>
                  </a:lnTo>
                  <a:cubicBezTo>
                    <a:pt x="0" y="2979756"/>
                    <a:pt x="55880" y="3035637"/>
                    <a:pt x="124460" y="3035637"/>
                  </a:cubicBezTo>
                  <a:lnTo>
                    <a:pt x="10347758" y="3035637"/>
                  </a:lnTo>
                  <a:cubicBezTo>
                    <a:pt x="10416339" y="3035637"/>
                    <a:pt x="10472218" y="2979756"/>
                    <a:pt x="10472218" y="2911177"/>
                  </a:cubicBezTo>
                  <a:lnTo>
                    <a:pt x="10472218" y="124460"/>
                  </a:lnTo>
                  <a:cubicBezTo>
                    <a:pt x="10472218" y="55880"/>
                    <a:pt x="10416339" y="0"/>
                    <a:pt x="10347758" y="0"/>
                  </a:cubicBezTo>
                  <a:close/>
                </a:path>
              </a:pathLst>
            </a:custGeom>
            <a:solidFill>
              <a:srgbClr val="191919"/>
            </a:solidFill>
          </p:spPr>
        </p:sp>
      </p:grpSp>
      <p:grpSp>
        <p:nvGrpSpPr>
          <p:cNvPr id="10" name="Group 10"/>
          <p:cNvGrpSpPr/>
          <p:nvPr/>
        </p:nvGrpSpPr>
        <p:grpSpPr>
          <a:xfrm>
            <a:off x="9654325" y="3979997"/>
            <a:ext cx="6710068" cy="1945082"/>
            <a:chOff x="0" y="0"/>
            <a:chExt cx="10472218" cy="3035636"/>
          </a:xfrm>
        </p:grpSpPr>
        <p:sp>
          <p:nvSpPr>
            <p:cNvPr id="11" name="Freeform 11"/>
            <p:cNvSpPr/>
            <p:nvPr/>
          </p:nvSpPr>
          <p:spPr>
            <a:xfrm>
              <a:off x="31750" y="31750"/>
              <a:ext cx="10408718" cy="2972136"/>
            </a:xfrm>
            <a:custGeom>
              <a:avLst/>
              <a:gdLst/>
              <a:ahLst/>
              <a:cxnLst/>
              <a:rect l="l" t="t" r="r" b="b"/>
              <a:pathLst>
                <a:path w="10408718" h="2972136">
                  <a:moveTo>
                    <a:pt x="10316008" y="2972136"/>
                  </a:moveTo>
                  <a:lnTo>
                    <a:pt x="92710" y="2972136"/>
                  </a:lnTo>
                  <a:cubicBezTo>
                    <a:pt x="41910" y="2972136"/>
                    <a:pt x="0" y="2930226"/>
                    <a:pt x="0" y="2879426"/>
                  </a:cubicBezTo>
                  <a:lnTo>
                    <a:pt x="0" y="92710"/>
                  </a:lnTo>
                  <a:cubicBezTo>
                    <a:pt x="0" y="41910"/>
                    <a:pt x="41910" y="0"/>
                    <a:pt x="92710" y="0"/>
                  </a:cubicBezTo>
                  <a:lnTo>
                    <a:pt x="10314739" y="0"/>
                  </a:lnTo>
                  <a:cubicBezTo>
                    <a:pt x="10365539" y="0"/>
                    <a:pt x="10407448" y="41910"/>
                    <a:pt x="10407448" y="92710"/>
                  </a:cubicBezTo>
                  <a:lnTo>
                    <a:pt x="10407448" y="2878156"/>
                  </a:lnTo>
                  <a:cubicBezTo>
                    <a:pt x="10408718" y="2930226"/>
                    <a:pt x="10366808" y="2972136"/>
                    <a:pt x="10316008" y="2972136"/>
                  </a:cubicBezTo>
                  <a:close/>
                </a:path>
              </a:pathLst>
            </a:custGeom>
            <a:solidFill>
              <a:srgbClr val="FFFFFF"/>
            </a:solidFill>
          </p:spPr>
        </p:sp>
        <p:sp>
          <p:nvSpPr>
            <p:cNvPr id="12" name="Freeform 12"/>
            <p:cNvSpPr/>
            <p:nvPr/>
          </p:nvSpPr>
          <p:spPr>
            <a:xfrm>
              <a:off x="0" y="0"/>
              <a:ext cx="10472218" cy="3035637"/>
            </a:xfrm>
            <a:custGeom>
              <a:avLst/>
              <a:gdLst/>
              <a:ahLst/>
              <a:cxnLst/>
              <a:rect l="l" t="t" r="r" b="b"/>
              <a:pathLst>
                <a:path w="10472218" h="3035637">
                  <a:moveTo>
                    <a:pt x="10347758" y="59690"/>
                  </a:moveTo>
                  <a:cubicBezTo>
                    <a:pt x="10383318" y="59690"/>
                    <a:pt x="10412528" y="88900"/>
                    <a:pt x="10412528" y="124460"/>
                  </a:cubicBezTo>
                  <a:lnTo>
                    <a:pt x="10412528" y="2911177"/>
                  </a:lnTo>
                  <a:cubicBezTo>
                    <a:pt x="10412528" y="2946737"/>
                    <a:pt x="10383318" y="2975946"/>
                    <a:pt x="10347758" y="2975946"/>
                  </a:cubicBezTo>
                  <a:lnTo>
                    <a:pt x="124460" y="2975946"/>
                  </a:lnTo>
                  <a:cubicBezTo>
                    <a:pt x="88900" y="2975946"/>
                    <a:pt x="59690" y="2946737"/>
                    <a:pt x="59690" y="2911177"/>
                  </a:cubicBezTo>
                  <a:lnTo>
                    <a:pt x="59690" y="124460"/>
                  </a:lnTo>
                  <a:cubicBezTo>
                    <a:pt x="59690" y="88900"/>
                    <a:pt x="88900" y="59690"/>
                    <a:pt x="124460" y="59690"/>
                  </a:cubicBezTo>
                  <a:lnTo>
                    <a:pt x="10347758" y="59690"/>
                  </a:lnTo>
                  <a:moveTo>
                    <a:pt x="10347758" y="0"/>
                  </a:moveTo>
                  <a:lnTo>
                    <a:pt x="124460" y="0"/>
                  </a:lnTo>
                  <a:cubicBezTo>
                    <a:pt x="55880" y="0"/>
                    <a:pt x="0" y="55880"/>
                    <a:pt x="0" y="124460"/>
                  </a:cubicBezTo>
                  <a:lnTo>
                    <a:pt x="0" y="2911177"/>
                  </a:lnTo>
                  <a:cubicBezTo>
                    <a:pt x="0" y="2979756"/>
                    <a:pt x="55880" y="3035637"/>
                    <a:pt x="124460" y="3035637"/>
                  </a:cubicBezTo>
                  <a:lnTo>
                    <a:pt x="10347758" y="3035637"/>
                  </a:lnTo>
                  <a:cubicBezTo>
                    <a:pt x="10416339" y="3035637"/>
                    <a:pt x="10472218" y="2979756"/>
                    <a:pt x="10472218" y="2911177"/>
                  </a:cubicBezTo>
                  <a:lnTo>
                    <a:pt x="10472218" y="124460"/>
                  </a:lnTo>
                  <a:cubicBezTo>
                    <a:pt x="10472218" y="55880"/>
                    <a:pt x="10416339" y="0"/>
                    <a:pt x="10347758" y="0"/>
                  </a:cubicBezTo>
                  <a:close/>
                </a:path>
              </a:pathLst>
            </a:custGeom>
            <a:solidFill>
              <a:srgbClr val="191919"/>
            </a:solidFill>
          </p:spPr>
        </p:sp>
      </p:grpSp>
      <p:grpSp>
        <p:nvGrpSpPr>
          <p:cNvPr id="13" name="Group 13"/>
          <p:cNvGrpSpPr/>
          <p:nvPr/>
        </p:nvGrpSpPr>
        <p:grpSpPr>
          <a:xfrm>
            <a:off x="1923607" y="7187465"/>
            <a:ext cx="6710068" cy="1945082"/>
            <a:chOff x="0" y="0"/>
            <a:chExt cx="10472218" cy="3035636"/>
          </a:xfrm>
        </p:grpSpPr>
        <p:sp>
          <p:nvSpPr>
            <p:cNvPr id="14" name="Freeform 14"/>
            <p:cNvSpPr/>
            <p:nvPr/>
          </p:nvSpPr>
          <p:spPr>
            <a:xfrm>
              <a:off x="31750" y="31750"/>
              <a:ext cx="10408718" cy="2972136"/>
            </a:xfrm>
            <a:custGeom>
              <a:avLst/>
              <a:gdLst/>
              <a:ahLst/>
              <a:cxnLst/>
              <a:rect l="l" t="t" r="r" b="b"/>
              <a:pathLst>
                <a:path w="10408718" h="2972136">
                  <a:moveTo>
                    <a:pt x="10316008" y="2972136"/>
                  </a:moveTo>
                  <a:lnTo>
                    <a:pt x="92710" y="2972136"/>
                  </a:lnTo>
                  <a:cubicBezTo>
                    <a:pt x="41910" y="2972136"/>
                    <a:pt x="0" y="2930226"/>
                    <a:pt x="0" y="2879426"/>
                  </a:cubicBezTo>
                  <a:lnTo>
                    <a:pt x="0" y="92710"/>
                  </a:lnTo>
                  <a:cubicBezTo>
                    <a:pt x="0" y="41910"/>
                    <a:pt x="41910" y="0"/>
                    <a:pt x="92710" y="0"/>
                  </a:cubicBezTo>
                  <a:lnTo>
                    <a:pt x="10314739" y="0"/>
                  </a:lnTo>
                  <a:cubicBezTo>
                    <a:pt x="10365539" y="0"/>
                    <a:pt x="10407448" y="41910"/>
                    <a:pt x="10407448" y="92710"/>
                  </a:cubicBezTo>
                  <a:lnTo>
                    <a:pt x="10407448" y="2878156"/>
                  </a:lnTo>
                  <a:cubicBezTo>
                    <a:pt x="10408718" y="2930226"/>
                    <a:pt x="10366808" y="2972136"/>
                    <a:pt x="10316008" y="2972136"/>
                  </a:cubicBezTo>
                  <a:close/>
                </a:path>
              </a:pathLst>
            </a:custGeom>
            <a:solidFill>
              <a:srgbClr val="FFFFFF"/>
            </a:solidFill>
          </p:spPr>
        </p:sp>
        <p:sp>
          <p:nvSpPr>
            <p:cNvPr id="15" name="Freeform 15"/>
            <p:cNvSpPr/>
            <p:nvPr/>
          </p:nvSpPr>
          <p:spPr>
            <a:xfrm>
              <a:off x="0" y="0"/>
              <a:ext cx="10472218" cy="3035637"/>
            </a:xfrm>
            <a:custGeom>
              <a:avLst/>
              <a:gdLst/>
              <a:ahLst/>
              <a:cxnLst/>
              <a:rect l="l" t="t" r="r" b="b"/>
              <a:pathLst>
                <a:path w="10472218" h="3035637">
                  <a:moveTo>
                    <a:pt x="10347758" y="59690"/>
                  </a:moveTo>
                  <a:cubicBezTo>
                    <a:pt x="10383318" y="59690"/>
                    <a:pt x="10412528" y="88900"/>
                    <a:pt x="10412528" y="124460"/>
                  </a:cubicBezTo>
                  <a:lnTo>
                    <a:pt x="10412528" y="2911177"/>
                  </a:lnTo>
                  <a:cubicBezTo>
                    <a:pt x="10412528" y="2946737"/>
                    <a:pt x="10383318" y="2975946"/>
                    <a:pt x="10347758" y="2975946"/>
                  </a:cubicBezTo>
                  <a:lnTo>
                    <a:pt x="124460" y="2975946"/>
                  </a:lnTo>
                  <a:cubicBezTo>
                    <a:pt x="88900" y="2975946"/>
                    <a:pt x="59690" y="2946737"/>
                    <a:pt x="59690" y="2911177"/>
                  </a:cubicBezTo>
                  <a:lnTo>
                    <a:pt x="59690" y="124460"/>
                  </a:lnTo>
                  <a:cubicBezTo>
                    <a:pt x="59690" y="88900"/>
                    <a:pt x="88900" y="59690"/>
                    <a:pt x="124460" y="59690"/>
                  </a:cubicBezTo>
                  <a:lnTo>
                    <a:pt x="10347758" y="59690"/>
                  </a:lnTo>
                  <a:moveTo>
                    <a:pt x="10347758" y="0"/>
                  </a:moveTo>
                  <a:lnTo>
                    <a:pt x="124460" y="0"/>
                  </a:lnTo>
                  <a:cubicBezTo>
                    <a:pt x="55880" y="0"/>
                    <a:pt x="0" y="55880"/>
                    <a:pt x="0" y="124460"/>
                  </a:cubicBezTo>
                  <a:lnTo>
                    <a:pt x="0" y="2911177"/>
                  </a:lnTo>
                  <a:cubicBezTo>
                    <a:pt x="0" y="2979756"/>
                    <a:pt x="55880" y="3035637"/>
                    <a:pt x="124460" y="3035637"/>
                  </a:cubicBezTo>
                  <a:lnTo>
                    <a:pt x="10347758" y="3035637"/>
                  </a:lnTo>
                  <a:cubicBezTo>
                    <a:pt x="10416339" y="3035637"/>
                    <a:pt x="10472218" y="2979756"/>
                    <a:pt x="10472218" y="2911177"/>
                  </a:cubicBezTo>
                  <a:lnTo>
                    <a:pt x="10472218" y="124460"/>
                  </a:lnTo>
                  <a:cubicBezTo>
                    <a:pt x="10472218" y="55880"/>
                    <a:pt x="10416339" y="0"/>
                    <a:pt x="10347758" y="0"/>
                  </a:cubicBezTo>
                  <a:close/>
                </a:path>
              </a:pathLst>
            </a:custGeom>
            <a:solidFill>
              <a:srgbClr val="191919"/>
            </a:solidFill>
          </p:spPr>
        </p:sp>
      </p:grpSp>
      <p:grpSp>
        <p:nvGrpSpPr>
          <p:cNvPr id="16" name="Group 16"/>
          <p:cNvGrpSpPr/>
          <p:nvPr/>
        </p:nvGrpSpPr>
        <p:grpSpPr>
          <a:xfrm>
            <a:off x="4468946" y="3478824"/>
            <a:ext cx="3667436" cy="1075716"/>
            <a:chOff x="0" y="0"/>
            <a:chExt cx="1877221" cy="550618"/>
          </a:xfrm>
        </p:grpSpPr>
        <p:sp>
          <p:nvSpPr>
            <p:cNvPr id="17" name="Freeform 17"/>
            <p:cNvSpPr/>
            <p:nvPr/>
          </p:nvSpPr>
          <p:spPr>
            <a:xfrm>
              <a:off x="92710" y="106680"/>
              <a:ext cx="1773081" cy="431238"/>
            </a:xfrm>
            <a:custGeom>
              <a:avLst/>
              <a:gdLst/>
              <a:ahLst/>
              <a:cxnLst/>
              <a:rect l="l" t="t" r="r" b="b"/>
              <a:pathLst>
                <a:path w="1773081" h="431238">
                  <a:moveTo>
                    <a:pt x="1746411" y="242008"/>
                  </a:moveTo>
                  <a:cubicBezTo>
                    <a:pt x="1746411" y="329638"/>
                    <a:pt x="1670211" y="400758"/>
                    <a:pt x="1588931" y="400758"/>
                  </a:cubicBezTo>
                  <a:lnTo>
                    <a:pt x="66040" y="400758"/>
                  </a:lnTo>
                  <a:cubicBezTo>
                    <a:pt x="43180" y="400758"/>
                    <a:pt x="20320" y="395678"/>
                    <a:pt x="0" y="386788"/>
                  </a:cubicBezTo>
                  <a:cubicBezTo>
                    <a:pt x="26670" y="414728"/>
                    <a:pt x="63500" y="431238"/>
                    <a:pt x="105428" y="431238"/>
                  </a:cubicBezTo>
                  <a:lnTo>
                    <a:pt x="1627031" y="431238"/>
                  </a:lnTo>
                  <a:cubicBezTo>
                    <a:pt x="1707041" y="431238"/>
                    <a:pt x="1773081" y="365198"/>
                    <a:pt x="1773081" y="285188"/>
                  </a:cubicBezTo>
                  <a:lnTo>
                    <a:pt x="1773081" y="95250"/>
                  </a:lnTo>
                  <a:cubicBezTo>
                    <a:pt x="1773081" y="58420"/>
                    <a:pt x="1759111" y="25400"/>
                    <a:pt x="1737521" y="0"/>
                  </a:cubicBezTo>
                  <a:cubicBezTo>
                    <a:pt x="1743871" y="16510"/>
                    <a:pt x="1746411" y="34290"/>
                    <a:pt x="1746411" y="52070"/>
                  </a:cubicBezTo>
                  <a:lnTo>
                    <a:pt x="1746411" y="242008"/>
                  </a:lnTo>
                  <a:lnTo>
                    <a:pt x="1746411" y="242008"/>
                  </a:lnTo>
                  <a:close/>
                </a:path>
              </a:pathLst>
            </a:custGeom>
            <a:solidFill>
              <a:srgbClr val="191919"/>
            </a:solidFill>
          </p:spPr>
        </p:sp>
        <p:sp>
          <p:nvSpPr>
            <p:cNvPr id="18" name="Freeform 18"/>
            <p:cNvSpPr/>
            <p:nvPr/>
          </p:nvSpPr>
          <p:spPr>
            <a:xfrm>
              <a:off x="12700" y="12700"/>
              <a:ext cx="1812451" cy="482038"/>
            </a:xfrm>
            <a:custGeom>
              <a:avLst/>
              <a:gdLst/>
              <a:ahLst/>
              <a:cxnLst/>
              <a:rect l="l" t="t" r="r" b="b"/>
              <a:pathLst>
                <a:path w="1812451" h="482038">
                  <a:moveTo>
                    <a:pt x="146050" y="482038"/>
                  </a:moveTo>
                  <a:lnTo>
                    <a:pt x="1666401" y="482038"/>
                  </a:lnTo>
                  <a:cubicBezTo>
                    <a:pt x="1746411" y="482038"/>
                    <a:pt x="1812451" y="415998"/>
                    <a:pt x="1812451" y="335988"/>
                  </a:cubicBezTo>
                  <a:lnTo>
                    <a:pt x="1812451" y="146050"/>
                  </a:lnTo>
                  <a:cubicBezTo>
                    <a:pt x="1812451" y="66040"/>
                    <a:pt x="1746411" y="0"/>
                    <a:pt x="1666401" y="0"/>
                  </a:cubicBezTo>
                  <a:lnTo>
                    <a:pt x="146050" y="0"/>
                  </a:lnTo>
                  <a:cubicBezTo>
                    <a:pt x="66040" y="0"/>
                    <a:pt x="0" y="66040"/>
                    <a:pt x="0" y="146050"/>
                  </a:cubicBezTo>
                  <a:lnTo>
                    <a:pt x="0" y="335988"/>
                  </a:lnTo>
                  <a:cubicBezTo>
                    <a:pt x="0" y="417268"/>
                    <a:pt x="66040" y="482038"/>
                    <a:pt x="146050" y="482038"/>
                  </a:cubicBezTo>
                  <a:close/>
                </a:path>
              </a:pathLst>
            </a:custGeom>
            <a:solidFill>
              <a:srgbClr val="FFB4DA"/>
            </a:solidFill>
          </p:spPr>
        </p:sp>
        <p:sp>
          <p:nvSpPr>
            <p:cNvPr id="19" name="Freeform 19"/>
            <p:cNvSpPr/>
            <p:nvPr/>
          </p:nvSpPr>
          <p:spPr>
            <a:xfrm>
              <a:off x="0" y="0"/>
              <a:ext cx="1877221" cy="550618"/>
            </a:xfrm>
            <a:custGeom>
              <a:avLst/>
              <a:gdLst/>
              <a:ahLst/>
              <a:cxnLst/>
              <a:rect l="l" t="t" r="r" b="b"/>
              <a:pathLst>
                <a:path w="1877221" h="550618">
                  <a:moveTo>
                    <a:pt x="1813721" y="74930"/>
                  </a:moveTo>
                  <a:cubicBezTo>
                    <a:pt x="1785781" y="30480"/>
                    <a:pt x="1736251" y="0"/>
                    <a:pt x="1679101" y="0"/>
                  </a:cubicBezTo>
                  <a:lnTo>
                    <a:pt x="158750" y="0"/>
                  </a:lnTo>
                  <a:cubicBezTo>
                    <a:pt x="71120" y="0"/>
                    <a:pt x="0" y="71120"/>
                    <a:pt x="0" y="158750"/>
                  </a:cubicBezTo>
                  <a:lnTo>
                    <a:pt x="0" y="348688"/>
                  </a:lnTo>
                  <a:cubicBezTo>
                    <a:pt x="0" y="400758"/>
                    <a:pt x="25400" y="446478"/>
                    <a:pt x="63500" y="475688"/>
                  </a:cubicBezTo>
                  <a:cubicBezTo>
                    <a:pt x="91440" y="520138"/>
                    <a:pt x="140970" y="550618"/>
                    <a:pt x="199609" y="550618"/>
                  </a:cubicBezTo>
                  <a:lnTo>
                    <a:pt x="1718471" y="550618"/>
                  </a:lnTo>
                  <a:cubicBezTo>
                    <a:pt x="1806101" y="550618"/>
                    <a:pt x="1877221" y="479498"/>
                    <a:pt x="1877221" y="391868"/>
                  </a:cubicBezTo>
                  <a:lnTo>
                    <a:pt x="1877221" y="201930"/>
                  </a:lnTo>
                  <a:cubicBezTo>
                    <a:pt x="1877221" y="149860"/>
                    <a:pt x="1851821" y="104140"/>
                    <a:pt x="1813721" y="74930"/>
                  </a:cubicBezTo>
                  <a:close/>
                  <a:moveTo>
                    <a:pt x="12700" y="348688"/>
                  </a:moveTo>
                  <a:lnTo>
                    <a:pt x="12700" y="158750"/>
                  </a:lnTo>
                  <a:cubicBezTo>
                    <a:pt x="12700" y="78740"/>
                    <a:pt x="78740" y="12700"/>
                    <a:pt x="158750" y="12700"/>
                  </a:cubicBezTo>
                  <a:lnTo>
                    <a:pt x="1679101" y="12700"/>
                  </a:lnTo>
                  <a:cubicBezTo>
                    <a:pt x="1759111" y="12700"/>
                    <a:pt x="1825151" y="78740"/>
                    <a:pt x="1825151" y="158750"/>
                  </a:cubicBezTo>
                  <a:lnTo>
                    <a:pt x="1825151" y="348688"/>
                  </a:lnTo>
                  <a:cubicBezTo>
                    <a:pt x="1825151" y="428698"/>
                    <a:pt x="1759111" y="494738"/>
                    <a:pt x="1679101" y="494738"/>
                  </a:cubicBezTo>
                  <a:lnTo>
                    <a:pt x="158750" y="494738"/>
                  </a:lnTo>
                  <a:cubicBezTo>
                    <a:pt x="78740" y="494738"/>
                    <a:pt x="12700" y="429968"/>
                    <a:pt x="12700" y="348688"/>
                  </a:cubicBezTo>
                  <a:close/>
                  <a:moveTo>
                    <a:pt x="1865791" y="391868"/>
                  </a:moveTo>
                  <a:cubicBezTo>
                    <a:pt x="1865791" y="471878"/>
                    <a:pt x="1798481" y="537918"/>
                    <a:pt x="1718471" y="537918"/>
                  </a:cubicBezTo>
                  <a:lnTo>
                    <a:pt x="199609" y="537918"/>
                  </a:lnTo>
                  <a:cubicBezTo>
                    <a:pt x="157480" y="537918"/>
                    <a:pt x="120650" y="521408"/>
                    <a:pt x="93980" y="493468"/>
                  </a:cubicBezTo>
                  <a:cubicBezTo>
                    <a:pt x="114300" y="502358"/>
                    <a:pt x="135890" y="507438"/>
                    <a:pt x="160020" y="507438"/>
                  </a:cubicBezTo>
                  <a:lnTo>
                    <a:pt x="1680371" y="507438"/>
                  </a:lnTo>
                  <a:cubicBezTo>
                    <a:pt x="1768001" y="507438"/>
                    <a:pt x="1839121" y="436318"/>
                    <a:pt x="1839121" y="348688"/>
                  </a:cubicBezTo>
                  <a:lnTo>
                    <a:pt x="1839121" y="158750"/>
                  </a:lnTo>
                  <a:cubicBezTo>
                    <a:pt x="1839121" y="140970"/>
                    <a:pt x="1835311" y="123190"/>
                    <a:pt x="1830231" y="106680"/>
                  </a:cubicBezTo>
                  <a:cubicBezTo>
                    <a:pt x="1851821" y="132080"/>
                    <a:pt x="1865791" y="165100"/>
                    <a:pt x="1865791" y="201930"/>
                  </a:cubicBezTo>
                  <a:lnTo>
                    <a:pt x="1865791" y="391868"/>
                  </a:lnTo>
                  <a:cubicBezTo>
                    <a:pt x="1865791" y="391868"/>
                    <a:pt x="1865791" y="391868"/>
                    <a:pt x="1865791" y="391868"/>
                  </a:cubicBezTo>
                  <a:close/>
                </a:path>
              </a:pathLst>
            </a:custGeom>
            <a:solidFill>
              <a:srgbClr val="191919"/>
            </a:solidFill>
          </p:spPr>
        </p:sp>
      </p:grpSp>
      <p:grpSp>
        <p:nvGrpSpPr>
          <p:cNvPr id="20" name="Group 20"/>
          <p:cNvGrpSpPr/>
          <p:nvPr/>
        </p:nvGrpSpPr>
        <p:grpSpPr>
          <a:xfrm>
            <a:off x="12199663" y="6686292"/>
            <a:ext cx="3667436" cy="1075716"/>
            <a:chOff x="0" y="0"/>
            <a:chExt cx="1877221" cy="550618"/>
          </a:xfrm>
        </p:grpSpPr>
        <p:sp>
          <p:nvSpPr>
            <p:cNvPr id="21" name="Freeform 21"/>
            <p:cNvSpPr/>
            <p:nvPr/>
          </p:nvSpPr>
          <p:spPr>
            <a:xfrm>
              <a:off x="92710" y="106680"/>
              <a:ext cx="1773081" cy="431238"/>
            </a:xfrm>
            <a:custGeom>
              <a:avLst/>
              <a:gdLst/>
              <a:ahLst/>
              <a:cxnLst/>
              <a:rect l="l" t="t" r="r" b="b"/>
              <a:pathLst>
                <a:path w="1773081" h="431238">
                  <a:moveTo>
                    <a:pt x="1746411" y="242008"/>
                  </a:moveTo>
                  <a:cubicBezTo>
                    <a:pt x="1746411" y="329638"/>
                    <a:pt x="1670211" y="400758"/>
                    <a:pt x="1588931" y="400758"/>
                  </a:cubicBezTo>
                  <a:lnTo>
                    <a:pt x="66040" y="400758"/>
                  </a:lnTo>
                  <a:cubicBezTo>
                    <a:pt x="43180" y="400758"/>
                    <a:pt x="20320" y="395678"/>
                    <a:pt x="0" y="386788"/>
                  </a:cubicBezTo>
                  <a:cubicBezTo>
                    <a:pt x="26670" y="414728"/>
                    <a:pt x="63500" y="431238"/>
                    <a:pt x="105428" y="431238"/>
                  </a:cubicBezTo>
                  <a:lnTo>
                    <a:pt x="1627031" y="431238"/>
                  </a:lnTo>
                  <a:cubicBezTo>
                    <a:pt x="1707041" y="431238"/>
                    <a:pt x="1773081" y="365198"/>
                    <a:pt x="1773081" y="285188"/>
                  </a:cubicBezTo>
                  <a:lnTo>
                    <a:pt x="1773081" y="95250"/>
                  </a:lnTo>
                  <a:cubicBezTo>
                    <a:pt x="1773081" y="58420"/>
                    <a:pt x="1759111" y="25400"/>
                    <a:pt x="1737521" y="0"/>
                  </a:cubicBezTo>
                  <a:cubicBezTo>
                    <a:pt x="1743871" y="16510"/>
                    <a:pt x="1746411" y="34290"/>
                    <a:pt x="1746411" y="52070"/>
                  </a:cubicBezTo>
                  <a:lnTo>
                    <a:pt x="1746411" y="242008"/>
                  </a:lnTo>
                  <a:lnTo>
                    <a:pt x="1746411" y="242008"/>
                  </a:lnTo>
                  <a:close/>
                </a:path>
              </a:pathLst>
            </a:custGeom>
            <a:solidFill>
              <a:srgbClr val="191919"/>
            </a:solidFill>
          </p:spPr>
        </p:sp>
        <p:sp>
          <p:nvSpPr>
            <p:cNvPr id="22" name="Freeform 22"/>
            <p:cNvSpPr/>
            <p:nvPr/>
          </p:nvSpPr>
          <p:spPr>
            <a:xfrm>
              <a:off x="12700" y="12700"/>
              <a:ext cx="1812451" cy="482038"/>
            </a:xfrm>
            <a:custGeom>
              <a:avLst/>
              <a:gdLst/>
              <a:ahLst/>
              <a:cxnLst/>
              <a:rect l="l" t="t" r="r" b="b"/>
              <a:pathLst>
                <a:path w="1812451" h="482038">
                  <a:moveTo>
                    <a:pt x="146050" y="482038"/>
                  </a:moveTo>
                  <a:lnTo>
                    <a:pt x="1666401" y="482038"/>
                  </a:lnTo>
                  <a:cubicBezTo>
                    <a:pt x="1746411" y="482038"/>
                    <a:pt x="1812451" y="415998"/>
                    <a:pt x="1812451" y="335988"/>
                  </a:cubicBezTo>
                  <a:lnTo>
                    <a:pt x="1812451" y="146050"/>
                  </a:lnTo>
                  <a:cubicBezTo>
                    <a:pt x="1812451" y="66040"/>
                    <a:pt x="1746411" y="0"/>
                    <a:pt x="1666401" y="0"/>
                  </a:cubicBezTo>
                  <a:lnTo>
                    <a:pt x="146050" y="0"/>
                  </a:lnTo>
                  <a:cubicBezTo>
                    <a:pt x="66040" y="0"/>
                    <a:pt x="0" y="66040"/>
                    <a:pt x="0" y="146050"/>
                  </a:cubicBezTo>
                  <a:lnTo>
                    <a:pt x="0" y="335988"/>
                  </a:lnTo>
                  <a:cubicBezTo>
                    <a:pt x="0" y="417268"/>
                    <a:pt x="66040" y="482038"/>
                    <a:pt x="146050" y="482038"/>
                  </a:cubicBezTo>
                  <a:close/>
                </a:path>
              </a:pathLst>
            </a:custGeom>
            <a:solidFill>
              <a:srgbClr val="DAFAB0"/>
            </a:solidFill>
          </p:spPr>
        </p:sp>
        <p:sp>
          <p:nvSpPr>
            <p:cNvPr id="23" name="Freeform 23"/>
            <p:cNvSpPr/>
            <p:nvPr/>
          </p:nvSpPr>
          <p:spPr>
            <a:xfrm>
              <a:off x="0" y="0"/>
              <a:ext cx="1877221" cy="550618"/>
            </a:xfrm>
            <a:custGeom>
              <a:avLst/>
              <a:gdLst/>
              <a:ahLst/>
              <a:cxnLst/>
              <a:rect l="l" t="t" r="r" b="b"/>
              <a:pathLst>
                <a:path w="1877221" h="550618">
                  <a:moveTo>
                    <a:pt x="1813721" y="74930"/>
                  </a:moveTo>
                  <a:cubicBezTo>
                    <a:pt x="1785781" y="30480"/>
                    <a:pt x="1736251" y="0"/>
                    <a:pt x="1679101" y="0"/>
                  </a:cubicBezTo>
                  <a:lnTo>
                    <a:pt x="158750" y="0"/>
                  </a:lnTo>
                  <a:cubicBezTo>
                    <a:pt x="71120" y="0"/>
                    <a:pt x="0" y="71120"/>
                    <a:pt x="0" y="158750"/>
                  </a:cubicBezTo>
                  <a:lnTo>
                    <a:pt x="0" y="348688"/>
                  </a:lnTo>
                  <a:cubicBezTo>
                    <a:pt x="0" y="400758"/>
                    <a:pt x="25400" y="446478"/>
                    <a:pt x="63500" y="475688"/>
                  </a:cubicBezTo>
                  <a:cubicBezTo>
                    <a:pt x="91440" y="520138"/>
                    <a:pt x="140970" y="550618"/>
                    <a:pt x="199609" y="550618"/>
                  </a:cubicBezTo>
                  <a:lnTo>
                    <a:pt x="1718471" y="550618"/>
                  </a:lnTo>
                  <a:cubicBezTo>
                    <a:pt x="1806101" y="550618"/>
                    <a:pt x="1877221" y="479498"/>
                    <a:pt x="1877221" y="391868"/>
                  </a:cubicBezTo>
                  <a:lnTo>
                    <a:pt x="1877221" y="201930"/>
                  </a:lnTo>
                  <a:cubicBezTo>
                    <a:pt x="1877221" y="149860"/>
                    <a:pt x="1851821" y="104140"/>
                    <a:pt x="1813721" y="74930"/>
                  </a:cubicBezTo>
                  <a:close/>
                  <a:moveTo>
                    <a:pt x="12700" y="348688"/>
                  </a:moveTo>
                  <a:lnTo>
                    <a:pt x="12700" y="158750"/>
                  </a:lnTo>
                  <a:cubicBezTo>
                    <a:pt x="12700" y="78740"/>
                    <a:pt x="78740" y="12700"/>
                    <a:pt x="158750" y="12700"/>
                  </a:cubicBezTo>
                  <a:lnTo>
                    <a:pt x="1679101" y="12700"/>
                  </a:lnTo>
                  <a:cubicBezTo>
                    <a:pt x="1759111" y="12700"/>
                    <a:pt x="1825151" y="78740"/>
                    <a:pt x="1825151" y="158750"/>
                  </a:cubicBezTo>
                  <a:lnTo>
                    <a:pt x="1825151" y="348688"/>
                  </a:lnTo>
                  <a:cubicBezTo>
                    <a:pt x="1825151" y="428698"/>
                    <a:pt x="1759111" y="494738"/>
                    <a:pt x="1679101" y="494738"/>
                  </a:cubicBezTo>
                  <a:lnTo>
                    <a:pt x="158750" y="494738"/>
                  </a:lnTo>
                  <a:cubicBezTo>
                    <a:pt x="78740" y="494738"/>
                    <a:pt x="12700" y="429968"/>
                    <a:pt x="12700" y="348688"/>
                  </a:cubicBezTo>
                  <a:close/>
                  <a:moveTo>
                    <a:pt x="1865791" y="391868"/>
                  </a:moveTo>
                  <a:cubicBezTo>
                    <a:pt x="1865791" y="471878"/>
                    <a:pt x="1798481" y="537918"/>
                    <a:pt x="1718471" y="537918"/>
                  </a:cubicBezTo>
                  <a:lnTo>
                    <a:pt x="199609" y="537918"/>
                  </a:lnTo>
                  <a:cubicBezTo>
                    <a:pt x="157480" y="537918"/>
                    <a:pt x="120650" y="521408"/>
                    <a:pt x="93980" y="493468"/>
                  </a:cubicBezTo>
                  <a:cubicBezTo>
                    <a:pt x="114300" y="502358"/>
                    <a:pt x="135890" y="507438"/>
                    <a:pt x="160020" y="507438"/>
                  </a:cubicBezTo>
                  <a:lnTo>
                    <a:pt x="1680371" y="507438"/>
                  </a:lnTo>
                  <a:cubicBezTo>
                    <a:pt x="1768001" y="507438"/>
                    <a:pt x="1839121" y="436318"/>
                    <a:pt x="1839121" y="348688"/>
                  </a:cubicBezTo>
                  <a:lnTo>
                    <a:pt x="1839121" y="158750"/>
                  </a:lnTo>
                  <a:cubicBezTo>
                    <a:pt x="1839121" y="140970"/>
                    <a:pt x="1835311" y="123190"/>
                    <a:pt x="1830231" y="106680"/>
                  </a:cubicBezTo>
                  <a:cubicBezTo>
                    <a:pt x="1851821" y="132080"/>
                    <a:pt x="1865791" y="165100"/>
                    <a:pt x="1865791" y="201930"/>
                  </a:cubicBezTo>
                  <a:lnTo>
                    <a:pt x="1865791" y="391868"/>
                  </a:lnTo>
                  <a:cubicBezTo>
                    <a:pt x="1865791" y="391868"/>
                    <a:pt x="1865791" y="391868"/>
                    <a:pt x="1865791" y="391868"/>
                  </a:cubicBezTo>
                  <a:close/>
                </a:path>
              </a:pathLst>
            </a:custGeom>
            <a:solidFill>
              <a:srgbClr val="191919"/>
            </a:solidFill>
          </p:spPr>
        </p:sp>
      </p:grpSp>
      <p:grpSp>
        <p:nvGrpSpPr>
          <p:cNvPr id="24" name="Group 24"/>
          <p:cNvGrpSpPr/>
          <p:nvPr/>
        </p:nvGrpSpPr>
        <p:grpSpPr>
          <a:xfrm>
            <a:off x="12521463" y="3478824"/>
            <a:ext cx="3023836" cy="1075716"/>
            <a:chOff x="0" y="0"/>
            <a:chExt cx="1547786" cy="550618"/>
          </a:xfrm>
        </p:grpSpPr>
        <p:sp>
          <p:nvSpPr>
            <p:cNvPr id="25" name="Freeform 25"/>
            <p:cNvSpPr/>
            <p:nvPr/>
          </p:nvSpPr>
          <p:spPr>
            <a:xfrm>
              <a:off x="92710" y="106680"/>
              <a:ext cx="1443646" cy="431238"/>
            </a:xfrm>
            <a:custGeom>
              <a:avLst/>
              <a:gdLst/>
              <a:ahLst/>
              <a:cxnLst/>
              <a:rect l="l" t="t" r="r" b="b"/>
              <a:pathLst>
                <a:path w="1443646" h="431238">
                  <a:moveTo>
                    <a:pt x="1416976" y="242008"/>
                  </a:moveTo>
                  <a:cubicBezTo>
                    <a:pt x="1416976" y="329638"/>
                    <a:pt x="1340776" y="400758"/>
                    <a:pt x="1259496" y="400758"/>
                  </a:cubicBezTo>
                  <a:lnTo>
                    <a:pt x="66040" y="400758"/>
                  </a:lnTo>
                  <a:cubicBezTo>
                    <a:pt x="43180" y="400758"/>
                    <a:pt x="20320" y="395678"/>
                    <a:pt x="0" y="386788"/>
                  </a:cubicBezTo>
                  <a:cubicBezTo>
                    <a:pt x="26670" y="414728"/>
                    <a:pt x="63500" y="431238"/>
                    <a:pt x="103328" y="431238"/>
                  </a:cubicBezTo>
                  <a:lnTo>
                    <a:pt x="1297596" y="431238"/>
                  </a:lnTo>
                  <a:cubicBezTo>
                    <a:pt x="1377606" y="431238"/>
                    <a:pt x="1443646" y="365198"/>
                    <a:pt x="1443646" y="285188"/>
                  </a:cubicBezTo>
                  <a:lnTo>
                    <a:pt x="1443646" y="95250"/>
                  </a:lnTo>
                  <a:cubicBezTo>
                    <a:pt x="1443646" y="58420"/>
                    <a:pt x="1429676" y="25400"/>
                    <a:pt x="1408086" y="0"/>
                  </a:cubicBezTo>
                  <a:cubicBezTo>
                    <a:pt x="1414436" y="16510"/>
                    <a:pt x="1416976" y="34290"/>
                    <a:pt x="1416976" y="52070"/>
                  </a:cubicBezTo>
                  <a:lnTo>
                    <a:pt x="1416976" y="242008"/>
                  </a:lnTo>
                  <a:lnTo>
                    <a:pt x="1416976" y="242008"/>
                  </a:lnTo>
                  <a:close/>
                </a:path>
              </a:pathLst>
            </a:custGeom>
            <a:solidFill>
              <a:srgbClr val="191919"/>
            </a:solidFill>
          </p:spPr>
        </p:sp>
        <p:sp>
          <p:nvSpPr>
            <p:cNvPr id="26" name="Freeform 26"/>
            <p:cNvSpPr/>
            <p:nvPr/>
          </p:nvSpPr>
          <p:spPr>
            <a:xfrm>
              <a:off x="12700" y="12700"/>
              <a:ext cx="1483016" cy="482038"/>
            </a:xfrm>
            <a:custGeom>
              <a:avLst/>
              <a:gdLst/>
              <a:ahLst/>
              <a:cxnLst/>
              <a:rect l="l" t="t" r="r" b="b"/>
              <a:pathLst>
                <a:path w="1483016" h="482038">
                  <a:moveTo>
                    <a:pt x="146050" y="482038"/>
                  </a:moveTo>
                  <a:lnTo>
                    <a:pt x="1336966" y="482038"/>
                  </a:lnTo>
                  <a:cubicBezTo>
                    <a:pt x="1416976" y="482038"/>
                    <a:pt x="1483016" y="415998"/>
                    <a:pt x="1483016" y="335988"/>
                  </a:cubicBezTo>
                  <a:lnTo>
                    <a:pt x="1483016" y="146050"/>
                  </a:lnTo>
                  <a:cubicBezTo>
                    <a:pt x="1483016" y="66040"/>
                    <a:pt x="1416976" y="0"/>
                    <a:pt x="1336966" y="0"/>
                  </a:cubicBezTo>
                  <a:lnTo>
                    <a:pt x="146050" y="0"/>
                  </a:lnTo>
                  <a:cubicBezTo>
                    <a:pt x="66040" y="0"/>
                    <a:pt x="0" y="66040"/>
                    <a:pt x="0" y="146050"/>
                  </a:cubicBezTo>
                  <a:lnTo>
                    <a:pt x="0" y="335988"/>
                  </a:lnTo>
                  <a:cubicBezTo>
                    <a:pt x="0" y="417268"/>
                    <a:pt x="66040" y="482038"/>
                    <a:pt x="146050" y="482038"/>
                  </a:cubicBezTo>
                  <a:close/>
                </a:path>
              </a:pathLst>
            </a:custGeom>
            <a:solidFill>
              <a:srgbClr val="FFFAED"/>
            </a:solidFill>
          </p:spPr>
        </p:sp>
        <p:sp>
          <p:nvSpPr>
            <p:cNvPr id="27" name="Freeform 27"/>
            <p:cNvSpPr/>
            <p:nvPr/>
          </p:nvSpPr>
          <p:spPr>
            <a:xfrm>
              <a:off x="0" y="0"/>
              <a:ext cx="1547786" cy="550618"/>
            </a:xfrm>
            <a:custGeom>
              <a:avLst/>
              <a:gdLst/>
              <a:ahLst/>
              <a:cxnLst/>
              <a:rect l="l" t="t" r="r" b="b"/>
              <a:pathLst>
                <a:path w="1547786" h="550618">
                  <a:moveTo>
                    <a:pt x="1484286" y="74930"/>
                  </a:moveTo>
                  <a:cubicBezTo>
                    <a:pt x="1456346" y="30480"/>
                    <a:pt x="1406816" y="0"/>
                    <a:pt x="1349666" y="0"/>
                  </a:cubicBezTo>
                  <a:lnTo>
                    <a:pt x="158750" y="0"/>
                  </a:lnTo>
                  <a:cubicBezTo>
                    <a:pt x="71120" y="0"/>
                    <a:pt x="0" y="71120"/>
                    <a:pt x="0" y="158750"/>
                  </a:cubicBezTo>
                  <a:lnTo>
                    <a:pt x="0" y="348688"/>
                  </a:lnTo>
                  <a:cubicBezTo>
                    <a:pt x="0" y="400758"/>
                    <a:pt x="25400" y="446478"/>
                    <a:pt x="63500" y="475688"/>
                  </a:cubicBezTo>
                  <a:cubicBezTo>
                    <a:pt x="91440" y="520138"/>
                    <a:pt x="140970" y="550618"/>
                    <a:pt x="197182" y="550618"/>
                  </a:cubicBezTo>
                  <a:lnTo>
                    <a:pt x="1389036" y="550618"/>
                  </a:lnTo>
                  <a:cubicBezTo>
                    <a:pt x="1476666" y="550618"/>
                    <a:pt x="1547786" y="479498"/>
                    <a:pt x="1547786" y="391868"/>
                  </a:cubicBezTo>
                  <a:lnTo>
                    <a:pt x="1547786" y="201930"/>
                  </a:lnTo>
                  <a:cubicBezTo>
                    <a:pt x="1547786" y="149860"/>
                    <a:pt x="1522386" y="104140"/>
                    <a:pt x="1484286" y="74930"/>
                  </a:cubicBezTo>
                  <a:close/>
                  <a:moveTo>
                    <a:pt x="12700" y="348688"/>
                  </a:moveTo>
                  <a:lnTo>
                    <a:pt x="12700" y="158750"/>
                  </a:lnTo>
                  <a:cubicBezTo>
                    <a:pt x="12700" y="78740"/>
                    <a:pt x="78740" y="12700"/>
                    <a:pt x="158750" y="12700"/>
                  </a:cubicBezTo>
                  <a:lnTo>
                    <a:pt x="1349666" y="12700"/>
                  </a:lnTo>
                  <a:cubicBezTo>
                    <a:pt x="1429676" y="12700"/>
                    <a:pt x="1495716" y="78740"/>
                    <a:pt x="1495716" y="158750"/>
                  </a:cubicBezTo>
                  <a:lnTo>
                    <a:pt x="1495716" y="348688"/>
                  </a:lnTo>
                  <a:cubicBezTo>
                    <a:pt x="1495716" y="428698"/>
                    <a:pt x="1429676" y="494738"/>
                    <a:pt x="1349666" y="494738"/>
                  </a:cubicBezTo>
                  <a:lnTo>
                    <a:pt x="158750" y="494738"/>
                  </a:lnTo>
                  <a:cubicBezTo>
                    <a:pt x="78740" y="494738"/>
                    <a:pt x="12700" y="429968"/>
                    <a:pt x="12700" y="348688"/>
                  </a:cubicBezTo>
                  <a:close/>
                  <a:moveTo>
                    <a:pt x="1536356" y="391868"/>
                  </a:moveTo>
                  <a:cubicBezTo>
                    <a:pt x="1536356" y="471878"/>
                    <a:pt x="1469046" y="537918"/>
                    <a:pt x="1389036" y="537918"/>
                  </a:cubicBezTo>
                  <a:lnTo>
                    <a:pt x="197182" y="537918"/>
                  </a:lnTo>
                  <a:cubicBezTo>
                    <a:pt x="157480" y="537918"/>
                    <a:pt x="120650" y="521408"/>
                    <a:pt x="93980" y="493468"/>
                  </a:cubicBezTo>
                  <a:cubicBezTo>
                    <a:pt x="114300" y="502358"/>
                    <a:pt x="135890" y="507438"/>
                    <a:pt x="160020" y="507438"/>
                  </a:cubicBezTo>
                  <a:lnTo>
                    <a:pt x="1350936" y="507438"/>
                  </a:lnTo>
                  <a:cubicBezTo>
                    <a:pt x="1438566" y="507438"/>
                    <a:pt x="1509686" y="436318"/>
                    <a:pt x="1509686" y="348688"/>
                  </a:cubicBezTo>
                  <a:lnTo>
                    <a:pt x="1509686" y="158750"/>
                  </a:lnTo>
                  <a:cubicBezTo>
                    <a:pt x="1509686" y="140970"/>
                    <a:pt x="1505876" y="123190"/>
                    <a:pt x="1500796" y="106680"/>
                  </a:cubicBezTo>
                  <a:cubicBezTo>
                    <a:pt x="1522386" y="132080"/>
                    <a:pt x="1536356" y="165100"/>
                    <a:pt x="1536356" y="201930"/>
                  </a:cubicBezTo>
                  <a:lnTo>
                    <a:pt x="1536356" y="391868"/>
                  </a:lnTo>
                  <a:cubicBezTo>
                    <a:pt x="1536356" y="391868"/>
                    <a:pt x="1536356" y="391868"/>
                    <a:pt x="1536356" y="391868"/>
                  </a:cubicBezTo>
                  <a:close/>
                </a:path>
              </a:pathLst>
            </a:custGeom>
            <a:solidFill>
              <a:srgbClr val="191919"/>
            </a:solidFill>
          </p:spPr>
        </p:sp>
      </p:grpSp>
      <p:grpSp>
        <p:nvGrpSpPr>
          <p:cNvPr id="28" name="Group 28"/>
          <p:cNvGrpSpPr/>
          <p:nvPr/>
        </p:nvGrpSpPr>
        <p:grpSpPr>
          <a:xfrm>
            <a:off x="4790746" y="6686292"/>
            <a:ext cx="3023836" cy="1075716"/>
            <a:chOff x="0" y="0"/>
            <a:chExt cx="1547786" cy="550618"/>
          </a:xfrm>
        </p:grpSpPr>
        <p:sp>
          <p:nvSpPr>
            <p:cNvPr id="29" name="Freeform 29"/>
            <p:cNvSpPr/>
            <p:nvPr/>
          </p:nvSpPr>
          <p:spPr>
            <a:xfrm>
              <a:off x="92710" y="106680"/>
              <a:ext cx="1443646" cy="431238"/>
            </a:xfrm>
            <a:custGeom>
              <a:avLst/>
              <a:gdLst/>
              <a:ahLst/>
              <a:cxnLst/>
              <a:rect l="l" t="t" r="r" b="b"/>
              <a:pathLst>
                <a:path w="1443646" h="431238">
                  <a:moveTo>
                    <a:pt x="1416976" y="242008"/>
                  </a:moveTo>
                  <a:cubicBezTo>
                    <a:pt x="1416976" y="329638"/>
                    <a:pt x="1340776" y="400758"/>
                    <a:pt x="1259496" y="400758"/>
                  </a:cubicBezTo>
                  <a:lnTo>
                    <a:pt x="66040" y="400758"/>
                  </a:lnTo>
                  <a:cubicBezTo>
                    <a:pt x="43180" y="400758"/>
                    <a:pt x="20320" y="395678"/>
                    <a:pt x="0" y="386788"/>
                  </a:cubicBezTo>
                  <a:cubicBezTo>
                    <a:pt x="26670" y="414728"/>
                    <a:pt x="63500" y="431238"/>
                    <a:pt x="103328" y="431238"/>
                  </a:cubicBezTo>
                  <a:lnTo>
                    <a:pt x="1297596" y="431238"/>
                  </a:lnTo>
                  <a:cubicBezTo>
                    <a:pt x="1377606" y="431238"/>
                    <a:pt x="1443646" y="365198"/>
                    <a:pt x="1443646" y="285188"/>
                  </a:cubicBezTo>
                  <a:lnTo>
                    <a:pt x="1443646" y="95250"/>
                  </a:lnTo>
                  <a:cubicBezTo>
                    <a:pt x="1443646" y="58420"/>
                    <a:pt x="1429676" y="25400"/>
                    <a:pt x="1408086" y="0"/>
                  </a:cubicBezTo>
                  <a:cubicBezTo>
                    <a:pt x="1414436" y="16510"/>
                    <a:pt x="1416976" y="34290"/>
                    <a:pt x="1416976" y="52070"/>
                  </a:cubicBezTo>
                  <a:lnTo>
                    <a:pt x="1416976" y="242008"/>
                  </a:lnTo>
                  <a:lnTo>
                    <a:pt x="1416976" y="242008"/>
                  </a:lnTo>
                  <a:close/>
                </a:path>
              </a:pathLst>
            </a:custGeom>
            <a:solidFill>
              <a:srgbClr val="191919"/>
            </a:solidFill>
          </p:spPr>
        </p:sp>
        <p:sp>
          <p:nvSpPr>
            <p:cNvPr id="30" name="Freeform 30"/>
            <p:cNvSpPr/>
            <p:nvPr/>
          </p:nvSpPr>
          <p:spPr>
            <a:xfrm>
              <a:off x="12700" y="12700"/>
              <a:ext cx="1483016" cy="482038"/>
            </a:xfrm>
            <a:custGeom>
              <a:avLst/>
              <a:gdLst/>
              <a:ahLst/>
              <a:cxnLst/>
              <a:rect l="l" t="t" r="r" b="b"/>
              <a:pathLst>
                <a:path w="1483016" h="482038">
                  <a:moveTo>
                    <a:pt x="146050" y="482038"/>
                  </a:moveTo>
                  <a:lnTo>
                    <a:pt x="1336966" y="482038"/>
                  </a:lnTo>
                  <a:cubicBezTo>
                    <a:pt x="1416976" y="482038"/>
                    <a:pt x="1483016" y="415998"/>
                    <a:pt x="1483016" y="335988"/>
                  </a:cubicBezTo>
                  <a:lnTo>
                    <a:pt x="1483016" y="146050"/>
                  </a:lnTo>
                  <a:cubicBezTo>
                    <a:pt x="1483016" y="66040"/>
                    <a:pt x="1416976" y="0"/>
                    <a:pt x="1336966" y="0"/>
                  </a:cubicBezTo>
                  <a:lnTo>
                    <a:pt x="146050" y="0"/>
                  </a:lnTo>
                  <a:cubicBezTo>
                    <a:pt x="66040" y="0"/>
                    <a:pt x="0" y="66040"/>
                    <a:pt x="0" y="146050"/>
                  </a:cubicBezTo>
                  <a:lnTo>
                    <a:pt x="0" y="335988"/>
                  </a:lnTo>
                  <a:cubicBezTo>
                    <a:pt x="0" y="417268"/>
                    <a:pt x="66040" y="482038"/>
                    <a:pt x="146050" y="482038"/>
                  </a:cubicBezTo>
                  <a:close/>
                </a:path>
              </a:pathLst>
            </a:custGeom>
            <a:solidFill>
              <a:srgbClr val="FFF0CA"/>
            </a:solidFill>
          </p:spPr>
        </p:sp>
        <p:sp>
          <p:nvSpPr>
            <p:cNvPr id="31" name="Freeform 31"/>
            <p:cNvSpPr/>
            <p:nvPr/>
          </p:nvSpPr>
          <p:spPr>
            <a:xfrm>
              <a:off x="0" y="0"/>
              <a:ext cx="1547786" cy="550618"/>
            </a:xfrm>
            <a:custGeom>
              <a:avLst/>
              <a:gdLst/>
              <a:ahLst/>
              <a:cxnLst/>
              <a:rect l="l" t="t" r="r" b="b"/>
              <a:pathLst>
                <a:path w="1547786" h="550618">
                  <a:moveTo>
                    <a:pt x="1484286" y="74930"/>
                  </a:moveTo>
                  <a:cubicBezTo>
                    <a:pt x="1456346" y="30480"/>
                    <a:pt x="1406816" y="0"/>
                    <a:pt x="1349666" y="0"/>
                  </a:cubicBezTo>
                  <a:lnTo>
                    <a:pt x="158750" y="0"/>
                  </a:lnTo>
                  <a:cubicBezTo>
                    <a:pt x="71120" y="0"/>
                    <a:pt x="0" y="71120"/>
                    <a:pt x="0" y="158750"/>
                  </a:cubicBezTo>
                  <a:lnTo>
                    <a:pt x="0" y="348688"/>
                  </a:lnTo>
                  <a:cubicBezTo>
                    <a:pt x="0" y="400758"/>
                    <a:pt x="25400" y="446478"/>
                    <a:pt x="63500" y="475688"/>
                  </a:cubicBezTo>
                  <a:cubicBezTo>
                    <a:pt x="91440" y="520138"/>
                    <a:pt x="140970" y="550618"/>
                    <a:pt x="197182" y="550618"/>
                  </a:cubicBezTo>
                  <a:lnTo>
                    <a:pt x="1389036" y="550618"/>
                  </a:lnTo>
                  <a:cubicBezTo>
                    <a:pt x="1476666" y="550618"/>
                    <a:pt x="1547786" y="479498"/>
                    <a:pt x="1547786" y="391868"/>
                  </a:cubicBezTo>
                  <a:lnTo>
                    <a:pt x="1547786" y="201930"/>
                  </a:lnTo>
                  <a:cubicBezTo>
                    <a:pt x="1547786" y="149860"/>
                    <a:pt x="1522386" y="104140"/>
                    <a:pt x="1484286" y="74930"/>
                  </a:cubicBezTo>
                  <a:close/>
                  <a:moveTo>
                    <a:pt x="12700" y="348688"/>
                  </a:moveTo>
                  <a:lnTo>
                    <a:pt x="12700" y="158750"/>
                  </a:lnTo>
                  <a:cubicBezTo>
                    <a:pt x="12700" y="78740"/>
                    <a:pt x="78740" y="12700"/>
                    <a:pt x="158750" y="12700"/>
                  </a:cubicBezTo>
                  <a:lnTo>
                    <a:pt x="1349666" y="12700"/>
                  </a:lnTo>
                  <a:cubicBezTo>
                    <a:pt x="1429676" y="12700"/>
                    <a:pt x="1495716" y="78740"/>
                    <a:pt x="1495716" y="158750"/>
                  </a:cubicBezTo>
                  <a:lnTo>
                    <a:pt x="1495716" y="348688"/>
                  </a:lnTo>
                  <a:cubicBezTo>
                    <a:pt x="1495716" y="428698"/>
                    <a:pt x="1429676" y="494738"/>
                    <a:pt x="1349666" y="494738"/>
                  </a:cubicBezTo>
                  <a:lnTo>
                    <a:pt x="158750" y="494738"/>
                  </a:lnTo>
                  <a:cubicBezTo>
                    <a:pt x="78740" y="494738"/>
                    <a:pt x="12700" y="429968"/>
                    <a:pt x="12700" y="348688"/>
                  </a:cubicBezTo>
                  <a:close/>
                  <a:moveTo>
                    <a:pt x="1536356" y="391868"/>
                  </a:moveTo>
                  <a:cubicBezTo>
                    <a:pt x="1536356" y="471878"/>
                    <a:pt x="1469046" y="537918"/>
                    <a:pt x="1389036" y="537918"/>
                  </a:cubicBezTo>
                  <a:lnTo>
                    <a:pt x="197182" y="537918"/>
                  </a:lnTo>
                  <a:cubicBezTo>
                    <a:pt x="157480" y="537918"/>
                    <a:pt x="120650" y="521408"/>
                    <a:pt x="93980" y="493468"/>
                  </a:cubicBezTo>
                  <a:cubicBezTo>
                    <a:pt x="114300" y="502358"/>
                    <a:pt x="135890" y="507438"/>
                    <a:pt x="160020" y="507438"/>
                  </a:cubicBezTo>
                  <a:lnTo>
                    <a:pt x="1350936" y="507438"/>
                  </a:lnTo>
                  <a:cubicBezTo>
                    <a:pt x="1438566" y="507438"/>
                    <a:pt x="1509686" y="436318"/>
                    <a:pt x="1509686" y="348688"/>
                  </a:cubicBezTo>
                  <a:lnTo>
                    <a:pt x="1509686" y="158750"/>
                  </a:lnTo>
                  <a:cubicBezTo>
                    <a:pt x="1509686" y="140970"/>
                    <a:pt x="1505876" y="123190"/>
                    <a:pt x="1500796" y="106680"/>
                  </a:cubicBezTo>
                  <a:cubicBezTo>
                    <a:pt x="1522386" y="132080"/>
                    <a:pt x="1536356" y="165100"/>
                    <a:pt x="1536356" y="201930"/>
                  </a:cubicBezTo>
                  <a:lnTo>
                    <a:pt x="1536356" y="391868"/>
                  </a:lnTo>
                  <a:cubicBezTo>
                    <a:pt x="1536356" y="391868"/>
                    <a:pt x="1536356" y="391868"/>
                    <a:pt x="1536356" y="391868"/>
                  </a:cubicBezTo>
                  <a:close/>
                </a:path>
              </a:pathLst>
            </a:custGeom>
            <a:solidFill>
              <a:srgbClr val="191919"/>
            </a:solidFill>
          </p:spPr>
        </p:sp>
      </p:grpSp>
      <p:sp>
        <p:nvSpPr>
          <p:cNvPr id="32" name="TextBox 32"/>
          <p:cNvSpPr txBox="1"/>
          <p:nvPr/>
        </p:nvSpPr>
        <p:spPr>
          <a:xfrm>
            <a:off x="5539256" y="1384315"/>
            <a:ext cx="7209488" cy="974640"/>
          </a:xfrm>
          <a:prstGeom prst="rect">
            <a:avLst/>
          </a:prstGeom>
        </p:spPr>
        <p:txBody>
          <a:bodyPr lIns="0" tIns="0" rIns="0" bIns="0" rtlCol="0" anchor="t">
            <a:spAutoFit/>
          </a:bodyPr>
          <a:lstStyle/>
          <a:p>
            <a:pPr algn="ctr">
              <a:lnSpc>
                <a:spcPts val="6799"/>
              </a:lnSpc>
            </a:pPr>
            <a:r>
              <a:rPr lang="en-US" sz="8499">
                <a:solidFill>
                  <a:srgbClr val="191919"/>
                </a:solidFill>
                <a:latin typeface="Bernoru"/>
              </a:rPr>
              <a:t>AGENDA</a:t>
            </a:r>
          </a:p>
        </p:txBody>
      </p:sp>
      <p:sp>
        <p:nvSpPr>
          <p:cNvPr id="33" name="TextBox 33"/>
          <p:cNvSpPr txBox="1"/>
          <p:nvPr/>
        </p:nvSpPr>
        <p:spPr>
          <a:xfrm>
            <a:off x="4645100" y="3817181"/>
            <a:ext cx="3315127" cy="354208"/>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INTRODUCTION</a:t>
            </a:r>
          </a:p>
        </p:txBody>
      </p:sp>
      <p:sp>
        <p:nvSpPr>
          <p:cNvPr id="34" name="TextBox 34"/>
          <p:cNvSpPr txBox="1"/>
          <p:nvPr/>
        </p:nvSpPr>
        <p:spPr>
          <a:xfrm>
            <a:off x="12521463" y="7034163"/>
            <a:ext cx="3023836" cy="354229"/>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LEADERSHIP</a:t>
            </a:r>
          </a:p>
        </p:txBody>
      </p:sp>
      <p:sp>
        <p:nvSpPr>
          <p:cNvPr id="35" name="TextBox 35"/>
          <p:cNvSpPr txBox="1"/>
          <p:nvPr/>
        </p:nvSpPr>
        <p:spPr>
          <a:xfrm>
            <a:off x="12826338" y="3817170"/>
            <a:ext cx="2414087" cy="354229"/>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INNOVATION</a:t>
            </a:r>
          </a:p>
        </p:txBody>
      </p:sp>
      <p:sp>
        <p:nvSpPr>
          <p:cNvPr id="36" name="TextBox 36"/>
          <p:cNvSpPr txBox="1"/>
          <p:nvPr/>
        </p:nvSpPr>
        <p:spPr>
          <a:xfrm>
            <a:off x="5095620" y="7034163"/>
            <a:ext cx="2414087" cy="354229"/>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CREATIVITY</a:t>
            </a:r>
          </a:p>
        </p:txBody>
      </p:sp>
      <p:sp>
        <p:nvSpPr>
          <p:cNvPr id="37" name="TextBox 37"/>
          <p:cNvSpPr txBox="1"/>
          <p:nvPr/>
        </p:nvSpPr>
        <p:spPr>
          <a:xfrm>
            <a:off x="4884143" y="4837803"/>
            <a:ext cx="3636927" cy="733425"/>
          </a:xfrm>
          <a:prstGeom prst="rect">
            <a:avLst/>
          </a:prstGeom>
        </p:spPr>
        <p:txBody>
          <a:bodyPr lIns="0" tIns="0" rIns="0" bIns="0" rtlCol="0" anchor="t">
            <a:spAutoFit/>
          </a:bodyPr>
          <a:lstStyle/>
          <a:p>
            <a:pPr>
              <a:lnSpc>
                <a:spcPts val="2879"/>
              </a:lnSpc>
            </a:pPr>
            <a:r>
              <a:rPr lang="en-US" sz="2400" dirty="0">
                <a:solidFill>
                  <a:srgbClr val="191919"/>
                </a:solidFill>
                <a:latin typeface="Droid Serif"/>
              </a:rPr>
              <a:t>Innovation as Business Advantage at Samsung </a:t>
            </a:r>
          </a:p>
        </p:txBody>
      </p:sp>
      <p:sp>
        <p:nvSpPr>
          <p:cNvPr id="38" name="TextBox 38"/>
          <p:cNvSpPr txBox="1"/>
          <p:nvPr/>
        </p:nvSpPr>
        <p:spPr>
          <a:xfrm>
            <a:off x="12614860" y="7864296"/>
            <a:ext cx="3636927" cy="1095375"/>
          </a:xfrm>
          <a:prstGeom prst="rect">
            <a:avLst/>
          </a:prstGeom>
        </p:spPr>
        <p:txBody>
          <a:bodyPr lIns="0" tIns="0" rIns="0" bIns="0" rtlCol="0" anchor="t">
            <a:spAutoFit/>
          </a:bodyPr>
          <a:lstStyle/>
          <a:p>
            <a:pPr algn="ctr">
              <a:lnSpc>
                <a:spcPts val="2879"/>
              </a:lnSpc>
            </a:pPr>
            <a:r>
              <a:rPr lang="en-US" sz="2400">
                <a:solidFill>
                  <a:srgbClr val="191919"/>
                </a:solidFill>
                <a:latin typeface="Droid Serif"/>
              </a:rPr>
              <a:t>Leadership and Management for Innovation</a:t>
            </a:r>
          </a:p>
        </p:txBody>
      </p:sp>
      <p:sp>
        <p:nvSpPr>
          <p:cNvPr id="39" name="TextBox 39"/>
          <p:cNvSpPr txBox="1"/>
          <p:nvPr/>
        </p:nvSpPr>
        <p:spPr>
          <a:xfrm>
            <a:off x="12614860" y="4656828"/>
            <a:ext cx="3636927" cy="1095375"/>
          </a:xfrm>
          <a:prstGeom prst="rect">
            <a:avLst/>
          </a:prstGeom>
        </p:spPr>
        <p:txBody>
          <a:bodyPr lIns="0" tIns="0" rIns="0" bIns="0" rtlCol="0" anchor="t">
            <a:spAutoFit/>
          </a:bodyPr>
          <a:lstStyle/>
          <a:p>
            <a:pPr algn="ctr">
              <a:lnSpc>
                <a:spcPts val="2879"/>
              </a:lnSpc>
            </a:pPr>
            <a:r>
              <a:rPr lang="en-US" sz="2400">
                <a:solidFill>
                  <a:srgbClr val="191919"/>
                </a:solidFill>
                <a:latin typeface="Droid Serif"/>
              </a:rPr>
              <a:t>Definition, Innovation  Matrix and Models of Innovation</a:t>
            </a:r>
          </a:p>
        </p:txBody>
      </p:sp>
      <p:sp>
        <p:nvSpPr>
          <p:cNvPr id="40" name="TextBox 40"/>
          <p:cNvSpPr txBox="1"/>
          <p:nvPr/>
        </p:nvSpPr>
        <p:spPr>
          <a:xfrm>
            <a:off x="4884143" y="8045271"/>
            <a:ext cx="3636927" cy="733425"/>
          </a:xfrm>
          <a:prstGeom prst="rect">
            <a:avLst/>
          </a:prstGeom>
        </p:spPr>
        <p:txBody>
          <a:bodyPr lIns="0" tIns="0" rIns="0" bIns="0" rtlCol="0" anchor="t">
            <a:spAutoFit/>
          </a:bodyPr>
          <a:lstStyle/>
          <a:p>
            <a:pPr algn="ctr">
              <a:lnSpc>
                <a:spcPts val="2879"/>
              </a:lnSpc>
            </a:pPr>
            <a:r>
              <a:rPr lang="en-US" sz="2400">
                <a:solidFill>
                  <a:srgbClr val="191919"/>
                </a:solidFill>
                <a:latin typeface="Droid Serif"/>
              </a:rPr>
              <a:t>Definitions and Six Thinking Hats </a:t>
            </a:r>
          </a:p>
        </p:txBody>
      </p:sp>
      <p:pic>
        <p:nvPicPr>
          <p:cNvPr id="41" name="Picture 41"/>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9890975" y="4175294"/>
            <a:ext cx="1560161" cy="1554488"/>
          </a:xfrm>
          <a:prstGeom prst="rect">
            <a:avLst/>
          </a:prstGeom>
        </p:spPr>
      </p:pic>
      <p:pic>
        <p:nvPicPr>
          <p:cNvPr id="42" name="Picture 42"/>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096638" y="7321513"/>
            <a:ext cx="1354498" cy="1565071"/>
          </a:xfrm>
          <a:prstGeom prst="rect">
            <a:avLst/>
          </a:prstGeom>
        </p:spPr>
      </p:pic>
      <p:pic>
        <p:nvPicPr>
          <p:cNvPr id="43" name="Picture 43"/>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2211370" y="4346812"/>
            <a:ext cx="1483961" cy="1211452"/>
          </a:xfrm>
          <a:prstGeom prst="rect">
            <a:avLst/>
          </a:prstGeom>
        </p:spPr>
      </p:pic>
      <p:pic>
        <p:nvPicPr>
          <p:cNvPr id="44" name="Picture 44"/>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2164661" y="7386777"/>
            <a:ext cx="1559285" cy="143454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A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323013">
            <a:off x="13103259" y="-1578177"/>
            <a:ext cx="6797678" cy="564825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V="1">
            <a:off x="-2509380" y="6312175"/>
            <a:ext cx="6745050" cy="4991337"/>
          </a:xfrm>
          <a:prstGeom prst="rect">
            <a:avLst/>
          </a:prstGeom>
        </p:spPr>
      </p:pic>
      <p:grpSp>
        <p:nvGrpSpPr>
          <p:cNvPr id="4" name="Group 4"/>
          <p:cNvGrpSpPr/>
          <p:nvPr/>
        </p:nvGrpSpPr>
        <p:grpSpPr>
          <a:xfrm>
            <a:off x="1655034" y="1708069"/>
            <a:ext cx="8004959" cy="6965604"/>
            <a:chOff x="0" y="0"/>
            <a:chExt cx="12029114" cy="10467266"/>
          </a:xfrm>
        </p:grpSpPr>
        <p:sp>
          <p:nvSpPr>
            <p:cNvPr id="5" name="Freeform 5"/>
            <p:cNvSpPr/>
            <p:nvPr/>
          </p:nvSpPr>
          <p:spPr>
            <a:xfrm>
              <a:off x="31750" y="31750"/>
              <a:ext cx="11965614" cy="10403767"/>
            </a:xfrm>
            <a:custGeom>
              <a:avLst/>
              <a:gdLst/>
              <a:ahLst/>
              <a:cxnLst/>
              <a:rect l="l" t="t" r="r" b="b"/>
              <a:pathLst>
                <a:path w="11965614" h="10403767">
                  <a:moveTo>
                    <a:pt x="11872904" y="10403767"/>
                  </a:moveTo>
                  <a:lnTo>
                    <a:pt x="92710" y="10403767"/>
                  </a:lnTo>
                  <a:cubicBezTo>
                    <a:pt x="41910" y="10403767"/>
                    <a:pt x="0" y="10361857"/>
                    <a:pt x="0" y="10311057"/>
                  </a:cubicBezTo>
                  <a:lnTo>
                    <a:pt x="0" y="92710"/>
                  </a:lnTo>
                  <a:cubicBezTo>
                    <a:pt x="0" y="41910"/>
                    <a:pt x="41910" y="0"/>
                    <a:pt x="92710" y="0"/>
                  </a:cubicBezTo>
                  <a:lnTo>
                    <a:pt x="11871634" y="0"/>
                  </a:lnTo>
                  <a:cubicBezTo>
                    <a:pt x="11922434" y="0"/>
                    <a:pt x="11964344" y="41910"/>
                    <a:pt x="11964344" y="92710"/>
                  </a:cubicBezTo>
                  <a:lnTo>
                    <a:pt x="11964344" y="10309786"/>
                  </a:lnTo>
                  <a:cubicBezTo>
                    <a:pt x="11965614" y="10361857"/>
                    <a:pt x="11923704" y="10403767"/>
                    <a:pt x="11872904" y="10403767"/>
                  </a:cubicBezTo>
                  <a:close/>
                </a:path>
              </a:pathLst>
            </a:custGeom>
            <a:solidFill>
              <a:srgbClr val="FFFFFF"/>
            </a:solidFill>
          </p:spPr>
        </p:sp>
        <p:sp>
          <p:nvSpPr>
            <p:cNvPr id="6" name="Freeform 6"/>
            <p:cNvSpPr/>
            <p:nvPr/>
          </p:nvSpPr>
          <p:spPr>
            <a:xfrm>
              <a:off x="0" y="0"/>
              <a:ext cx="12029114" cy="10467267"/>
            </a:xfrm>
            <a:custGeom>
              <a:avLst/>
              <a:gdLst/>
              <a:ahLst/>
              <a:cxnLst/>
              <a:rect l="l" t="t" r="r" b="b"/>
              <a:pathLst>
                <a:path w="12029114" h="10467267">
                  <a:moveTo>
                    <a:pt x="11904654" y="59690"/>
                  </a:moveTo>
                  <a:cubicBezTo>
                    <a:pt x="11940214" y="59690"/>
                    <a:pt x="11969424" y="88900"/>
                    <a:pt x="11969424" y="124460"/>
                  </a:cubicBezTo>
                  <a:lnTo>
                    <a:pt x="11969424" y="10342807"/>
                  </a:lnTo>
                  <a:cubicBezTo>
                    <a:pt x="11969424" y="10378367"/>
                    <a:pt x="11940214" y="10407576"/>
                    <a:pt x="11904654" y="10407576"/>
                  </a:cubicBezTo>
                  <a:lnTo>
                    <a:pt x="124460" y="10407576"/>
                  </a:lnTo>
                  <a:cubicBezTo>
                    <a:pt x="88900" y="10407576"/>
                    <a:pt x="59690" y="10378367"/>
                    <a:pt x="59690" y="10342807"/>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0342807"/>
                  </a:lnTo>
                  <a:cubicBezTo>
                    <a:pt x="0" y="10411386"/>
                    <a:pt x="55880" y="10467267"/>
                    <a:pt x="124460" y="10467267"/>
                  </a:cubicBezTo>
                  <a:lnTo>
                    <a:pt x="11904654" y="10467267"/>
                  </a:lnTo>
                  <a:cubicBezTo>
                    <a:pt x="11973234" y="10467267"/>
                    <a:pt x="12029114" y="10411386"/>
                    <a:pt x="12029114" y="10342807"/>
                  </a:cubicBezTo>
                  <a:lnTo>
                    <a:pt x="12029114" y="124460"/>
                  </a:lnTo>
                  <a:cubicBezTo>
                    <a:pt x="12029114" y="55880"/>
                    <a:pt x="11973234" y="0"/>
                    <a:pt x="11904654" y="0"/>
                  </a:cubicBezTo>
                  <a:close/>
                </a:path>
              </a:pathLst>
            </a:custGeom>
            <a:solidFill>
              <a:srgbClr val="191919"/>
            </a:solidFill>
          </p:spPr>
        </p:sp>
      </p:grpSp>
      <p:grpSp>
        <p:nvGrpSpPr>
          <p:cNvPr id="7" name="Group 7"/>
          <p:cNvGrpSpPr/>
          <p:nvPr/>
        </p:nvGrpSpPr>
        <p:grpSpPr>
          <a:xfrm>
            <a:off x="1655034" y="924750"/>
            <a:ext cx="8004959" cy="1041805"/>
            <a:chOff x="0" y="0"/>
            <a:chExt cx="12029114" cy="1565529"/>
          </a:xfrm>
        </p:grpSpPr>
        <p:sp>
          <p:nvSpPr>
            <p:cNvPr id="8" name="Freeform 8"/>
            <p:cNvSpPr/>
            <p:nvPr/>
          </p:nvSpPr>
          <p:spPr>
            <a:xfrm>
              <a:off x="31750" y="31750"/>
              <a:ext cx="11965614" cy="1502029"/>
            </a:xfrm>
            <a:custGeom>
              <a:avLst/>
              <a:gdLst/>
              <a:ahLst/>
              <a:cxnLst/>
              <a:rect l="l" t="t" r="r" b="b"/>
              <a:pathLst>
                <a:path w="11965614" h="1502029">
                  <a:moveTo>
                    <a:pt x="11872904" y="1502029"/>
                  </a:moveTo>
                  <a:lnTo>
                    <a:pt x="92710" y="1502029"/>
                  </a:lnTo>
                  <a:cubicBezTo>
                    <a:pt x="41910" y="1502029"/>
                    <a:pt x="0" y="1460119"/>
                    <a:pt x="0" y="1409319"/>
                  </a:cubicBezTo>
                  <a:lnTo>
                    <a:pt x="0" y="92710"/>
                  </a:lnTo>
                  <a:cubicBezTo>
                    <a:pt x="0" y="41910"/>
                    <a:pt x="41910" y="0"/>
                    <a:pt x="92710" y="0"/>
                  </a:cubicBezTo>
                  <a:lnTo>
                    <a:pt x="11871634" y="0"/>
                  </a:lnTo>
                  <a:cubicBezTo>
                    <a:pt x="11922434" y="0"/>
                    <a:pt x="11964344" y="41910"/>
                    <a:pt x="11964344" y="92710"/>
                  </a:cubicBezTo>
                  <a:lnTo>
                    <a:pt x="11964344" y="1408049"/>
                  </a:lnTo>
                  <a:cubicBezTo>
                    <a:pt x="11965614" y="1460119"/>
                    <a:pt x="11923704" y="1502029"/>
                    <a:pt x="11872904" y="1502029"/>
                  </a:cubicBezTo>
                  <a:close/>
                </a:path>
              </a:pathLst>
            </a:custGeom>
            <a:solidFill>
              <a:srgbClr val="DAFAB0"/>
            </a:solidFill>
          </p:spPr>
        </p:sp>
        <p:sp>
          <p:nvSpPr>
            <p:cNvPr id="9" name="Freeform 9"/>
            <p:cNvSpPr/>
            <p:nvPr/>
          </p:nvSpPr>
          <p:spPr>
            <a:xfrm>
              <a:off x="0" y="0"/>
              <a:ext cx="12029114" cy="1565529"/>
            </a:xfrm>
            <a:custGeom>
              <a:avLst/>
              <a:gdLst/>
              <a:ahLst/>
              <a:cxnLst/>
              <a:rect l="l" t="t" r="r" b="b"/>
              <a:pathLst>
                <a:path w="12029114" h="1565529">
                  <a:moveTo>
                    <a:pt x="11904654" y="59690"/>
                  </a:moveTo>
                  <a:cubicBezTo>
                    <a:pt x="11940214" y="59690"/>
                    <a:pt x="11969424" y="88900"/>
                    <a:pt x="11969424" y="124460"/>
                  </a:cubicBezTo>
                  <a:lnTo>
                    <a:pt x="11969424" y="1441069"/>
                  </a:lnTo>
                  <a:cubicBezTo>
                    <a:pt x="11969424" y="1476629"/>
                    <a:pt x="11940214" y="1505839"/>
                    <a:pt x="11904654" y="1505839"/>
                  </a:cubicBezTo>
                  <a:lnTo>
                    <a:pt x="124460" y="1505839"/>
                  </a:lnTo>
                  <a:cubicBezTo>
                    <a:pt x="88900" y="1505839"/>
                    <a:pt x="59690" y="1476629"/>
                    <a:pt x="59690" y="1441069"/>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441069"/>
                  </a:lnTo>
                  <a:cubicBezTo>
                    <a:pt x="0" y="1509649"/>
                    <a:pt x="55880" y="1565529"/>
                    <a:pt x="124460" y="1565529"/>
                  </a:cubicBezTo>
                  <a:lnTo>
                    <a:pt x="11904654" y="1565529"/>
                  </a:lnTo>
                  <a:cubicBezTo>
                    <a:pt x="11973234" y="1565529"/>
                    <a:pt x="12029114" y="1509649"/>
                    <a:pt x="12029114" y="1441069"/>
                  </a:cubicBezTo>
                  <a:lnTo>
                    <a:pt x="12029114" y="124460"/>
                  </a:lnTo>
                  <a:cubicBezTo>
                    <a:pt x="12029114" y="55880"/>
                    <a:pt x="11973234" y="0"/>
                    <a:pt x="11904654" y="0"/>
                  </a:cubicBezTo>
                  <a:close/>
                </a:path>
              </a:pathLst>
            </a:custGeom>
            <a:solidFill>
              <a:srgbClr val="191919"/>
            </a:solidFill>
          </p:spPr>
        </p:sp>
      </p:grpSp>
      <p:pic>
        <p:nvPicPr>
          <p:cNvPr id="10" name="Picture 10"/>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088317" y="1245949"/>
            <a:ext cx="405873" cy="405873"/>
          </a:xfrm>
          <a:prstGeom prst="rect">
            <a:avLst/>
          </a:prstGeom>
        </p:spPr>
      </p:pic>
      <p:pic>
        <p:nvPicPr>
          <p:cNvPr id="11" name="Picture 11"/>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2760968" y="1245949"/>
            <a:ext cx="405873" cy="405873"/>
          </a:xfrm>
          <a:prstGeom prst="rect">
            <a:avLst/>
          </a:prstGeom>
        </p:spPr>
      </p:pic>
      <p:pic>
        <p:nvPicPr>
          <p:cNvPr id="12" name="Picture 12"/>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3433618" y="1245949"/>
            <a:ext cx="405873" cy="405873"/>
          </a:xfrm>
          <a:prstGeom prst="rect">
            <a:avLst/>
          </a:prstGeom>
        </p:spPr>
      </p:pic>
      <p:grpSp>
        <p:nvGrpSpPr>
          <p:cNvPr id="13" name="Group 13"/>
          <p:cNvGrpSpPr/>
          <p:nvPr/>
        </p:nvGrpSpPr>
        <p:grpSpPr>
          <a:xfrm>
            <a:off x="11637341" y="2501848"/>
            <a:ext cx="5090875" cy="720606"/>
            <a:chOff x="0" y="0"/>
            <a:chExt cx="7650097" cy="1082860"/>
          </a:xfrm>
        </p:grpSpPr>
        <p:sp>
          <p:nvSpPr>
            <p:cNvPr id="14" name="Freeform 14"/>
            <p:cNvSpPr/>
            <p:nvPr/>
          </p:nvSpPr>
          <p:spPr>
            <a:xfrm>
              <a:off x="31750" y="31750"/>
              <a:ext cx="7586597" cy="1019360"/>
            </a:xfrm>
            <a:custGeom>
              <a:avLst/>
              <a:gdLst/>
              <a:ahLst/>
              <a:cxnLst/>
              <a:rect l="l" t="t" r="r" b="b"/>
              <a:pathLst>
                <a:path w="7586597" h="1019360">
                  <a:moveTo>
                    <a:pt x="7493888" y="1019360"/>
                  </a:moveTo>
                  <a:lnTo>
                    <a:pt x="92710" y="1019360"/>
                  </a:lnTo>
                  <a:cubicBezTo>
                    <a:pt x="41910" y="1019360"/>
                    <a:pt x="0" y="977450"/>
                    <a:pt x="0" y="926650"/>
                  </a:cubicBezTo>
                  <a:lnTo>
                    <a:pt x="0" y="92710"/>
                  </a:lnTo>
                  <a:cubicBezTo>
                    <a:pt x="0" y="41910"/>
                    <a:pt x="41910" y="0"/>
                    <a:pt x="92710" y="0"/>
                  </a:cubicBezTo>
                  <a:lnTo>
                    <a:pt x="7492617" y="0"/>
                  </a:lnTo>
                  <a:cubicBezTo>
                    <a:pt x="7543417" y="0"/>
                    <a:pt x="7585328" y="41910"/>
                    <a:pt x="7585328" y="92710"/>
                  </a:cubicBezTo>
                  <a:lnTo>
                    <a:pt x="7585328" y="925380"/>
                  </a:lnTo>
                  <a:cubicBezTo>
                    <a:pt x="7586597" y="977450"/>
                    <a:pt x="7544688" y="1019360"/>
                    <a:pt x="7493888" y="1019360"/>
                  </a:cubicBezTo>
                  <a:close/>
                </a:path>
              </a:pathLst>
            </a:custGeom>
            <a:solidFill>
              <a:srgbClr val="FFFFFF"/>
            </a:solidFill>
          </p:spPr>
        </p:sp>
        <p:sp>
          <p:nvSpPr>
            <p:cNvPr id="15" name="Freeform 15"/>
            <p:cNvSpPr/>
            <p:nvPr/>
          </p:nvSpPr>
          <p:spPr>
            <a:xfrm>
              <a:off x="0" y="0"/>
              <a:ext cx="7650097" cy="1082860"/>
            </a:xfrm>
            <a:custGeom>
              <a:avLst/>
              <a:gdLst/>
              <a:ahLst/>
              <a:cxnLst/>
              <a:rect l="l" t="t" r="r" b="b"/>
              <a:pathLst>
                <a:path w="7650097" h="1082860">
                  <a:moveTo>
                    <a:pt x="7525638" y="59690"/>
                  </a:moveTo>
                  <a:cubicBezTo>
                    <a:pt x="7561197" y="59690"/>
                    <a:pt x="7590407" y="88900"/>
                    <a:pt x="7590407" y="124460"/>
                  </a:cubicBezTo>
                  <a:lnTo>
                    <a:pt x="7590407" y="958400"/>
                  </a:lnTo>
                  <a:cubicBezTo>
                    <a:pt x="7590407" y="993960"/>
                    <a:pt x="7561197" y="1023170"/>
                    <a:pt x="7525638" y="1023170"/>
                  </a:cubicBezTo>
                  <a:lnTo>
                    <a:pt x="124460" y="1023170"/>
                  </a:lnTo>
                  <a:cubicBezTo>
                    <a:pt x="88900" y="1023170"/>
                    <a:pt x="59690" y="993960"/>
                    <a:pt x="59690" y="958400"/>
                  </a:cubicBezTo>
                  <a:lnTo>
                    <a:pt x="59690" y="124460"/>
                  </a:lnTo>
                  <a:cubicBezTo>
                    <a:pt x="59690" y="88900"/>
                    <a:pt x="88900" y="59690"/>
                    <a:pt x="124460" y="59690"/>
                  </a:cubicBezTo>
                  <a:lnTo>
                    <a:pt x="7525638" y="59690"/>
                  </a:lnTo>
                  <a:moveTo>
                    <a:pt x="7525638" y="0"/>
                  </a:moveTo>
                  <a:lnTo>
                    <a:pt x="124460" y="0"/>
                  </a:lnTo>
                  <a:cubicBezTo>
                    <a:pt x="55880" y="0"/>
                    <a:pt x="0" y="55880"/>
                    <a:pt x="0" y="124460"/>
                  </a:cubicBezTo>
                  <a:lnTo>
                    <a:pt x="0" y="958400"/>
                  </a:lnTo>
                  <a:cubicBezTo>
                    <a:pt x="0" y="1026980"/>
                    <a:pt x="55880" y="1082860"/>
                    <a:pt x="124460" y="1082860"/>
                  </a:cubicBezTo>
                  <a:lnTo>
                    <a:pt x="7525638" y="1082860"/>
                  </a:lnTo>
                  <a:cubicBezTo>
                    <a:pt x="7594217" y="1082860"/>
                    <a:pt x="7650097" y="1026980"/>
                    <a:pt x="7650097" y="958400"/>
                  </a:cubicBezTo>
                  <a:lnTo>
                    <a:pt x="7650097" y="124460"/>
                  </a:lnTo>
                  <a:cubicBezTo>
                    <a:pt x="7650097" y="55880"/>
                    <a:pt x="7594217" y="0"/>
                    <a:pt x="7525638" y="0"/>
                  </a:cubicBezTo>
                  <a:close/>
                </a:path>
              </a:pathLst>
            </a:custGeom>
            <a:solidFill>
              <a:srgbClr val="191919"/>
            </a:solidFill>
          </p:spPr>
        </p:sp>
      </p:grpSp>
      <p:grpSp>
        <p:nvGrpSpPr>
          <p:cNvPr id="16" name="Group 16"/>
          <p:cNvGrpSpPr>
            <a:grpSpLocks noChangeAspect="1"/>
          </p:cNvGrpSpPr>
          <p:nvPr/>
        </p:nvGrpSpPr>
        <p:grpSpPr>
          <a:xfrm>
            <a:off x="11637341" y="3158150"/>
            <a:ext cx="5090875" cy="6100150"/>
            <a:chOff x="0" y="0"/>
            <a:chExt cx="3632200" cy="4352290"/>
          </a:xfrm>
        </p:grpSpPr>
        <p:sp>
          <p:nvSpPr>
            <p:cNvPr id="17" name="Freeform 17"/>
            <p:cNvSpPr/>
            <p:nvPr/>
          </p:nvSpPr>
          <p:spPr>
            <a:xfrm>
              <a:off x="15240" y="15240"/>
              <a:ext cx="3600450" cy="4320540"/>
            </a:xfrm>
            <a:custGeom>
              <a:avLst/>
              <a:gdLst/>
              <a:ahLst/>
              <a:cxnLst/>
              <a:rect l="l" t="t" r="r" b="b"/>
              <a:pathLst>
                <a:path w="3600450" h="4320540">
                  <a:moveTo>
                    <a:pt x="0" y="0"/>
                  </a:moveTo>
                  <a:lnTo>
                    <a:pt x="3600450" y="0"/>
                  </a:lnTo>
                  <a:lnTo>
                    <a:pt x="3600450" y="4320540"/>
                  </a:lnTo>
                  <a:lnTo>
                    <a:pt x="0" y="4320540"/>
                  </a:lnTo>
                  <a:close/>
                </a:path>
              </a:pathLst>
            </a:custGeom>
            <a:blipFill>
              <a:blip r:embed="rId12"/>
              <a:stretch>
                <a:fillRect l="-9999" r="-9999"/>
              </a:stretch>
            </a:blipFill>
          </p:spPr>
        </p:sp>
        <p:sp>
          <p:nvSpPr>
            <p:cNvPr id="18" name="Freeform 18"/>
            <p:cNvSpPr/>
            <p:nvPr/>
          </p:nvSpPr>
          <p:spPr>
            <a:xfrm>
              <a:off x="0" y="0"/>
              <a:ext cx="3632200" cy="4352290"/>
            </a:xfrm>
            <a:custGeom>
              <a:avLst/>
              <a:gdLst/>
              <a:ahLst/>
              <a:cxnLst/>
              <a:rect l="l" t="t" r="r" b="b"/>
              <a:pathLst>
                <a:path w="3632200" h="4352290">
                  <a:moveTo>
                    <a:pt x="3632200" y="4352290"/>
                  </a:moveTo>
                  <a:lnTo>
                    <a:pt x="0" y="4352290"/>
                  </a:lnTo>
                  <a:lnTo>
                    <a:pt x="0" y="0"/>
                  </a:lnTo>
                  <a:lnTo>
                    <a:pt x="3632200" y="0"/>
                  </a:lnTo>
                  <a:lnTo>
                    <a:pt x="3632200" y="4352290"/>
                  </a:lnTo>
                  <a:close/>
                  <a:moveTo>
                    <a:pt x="31750" y="4320540"/>
                  </a:moveTo>
                  <a:lnTo>
                    <a:pt x="3600450" y="4320540"/>
                  </a:lnTo>
                  <a:lnTo>
                    <a:pt x="3600450" y="31750"/>
                  </a:lnTo>
                  <a:lnTo>
                    <a:pt x="31750" y="31750"/>
                  </a:lnTo>
                  <a:lnTo>
                    <a:pt x="31750" y="4320540"/>
                  </a:lnTo>
                  <a:close/>
                </a:path>
              </a:pathLst>
            </a:custGeom>
            <a:solidFill>
              <a:srgbClr val="191919"/>
            </a:solidFill>
          </p:spPr>
        </p:sp>
      </p:grpSp>
      <p:pic>
        <p:nvPicPr>
          <p:cNvPr id="19" name="Picture 19"/>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943116" y="2700632"/>
            <a:ext cx="303989" cy="303989"/>
          </a:xfrm>
          <a:prstGeom prst="rect">
            <a:avLst/>
          </a:prstGeom>
        </p:spPr>
      </p:pic>
      <p:pic>
        <p:nvPicPr>
          <p:cNvPr id="20" name="Picture 20"/>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2446915" y="2700632"/>
            <a:ext cx="303989" cy="303989"/>
          </a:xfrm>
          <a:prstGeom prst="rect">
            <a:avLst/>
          </a:prstGeom>
        </p:spPr>
      </p:pic>
      <p:pic>
        <p:nvPicPr>
          <p:cNvPr id="21" name="Picture 21"/>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2950715" y="2700632"/>
            <a:ext cx="303989" cy="303989"/>
          </a:xfrm>
          <a:prstGeom prst="rect">
            <a:avLst/>
          </a:prstGeom>
        </p:spPr>
      </p:pic>
      <p:pic>
        <p:nvPicPr>
          <p:cNvPr id="22" name="Picture 22"/>
          <p:cNvPicPr>
            <a:picLocks noChangeAspect="1"/>
          </p:cNvPicPr>
          <p:nvPr/>
        </p:nvPicPr>
        <p:blipFill>
          <a:blip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rcRect l="33729"/>
          <a:stretch>
            <a:fillRect/>
          </a:stretch>
        </p:blipFill>
        <p:spPr>
          <a:xfrm>
            <a:off x="9059321" y="3487193"/>
            <a:ext cx="3035790" cy="704312"/>
          </a:xfrm>
          <a:prstGeom prst="rect">
            <a:avLst/>
          </a:prstGeom>
        </p:spPr>
      </p:pic>
      <p:pic>
        <p:nvPicPr>
          <p:cNvPr id="23" name="Picture 23"/>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10519294" y="7620199"/>
            <a:ext cx="2236095" cy="1825467"/>
          </a:xfrm>
          <a:prstGeom prst="rect">
            <a:avLst/>
          </a:prstGeom>
        </p:spPr>
      </p:pic>
      <p:sp>
        <p:nvSpPr>
          <p:cNvPr id="24" name="TextBox 24"/>
          <p:cNvSpPr txBox="1"/>
          <p:nvPr/>
        </p:nvSpPr>
        <p:spPr>
          <a:xfrm>
            <a:off x="2760968" y="3271342"/>
            <a:ext cx="6298353" cy="631726"/>
          </a:xfrm>
          <a:prstGeom prst="rect">
            <a:avLst/>
          </a:prstGeom>
        </p:spPr>
        <p:txBody>
          <a:bodyPr lIns="0" tIns="0" rIns="0" bIns="0" rtlCol="0" anchor="t">
            <a:spAutoFit/>
          </a:bodyPr>
          <a:lstStyle/>
          <a:p>
            <a:pPr>
              <a:lnSpc>
                <a:spcPts val="4400"/>
              </a:lnSpc>
            </a:pPr>
            <a:r>
              <a:rPr lang="en-US" sz="5500">
                <a:solidFill>
                  <a:srgbClr val="191919"/>
                </a:solidFill>
                <a:latin typeface="Bernoru"/>
              </a:rPr>
              <a:t>INTRODUCTION</a:t>
            </a:r>
          </a:p>
        </p:txBody>
      </p:sp>
      <p:sp>
        <p:nvSpPr>
          <p:cNvPr id="25" name="TextBox 25"/>
          <p:cNvSpPr txBox="1"/>
          <p:nvPr/>
        </p:nvSpPr>
        <p:spPr>
          <a:xfrm>
            <a:off x="2760968" y="4342912"/>
            <a:ext cx="5784738" cy="4079002"/>
          </a:xfrm>
          <a:prstGeom prst="rect">
            <a:avLst/>
          </a:prstGeom>
        </p:spPr>
        <p:txBody>
          <a:bodyPr lIns="0" tIns="0" rIns="0" bIns="0" rtlCol="0" anchor="t">
            <a:spAutoFit/>
          </a:bodyPr>
          <a:lstStyle/>
          <a:p>
            <a:pPr algn="ctr">
              <a:lnSpc>
                <a:spcPts val="3249"/>
              </a:lnSpc>
            </a:pPr>
            <a:r>
              <a:rPr lang="en-US" sz="2499" dirty="0">
                <a:solidFill>
                  <a:srgbClr val="191919"/>
                </a:solidFill>
                <a:latin typeface="Droid Serif"/>
              </a:rPr>
              <a:t>The presentation represents a personal reflection over creativity and innovation and how these aspects can provide competitive advantage for businesses that are using them. The example used for the presentation will be Samsung and their foldable phones.  The presentation will use Gibbs' Reflective Cycle</a:t>
            </a:r>
            <a:r>
              <a:rPr lang="en-US" sz="2499">
                <a:solidFill>
                  <a:srgbClr val="191919"/>
                </a:solidFill>
                <a:latin typeface="Droid Serif"/>
              </a:rPr>
              <a:t>.   </a:t>
            </a:r>
            <a:endParaRPr lang="en-US" sz="2499" dirty="0">
              <a:solidFill>
                <a:srgbClr val="191919"/>
              </a:solidFill>
              <a:latin typeface="Droid Serif"/>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474524" flipH="1" flipV="1">
            <a:off x="-2379959" y="-2492990"/>
            <a:ext cx="5062987" cy="595009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flipV="1">
            <a:off x="16352680" y="6880353"/>
            <a:ext cx="5560541" cy="4114800"/>
          </a:xfrm>
          <a:prstGeom prst="rect">
            <a:avLst/>
          </a:prstGeom>
        </p:spPr>
      </p:pic>
      <p:grpSp>
        <p:nvGrpSpPr>
          <p:cNvPr id="4" name="Group 4"/>
          <p:cNvGrpSpPr/>
          <p:nvPr/>
        </p:nvGrpSpPr>
        <p:grpSpPr>
          <a:xfrm>
            <a:off x="10202458" y="1402823"/>
            <a:ext cx="6415515" cy="1237845"/>
            <a:chOff x="0" y="0"/>
            <a:chExt cx="3283857" cy="633606"/>
          </a:xfrm>
        </p:grpSpPr>
        <p:sp>
          <p:nvSpPr>
            <p:cNvPr id="5" name="Freeform 5"/>
            <p:cNvSpPr/>
            <p:nvPr/>
          </p:nvSpPr>
          <p:spPr>
            <a:xfrm>
              <a:off x="92710" y="106680"/>
              <a:ext cx="3179717" cy="514226"/>
            </a:xfrm>
            <a:custGeom>
              <a:avLst/>
              <a:gdLst/>
              <a:ahLst/>
              <a:cxnLst/>
              <a:rect l="l" t="t" r="r" b="b"/>
              <a:pathLst>
                <a:path w="3179717" h="514226">
                  <a:moveTo>
                    <a:pt x="3153047" y="324996"/>
                  </a:moveTo>
                  <a:cubicBezTo>
                    <a:pt x="3153047" y="412626"/>
                    <a:pt x="3076847" y="483746"/>
                    <a:pt x="2995567" y="483746"/>
                  </a:cubicBezTo>
                  <a:lnTo>
                    <a:pt x="66040" y="483746"/>
                  </a:lnTo>
                  <a:cubicBezTo>
                    <a:pt x="43180" y="483746"/>
                    <a:pt x="20320" y="478666"/>
                    <a:pt x="0" y="469776"/>
                  </a:cubicBezTo>
                  <a:cubicBezTo>
                    <a:pt x="26670" y="497716"/>
                    <a:pt x="63500" y="514226"/>
                    <a:pt x="114393" y="514226"/>
                  </a:cubicBezTo>
                  <a:lnTo>
                    <a:pt x="3033667" y="514226"/>
                  </a:lnTo>
                  <a:cubicBezTo>
                    <a:pt x="3113677" y="514226"/>
                    <a:pt x="3179717" y="448186"/>
                    <a:pt x="3179717" y="368176"/>
                  </a:cubicBezTo>
                  <a:lnTo>
                    <a:pt x="3179717" y="95250"/>
                  </a:lnTo>
                  <a:cubicBezTo>
                    <a:pt x="3179717" y="58420"/>
                    <a:pt x="3165747" y="25400"/>
                    <a:pt x="3144157" y="0"/>
                  </a:cubicBezTo>
                  <a:cubicBezTo>
                    <a:pt x="3150507" y="16510"/>
                    <a:pt x="3153048" y="34290"/>
                    <a:pt x="3153048" y="52070"/>
                  </a:cubicBezTo>
                  <a:lnTo>
                    <a:pt x="3153048" y="324996"/>
                  </a:lnTo>
                  <a:lnTo>
                    <a:pt x="3153047" y="324996"/>
                  </a:lnTo>
                  <a:close/>
                </a:path>
              </a:pathLst>
            </a:custGeom>
            <a:solidFill>
              <a:srgbClr val="191919"/>
            </a:solidFill>
          </p:spPr>
        </p:sp>
        <p:sp>
          <p:nvSpPr>
            <p:cNvPr id="6" name="Freeform 6"/>
            <p:cNvSpPr/>
            <p:nvPr/>
          </p:nvSpPr>
          <p:spPr>
            <a:xfrm>
              <a:off x="12700" y="12700"/>
              <a:ext cx="3219087" cy="565026"/>
            </a:xfrm>
            <a:custGeom>
              <a:avLst/>
              <a:gdLst/>
              <a:ahLst/>
              <a:cxnLst/>
              <a:rect l="l" t="t" r="r" b="b"/>
              <a:pathLst>
                <a:path w="3219087" h="565026">
                  <a:moveTo>
                    <a:pt x="146050" y="565026"/>
                  </a:moveTo>
                  <a:lnTo>
                    <a:pt x="3073037" y="565026"/>
                  </a:lnTo>
                  <a:cubicBezTo>
                    <a:pt x="3153047" y="565026"/>
                    <a:pt x="3219087" y="498986"/>
                    <a:pt x="3219087" y="418976"/>
                  </a:cubicBezTo>
                  <a:lnTo>
                    <a:pt x="3219087" y="146050"/>
                  </a:lnTo>
                  <a:cubicBezTo>
                    <a:pt x="3219087" y="66040"/>
                    <a:pt x="3153047" y="0"/>
                    <a:pt x="3073037" y="0"/>
                  </a:cubicBezTo>
                  <a:lnTo>
                    <a:pt x="146050" y="0"/>
                  </a:lnTo>
                  <a:cubicBezTo>
                    <a:pt x="66040" y="0"/>
                    <a:pt x="0" y="66040"/>
                    <a:pt x="0" y="146050"/>
                  </a:cubicBezTo>
                  <a:lnTo>
                    <a:pt x="0" y="418976"/>
                  </a:lnTo>
                  <a:cubicBezTo>
                    <a:pt x="0" y="500256"/>
                    <a:pt x="66040" y="565026"/>
                    <a:pt x="146050" y="565026"/>
                  </a:cubicBezTo>
                  <a:close/>
                </a:path>
              </a:pathLst>
            </a:custGeom>
            <a:solidFill>
              <a:srgbClr val="FFFAED"/>
            </a:solidFill>
          </p:spPr>
        </p:sp>
        <p:sp>
          <p:nvSpPr>
            <p:cNvPr id="7" name="Freeform 7"/>
            <p:cNvSpPr/>
            <p:nvPr/>
          </p:nvSpPr>
          <p:spPr>
            <a:xfrm>
              <a:off x="0" y="0"/>
              <a:ext cx="3283858" cy="633606"/>
            </a:xfrm>
            <a:custGeom>
              <a:avLst/>
              <a:gdLst/>
              <a:ahLst/>
              <a:cxnLst/>
              <a:rect l="l" t="t" r="r" b="b"/>
              <a:pathLst>
                <a:path w="3283858" h="633606">
                  <a:moveTo>
                    <a:pt x="3220358" y="74930"/>
                  </a:moveTo>
                  <a:cubicBezTo>
                    <a:pt x="3192418" y="30480"/>
                    <a:pt x="3142887" y="0"/>
                    <a:pt x="3085737" y="0"/>
                  </a:cubicBezTo>
                  <a:lnTo>
                    <a:pt x="158750" y="0"/>
                  </a:lnTo>
                  <a:cubicBezTo>
                    <a:pt x="71120" y="0"/>
                    <a:pt x="0" y="71120"/>
                    <a:pt x="0" y="158750"/>
                  </a:cubicBezTo>
                  <a:lnTo>
                    <a:pt x="0" y="431676"/>
                  </a:lnTo>
                  <a:cubicBezTo>
                    <a:pt x="0" y="483746"/>
                    <a:pt x="25400" y="529466"/>
                    <a:pt x="63500" y="558676"/>
                  </a:cubicBezTo>
                  <a:cubicBezTo>
                    <a:pt x="91440" y="603126"/>
                    <a:pt x="140970" y="633606"/>
                    <a:pt x="209973" y="633606"/>
                  </a:cubicBezTo>
                  <a:lnTo>
                    <a:pt x="3125108" y="633606"/>
                  </a:lnTo>
                  <a:cubicBezTo>
                    <a:pt x="3212738" y="633606"/>
                    <a:pt x="3283858" y="562486"/>
                    <a:pt x="3283858" y="474856"/>
                  </a:cubicBezTo>
                  <a:lnTo>
                    <a:pt x="3283858" y="201930"/>
                  </a:lnTo>
                  <a:cubicBezTo>
                    <a:pt x="3283857" y="149860"/>
                    <a:pt x="3258457" y="104140"/>
                    <a:pt x="3220358" y="74930"/>
                  </a:cubicBezTo>
                  <a:close/>
                  <a:moveTo>
                    <a:pt x="12700" y="431676"/>
                  </a:moveTo>
                  <a:lnTo>
                    <a:pt x="12700" y="158750"/>
                  </a:lnTo>
                  <a:cubicBezTo>
                    <a:pt x="12700" y="78740"/>
                    <a:pt x="78740" y="12700"/>
                    <a:pt x="158750" y="12700"/>
                  </a:cubicBezTo>
                  <a:lnTo>
                    <a:pt x="3085737" y="12700"/>
                  </a:lnTo>
                  <a:cubicBezTo>
                    <a:pt x="3165747" y="12700"/>
                    <a:pt x="3231787" y="78740"/>
                    <a:pt x="3231787" y="158750"/>
                  </a:cubicBezTo>
                  <a:lnTo>
                    <a:pt x="3231787" y="431676"/>
                  </a:lnTo>
                  <a:cubicBezTo>
                    <a:pt x="3231787" y="511686"/>
                    <a:pt x="3165747" y="577726"/>
                    <a:pt x="3085737" y="577726"/>
                  </a:cubicBezTo>
                  <a:lnTo>
                    <a:pt x="158750" y="577726"/>
                  </a:lnTo>
                  <a:cubicBezTo>
                    <a:pt x="78740" y="577726"/>
                    <a:pt x="12700" y="512956"/>
                    <a:pt x="12700" y="431676"/>
                  </a:cubicBezTo>
                  <a:close/>
                  <a:moveTo>
                    <a:pt x="3272427" y="474856"/>
                  </a:moveTo>
                  <a:cubicBezTo>
                    <a:pt x="3272427" y="554866"/>
                    <a:pt x="3205118" y="620906"/>
                    <a:pt x="3125108" y="620906"/>
                  </a:cubicBezTo>
                  <a:lnTo>
                    <a:pt x="209973" y="620906"/>
                  </a:lnTo>
                  <a:cubicBezTo>
                    <a:pt x="157480" y="620906"/>
                    <a:pt x="120650" y="604396"/>
                    <a:pt x="93980" y="576456"/>
                  </a:cubicBezTo>
                  <a:cubicBezTo>
                    <a:pt x="114300" y="585346"/>
                    <a:pt x="135890" y="590426"/>
                    <a:pt x="160020" y="590426"/>
                  </a:cubicBezTo>
                  <a:lnTo>
                    <a:pt x="3087008" y="590426"/>
                  </a:lnTo>
                  <a:cubicBezTo>
                    <a:pt x="3174638" y="590426"/>
                    <a:pt x="3245758" y="519306"/>
                    <a:pt x="3245758" y="431676"/>
                  </a:cubicBezTo>
                  <a:lnTo>
                    <a:pt x="3245758" y="158750"/>
                  </a:lnTo>
                  <a:cubicBezTo>
                    <a:pt x="3245758" y="140970"/>
                    <a:pt x="3241947" y="123190"/>
                    <a:pt x="3236868" y="106680"/>
                  </a:cubicBezTo>
                  <a:cubicBezTo>
                    <a:pt x="3258458" y="132080"/>
                    <a:pt x="3272427" y="165100"/>
                    <a:pt x="3272427" y="201930"/>
                  </a:cubicBezTo>
                  <a:lnTo>
                    <a:pt x="3272427" y="474856"/>
                  </a:lnTo>
                  <a:cubicBezTo>
                    <a:pt x="3272427" y="474856"/>
                    <a:pt x="3272427" y="474856"/>
                    <a:pt x="3272427" y="474856"/>
                  </a:cubicBezTo>
                  <a:close/>
                </a:path>
              </a:pathLst>
            </a:custGeom>
            <a:solidFill>
              <a:srgbClr val="191919"/>
            </a:solidFill>
          </p:spPr>
        </p:sp>
      </p:grpSp>
      <p:grpSp>
        <p:nvGrpSpPr>
          <p:cNvPr id="8" name="Group 8"/>
          <p:cNvGrpSpPr/>
          <p:nvPr/>
        </p:nvGrpSpPr>
        <p:grpSpPr>
          <a:xfrm>
            <a:off x="2145295" y="5786206"/>
            <a:ext cx="6415515" cy="1237845"/>
            <a:chOff x="0" y="0"/>
            <a:chExt cx="3283857" cy="633606"/>
          </a:xfrm>
        </p:grpSpPr>
        <p:sp>
          <p:nvSpPr>
            <p:cNvPr id="9" name="Freeform 9"/>
            <p:cNvSpPr/>
            <p:nvPr/>
          </p:nvSpPr>
          <p:spPr>
            <a:xfrm>
              <a:off x="92710" y="106680"/>
              <a:ext cx="3179717" cy="514226"/>
            </a:xfrm>
            <a:custGeom>
              <a:avLst/>
              <a:gdLst/>
              <a:ahLst/>
              <a:cxnLst/>
              <a:rect l="l" t="t" r="r" b="b"/>
              <a:pathLst>
                <a:path w="3179717" h="514226">
                  <a:moveTo>
                    <a:pt x="3153047" y="324996"/>
                  </a:moveTo>
                  <a:cubicBezTo>
                    <a:pt x="3153047" y="412626"/>
                    <a:pt x="3076847" y="483746"/>
                    <a:pt x="2995567" y="483746"/>
                  </a:cubicBezTo>
                  <a:lnTo>
                    <a:pt x="66040" y="483746"/>
                  </a:lnTo>
                  <a:cubicBezTo>
                    <a:pt x="43180" y="483746"/>
                    <a:pt x="20320" y="478666"/>
                    <a:pt x="0" y="469776"/>
                  </a:cubicBezTo>
                  <a:cubicBezTo>
                    <a:pt x="26670" y="497716"/>
                    <a:pt x="63500" y="514226"/>
                    <a:pt x="114393" y="514226"/>
                  </a:cubicBezTo>
                  <a:lnTo>
                    <a:pt x="3033667" y="514226"/>
                  </a:lnTo>
                  <a:cubicBezTo>
                    <a:pt x="3113677" y="514226"/>
                    <a:pt x="3179717" y="448186"/>
                    <a:pt x="3179717" y="368176"/>
                  </a:cubicBezTo>
                  <a:lnTo>
                    <a:pt x="3179717" y="95250"/>
                  </a:lnTo>
                  <a:cubicBezTo>
                    <a:pt x="3179717" y="58420"/>
                    <a:pt x="3165747" y="25400"/>
                    <a:pt x="3144157" y="0"/>
                  </a:cubicBezTo>
                  <a:cubicBezTo>
                    <a:pt x="3150507" y="16510"/>
                    <a:pt x="3153048" y="34290"/>
                    <a:pt x="3153048" y="52070"/>
                  </a:cubicBezTo>
                  <a:lnTo>
                    <a:pt x="3153048" y="324996"/>
                  </a:lnTo>
                  <a:lnTo>
                    <a:pt x="3153047" y="324996"/>
                  </a:lnTo>
                  <a:close/>
                </a:path>
              </a:pathLst>
            </a:custGeom>
            <a:solidFill>
              <a:srgbClr val="191919"/>
            </a:solidFill>
          </p:spPr>
        </p:sp>
        <p:sp>
          <p:nvSpPr>
            <p:cNvPr id="10" name="Freeform 10"/>
            <p:cNvSpPr/>
            <p:nvPr/>
          </p:nvSpPr>
          <p:spPr>
            <a:xfrm>
              <a:off x="12700" y="12700"/>
              <a:ext cx="3219087" cy="565026"/>
            </a:xfrm>
            <a:custGeom>
              <a:avLst/>
              <a:gdLst/>
              <a:ahLst/>
              <a:cxnLst/>
              <a:rect l="l" t="t" r="r" b="b"/>
              <a:pathLst>
                <a:path w="3219087" h="565026">
                  <a:moveTo>
                    <a:pt x="146050" y="565026"/>
                  </a:moveTo>
                  <a:lnTo>
                    <a:pt x="3073037" y="565026"/>
                  </a:lnTo>
                  <a:cubicBezTo>
                    <a:pt x="3153047" y="565026"/>
                    <a:pt x="3219087" y="498986"/>
                    <a:pt x="3219087" y="418976"/>
                  </a:cubicBezTo>
                  <a:lnTo>
                    <a:pt x="3219087" y="146050"/>
                  </a:lnTo>
                  <a:cubicBezTo>
                    <a:pt x="3219087" y="66040"/>
                    <a:pt x="3153047" y="0"/>
                    <a:pt x="3073037" y="0"/>
                  </a:cubicBezTo>
                  <a:lnTo>
                    <a:pt x="146050" y="0"/>
                  </a:lnTo>
                  <a:cubicBezTo>
                    <a:pt x="66040" y="0"/>
                    <a:pt x="0" y="66040"/>
                    <a:pt x="0" y="146050"/>
                  </a:cubicBezTo>
                  <a:lnTo>
                    <a:pt x="0" y="418976"/>
                  </a:lnTo>
                  <a:cubicBezTo>
                    <a:pt x="0" y="500256"/>
                    <a:pt x="66040" y="565026"/>
                    <a:pt x="146050" y="565026"/>
                  </a:cubicBezTo>
                  <a:close/>
                </a:path>
              </a:pathLst>
            </a:custGeom>
            <a:solidFill>
              <a:srgbClr val="FFFAED"/>
            </a:solidFill>
          </p:spPr>
        </p:sp>
        <p:sp>
          <p:nvSpPr>
            <p:cNvPr id="11" name="Freeform 11"/>
            <p:cNvSpPr/>
            <p:nvPr/>
          </p:nvSpPr>
          <p:spPr>
            <a:xfrm>
              <a:off x="0" y="0"/>
              <a:ext cx="3283858" cy="633606"/>
            </a:xfrm>
            <a:custGeom>
              <a:avLst/>
              <a:gdLst/>
              <a:ahLst/>
              <a:cxnLst/>
              <a:rect l="l" t="t" r="r" b="b"/>
              <a:pathLst>
                <a:path w="3283858" h="633606">
                  <a:moveTo>
                    <a:pt x="3220358" y="74930"/>
                  </a:moveTo>
                  <a:cubicBezTo>
                    <a:pt x="3192418" y="30480"/>
                    <a:pt x="3142887" y="0"/>
                    <a:pt x="3085737" y="0"/>
                  </a:cubicBezTo>
                  <a:lnTo>
                    <a:pt x="158750" y="0"/>
                  </a:lnTo>
                  <a:cubicBezTo>
                    <a:pt x="71120" y="0"/>
                    <a:pt x="0" y="71120"/>
                    <a:pt x="0" y="158750"/>
                  </a:cubicBezTo>
                  <a:lnTo>
                    <a:pt x="0" y="431676"/>
                  </a:lnTo>
                  <a:cubicBezTo>
                    <a:pt x="0" y="483746"/>
                    <a:pt x="25400" y="529466"/>
                    <a:pt x="63500" y="558676"/>
                  </a:cubicBezTo>
                  <a:cubicBezTo>
                    <a:pt x="91440" y="603126"/>
                    <a:pt x="140970" y="633606"/>
                    <a:pt x="209973" y="633606"/>
                  </a:cubicBezTo>
                  <a:lnTo>
                    <a:pt x="3125108" y="633606"/>
                  </a:lnTo>
                  <a:cubicBezTo>
                    <a:pt x="3212738" y="633606"/>
                    <a:pt x="3283858" y="562486"/>
                    <a:pt x="3283858" y="474856"/>
                  </a:cubicBezTo>
                  <a:lnTo>
                    <a:pt x="3283858" y="201930"/>
                  </a:lnTo>
                  <a:cubicBezTo>
                    <a:pt x="3283857" y="149860"/>
                    <a:pt x="3258457" y="104140"/>
                    <a:pt x="3220358" y="74930"/>
                  </a:cubicBezTo>
                  <a:close/>
                  <a:moveTo>
                    <a:pt x="12700" y="431676"/>
                  </a:moveTo>
                  <a:lnTo>
                    <a:pt x="12700" y="158750"/>
                  </a:lnTo>
                  <a:cubicBezTo>
                    <a:pt x="12700" y="78740"/>
                    <a:pt x="78740" y="12700"/>
                    <a:pt x="158750" y="12700"/>
                  </a:cubicBezTo>
                  <a:lnTo>
                    <a:pt x="3085737" y="12700"/>
                  </a:lnTo>
                  <a:cubicBezTo>
                    <a:pt x="3165747" y="12700"/>
                    <a:pt x="3231787" y="78740"/>
                    <a:pt x="3231787" y="158750"/>
                  </a:cubicBezTo>
                  <a:lnTo>
                    <a:pt x="3231787" y="431676"/>
                  </a:lnTo>
                  <a:cubicBezTo>
                    <a:pt x="3231787" y="511686"/>
                    <a:pt x="3165747" y="577726"/>
                    <a:pt x="3085737" y="577726"/>
                  </a:cubicBezTo>
                  <a:lnTo>
                    <a:pt x="158750" y="577726"/>
                  </a:lnTo>
                  <a:cubicBezTo>
                    <a:pt x="78740" y="577726"/>
                    <a:pt x="12700" y="512956"/>
                    <a:pt x="12700" y="431676"/>
                  </a:cubicBezTo>
                  <a:close/>
                  <a:moveTo>
                    <a:pt x="3272427" y="474856"/>
                  </a:moveTo>
                  <a:cubicBezTo>
                    <a:pt x="3272427" y="554866"/>
                    <a:pt x="3205118" y="620906"/>
                    <a:pt x="3125108" y="620906"/>
                  </a:cubicBezTo>
                  <a:lnTo>
                    <a:pt x="209973" y="620906"/>
                  </a:lnTo>
                  <a:cubicBezTo>
                    <a:pt x="157480" y="620906"/>
                    <a:pt x="120650" y="604396"/>
                    <a:pt x="93980" y="576456"/>
                  </a:cubicBezTo>
                  <a:cubicBezTo>
                    <a:pt x="114300" y="585346"/>
                    <a:pt x="135890" y="590426"/>
                    <a:pt x="160020" y="590426"/>
                  </a:cubicBezTo>
                  <a:lnTo>
                    <a:pt x="3087008" y="590426"/>
                  </a:lnTo>
                  <a:cubicBezTo>
                    <a:pt x="3174638" y="590426"/>
                    <a:pt x="3245758" y="519306"/>
                    <a:pt x="3245758" y="431676"/>
                  </a:cubicBezTo>
                  <a:lnTo>
                    <a:pt x="3245758" y="158750"/>
                  </a:lnTo>
                  <a:cubicBezTo>
                    <a:pt x="3245758" y="140970"/>
                    <a:pt x="3241947" y="123190"/>
                    <a:pt x="3236868" y="106680"/>
                  </a:cubicBezTo>
                  <a:cubicBezTo>
                    <a:pt x="3258458" y="132080"/>
                    <a:pt x="3272427" y="165100"/>
                    <a:pt x="3272427" y="201930"/>
                  </a:cubicBezTo>
                  <a:lnTo>
                    <a:pt x="3272427" y="474856"/>
                  </a:lnTo>
                  <a:cubicBezTo>
                    <a:pt x="3272427" y="474856"/>
                    <a:pt x="3272427" y="474856"/>
                    <a:pt x="3272427" y="474856"/>
                  </a:cubicBezTo>
                  <a:close/>
                </a:path>
              </a:pathLst>
            </a:custGeom>
            <a:solidFill>
              <a:srgbClr val="191919"/>
            </a:solidFill>
          </p:spPr>
        </p:sp>
      </p:grpSp>
      <p:pic>
        <p:nvPicPr>
          <p:cNvPr id="12" name="Picture 12"/>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9449303" y="1432222"/>
            <a:ext cx="1064748" cy="1064748"/>
          </a:xfrm>
          <a:prstGeom prst="rect">
            <a:avLst/>
          </a:prstGeom>
        </p:spPr>
      </p:pic>
      <p:pic>
        <p:nvPicPr>
          <p:cNvPr id="13" name="Picture 13"/>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392139" y="5815605"/>
            <a:ext cx="1064748" cy="1064748"/>
          </a:xfrm>
          <a:prstGeom prst="rect">
            <a:avLst/>
          </a:prstGeom>
        </p:spPr>
      </p:pic>
      <p:pic>
        <p:nvPicPr>
          <p:cNvPr id="14" name="Picture 14"/>
          <p:cNvPicPr>
            <a:picLocks noChangeAspect="1"/>
          </p:cNvPicPr>
          <p:nvPr/>
        </p:nvPicPr>
        <p:blipFill>
          <a:blip r:embed="rId10"/>
          <a:srcRect/>
          <a:stretch>
            <a:fillRect/>
          </a:stretch>
        </p:blipFill>
        <p:spPr>
          <a:xfrm>
            <a:off x="10202458" y="4739250"/>
            <a:ext cx="6950041" cy="5547750"/>
          </a:xfrm>
          <a:prstGeom prst="rect">
            <a:avLst/>
          </a:prstGeom>
        </p:spPr>
      </p:pic>
      <p:pic>
        <p:nvPicPr>
          <p:cNvPr id="15" name="Picture 15"/>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3691005" y="2467402"/>
            <a:ext cx="2745526" cy="3348203"/>
          </a:xfrm>
          <a:prstGeom prst="rect">
            <a:avLst/>
          </a:prstGeom>
        </p:spPr>
      </p:pic>
      <p:sp>
        <p:nvSpPr>
          <p:cNvPr id="16" name="TextBox 16"/>
          <p:cNvSpPr txBox="1"/>
          <p:nvPr/>
        </p:nvSpPr>
        <p:spPr>
          <a:xfrm>
            <a:off x="1555633" y="1181100"/>
            <a:ext cx="7016271" cy="1139824"/>
          </a:xfrm>
          <a:prstGeom prst="rect">
            <a:avLst/>
          </a:prstGeom>
        </p:spPr>
        <p:txBody>
          <a:bodyPr lIns="0" tIns="0" rIns="0" bIns="0" rtlCol="0" anchor="t">
            <a:spAutoFit/>
          </a:bodyPr>
          <a:lstStyle/>
          <a:p>
            <a:pPr algn="ctr">
              <a:lnSpc>
                <a:spcPts val="8499"/>
              </a:lnSpc>
            </a:pPr>
            <a:r>
              <a:rPr lang="en-US" sz="8499">
                <a:solidFill>
                  <a:srgbClr val="191919"/>
                </a:solidFill>
                <a:latin typeface="Bernoru"/>
              </a:rPr>
              <a:t>CREATIVITY</a:t>
            </a:r>
          </a:p>
        </p:txBody>
      </p:sp>
      <p:sp>
        <p:nvSpPr>
          <p:cNvPr id="17" name="TextBox 17"/>
          <p:cNvSpPr txBox="1"/>
          <p:nvPr/>
        </p:nvSpPr>
        <p:spPr>
          <a:xfrm>
            <a:off x="10338704" y="2988789"/>
            <a:ext cx="6171176" cy="1644650"/>
          </a:xfrm>
          <a:prstGeom prst="rect">
            <a:avLst/>
          </a:prstGeom>
        </p:spPr>
        <p:txBody>
          <a:bodyPr lIns="0" tIns="0" rIns="0" bIns="0" rtlCol="0" anchor="t">
            <a:spAutoFit/>
          </a:bodyPr>
          <a:lstStyle/>
          <a:p>
            <a:pPr>
              <a:lnSpc>
                <a:spcPts val="3249"/>
              </a:lnSpc>
            </a:pPr>
            <a:r>
              <a:rPr lang="en-US" sz="2499">
                <a:solidFill>
                  <a:srgbClr val="191919"/>
                </a:solidFill>
                <a:latin typeface="Droid Serif"/>
              </a:rPr>
              <a:t>The Six Thinking Hats are a creative process meant to offer six different perspectives for the same idea (Göçmen and Coşkun, 2019). </a:t>
            </a:r>
          </a:p>
        </p:txBody>
      </p:sp>
      <p:sp>
        <p:nvSpPr>
          <p:cNvPr id="18" name="TextBox 18"/>
          <p:cNvSpPr txBox="1"/>
          <p:nvPr/>
        </p:nvSpPr>
        <p:spPr>
          <a:xfrm>
            <a:off x="2281540" y="7372173"/>
            <a:ext cx="6171176" cy="1644650"/>
          </a:xfrm>
          <a:prstGeom prst="rect">
            <a:avLst/>
          </a:prstGeom>
        </p:spPr>
        <p:txBody>
          <a:bodyPr lIns="0" tIns="0" rIns="0" bIns="0" rtlCol="0" anchor="t">
            <a:spAutoFit/>
          </a:bodyPr>
          <a:lstStyle/>
          <a:p>
            <a:pPr>
              <a:lnSpc>
                <a:spcPts val="3249"/>
              </a:lnSpc>
            </a:pPr>
            <a:r>
              <a:rPr lang="en-US" sz="2499" dirty="0">
                <a:solidFill>
                  <a:srgbClr val="191919"/>
                </a:solidFill>
                <a:latin typeface="Droid Serif"/>
              </a:rPr>
              <a:t>Creativity represents the thinking process that generates new ideas (e.g. brainstorming; </a:t>
            </a:r>
            <a:r>
              <a:rPr lang="en-US" sz="2499" dirty="0" err="1">
                <a:solidFill>
                  <a:srgbClr val="191919"/>
                </a:solidFill>
                <a:latin typeface="Droid Serif"/>
              </a:rPr>
              <a:t>Malmelin</a:t>
            </a:r>
            <a:r>
              <a:rPr lang="en-US" sz="2499" dirty="0">
                <a:solidFill>
                  <a:srgbClr val="191919"/>
                </a:solidFill>
                <a:latin typeface="Droid Serif"/>
              </a:rPr>
              <a:t> and </a:t>
            </a:r>
            <a:r>
              <a:rPr lang="en-US" sz="2499" dirty="0" err="1">
                <a:solidFill>
                  <a:srgbClr val="191919"/>
                </a:solidFill>
                <a:latin typeface="Droid Serif"/>
              </a:rPr>
              <a:t>Virta</a:t>
            </a:r>
            <a:r>
              <a:rPr lang="en-US" sz="2499" dirty="0">
                <a:solidFill>
                  <a:srgbClr val="191919"/>
                </a:solidFill>
                <a:latin typeface="Droid Serif"/>
              </a:rPr>
              <a:t>, 2020).  </a:t>
            </a:r>
          </a:p>
        </p:txBody>
      </p:sp>
      <p:sp>
        <p:nvSpPr>
          <p:cNvPr id="19" name="TextBox 19"/>
          <p:cNvSpPr txBox="1"/>
          <p:nvPr/>
        </p:nvSpPr>
        <p:spPr>
          <a:xfrm>
            <a:off x="10628389" y="1817326"/>
            <a:ext cx="5724290" cy="342164"/>
          </a:xfrm>
          <a:prstGeom prst="rect">
            <a:avLst/>
          </a:prstGeom>
        </p:spPr>
        <p:txBody>
          <a:bodyPr lIns="0" tIns="0" rIns="0" bIns="0" rtlCol="0" anchor="t">
            <a:spAutoFit/>
          </a:bodyPr>
          <a:lstStyle/>
          <a:p>
            <a:pPr algn="ctr">
              <a:lnSpc>
                <a:spcPts val="2596"/>
              </a:lnSpc>
            </a:pPr>
            <a:r>
              <a:rPr lang="en-US" sz="2596">
                <a:solidFill>
                  <a:srgbClr val="191919"/>
                </a:solidFill>
                <a:latin typeface="Bernoru"/>
              </a:rPr>
              <a:t>SIX THINKING HATS</a:t>
            </a:r>
          </a:p>
        </p:txBody>
      </p:sp>
      <p:sp>
        <p:nvSpPr>
          <p:cNvPr id="20" name="TextBox 20"/>
          <p:cNvSpPr txBox="1"/>
          <p:nvPr/>
        </p:nvSpPr>
        <p:spPr>
          <a:xfrm>
            <a:off x="2580751" y="6200709"/>
            <a:ext cx="5572756" cy="342164"/>
          </a:xfrm>
          <a:prstGeom prst="rect">
            <a:avLst/>
          </a:prstGeom>
        </p:spPr>
        <p:txBody>
          <a:bodyPr lIns="0" tIns="0" rIns="0" bIns="0" rtlCol="0" anchor="t">
            <a:spAutoFit/>
          </a:bodyPr>
          <a:lstStyle/>
          <a:p>
            <a:pPr algn="ctr">
              <a:lnSpc>
                <a:spcPts val="2596"/>
              </a:lnSpc>
            </a:pPr>
            <a:r>
              <a:rPr lang="en-US" sz="2596">
                <a:solidFill>
                  <a:srgbClr val="191919"/>
                </a:solidFill>
                <a:latin typeface="Bernoru"/>
              </a:rPr>
              <a:t>DEFINITION</a:t>
            </a:r>
          </a:p>
        </p:txBody>
      </p:sp>
      <p:sp>
        <p:nvSpPr>
          <p:cNvPr id="21" name="TextBox 21"/>
          <p:cNvSpPr txBox="1"/>
          <p:nvPr/>
        </p:nvSpPr>
        <p:spPr>
          <a:xfrm>
            <a:off x="9667932" y="1821117"/>
            <a:ext cx="627488" cy="315532"/>
          </a:xfrm>
          <a:prstGeom prst="rect">
            <a:avLst/>
          </a:prstGeom>
        </p:spPr>
        <p:txBody>
          <a:bodyPr lIns="0" tIns="0" rIns="0" bIns="0" rtlCol="0" anchor="t">
            <a:spAutoFit/>
          </a:bodyPr>
          <a:lstStyle/>
          <a:p>
            <a:pPr algn="ctr">
              <a:lnSpc>
                <a:spcPts val="2300"/>
              </a:lnSpc>
            </a:pPr>
            <a:r>
              <a:rPr lang="en-US" sz="2300">
                <a:solidFill>
                  <a:srgbClr val="191919"/>
                </a:solidFill>
                <a:latin typeface="Bernoru"/>
              </a:rPr>
              <a:t>2</a:t>
            </a:r>
          </a:p>
        </p:txBody>
      </p:sp>
      <p:sp>
        <p:nvSpPr>
          <p:cNvPr id="22" name="TextBox 22"/>
          <p:cNvSpPr txBox="1"/>
          <p:nvPr/>
        </p:nvSpPr>
        <p:spPr>
          <a:xfrm>
            <a:off x="1610769" y="6204500"/>
            <a:ext cx="627488" cy="315532"/>
          </a:xfrm>
          <a:prstGeom prst="rect">
            <a:avLst/>
          </a:prstGeom>
        </p:spPr>
        <p:txBody>
          <a:bodyPr lIns="0" tIns="0" rIns="0" bIns="0" rtlCol="0" anchor="t">
            <a:spAutoFit/>
          </a:bodyPr>
          <a:lstStyle/>
          <a:p>
            <a:pPr algn="ctr">
              <a:lnSpc>
                <a:spcPts val="2300"/>
              </a:lnSpc>
            </a:pPr>
            <a:r>
              <a:rPr lang="en-US" sz="2300">
                <a:solidFill>
                  <a:srgbClr val="FFFFFF"/>
                </a:solidFill>
                <a:latin typeface="Bernoru"/>
              </a:rPr>
              <a:t>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21054">
            <a:off x="6532932" y="6656275"/>
            <a:ext cx="4642664" cy="545612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700000">
            <a:off x="-1898331" y="-1694477"/>
            <a:ext cx="6096625" cy="4511502"/>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765069" y="-699194"/>
            <a:ext cx="4114800" cy="4114800"/>
          </a:xfrm>
          <a:prstGeom prst="rect">
            <a:avLst/>
          </a:prstGeom>
        </p:spPr>
      </p:pic>
      <p:grpSp>
        <p:nvGrpSpPr>
          <p:cNvPr id="5" name="Group 5"/>
          <p:cNvGrpSpPr/>
          <p:nvPr/>
        </p:nvGrpSpPr>
        <p:grpSpPr>
          <a:xfrm>
            <a:off x="9144000" y="2292696"/>
            <a:ext cx="8004959" cy="6965604"/>
            <a:chOff x="0" y="0"/>
            <a:chExt cx="12029114" cy="10467266"/>
          </a:xfrm>
        </p:grpSpPr>
        <p:sp>
          <p:nvSpPr>
            <p:cNvPr id="6" name="Freeform 6"/>
            <p:cNvSpPr/>
            <p:nvPr/>
          </p:nvSpPr>
          <p:spPr>
            <a:xfrm>
              <a:off x="31750" y="31750"/>
              <a:ext cx="11965614" cy="10403767"/>
            </a:xfrm>
            <a:custGeom>
              <a:avLst/>
              <a:gdLst/>
              <a:ahLst/>
              <a:cxnLst/>
              <a:rect l="l" t="t" r="r" b="b"/>
              <a:pathLst>
                <a:path w="11965614" h="10403767">
                  <a:moveTo>
                    <a:pt x="11872904" y="10403767"/>
                  </a:moveTo>
                  <a:lnTo>
                    <a:pt x="92710" y="10403767"/>
                  </a:lnTo>
                  <a:cubicBezTo>
                    <a:pt x="41910" y="10403767"/>
                    <a:pt x="0" y="10361857"/>
                    <a:pt x="0" y="10311057"/>
                  </a:cubicBezTo>
                  <a:lnTo>
                    <a:pt x="0" y="92710"/>
                  </a:lnTo>
                  <a:cubicBezTo>
                    <a:pt x="0" y="41910"/>
                    <a:pt x="41910" y="0"/>
                    <a:pt x="92710" y="0"/>
                  </a:cubicBezTo>
                  <a:lnTo>
                    <a:pt x="11871634" y="0"/>
                  </a:lnTo>
                  <a:cubicBezTo>
                    <a:pt x="11922434" y="0"/>
                    <a:pt x="11964344" y="41910"/>
                    <a:pt x="11964344" y="92710"/>
                  </a:cubicBezTo>
                  <a:lnTo>
                    <a:pt x="11964344" y="10309786"/>
                  </a:lnTo>
                  <a:cubicBezTo>
                    <a:pt x="11965614" y="10361857"/>
                    <a:pt x="11923704" y="10403767"/>
                    <a:pt x="11872904" y="10403767"/>
                  </a:cubicBezTo>
                  <a:close/>
                </a:path>
              </a:pathLst>
            </a:custGeom>
            <a:solidFill>
              <a:srgbClr val="FFFFFF"/>
            </a:solidFill>
          </p:spPr>
        </p:sp>
        <p:sp>
          <p:nvSpPr>
            <p:cNvPr id="7" name="Freeform 7"/>
            <p:cNvSpPr/>
            <p:nvPr/>
          </p:nvSpPr>
          <p:spPr>
            <a:xfrm>
              <a:off x="0" y="0"/>
              <a:ext cx="12029114" cy="10467267"/>
            </a:xfrm>
            <a:custGeom>
              <a:avLst/>
              <a:gdLst/>
              <a:ahLst/>
              <a:cxnLst/>
              <a:rect l="l" t="t" r="r" b="b"/>
              <a:pathLst>
                <a:path w="12029114" h="10467267">
                  <a:moveTo>
                    <a:pt x="11904654" y="59690"/>
                  </a:moveTo>
                  <a:cubicBezTo>
                    <a:pt x="11940214" y="59690"/>
                    <a:pt x="11969424" y="88900"/>
                    <a:pt x="11969424" y="124460"/>
                  </a:cubicBezTo>
                  <a:lnTo>
                    <a:pt x="11969424" y="10342807"/>
                  </a:lnTo>
                  <a:cubicBezTo>
                    <a:pt x="11969424" y="10378367"/>
                    <a:pt x="11940214" y="10407576"/>
                    <a:pt x="11904654" y="10407576"/>
                  </a:cubicBezTo>
                  <a:lnTo>
                    <a:pt x="124460" y="10407576"/>
                  </a:lnTo>
                  <a:cubicBezTo>
                    <a:pt x="88900" y="10407576"/>
                    <a:pt x="59690" y="10378367"/>
                    <a:pt x="59690" y="10342807"/>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0342807"/>
                  </a:lnTo>
                  <a:cubicBezTo>
                    <a:pt x="0" y="10411386"/>
                    <a:pt x="55880" y="10467267"/>
                    <a:pt x="124460" y="10467267"/>
                  </a:cubicBezTo>
                  <a:lnTo>
                    <a:pt x="11904654" y="10467267"/>
                  </a:lnTo>
                  <a:cubicBezTo>
                    <a:pt x="11973234" y="10467267"/>
                    <a:pt x="12029114" y="10411386"/>
                    <a:pt x="12029114" y="10342807"/>
                  </a:cubicBezTo>
                  <a:lnTo>
                    <a:pt x="12029114" y="124460"/>
                  </a:lnTo>
                  <a:cubicBezTo>
                    <a:pt x="12029114" y="55880"/>
                    <a:pt x="11973234" y="0"/>
                    <a:pt x="11904654" y="0"/>
                  </a:cubicBezTo>
                  <a:close/>
                </a:path>
              </a:pathLst>
            </a:custGeom>
            <a:solidFill>
              <a:srgbClr val="191919"/>
            </a:solidFill>
          </p:spPr>
        </p:sp>
      </p:grpSp>
      <p:grpSp>
        <p:nvGrpSpPr>
          <p:cNvPr id="8" name="Group 8"/>
          <p:cNvGrpSpPr/>
          <p:nvPr/>
        </p:nvGrpSpPr>
        <p:grpSpPr>
          <a:xfrm>
            <a:off x="9144000" y="1269039"/>
            <a:ext cx="8004959" cy="1041805"/>
            <a:chOff x="0" y="0"/>
            <a:chExt cx="12029114" cy="1565529"/>
          </a:xfrm>
        </p:grpSpPr>
        <p:sp>
          <p:nvSpPr>
            <p:cNvPr id="9" name="Freeform 9"/>
            <p:cNvSpPr/>
            <p:nvPr/>
          </p:nvSpPr>
          <p:spPr>
            <a:xfrm>
              <a:off x="31750" y="31750"/>
              <a:ext cx="11965614" cy="1502029"/>
            </a:xfrm>
            <a:custGeom>
              <a:avLst/>
              <a:gdLst/>
              <a:ahLst/>
              <a:cxnLst/>
              <a:rect l="l" t="t" r="r" b="b"/>
              <a:pathLst>
                <a:path w="11965614" h="1502029">
                  <a:moveTo>
                    <a:pt x="11872904" y="1502029"/>
                  </a:moveTo>
                  <a:lnTo>
                    <a:pt x="92710" y="1502029"/>
                  </a:lnTo>
                  <a:cubicBezTo>
                    <a:pt x="41910" y="1502029"/>
                    <a:pt x="0" y="1460119"/>
                    <a:pt x="0" y="1409319"/>
                  </a:cubicBezTo>
                  <a:lnTo>
                    <a:pt x="0" y="92710"/>
                  </a:lnTo>
                  <a:cubicBezTo>
                    <a:pt x="0" y="41910"/>
                    <a:pt x="41910" y="0"/>
                    <a:pt x="92710" y="0"/>
                  </a:cubicBezTo>
                  <a:lnTo>
                    <a:pt x="11871634" y="0"/>
                  </a:lnTo>
                  <a:cubicBezTo>
                    <a:pt x="11922434" y="0"/>
                    <a:pt x="11964344" y="41910"/>
                    <a:pt x="11964344" y="92710"/>
                  </a:cubicBezTo>
                  <a:lnTo>
                    <a:pt x="11964344" y="1408049"/>
                  </a:lnTo>
                  <a:cubicBezTo>
                    <a:pt x="11965614" y="1460119"/>
                    <a:pt x="11923704" y="1502029"/>
                    <a:pt x="11872904" y="1502029"/>
                  </a:cubicBezTo>
                  <a:close/>
                </a:path>
              </a:pathLst>
            </a:custGeom>
            <a:solidFill>
              <a:srgbClr val="DAFAB0"/>
            </a:solidFill>
          </p:spPr>
        </p:sp>
        <p:sp>
          <p:nvSpPr>
            <p:cNvPr id="10" name="Freeform 10"/>
            <p:cNvSpPr/>
            <p:nvPr/>
          </p:nvSpPr>
          <p:spPr>
            <a:xfrm>
              <a:off x="0" y="0"/>
              <a:ext cx="12029114" cy="1565529"/>
            </a:xfrm>
            <a:custGeom>
              <a:avLst/>
              <a:gdLst/>
              <a:ahLst/>
              <a:cxnLst/>
              <a:rect l="l" t="t" r="r" b="b"/>
              <a:pathLst>
                <a:path w="12029114" h="1565529">
                  <a:moveTo>
                    <a:pt x="11904654" y="59690"/>
                  </a:moveTo>
                  <a:cubicBezTo>
                    <a:pt x="11940214" y="59690"/>
                    <a:pt x="11969424" y="88900"/>
                    <a:pt x="11969424" y="124460"/>
                  </a:cubicBezTo>
                  <a:lnTo>
                    <a:pt x="11969424" y="1441069"/>
                  </a:lnTo>
                  <a:cubicBezTo>
                    <a:pt x="11969424" y="1476629"/>
                    <a:pt x="11940214" y="1505839"/>
                    <a:pt x="11904654" y="1505839"/>
                  </a:cubicBezTo>
                  <a:lnTo>
                    <a:pt x="124460" y="1505839"/>
                  </a:lnTo>
                  <a:cubicBezTo>
                    <a:pt x="88900" y="1505839"/>
                    <a:pt x="59690" y="1476629"/>
                    <a:pt x="59690" y="1441069"/>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441069"/>
                  </a:lnTo>
                  <a:cubicBezTo>
                    <a:pt x="0" y="1509649"/>
                    <a:pt x="55880" y="1565529"/>
                    <a:pt x="124460" y="1565529"/>
                  </a:cubicBezTo>
                  <a:lnTo>
                    <a:pt x="11904654" y="1565529"/>
                  </a:lnTo>
                  <a:cubicBezTo>
                    <a:pt x="11973234" y="1565529"/>
                    <a:pt x="12029114" y="1509649"/>
                    <a:pt x="12029114" y="1441069"/>
                  </a:cubicBezTo>
                  <a:lnTo>
                    <a:pt x="12029114" y="124460"/>
                  </a:lnTo>
                  <a:cubicBezTo>
                    <a:pt x="12029114" y="55880"/>
                    <a:pt x="11973234" y="0"/>
                    <a:pt x="11904654" y="0"/>
                  </a:cubicBezTo>
                  <a:close/>
                </a:path>
              </a:pathLst>
            </a:custGeom>
            <a:solidFill>
              <a:srgbClr val="191919"/>
            </a:solidFill>
          </p:spPr>
        </p:sp>
      </p:grpSp>
      <p:pic>
        <p:nvPicPr>
          <p:cNvPr id="11" name="Picture 11"/>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9577283" y="1590238"/>
            <a:ext cx="405873" cy="405873"/>
          </a:xfrm>
          <a:prstGeom prst="rect">
            <a:avLst/>
          </a:prstGeom>
        </p:spPr>
      </p:pic>
      <p:pic>
        <p:nvPicPr>
          <p:cNvPr id="12" name="Picture 12"/>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249934" y="1590238"/>
            <a:ext cx="405873" cy="405873"/>
          </a:xfrm>
          <a:prstGeom prst="rect">
            <a:avLst/>
          </a:prstGeom>
        </p:spPr>
      </p:pic>
      <p:pic>
        <p:nvPicPr>
          <p:cNvPr id="13" name="Picture 13"/>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0922585" y="1590238"/>
            <a:ext cx="405873" cy="405873"/>
          </a:xfrm>
          <a:prstGeom prst="rect">
            <a:avLst/>
          </a:prstGeom>
        </p:spPr>
      </p:pic>
      <p:pic>
        <p:nvPicPr>
          <p:cNvPr id="14" name="Picture 14"/>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9439250" y="2310844"/>
            <a:ext cx="2433115" cy="2424267"/>
          </a:xfrm>
          <a:prstGeom prst="rect">
            <a:avLst/>
          </a:prstGeom>
        </p:spPr>
      </p:pic>
      <p:pic>
        <p:nvPicPr>
          <p:cNvPr id="15" name="Picture 15"/>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5198505" y="6096350"/>
            <a:ext cx="4784651" cy="4114800"/>
          </a:xfrm>
          <a:prstGeom prst="rect">
            <a:avLst/>
          </a:prstGeom>
        </p:spPr>
      </p:pic>
      <p:pic>
        <p:nvPicPr>
          <p:cNvPr id="16" name="Picture 16"/>
          <p:cNvPicPr>
            <a:picLocks noChangeAspect="1"/>
          </p:cNvPicPr>
          <p:nvPr/>
        </p:nvPicPr>
        <p:blipFill>
          <a:blip r:embed="rId18"/>
          <a:srcRect/>
          <a:stretch>
            <a:fillRect/>
          </a:stretch>
        </p:blipFill>
        <p:spPr>
          <a:xfrm>
            <a:off x="163550" y="0"/>
            <a:ext cx="7030884" cy="6769836"/>
          </a:xfrm>
          <a:prstGeom prst="rect">
            <a:avLst/>
          </a:prstGeom>
        </p:spPr>
      </p:pic>
      <p:sp>
        <p:nvSpPr>
          <p:cNvPr id="17" name="TextBox 17"/>
          <p:cNvSpPr txBox="1"/>
          <p:nvPr/>
        </p:nvSpPr>
        <p:spPr>
          <a:xfrm>
            <a:off x="12672589" y="3334699"/>
            <a:ext cx="3907834" cy="538483"/>
          </a:xfrm>
          <a:prstGeom prst="rect">
            <a:avLst/>
          </a:prstGeom>
        </p:spPr>
        <p:txBody>
          <a:bodyPr lIns="0" tIns="0" rIns="0" bIns="0" rtlCol="0" anchor="t">
            <a:spAutoFit/>
          </a:bodyPr>
          <a:lstStyle/>
          <a:p>
            <a:pPr>
              <a:lnSpc>
                <a:spcPts val="3680"/>
              </a:lnSpc>
            </a:pPr>
            <a:r>
              <a:rPr lang="en-US" sz="4600">
                <a:solidFill>
                  <a:srgbClr val="191919"/>
                </a:solidFill>
                <a:latin typeface="Bernoru"/>
              </a:rPr>
              <a:t>INNOVATION</a:t>
            </a:r>
          </a:p>
        </p:txBody>
      </p:sp>
      <p:sp>
        <p:nvSpPr>
          <p:cNvPr id="18" name="TextBox 18"/>
          <p:cNvSpPr txBox="1"/>
          <p:nvPr/>
        </p:nvSpPr>
        <p:spPr>
          <a:xfrm>
            <a:off x="11328458" y="4246215"/>
            <a:ext cx="5784738" cy="2463800"/>
          </a:xfrm>
          <a:prstGeom prst="rect">
            <a:avLst/>
          </a:prstGeom>
        </p:spPr>
        <p:txBody>
          <a:bodyPr lIns="0" tIns="0" rIns="0" bIns="0" rtlCol="0" anchor="t">
            <a:spAutoFit/>
          </a:bodyPr>
          <a:lstStyle/>
          <a:p>
            <a:pPr algn="ctr">
              <a:lnSpc>
                <a:spcPts val="3249"/>
              </a:lnSpc>
            </a:pPr>
            <a:r>
              <a:rPr lang="en-US" sz="2499">
                <a:solidFill>
                  <a:srgbClr val="191919"/>
                </a:solidFill>
                <a:latin typeface="Droid Serif"/>
              </a:rPr>
              <a:t>Innovation is the process of implementing new ideas (Ortiz-Villajos and Sotoca, 2018). This can mean a new product, a solution to a problem or a new service (Ortiz-Villajos and Sotoca, 2018).  </a:t>
            </a:r>
          </a:p>
        </p:txBody>
      </p:sp>
      <p:sp>
        <p:nvSpPr>
          <p:cNvPr id="19" name="TextBox 19"/>
          <p:cNvSpPr txBox="1"/>
          <p:nvPr/>
        </p:nvSpPr>
        <p:spPr>
          <a:xfrm>
            <a:off x="9439250" y="7081490"/>
            <a:ext cx="5784738" cy="1644650"/>
          </a:xfrm>
          <a:prstGeom prst="rect">
            <a:avLst/>
          </a:prstGeom>
        </p:spPr>
        <p:txBody>
          <a:bodyPr lIns="0" tIns="0" rIns="0" bIns="0" rtlCol="0" anchor="t">
            <a:spAutoFit/>
          </a:bodyPr>
          <a:lstStyle/>
          <a:p>
            <a:pPr algn="ctr">
              <a:lnSpc>
                <a:spcPts val="3249"/>
              </a:lnSpc>
            </a:pPr>
            <a:r>
              <a:rPr lang="en-US" sz="2499">
                <a:solidFill>
                  <a:srgbClr val="191919"/>
                </a:solidFill>
                <a:latin typeface="Droid Serif"/>
              </a:rPr>
              <a:t>The Innovation Matrix offers multiple types of innovation that business can use based on their needs (Gardiner and Scott, 2018).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626858">
            <a:off x="16196364" y="7402817"/>
            <a:ext cx="4418353" cy="5192509"/>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970787">
            <a:off x="-1188635" y="-2418846"/>
            <a:ext cx="4943827" cy="4107871"/>
          </a:xfrm>
          <a:prstGeom prst="rect">
            <a:avLst/>
          </a:prstGeom>
        </p:spPr>
      </p:pic>
      <p:grpSp>
        <p:nvGrpSpPr>
          <p:cNvPr id="4" name="Group 4"/>
          <p:cNvGrpSpPr/>
          <p:nvPr/>
        </p:nvGrpSpPr>
        <p:grpSpPr>
          <a:xfrm>
            <a:off x="12269466" y="3103027"/>
            <a:ext cx="4989834" cy="4820244"/>
            <a:chOff x="0" y="0"/>
            <a:chExt cx="7787497" cy="7522822"/>
          </a:xfrm>
        </p:grpSpPr>
        <p:sp>
          <p:nvSpPr>
            <p:cNvPr id="5" name="Freeform 5"/>
            <p:cNvSpPr/>
            <p:nvPr/>
          </p:nvSpPr>
          <p:spPr>
            <a:xfrm>
              <a:off x="31750" y="31750"/>
              <a:ext cx="7723997" cy="7459322"/>
            </a:xfrm>
            <a:custGeom>
              <a:avLst/>
              <a:gdLst/>
              <a:ahLst/>
              <a:cxnLst/>
              <a:rect l="l" t="t" r="r" b="b"/>
              <a:pathLst>
                <a:path w="7723997" h="7459322">
                  <a:moveTo>
                    <a:pt x="7631286" y="7459322"/>
                  </a:moveTo>
                  <a:lnTo>
                    <a:pt x="92710" y="7459322"/>
                  </a:lnTo>
                  <a:cubicBezTo>
                    <a:pt x="41910" y="7459322"/>
                    <a:pt x="0" y="7417412"/>
                    <a:pt x="0" y="7366612"/>
                  </a:cubicBezTo>
                  <a:lnTo>
                    <a:pt x="0" y="92710"/>
                  </a:lnTo>
                  <a:cubicBezTo>
                    <a:pt x="0" y="41910"/>
                    <a:pt x="41910" y="0"/>
                    <a:pt x="92710" y="0"/>
                  </a:cubicBezTo>
                  <a:lnTo>
                    <a:pt x="7630016" y="0"/>
                  </a:lnTo>
                  <a:cubicBezTo>
                    <a:pt x="7680816" y="0"/>
                    <a:pt x="7722726" y="41910"/>
                    <a:pt x="7722726" y="92710"/>
                  </a:cubicBezTo>
                  <a:lnTo>
                    <a:pt x="7722726" y="7365343"/>
                  </a:lnTo>
                  <a:cubicBezTo>
                    <a:pt x="7723997" y="7417412"/>
                    <a:pt x="7682087" y="7459322"/>
                    <a:pt x="7631287" y="7459322"/>
                  </a:cubicBezTo>
                  <a:close/>
                </a:path>
              </a:pathLst>
            </a:custGeom>
            <a:solidFill>
              <a:srgbClr val="FFFFFF"/>
            </a:solidFill>
          </p:spPr>
        </p:sp>
        <p:sp>
          <p:nvSpPr>
            <p:cNvPr id="6" name="Freeform 6"/>
            <p:cNvSpPr/>
            <p:nvPr/>
          </p:nvSpPr>
          <p:spPr>
            <a:xfrm>
              <a:off x="0" y="0"/>
              <a:ext cx="7787497" cy="7522822"/>
            </a:xfrm>
            <a:custGeom>
              <a:avLst/>
              <a:gdLst/>
              <a:ahLst/>
              <a:cxnLst/>
              <a:rect l="l" t="t" r="r" b="b"/>
              <a:pathLst>
                <a:path w="7787497" h="7522822">
                  <a:moveTo>
                    <a:pt x="7663036" y="59690"/>
                  </a:moveTo>
                  <a:cubicBezTo>
                    <a:pt x="7698597" y="59690"/>
                    <a:pt x="7727807" y="88900"/>
                    <a:pt x="7727807" y="124460"/>
                  </a:cubicBezTo>
                  <a:lnTo>
                    <a:pt x="7727807" y="7398362"/>
                  </a:lnTo>
                  <a:cubicBezTo>
                    <a:pt x="7727807" y="7433922"/>
                    <a:pt x="7698597" y="7463133"/>
                    <a:pt x="7663036" y="7463133"/>
                  </a:cubicBezTo>
                  <a:lnTo>
                    <a:pt x="124460" y="7463133"/>
                  </a:lnTo>
                  <a:cubicBezTo>
                    <a:pt x="88900" y="7463133"/>
                    <a:pt x="59690" y="7433922"/>
                    <a:pt x="59690" y="7398362"/>
                  </a:cubicBezTo>
                  <a:lnTo>
                    <a:pt x="59690" y="124460"/>
                  </a:lnTo>
                  <a:cubicBezTo>
                    <a:pt x="59690" y="88900"/>
                    <a:pt x="88900" y="59690"/>
                    <a:pt x="124460" y="59690"/>
                  </a:cubicBezTo>
                  <a:lnTo>
                    <a:pt x="7663037" y="59690"/>
                  </a:lnTo>
                  <a:moveTo>
                    <a:pt x="7663037" y="0"/>
                  </a:moveTo>
                  <a:lnTo>
                    <a:pt x="124460" y="0"/>
                  </a:lnTo>
                  <a:cubicBezTo>
                    <a:pt x="55880" y="0"/>
                    <a:pt x="0" y="55880"/>
                    <a:pt x="0" y="124460"/>
                  </a:cubicBezTo>
                  <a:lnTo>
                    <a:pt x="0" y="7398362"/>
                  </a:lnTo>
                  <a:cubicBezTo>
                    <a:pt x="0" y="7466943"/>
                    <a:pt x="55880" y="7522822"/>
                    <a:pt x="124460" y="7522822"/>
                  </a:cubicBezTo>
                  <a:lnTo>
                    <a:pt x="7663037" y="7522822"/>
                  </a:lnTo>
                  <a:cubicBezTo>
                    <a:pt x="7731616" y="7522822"/>
                    <a:pt x="7787497" y="7466943"/>
                    <a:pt x="7787497" y="7398362"/>
                  </a:cubicBezTo>
                  <a:lnTo>
                    <a:pt x="7787497" y="124460"/>
                  </a:lnTo>
                  <a:cubicBezTo>
                    <a:pt x="7787497" y="55880"/>
                    <a:pt x="7731616" y="0"/>
                    <a:pt x="7663037" y="0"/>
                  </a:cubicBezTo>
                  <a:close/>
                </a:path>
              </a:pathLst>
            </a:custGeom>
            <a:solidFill>
              <a:srgbClr val="191919"/>
            </a:solidFill>
          </p:spPr>
        </p:sp>
      </p:grpSp>
      <p:grpSp>
        <p:nvGrpSpPr>
          <p:cNvPr id="7" name="Group 7"/>
          <p:cNvGrpSpPr/>
          <p:nvPr/>
        </p:nvGrpSpPr>
        <p:grpSpPr>
          <a:xfrm>
            <a:off x="6650362" y="3103027"/>
            <a:ext cx="4989834" cy="4820244"/>
            <a:chOff x="0" y="0"/>
            <a:chExt cx="7787497" cy="7522822"/>
          </a:xfrm>
        </p:grpSpPr>
        <p:sp>
          <p:nvSpPr>
            <p:cNvPr id="8" name="Freeform 8"/>
            <p:cNvSpPr/>
            <p:nvPr/>
          </p:nvSpPr>
          <p:spPr>
            <a:xfrm>
              <a:off x="31750" y="31750"/>
              <a:ext cx="7723997" cy="7459322"/>
            </a:xfrm>
            <a:custGeom>
              <a:avLst/>
              <a:gdLst/>
              <a:ahLst/>
              <a:cxnLst/>
              <a:rect l="l" t="t" r="r" b="b"/>
              <a:pathLst>
                <a:path w="7723997" h="7459322">
                  <a:moveTo>
                    <a:pt x="7631286" y="7459322"/>
                  </a:moveTo>
                  <a:lnTo>
                    <a:pt x="92710" y="7459322"/>
                  </a:lnTo>
                  <a:cubicBezTo>
                    <a:pt x="41910" y="7459322"/>
                    <a:pt x="0" y="7417412"/>
                    <a:pt x="0" y="7366612"/>
                  </a:cubicBezTo>
                  <a:lnTo>
                    <a:pt x="0" y="92710"/>
                  </a:lnTo>
                  <a:cubicBezTo>
                    <a:pt x="0" y="41910"/>
                    <a:pt x="41910" y="0"/>
                    <a:pt x="92710" y="0"/>
                  </a:cubicBezTo>
                  <a:lnTo>
                    <a:pt x="7630016" y="0"/>
                  </a:lnTo>
                  <a:cubicBezTo>
                    <a:pt x="7680816" y="0"/>
                    <a:pt x="7722726" y="41910"/>
                    <a:pt x="7722726" y="92710"/>
                  </a:cubicBezTo>
                  <a:lnTo>
                    <a:pt x="7722726" y="7365343"/>
                  </a:lnTo>
                  <a:cubicBezTo>
                    <a:pt x="7723997" y="7417412"/>
                    <a:pt x="7682087" y="7459322"/>
                    <a:pt x="7631287" y="7459322"/>
                  </a:cubicBezTo>
                  <a:close/>
                </a:path>
              </a:pathLst>
            </a:custGeom>
            <a:solidFill>
              <a:srgbClr val="FFFFFF"/>
            </a:solidFill>
          </p:spPr>
        </p:sp>
        <p:sp>
          <p:nvSpPr>
            <p:cNvPr id="9" name="Freeform 9"/>
            <p:cNvSpPr/>
            <p:nvPr/>
          </p:nvSpPr>
          <p:spPr>
            <a:xfrm>
              <a:off x="0" y="0"/>
              <a:ext cx="7787497" cy="7522822"/>
            </a:xfrm>
            <a:custGeom>
              <a:avLst/>
              <a:gdLst/>
              <a:ahLst/>
              <a:cxnLst/>
              <a:rect l="l" t="t" r="r" b="b"/>
              <a:pathLst>
                <a:path w="7787497" h="7522822">
                  <a:moveTo>
                    <a:pt x="7663036" y="59690"/>
                  </a:moveTo>
                  <a:cubicBezTo>
                    <a:pt x="7698597" y="59690"/>
                    <a:pt x="7727807" y="88900"/>
                    <a:pt x="7727807" y="124460"/>
                  </a:cubicBezTo>
                  <a:lnTo>
                    <a:pt x="7727807" y="7398362"/>
                  </a:lnTo>
                  <a:cubicBezTo>
                    <a:pt x="7727807" y="7433922"/>
                    <a:pt x="7698597" y="7463133"/>
                    <a:pt x="7663036" y="7463133"/>
                  </a:cubicBezTo>
                  <a:lnTo>
                    <a:pt x="124460" y="7463133"/>
                  </a:lnTo>
                  <a:cubicBezTo>
                    <a:pt x="88900" y="7463133"/>
                    <a:pt x="59690" y="7433922"/>
                    <a:pt x="59690" y="7398362"/>
                  </a:cubicBezTo>
                  <a:lnTo>
                    <a:pt x="59690" y="124460"/>
                  </a:lnTo>
                  <a:cubicBezTo>
                    <a:pt x="59690" y="88900"/>
                    <a:pt x="88900" y="59690"/>
                    <a:pt x="124460" y="59690"/>
                  </a:cubicBezTo>
                  <a:lnTo>
                    <a:pt x="7663037" y="59690"/>
                  </a:lnTo>
                  <a:moveTo>
                    <a:pt x="7663037" y="0"/>
                  </a:moveTo>
                  <a:lnTo>
                    <a:pt x="124460" y="0"/>
                  </a:lnTo>
                  <a:cubicBezTo>
                    <a:pt x="55880" y="0"/>
                    <a:pt x="0" y="55880"/>
                    <a:pt x="0" y="124460"/>
                  </a:cubicBezTo>
                  <a:lnTo>
                    <a:pt x="0" y="7398362"/>
                  </a:lnTo>
                  <a:cubicBezTo>
                    <a:pt x="0" y="7466943"/>
                    <a:pt x="55880" y="7522822"/>
                    <a:pt x="124460" y="7522822"/>
                  </a:cubicBezTo>
                  <a:lnTo>
                    <a:pt x="7663037" y="7522822"/>
                  </a:lnTo>
                  <a:cubicBezTo>
                    <a:pt x="7731616" y="7522822"/>
                    <a:pt x="7787497" y="7466943"/>
                    <a:pt x="7787497" y="7398362"/>
                  </a:cubicBezTo>
                  <a:lnTo>
                    <a:pt x="7787497" y="124460"/>
                  </a:lnTo>
                  <a:cubicBezTo>
                    <a:pt x="7787497" y="55880"/>
                    <a:pt x="7731616" y="0"/>
                    <a:pt x="7663037" y="0"/>
                  </a:cubicBezTo>
                  <a:close/>
                </a:path>
              </a:pathLst>
            </a:custGeom>
            <a:solidFill>
              <a:srgbClr val="191919"/>
            </a:solidFill>
          </p:spPr>
        </p:sp>
      </p:grpSp>
      <p:grpSp>
        <p:nvGrpSpPr>
          <p:cNvPr id="10" name="Group 10"/>
          <p:cNvGrpSpPr/>
          <p:nvPr/>
        </p:nvGrpSpPr>
        <p:grpSpPr>
          <a:xfrm>
            <a:off x="1028700" y="2993300"/>
            <a:ext cx="4989834" cy="4820244"/>
            <a:chOff x="0" y="0"/>
            <a:chExt cx="7787497" cy="7522822"/>
          </a:xfrm>
        </p:grpSpPr>
        <p:sp>
          <p:nvSpPr>
            <p:cNvPr id="11" name="Freeform 11"/>
            <p:cNvSpPr/>
            <p:nvPr/>
          </p:nvSpPr>
          <p:spPr>
            <a:xfrm>
              <a:off x="31750" y="31750"/>
              <a:ext cx="7723997" cy="7459322"/>
            </a:xfrm>
            <a:custGeom>
              <a:avLst/>
              <a:gdLst/>
              <a:ahLst/>
              <a:cxnLst/>
              <a:rect l="l" t="t" r="r" b="b"/>
              <a:pathLst>
                <a:path w="7723997" h="7459322">
                  <a:moveTo>
                    <a:pt x="7631286" y="7459322"/>
                  </a:moveTo>
                  <a:lnTo>
                    <a:pt x="92710" y="7459322"/>
                  </a:lnTo>
                  <a:cubicBezTo>
                    <a:pt x="41910" y="7459322"/>
                    <a:pt x="0" y="7417412"/>
                    <a:pt x="0" y="7366612"/>
                  </a:cubicBezTo>
                  <a:lnTo>
                    <a:pt x="0" y="92710"/>
                  </a:lnTo>
                  <a:cubicBezTo>
                    <a:pt x="0" y="41910"/>
                    <a:pt x="41910" y="0"/>
                    <a:pt x="92710" y="0"/>
                  </a:cubicBezTo>
                  <a:lnTo>
                    <a:pt x="7630016" y="0"/>
                  </a:lnTo>
                  <a:cubicBezTo>
                    <a:pt x="7680816" y="0"/>
                    <a:pt x="7722726" y="41910"/>
                    <a:pt x="7722726" y="92710"/>
                  </a:cubicBezTo>
                  <a:lnTo>
                    <a:pt x="7722726" y="7365343"/>
                  </a:lnTo>
                  <a:cubicBezTo>
                    <a:pt x="7723997" y="7417412"/>
                    <a:pt x="7682087" y="7459322"/>
                    <a:pt x="7631287" y="7459322"/>
                  </a:cubicBezTo>
                  <a:close/>
                </a:path>
              </a:pathLst>
            </a:custGeom>
            <a:solidFill>
              <a:srgbClr val="FFFFFF"/>
            </a:solidFill>
          </p:spPr>
        </p:sp>
        <p:sp>
          <p:nvSpPr>
            <p:cNvPr id="12" name="Freeform 12"/>
            <p:cNvSpPr/>
            <p:nvPr/>
          </p:nvSpPr>
          <p:spPr>
            <a:xfrm>
              <a:off x="0" y="0"/>
              <a:ext cx="7787497" cy="7522822"/>
            </a:xfrm>
            <a:custGeom>
              <a:avLst/>
              <a:gdLst/>
              <a:ahLst/>
              <a:cxnLst/>
              <a:rect l="l" t="t" r="r" b="b"/>
              <a:pathLst>
                <a:path w="7787497" h="7522822">
                  <a:moveTo>
                    <a:pt x="7663036" y="59690"/>
                  </a:moveTo>
                  <a:cubicBezTo>
                    <a:pt x="7698597" y="59690"/>
                    <a:pt x="7727807" y="88900"/>
                    <a:pt x="7727807" y="124460"/>
                  </a:cubicBezTo>
                  <a:lnTo>
                    <a:pt x="7727807" y="7398362"/>
                  </a:lnTo>
                  <a:cubicBezTo>
                    <a:pt x="7727807" y="7433922"/>
                    <a:pt x="7698597" y="7463133"/>
                    <a:pt x="7663036" y="7463133"/>
                  </a:cubicBezTo>
                  <a:lnTo>
                    <a:pt x="124460" y="7463133"/>
                  </a:lnTo>
                  <a:cubicBezTo>
                    <a:pt x="88900" y="7463133"/>
                    <a:pt x="59690" y="7433922"/>
                    <a:pt x="59690" y="7398362"/>
                  </a:cubicBezTo>
                  <a:lnTo>
                    <a:pt x="59690" y="124460"/>
                  </a:lnTo>
                  <a:cubicBezTo>
                    <a:pt x="59690" y="88900"/>
                    <a:pt x="88900" y="59690"/>
                    <a:pt x="124460" y="59690"/>
                  </a:cubicBezTo>
                  <a:lnTo>
                    <a:pt x="7663037" y="59690"/>
                  </a:lnTo>
                  <a:moveTo>
                    <a:pt x="7663037" y="0"/>
                  </a:moveTo>
                  <a:lnTo>
                    <a:pt x="124460" y="0"/>
                  </a:lnTo>
                  <a:cubicBezTo>
                    <a:pt x="55880" y="0"/>
                    <a:pt x="0" y="55880"/>
                    <a:pt x="0" y="124460"/>
                  </a:cubicBezTo>
                  <a:lnTo>
                    <a:pt x="0" y="7398362"/>
                  </a:lnTo>
                  <a:cubicBezTo>
                    <a:pt x="0" y="7466943"/>
                    <a:pt x="55880" y="7522822"/>
                    <a:pt x="124460" y="7522822"/>
                  </a:cubicBezTo>
                  <a:lnTo>
                    <a:pt x="7663037" y="7522822"/>
                  </a:lnTo>
                  <a:cubicBezTo>
                    <a:pt x="7731616" y="7522822"/>
                    <a:pt x="7787497" y="7466943"/>
                    <a:pt x="7787497" y="7398362"/>
                  </a:cubicBezTo>
                  <a:lnTo>
                    <a:pt x="7787497" y="124460"/>
                  </a:lnTo>
                  <a:cubicBezTo>
                    <a:pt x="7787497" y="55880"/>
                    <a:pt x="7731616" y="0"/>
                    <a:pt x="7663037" y="0"/>
                  </a:cubicBezTo>
                  <a:close/>
                </a:path>
              </a:pathLst>
            </a:custGeom>
            <a:solidFill>
              <a:srgbClr val="191919"/>
            </a:solidFill>
          </p:spPr>
        </p:sp>
      </p:grpSp>
      <p:grpSp>
        <p:nvGrpSpPr>
          <p:cNvPr id="13" name="Group 13"/>
          <p:cNvGrpSpPr/>
          <p:nvPr/>
        </p:nvGrpSpPr>
        <p:grpSpPr>
          <a:xfrm>
            <a:off x="7558655" y="2611379"/>
            <a:ext cx="3173249" cy="1075716"/>
            <a:chOff x="0" y="0"/>
            <a:chExt cx="1624265" cy="550618"/>
          </a:xfrm>
        </p:grpSpPr>
        <p:sp>
          <p:nvSpPr>
            <p:cNvPr id="14" name="Freeform 14"/>
            <p:cNvSpPr/>
            <p:nvPr/>
          </p:nvSpPr>
          <p:spPr>
            <a:xfrm>
              <a:off x="92710" y="106680"/>
              <a:ext cx="1520125" cy="431238"/>
            </a:xfrm>
            <a:custGeom>
              <a:avLst/>
              <a:gdLst/>
              <a:ahLst/>
              <a:cxnLst/>
              <a:rect l="l" t="t" r="r" b="b"/>
              <a:pathLst>
                <a:path w="1520125" h="431238">
                  <a:moveTo>
                    <a:pt x="1493455" y="242008"/>
                  </a:moveTo>
                  <a:cubicBezTo>
                    <a:pt x="1493455" y="329638"/>
                    <a:pt x="1417255" y="400758"/>
                    <a:pt x="1335975" y="400758"/>
                  </a:cubicBezTo>
                  <a:lnTo>
                    <a:pt x="66040" y="400758"/>
                  </a:lnTo>
                  <a:cubicBezTo>
                    <a:pt x="43180" y="400758"/>
                    <a:pt x="20320" y="395678"/>
                    <a:pt x="0" y="386788"/>
                  </a:cubicBezTo>
                  <a:cubicBezTo>
                    <a:pt x="26670" y="414728"/>
                    <a:pt x="63500" y="431238"/>
                    <a:pt x="103816" y="431238"/>
                  </a:cubicBezTo>
                  <a:lnTo>
                    <a:pt x="1374075" y="431238"/>
                  </a:lnTo>
                  <a:cubicBezTo>
                    <a:pt x="1454085" y="431238"/>
                    <a:pt x="1520125" y="365198"/>
                    <a:pt x="1520125" y="285188"/>
                  </a:cubicBezTo>
                  <a:lnTo>
                    <a:pt x="1520125" y="95250"/>
                  </a:lnTo>
                  <a:cubicBezTo>
                    <a:pt x="1520125" y="58420"/>
                    <a:pt x="1506155" y="25400"/>
                    <a:pt x="1484565" y="0"/>
                  </a:cubicBezTo>
                  <a:cubicBezTo>
                    <a:pt x="1490915" y="16510"/>
                    <a:pt x="1493455" y="34290"/>
                    <a:pt x="1493455" y="52070"/>
                  </a:cubicBezTo>
                  <a:lnTo>
                    <a:pt x="1493455" y="242008"/>
                  </a:lnTo>
                  <a:lnTo>
                    <a:pt x="1493455" y="242008"/>
                  </a:lnTo>
                  <a:close/>
                </a:path>
              </a:pathLst>
            </a:custGeom>
            <a:solidFill>
              <a:srgbClr val="191919"/>
            </a:solidFill>
          </p:spPr>
        </p:sp>
        <p:sp>
          <p:nvSpPr>
            <p:cNvPr id="15" name="Freeform 15"/>
            <p:cNvSpPr/>
            <p:nvPr/>
          </p:nvSpPr>
          <p:spPr>
            <a:xfrm>
              <a:off x="12700" y="12700"/>
              <a:ext cx="1559495" cy="482038"/>
            </a:xfrm>
            <a:custGeom>
              <a:avLst/>
              <a:gdLst/>
              <a:ahLst/>
              <a:cxnLst/>
              <a:rect l="l" t="t" r="r" b="b"/>
              <a:pathLst>
                <a:path w="1559495" h="482038">
                  <a:moveTo>
                    <a:pt x="146050" y="482038"/>
                  </a:moveTo>
                  <a:lnTo>
                    <a:pt x="1413445" y="482038"/>
                  </a:lnTo>
                  <a:cubicBezTo>
                    <a:pt x="1493455" y="482038"/>
                    <a:pt x="1559495" y="415998"/>
                    <a:pt x="1559495" y="335988"/>
                  </a:cubicBezTo>
                  <a:lnTo>
                    <a:pt x="1559495" y="146050"/>
                  </a:lnTo>
                  <a:cubicBezTo>
                    <a:pt x="1559495" y="66040"/>
                    <a:pt x="1493455" y="0"/>
                    <a:pt x="1413445" y="0"/>
                  </a:cubicBezTo>
                  <a:lnTo>
                    <a:pt x="146050" y="0"/>
                  </a:lnTo>
                  <a:cubicBezTo>
                    <a:pt x="66040" y="0"/>
                    <a:pt x="0" y="66040"/>
                    <a:pt x="0" y="146050"/>
                  </a:cubicBezTo>
                  <a:lnTo>
                    <a:pt x="0" y="335988"/>
                  </a:lnTo>
                  <a:cubicBezTo>
                    <a:pt x="0" y="417268"/>
                    <a:pt x="66040" y="482038"/>
                    <a:pt x="146050" y="482038"/>
                  </a:cubicBezTo>
                  <a:close/>
                </a:path>
              </a:pathLst>
            </a:custGeom>
            <a:solidFill>
              <a:srgbClr val="FFFAED"/>
            </a:solidFill>
          </p:spPr>
        </p:sp>
        <p:sp>
          <p:nvSpPr>
            <p:cNvPr id="16" name="Freeform 16"/>
            <p:cNvSpPr/>
            <p:nvPr/>
          </p:nvSpPr>
          <p:spPr>
            <a:xfrm>
              <a:off x="0" y="0"/>
              <a:ext cx="1624265" cy="550618"/>
            </a:xfrm>
            <a:custGeom>
              <a:avLst/>
              <a:gdLst/>
              <a:ahLst/>
              <a:cxnLst/>
              <a:rect l="l" t="t" r="r" b="b"/>
              <a:pathLst>
                <a:path w="1624265" h="550618">
                  <a:moveTo>
                    <a:pt x="1560765" y="74930"/>
                  </a:moveTo>
                  <a:cubicBezTo>
                    <a:pt x="1532825" y="30480"/>
                    <a:pt x="1483295" y="0"/>
                    <a:pt x="1426145" y="0"/>
                  </a:cubicBezTo>
                  <a:lnTo>
                    <a:pt x="158750" y="0"/>
                  </a:lnTo>
                  <a:cubicBezTo>
                    <a:pt x="71120" y="0"/>
                    <a:pt x="0" y="71120"/>
                    <a:pt x="0" y="158750"/>
                  </a:cubicBezTo>
                  <a:lnTo>
                    <a:pt x="0" y="348688"/>
                  </a:lnTo>
                  <a:cubicBezTo>
                    <a:pt x="0" y="400758"/>
                    <a:pt x="25400" y="446478"/>
                    <a:pt x="63500" y="475688"/>
                  </a:cubicBezTo>
                  <a:cubicBezTo>
                    <a:pt x="91440" y="520138"/>
                    <a:pt x="140970" y="550618"/>
                    <a:pt x="197745" y="550618"/>
                  </a:cubicBezTo>
                  <a:lnTo>
                    <a:pt x="1465515" y="550618"/>
                  </a:lnTo>
                  <a:cubicBezTo>
                    <a:pt x="1553145" y="550618"/>
                    <a:pt x="1624265" y="479498"/>
                    <a:pt x="1624265" y="391868"/>
                  </a:cubicBezTo>
                  <a:lnTo>
                    <a:pt x="1624265" y="201930"/>
                  </a:lnTo>
                  <a:cubicBezTo>
                    <a:pt x="1624265" y="149860"/>
                    <a:pt x="1598865" y="104140"/>
                    <a:pt x="1560765" y="74930"/>
                  </a:cubicBezTo>
                  <a:close/>
                  <a:moveTo>
                    <a:pt x="12700" y="348688"/>
                  </a:moveTo>
                  <a:lnTo>
                    <a:pt x="12700" y="158750"/>
                  </a:lnTo>
                  <a:cubicBezTo>
                    <a:pt x="12700" y="78740"/>
                    <a:pt x="78740" y="12700"/>
                    <a:pt x="158750" y="12700"/>
                  </a:cubicBezTo>
                  <a:lnTo>
                    <a:pt x="1426145" y="12700"/>
                  </a:lnTo>
                  <a:cubicBezTo>
                    <a:pt x="1506155" y="12700"/>
                    <a:pt x="1572195" y="78740"/>
                    <a:pt x="1572195" y="158750"/>
                  </a:cubicBezTo>
                  <a:lnTo>
                    <a:pt x="1572195" y="348688"/>
                  </a:lnTo>
                  <a:cubicBezTo>
                    <a:pt x="1572195" y="428698"/>
                    <a:pt x="1506155" y="494738"/>
                    <a:pt x="1426145" y="494738"/>
                  </a:cubicBezTo>
                  <a:lnTo>
                    <a:pt x="158750" y="494738"/>
                  </a:lnTo>
                  <a:cubicBezTo>
                    <a:pt x="78740" y="494738"/>
                    <a:pt x="12700" y="429968"/>
                    <a:pt x="12700" y="348688"/>
                  </a:cubicBezTo>
                  <a:close/>
                  <a:moveTo>
                    <a:pt x="1612835" y="391868"/>
                  </a:moveTo>
                  <a:cubicBezTo>
                    <a:pt x="1612835" y="471878"/>
                    <a:pt x="1545525" y="537918"/>
                    <a:pt x="1465515" y="537918"/>
                  </a:cubicBezTo>
                  <a:lnTo>
                    <a:pt x="197745" y="537918"/>
                  </a:lnTo>
                  <a:cubicBezTo>
                    <a:pt x="157480" y="537918"/>
                    <a:pt x="120650" y="521408"/>
                    <a:pt x="93980" y="493468"/>
                  </a:cubicBezTo>
                  <a:cubicBezTo>
                    <a:pt x="114300" y="502358"/>
                    <a:pt x="135890" y="507438"/>
                    <a:pt x="160020" y="507438"/>
                  </a:cubicBezTo>
                  <a:lnTo>
                    <a:pt x="1427415" y="507438"/>
                  </a:lnTo>
                  <a:cubicBezTo>
                    <a:pt x="1515045" y="507438"/>
                    <a:pt x="1586165" y="436318"/>
                    <a:pt x="1586165" y="348688"/>
                  </a:cubicBezTo>
                  <a:lnTo>
                    <a:pt x="1586165" y="158750"/>
                  </a:lnTo>
                  <a:cubicBezTo>
                    <a:pt x="1586165" y="140970"/>
                    <a:pt x="1582355" y="123190"/>
                    <a:pt x="1577275" y="106680"/>
                  </a:cubicBezTo>
                  <a:cubicBezTo>
                    <a:pt x="1598865" y="132080"/>
                    <a:pt x="1612835" y="165100"/>
                    <a:pt x="1612835" y="201930"/>
                  </a:cubicBezTo>
                  <a:lnTo>
                    <a:pt x="1612835" y="391868"/>
                  </a:lnTo>
                  <a:cubicBezTo>
                    <a:pt x="1612835" y="391868"/>
                    <a:pt x="1612835" y="391868"/>
                    <a:pt x="1612835" y="391868"/>
                  </a:cubicBezTo>
                  <a:close/>
                </a:path>
              </a:pathLst>
            </a:custGeom>
            <a:solidFill>
              <a:srgbClr val="191919"/>
            </a:solidFill>
          </p:spPr>
        </p:sp>
      </p:grpSp>
      <p:grpSp>
        <p:nvGrpSpPr>
          <p:cNvPr id="17" name="Group 17"/>
          <p:cNvGrpSpPr/>
          <p:nvPr/>
        </p:nvGrpSpPr>
        <p:grpSpPr>
          <a:xfrm>
            <a:off x="13177758" y="2611379"/>
            <a:ext cx="3173249" cy="1075716"/>
            <a:chOff x="0" y="0"/>
            <a:chExt cx="1624265" cy="550618"/>
          </a:xfrm>
        </p:grpSpPr>
        <p:sp>
          <p:nvSpPr>
            <p:cNvPr id="18" name="Freeform 18"/>
            <p:cNvSpPr/>
            <p:nvPr/>
          </p:nvSpPr>
          <p:spPr>
            <a:xfrm>
              <a:off x="92710" y="106680"/>
              <a:ext cx="1520125" cy="431238"/>
            </a:xfrm>
            <a:custGeom>
              <a:avLst/>
              <a:gdLst/>
              <a:ahLst/>
              <a:cxnLst/>
              <a:rect l="l" t="t" r="r" b="b"/>
              <a:pathLst>
                <a:path w="1520125" h="431238">
                  <a:moveTo>
                    <a:pt x="1493455" y="242008"/>
                  </a:moveTo>
                  <a:cubicBezTo>
                    <a:pt x="1493455" y="329638"/>
                    <a:pt x="1417255" y="400758"/>
                    <a:pt x="1335975" y="400758"/>
                  </a:cubicBezTo>
                  <a:lnTo>
                    <a:pt x="66040" y="400758"/>
                  </a:lnTo>
                  <a:cubicBezTo>
                    <a:pt x="43180" y="400758"/>
                    <a:pt x="20320" y="395678"/>
                    <a:pt x="0" y="386788"/>
                  </a:cubicBezTo>
                  <a:cubicBezTo>
                    <a:pt x="26670" y="414728"/>
                    <a:pt x="63500" y="431238"/>
                    <a:pt x="103816" y="431238"/>
                  </a:cubicBezTo>
                  <a:lnTo>
                    <a:pt x="1374075" y="431238"/>
                  </a:lnTo>
                  <a:cubicBezTo>
                    <a:pt x="1454085" y="431238"/>
                    <a:pt x="1520125" y="365198"/>
                    <a:pt x="1520125" y="285188"/>
                  </a:cubicBezTo>
                  <a:lnTo>
                    <a:pt x="1520125" y="95250"/>
                  </a:lnTo>
                  <a:cubicBezTo>
                    <a:pt x="1520125" y="58420"/>
                    <a:pt x="1506155" y="25400"/>
                    <a:pt x="1484565" y="0"/>
                  </a:cubicBezTo>
                  <a:cubicBezTo>
                    <a:pt x="1490915" y="16510"/>
                    <a:pt x="1493455" y="34290"/>
                    <a:pt x="1493455" y="52070"/>
                  </a:cubicBezTo>
                  <a:lnTo>
                    <a:pt x="1493455" y="242008"/>
                  </a:lnTo>
                  <a:lnTo>
                    <a:pt x="1493455" y="242008"/>
                  </a:lnTo>
                  <a:close/>
                </a:path>
              </a:pathLst>
            </a:custGeom>
            <a:solidFill>
              <a:srgbClr val="191919"/>
            </a:solidFill>
          </p:spPr>
        </p:sp>
        <p:sp>
          <p:nvSpPr>
            <p:cNvPr id="19" name="Freeform 19"/>
            <p:cNvSpPr/>
            <p:nvPr/>
          </p:nvSpPr>
          <p:spPr>
            <a:xfrm>
              <a:off x="12700" y="12700"/>
              <a:ext cx="1559495" cy="482038"/>
            </a:xfrm>
            <a:custGeom>
              <a:avLst/>
              <a:gdLst/>
              <a:ahLst/>
              <a:cxnLst/>
              <a:rect l="l" t="t" r="r" b="b"/>
              <a:pathLst>
                <a:path w="1559495" h="482038">
                  <a:moveTo>
                    <a:pt x="146050" y="482038"/>
                  </a:moveTo>
                  <a:lnTo>
                    <a:pt x="1413445" y="482038"/>
                  </a:lnTo>
                  <a:cubicBezTo>
                    <a:pt x="1493455" y="482038"/>
                    <a:pt x="1559495" y="415998"/>
                    <a:pt x="1559495" y="335988"/>
                  </a:cubicBezTo>
                  <a:lnTo>
                    <a:pt x="1559495" y="146050"/>
                  </a:lnTo>
                  <a:cubicBezTo>
                    <a:pt x="1559495" y="66040"/>
                    <a:pt x="1493455" y="0"/>
                    <a:pt x="1413445" y="0"/>
                  </a:cubicBezTo>
                  <a:lnTo>
                    <a:pt x="146050" y="0"/>
                  </a:lnTo>
                  <a:cubicBezTo>
                    <a:pt x="66040" y="0"/>
                    <a:pt x="0" y="66040"/>
                    <a:pt x="0" y="146050"/>
                  </a:cubicBezTo>
                  <a:lnTo>
                    <a:pt x="0" y="335988"/>
                  </a:lnTo>
                  <a:cubicBezTo>
                    <a:pt x="0" y="417268"/>
                    <a:pt x="66040" y="482038"/>
                    <a:pt x="146050" y="482038"/>
                  </a:cubicBezTo>
                  <a:close/>
                </a:path>
              </a:pathLst>
            </a:custGeom>
            <a:solidFill>
              <a:srgbClr val="7B7AAF"/>
            </a:solidFill>
          </p:spPr>
        </p:sp>
        <p:sp>
          <p:nvSpPr>
            <p:cNvPr id="20" name="Freeform 20"/>
            <p:cNvSpPr/>
            <p:nvPr/>
          </p:nvSpPr>
          <p:spPr>
            <a:xfrm>
              <a:off x="0" y="0"/>
              <a:ext cx="1624265" cy="550618"/>
            </a:xfrm>
            <a:custGeom>
              <a:avLst/>
              <a:gdLst/>
              <a:ahLst/>
              <a:cxnLst/>
              <a:rect l="l" t="t" r="r" b="b"/>
              <a:pathLst>
                <a:path w="1624265" h="550618">
                  <a:moveTo>
                    <a:pt x="1560765" y="74930"/>
                  </a:moveTo>
                  <a:cubicBezTo>
                    <a:pt x="1532825" y="30480"/>
                    <a:pt x="1483295" y="0"/>
                    <a:pt x="1426145" y="0"/>
                  </a:cubicBezTo>
                  <a:lnTo>
                    <a:pt x="158750" y="0"/>
                  </a:lnTo>
                  <a:cubicBezTo>
                    <a:pt x="71120" y="0"/>
                    <a:pt x="0" y="71120"/>
                    <a:pt x="0" y="158750"/>
                  </a:cubicBezTo>
                  <a:lnTo>
                    <a:pt x="0" y="348688"/>
                  </a:lnTo>
                  <a:cubicBezTo>
                    <a:pt x="0" y="400758"/>
                    <a:pt x="25400" y="446478"/>
                    <a:pt x="63500" y="475688"/>
                  </a:cubicBezTo>
                  <a:cubicBezTo>
                    <a:pt x="91440" y="520138"/>
                    <a:pt x="140970" y="550618"/>
                    <a:pt x="197745" y="550618"/>
                  </a:cubicBezTo>
                  <a:lnTo>
                    <a:pt x="1465515" y="550618"/>
                  </a:lnTo>
                  <a:cubicBezTo>
                    <a:pt x="1553145" y="550618"/>
                    <a:pt x="1624265" y="479498"/>
                    <a:pt x="1624265" y="391868"/>
                  </a:cubicBezTo>
                  <a:lnTo>
                    <a:pt x="1624265" y="201930"/>
                  </a:lnTo>
                  <a:cubicBezTo>
                    <a:pt x="1624265" y="149860"/>
                    <a:pt x="1598865" y="104140"/>
                    <a:pt x="1560765" y="74930"/>
                  </a:cubicBezTo>
                  <a:close/>
                  <a:moveTo>
                    <a:pt x="12700" y="348688"/>
                  </a:moveTo>
                  <a:lnTo>
                    <a:pt x="12700" y="158750"/>
                  </a:lnTo>
                  <a:cubicBezTo>
                    <a:pt x="12700" y="78740"/>
                    <a:pt x="78740" y="12700"/>
                    <a:pt x="158750" y="12700"/>
                  </a:cubicBezTo>
                  <a:lnTo>
                    <a:pt x="1426145" y="12700"/>
                  </a:lnTo>
                  <a:cubicBezTo>
                    <a:pt x="1506155" y="12700"/>
                    <a:pt x="1572195" y="78740"/>
                    <a:pt x="1572195" y="158750"/>
                  </a:cubicBezTo>
                  <a:lnTo>
                    <a:pt x="1572195" y="348688"/>
                  </a:lnTo>
                  <a:cubicBezTo>
                    <a:pt x="1572195" y="428698"/>
                    <a:pt x="1506155" y="494738"/>
                    <a:pt x="1426145" y="494738"/>
                  </a:cubicBezTo>
                  <a:lnTo>
                    <a:pt x="158750" y="494738"/>
                  </a:lnTo>
                  <a:cubicBezTo>
                    <a:pt x="78740" y="494738"/>
                    <a:pt x="12700" y="429968"/>
                    <a:pt x="12700" y="348688"/>
                  </a:cubicBezTo>
                  <a:close/>
                  <a:moveTo>
                    <a:pt x="1612835" y="391868"/>
                  </a:moveTo>
                  <a:cubicBezTo>
                    <a:pt x="1612835" y="471878"/>
                    <a:pt x="1545525" y="537918"/>
                    <a:pt x="1465515" y="537918"/>
                  </a:cubicBezTo>
                  <a:lnTo>
                    <a:pt x="197745" y="537918"/>
                  </a:lnTo>
                  <a:cubicBezTo>
                    <a:pt x="157480" y="537918"/>
                    <a:pt x="120650" y="521408"/>
                    <a:pt x="93980" y="493468"/>
                  </a:cubicBezTo>
                  <a:cubicBezTo>
                    <a:pt x="114300" y="502358"/>
                    <a:pt x="135890" y="507438"/>
                    <a:pt x="160020" y="507438"/>
                  </a:cubicBezTo>
                  <a:lnTo>
                    <a:pt x="1427415" y="507438"/>
                  </a:lnTo>
                  <a:cubicBezTo>
                    <a:pt x="1515045" y="507438"/>
                    <a:pt x="1586165" y="436318"/>
                    <a:pt x="1586165" y="348688"/>
                  </a:cubicBezTo>
                  <a:lnTo>
                    <a:pt x="1586165" y="158750"/>
                  </a:lnTo>
                  <a:cubicBezTo>
                    <a:pt x="1586165" y="140970"/>
                    <a:pt x="1582355" y="123190"/>
                    <a:pt x="1577275" y="106680"/>
                  </a:cubicBezTo>
                  <a:cubicBezTo>
                    <a:pt x="1598865" y="132080"/>
                    <a:pt x="1612835" y="165100"/>
                    <a:pt x="1612835" y="201930"/>
                  </a:cubicBezTo>
                  <a:lnTo>
                    <a:pt x="1612835" y="391868"/>
                  </a:lnTo>
                  <a:cubicBezTo>
                    <a:pt x="1612835" y="391868"/>
                    <a:pt x="1612835" y="391868"/>
                    <a:pt x="1612835" y="391868"/>
                  </a:cubicBezTo>
                  <a:close/>
                </a:path>
              </a:pathLst>
            </a:custGeom>
            <a:solidFill>
              <a:srgbClr val="191919"/>
            </a:solidFill>
          </p:spPr>
        </p:sp>
      </p:grpSp>
      <p:grpSp>
        <p:nvGrpSpPr>
          <p:cNvPr id="21" name="Group 21"/>
          <p:cNvGrpSpPr/>
          <p:nvPr/>
        </p:nvGrpSpPr>
        <p:grpSpPr>
          <a:xfrm>
            <a:off x="1936992" y="2611379"/>
            <a:ext cx="3173249" cy="1075716"/>
            <a:chOff x="0" y="0"/>
            <a:chExt cx="1624265" cy="550618"/>
          </a:xfrm>
        </p:grpSpPr>
        <p:sp>
          <p:nvSpPr>
            <p:cNvPr id="22" name="Freeform 22"/>
            <p:cNvSpPr/>
            <p:nvPr/>
          </p:nvSpPr>
          <p:spPr>
            <a:xfrm>
              <a:off x="92710" y="106680"/>
              <a:ext cx="1520125" cy="431238"/>
            </a:xfrm>
            <a:custGeom>
              <a:avLst/>
              <a:gdLst/>
              <a:ahLst/>
              <a:cxnLst/>
              <a:rect l="l" t="t" r="r" b="b"/>
              <a:pathLst>
                <a:path w="1520125" h="431238">
                  <a:moveTo>
                    <a:pt x="1493455" y="242008"/>
                  </a:moveTo>
                  <a:cubicBezTo>
                    <a:pt x="1493455" y="329638"/>
                    <a:pt x="1417255" y="400758"/>
                    <a:pt x="1335975" y="400758"/>
                  </a:cubicBezTo>
                  <a:lnTo>
                    <a:pt x="66040" y="400758"/>
                  </a:lnTo>
                  <a:cubicBezTo>
                    <a:pt x="43180" y="400758"/>
                    <a:pt x="20320" y="395678"/>
                    <a:pt x="0" y="386788"/>
                  </a:cubicBezTo>
                  <a:cubicBezTo>
                    <a:pt x="26670" y="414728"/>
                    <a:pt x="63500" y="431238"/>
                    <a:pt x="103816" y="431238"/>
                  </a:cubicBezTo>
                  <a:lnTo>
                    <a:pt x="1374075" y="431238"/>
                  </a:lnTo>
                  <a:cubicBezTo>
                    <a:pt x="1454085" y="431238"/>
                    <a:pt x="1520125" y="365198"/>
                    <a:pt x="1520125" y="285188"/>
                  </a:cubicBezTo>
                  <a:lnTo>
                    <a:pt x="1520125" y="95250"/>
                  </a:lnTo>
                  <a:cubicBezTo>
                    <a:pt x="1520125" y="58420"/>
                    <a:pt x="1506155" y="25400"/>
                    <a:pt x="1484565" y="0"/>
                  </a:cubicBezTo>
                  <a:cubicBezTo>
                    <a:pt x="1490915" y="16510"/>
                    <a:pt x="1493455" y="34290"/>
                    <a:pt x="1493455" y="52070"/>
                  </a:cubicBezTo>
                  <a:lnTo>
                    <a:pt x="1493455" y="242008"/>
                  </a:lnTo>
                  <a:lnTo>
                    <a:pt x="1493455" y="242008"/>
                  </a:lnTo>
                  <a:close/>
                </a:path>
              </a:pathLst>
            </a:custGeom>
            <a:solidFill>
              <a:srgbClr val="191919"/>
            </a:solidFill>
          </p:spPr>
        </p:sp>
        <p:sp>
          <p:nvSpPr>
            <p:cNvPr id="23" name="Freeform 23"/>
            <p:cNvSpPr/>
            <p:nvPr/>
          </p:nvSpPr>
          <p:spPr>
            <a:xfrm>
              <a:off x="12700" y="12700"/>
              <a:ext cx="1559495" cy="482038"/>
            </a:xfrm>
            <a:custGeom>
              <a:avLst/>
              <a:gdLst/>
              <a:ahLst/>
              <a:cxnLst/>
              <a:rect l="l" t="t" r="r" b="b"/>
              <a:pathLst>
                <a:path w="1559495" h="482038">
                  <a:moveTo>
                    <a:pt x="146050" y="482038"/>
                  </a:moveTo>
                  <a:lnTo>
                    <a:pt x="1413445" y="482038"/>
                  </a:lnTo>
                  <a:cubicBezTo>
                    <a:pt x="1493455" y="482038"/>
                    <a:pt x="1559495" y="415998"/>
                    <a:pt x="1559495" y="335988"/>
                  </a:cubicBezTo>
                  <a:lnTo>
                    <a:pt x="1559495" y="146050"/>
                  </a:lnTo>
                  <a:cubicBezTo>
                    <a:pt x="1559495" y="66040"/>
                    <a:pt x="1493455" y="0"/>
                    <a:pt x="1413445" y="0"/>
                  </a:cubicBezTo>
                  <a:lnTo>
                    <a:pt x="146050" y="0"/>
                  </a:lnTo>
                  <a:cubicBezTo>
                    <a:pt x="66040" y="0"/>
                    <a:pt x="0" y="66040"/>
                    <a:pt x="0" y="146050"/>
                  </a:cubicBezTo>
                  <a:lnTo>
                    <a:pt x="0" y="335988"/>
                  </a:lnTo>
                  <a:cubicBezTo>
                    <a:pt x="0" y="417268"/>
                    <a:pt x="66040" y="482038"/>
                    <a:pt x="146050" y="482038"/>
                  </a:cubicBezTo>
                  <a:close/>
                </a:path>
              </a:pathLst>
            </a:custGeom>
            <a:solidFill>
              <a:srgbClr val="FFB4DA"/>
            </a:solidFill>
          </p:spPr>
        </p:sp>
        <p:sp>
          <p:nvSpPr>
            <p:cNvPr id="24" name="Freeform 24"/>
            <p:cNvSpPr/>
            <p:nvPr/>
          </p:nvSpPr>
          <p:spPr>
            <a:xfrm>
              <a:off x="0" y="0"/>
              <a:ext cx="1624265" cy="550618"/>
            </a:xfrm>
            <a:custGeom>
              <a:avLst/>
              <a:gdLst/>
              <a:ahLst/>
              <a:cxnLst/>
              <a:rect l="l" t="t" r="r" b="b"/>
              <a:pathLst>
                <a:path w="1624265" h="550618">
                  <a:moveTo>
                    <a:pt x="1560765" y="74930"/>
                  </a:moveTo>
                  <a:cubicBezTo>
                    <a:pt x="1532825" y="30480"/>
                    <a:pt x="1483295" y="0"/>
                    <a:pt x="1426145" y="0"/>
                  </a:cubicBezTo>
                  <a:lnTo>
                    <a:pt x="158750" y="0"/>
                  </a:lnTo>
                  <a:cubicBezTo>
                    <a:pt x="71120" y="0"/>
                    <a:pt x="0" y="71120"/>
                    <a:pt x="0" y="158750"/>
                  </a:cubicBezTo>
                  <a:lnTo>
                    <a:pt x="0" y="348688"/>
                  </a:lnTo>
                  <a:cubicBezTo>
                    <a:pt x="0" y="400758"/>
                    <a:pt x="25400" y="446478"/>
                    <a:pt x="63500" y="475688"/>
                  </a:cubicBezTo>
                  <a:cubicBezTo>
                    <a:pt x="91440" y="520138"/>
                    <a:pt x="140970" y="550618"/>
                    <a:pt x="197745" y="550618"/>
                  </a:cubicBezTo>
                  <a:lnTo>
                    <a:pt x="1465515" y="550618"/>
                  </a:lnTo>
                  <a:cubicBezTo>
                    <a:pt x="1553145" y="550618"/>
                    <a:pt x="1624265" y="479498"/>
                    <a:pt x="1624265" y="391868"/>
                  </a:cubicBezTo>
                  <a:lnTo>
                    <a:pt x="1624265" y="201930"/>
                  </a:lnTo>
                  <a:cubicBezTo>
                    <a:pt x="1624265" y="149860"/>
                    <a:pt x="1598865" y="104140"/>
                    <a:pt x="1560765" y="74930"/>
                  </a:cubicBezTo>
                  <a:close/>
                  <a:moveTo>
                    <a:pt x="12700" y="348688"/>
                  </a:moveTo>
                  <a:lnTo>
                    <a:pt x="12700" y="158750"/>
                  </a:lnTo>
                  <a:cubicBezTo>
                    <a:pt x="12700" y="78740"/>
                    <a:pt x="78740" y="12700"/>
                    <a:pt x="158750" y="12700"/>
                  </a:cubicBezTo>
                  <a:lnTo>
                    <a:pt x="1426145" y="12700"/>
                  </a:lnTo>
                  <a:cubicBezTo>
                    <a:pt x="1506155" y="12700"/>
                    <a:pt x="1572195" y="78740"/>
                    <a:pt x="1572195" y="158750"/>
                  </a:cubicBezTo>
                  <a:lnTo>
                    <a:pt x="1572195" y="348688"/>
                  </a:lnTo>
                  <a:cubicBezTo>
                    <a:pt x="1572195" y="428698"/>
                    <a:pt x="1506155" y="494738"/>
                    <a:pt x="1426145" y="494738"/>
                  </a:cubicBezTo>
                  <a:lnTo>
                    <a:pt x="158750" y="494738"/>
                  </a:lnTo>
                  <a:cubicBezTo>
                    <a:pt x="78740" y="494738"/>
                    <a:pt x="12700" y="429968"/>
                    <a:pt x="12700" y="348688"/>
                  </a:cubicBezTo>
                  <a:close/>
                  <a:moveTo>
                    <a:pt x="1612835" y="391868"/>
                  </a:moveTo>
                  <a:cubicBezTo>
                    <a:pt x="1612835" y="471878"/>
                    <a:pt x="1545525" y="537918"/>
                    <a:pt x="1465515" y="537918"/>
                  </a:cubicBezTo>
                  <a:lnTo>
                    <a:pt x="197745" y="537918"/>
                  </a:lnTo>
                  <a:cubicBezTo>
                    <a:pt x="157480" y="537918"/>
                    <a:pt x="120650" y="521408"/>
                    <a:pt x="93980" y="493468"/>
                  </a:cubicBezTo>
                  <a:cubicBezTo>
                    <a:pt x="114300" y="502358"/>
                    <a:pt x="135890" y="507438"/>
                    <a:pt x="160020" y="507438"/>
                  </a:cubicBezTo>
                  <a:lnTo>
                    <a:pt x="1427415" y="507438"/>
                  </a:lnTo>
                  <a:cubicBezTo>
                    <a:pt x="1515045" y="507438"/>
                    <a:pt x="1586165" y="436318"/>
                    <a:pt x="1586165" y="348688"/>
                  </a:cubicBezTo>
                  <a:lnTo>
                    <a:pt x="1586165" y="158750"/>
                  </a:lnTo>
                  <a:cubicBezTo>
                    <a:pt x="1586165" y="140970"/>
                    <a:pt x="1582355" y="123190"/>
                    <a:pt x="1577275" y="106680"/>
                  </a:cubicBezTo>
                  <a:cubicBezTo>
                    <a:pt x="1598865" y="132080"/>
                    <a:pt x="1612835" y="165100"/>
                    <a:pt x="1612835" y="201930"/>
                  </a:cubicBezTo>
                  <a:lnTo>
                    <a:pt x="1612835" y="391868"/>
                  </a:lnTo>
                  <a:cubicBezTo>
                    <a:pt x="1612835" y="391868"/>
                    <a:pt x="1612835" y="391868"/>
                    <a:pt x="1612835" y="391868"/>
                  </a:cubicBezTo>
                  <a:close/>
                </a:path>
              </a:pathLst>
            </a:custGeom>
            <a:solidFill>
              <a:srgbClr val="191919"/>
            </a:solidFill>
          </p:spPr>
        </p:sp>
      </p:grpSp>
      <p:pic>
        <p:nvPicPr>
          <p:cNvPr id="25" name="Picture 25"/>
          <p:cNvPicPr>
            <a:picLocks noChangeAspect="1"/>
          </p:cNvPicPr>
          <p:nvPr/>
        </p:nvPicPr>
        <p:blipFill>
          <a:blip r:embed="rId6"/>
          <a:srcRect t="2299" r="2019" b="2299"/>
          <a:stretch>
            <a:fillRect/>
          </a:stretch>
        </p:blipFill>
        <p:spPr>
          <a:xfrm>
            <a:off x="1028700" y="7463383"/>
            <a:ext cx="4994464" cy="2735413"/>
          </a:xfrm>
          <a:prstGeom prst="rect">
            <a:avLst/>
          </a:prstGeom>
        </p:spPr>
      </p:pic>
      <p:pic>
        <p:nvPicPr>
          <p:cNvPr id="26" name="Picture 26"/>
          <p:cNvPicPr>
            <a:picLocks noChangeAspect="1"/>
          </p:cNvPicPr>
          <p:nvPr/>
        </p:nvPicPr>
        <p:blipFill>
          <a:blip r:embed="rId7"/>
          <a:srcRect/>
          <a:stretch>
            <a:fillRect/>
          </a:stretch>
        </p:blipFill>
        <p:spPr>
          <a:xfrm>
            <a:off x="7016627" y="7813544"/>
            <a:ext cx="4259377" cy="2385251"/>
          </a:xfrm>
          <a:prstGeom prst="rect">
            <a:avLst/>
          </a:prstGeom>
        </p:spPr>
      </p:pic>
      <p:pic>
        <p:nvPicPr>
          <p:cNvPr id="27" name="Picture 27"/>
          <p:cNvPicPr>
            <a:picLocks noChangeAspect="1"/>
          </p:cNvPicPr>
          <p:nvPr/>
        </p:nvPicPr>
        <p:blipFill>
          <a:blip r:embed="rId8"/>
          <a:srcRect/>
          <a:stretch>
            <a:fillRect/>
          </a:stretch>
        </p:blipFill>
        <p:spPr>
          <a:xfrm>
            <a:off x="13345448" y="7492693"/>
            <a:ext cx="2837869" cy="2837869"/>
          </a:xfrm>
          <a:prstGeom prst="rect">
            <a:avLst/>
          </a:prstGeom>
        </p:spPr>
      </p:pic>
      <p:sp>
        <p:nvSpPr>
          <p:cNvPr id="28" name="TextBox 28"/>
          <p:cNvSpPr txBox="1"/>
          <p:nvPr/>
        </p:nvSpPr>
        <p:spPr>
          <a:xfrm>
            <a:off x="5035323" y="769929"/>
            <a:ext cx="8503340" cy="1174750"/>
          </a:xfrm>
          <a:prstGeom prst="rect">
            <a:avLst/>
          </a:prstGeom>
        </p:spPr>
        <p:txBody>
          <a:bodyPr lIns="0" tIns="0" rIns="0" bIns="0" rtlCol="0" anchor="t">
            <a:spAutoFit/>
          </a:bodyPr>
          <a:lstStyle/>
          <a:p>
            <a:pPr algn="ctr">
              <a:lnSpc>
                <a:spcPts val="4399"/>
              </a:lnSpc>
            </a:pPr>
            <a:r>
              <a:rPr lang="en-US" sz="5499">
                <a:solidFill>
                  <a:srgbClr val="191919"/>
                </a:solidFill>
                <a:latin typeface="Bernoru"/>
              </a:rPr>
              <a:t>MODELS OF INNOVATION</a:t>
            </a:r>
          </a:p>
        </p:txBody>
      </p:sp>
      <p:sp>
        <p:nvSpPr>
          <p:cNvPr id="29" name="TextBox 29"/>
          <p:cNvSpPr txBox="1"/>
          <p:nvPr/>
        </p:nvSpPr>
        <p:spPr>
          <a:xfrm>
            <a:off x="7919559" y="2783038"/>
            <a:ext cx="2451440" cy="687604"/>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INNOVATION PROCESS</a:t>
            </a:r>
          </a:p>
        </p:txBody>
      </p:sp>
      <p:sp>
        <p:nvSpPr>
          <p:cNvPr id="30" name="TextBox 30"/>
          <p:cNvSpPr txBox="1"/>
          <p:nvPr/>
        </p:nvSpPr>
        <p:spPr>
          <a:xfrm>
            <a:off x="13538663" y="2783038"/>
            <a:ext cx="2451440" cy="687604"/>
          </a:xfrm>
          <a:prstGeom prst="rect">
            <a:avLst/>
          </a:prstGeom>
        </p:spPr>
        <p:txBody>
          <a:bodyPr lIns="0" tIns="0" rIns="0" bIns="0" rtlCol="0" anchor="t">
            <a:spAutoFit/>
          </a:bodyPr>
          <a:lstStyle/>
          <a:p>
            <a:pPr algn="ctr">
              <a:lnSpc>
                <a:spcPts val="2696"/>
              </a:lnSpc>
            </a:pPr>
            <a:r>
              <a:rPr lang="en-US" sz="2696">
                <a:solidFill>
                  <a:srgbClr val="FFFFFF"/>
                </a:solidFill>
                <a:latin typeface="Bernoru"/>
              </a:rPr>
              <a:t>4P'S OF INNOVATION</a:t>
            </a:r>
          </a:p>
        </p:txBody>
      </p:sp>
      <p:sp>
        <p:nvSpPr>
          <p:cNvPr id="31" name="TextBox 31"/>
          <p:cNvSpPr txBox="1"/>
          <p:nvPr/>
        </p:nvSpPr>
        <p:spPr>
          <a:xfrm>
            <a:off x="2297897" y="2616350"/>
            <a:ext cx="2451440" cy="1020979"/>
          </a:xfrm>
          <a:prstGeom prst="rect">
            <a:avLst/>
          </a:prstGeom>
        </p:spPr>
        <p:txBody>
          <a:bodyPr lIns="0" tIns="0" rIns="0" bIns="0" rtlCol="0" anchor="t">
            <a:spAutoFit/>
          </a:bodyPr>
          <a:lstStyle/>
          <a:p>
            <a:pPr algn="ctr">
              <a:lnSpc>
                <a:spcPts val="2696"/>
              </a:lnSpc>
            </a:pPr>
            <a:r>
              <a:rPr lang="en-US" sz="2696">
                <a:solidFill>
                  <a:srgbClr val="191919"/>
                </a:solidFill>
                <a:latin typeface="Bernoru"/>
              </a:rPr>
              <a:t>CLOSED&amp; OPEN INNOVATION</a:t>
            </a:r>
          </a:p>
        </p:txBody>
      </p:sp>
      <p:sp>
        <p:nvSpPr>
          <p:cNvPr id="32" name="TextBox 32"/>
          <p:cNvSpPr txBox="1"/>
          <p:nvPr/>
        </p:nvSpPr>
        <p:spPr>
          <a:xfrm>
            <a:off x="12530387" y="4315745"/>
            <a:ext cx="4467991" cy="2350770"/>
          </a:xfrm>
          <a:prstGeom prst="rect">
            <a:avLst/>
          </a:prstGeom>
        </p:spPr>
        <p:txBody>
          <a:bodyPr lIns="0" tIns="0" rIns="0" bIns="0" rtlCol="0" anchor="t">
            <a:spAutoFit/>
          </a:bodyPr>
          <a:lstStyle/>
          <a:p>
            <a:pPr>
              <a:lnSpc>
                <a:spcPts val="3120"/>
              </a:lnSpc>
            </a:pPr>
            <a:r>
              <a:rPr lang="en-US" sz="2400" dirty="0">
                <a:solidFill>
                  <a:srgbClr val="191919"/>
                </a:solidFill>
                <a:latin typeface="Droid Serif"/>
              </a:rPr>
              <a:t>This models shows that innovation does not mean that it must happen in every sector, but a company can be innovative only in one of the four parts of the innovation.  </a:t>
            </a:r>
          </a:p>
        </p:txBody>
      </p:sp>
      <p:sp>
        <p:nvSpPr>
          <p:cNvPr id="33" name="TextBox 33"/>
          <p:cNvSpPr txBox="1"/>
          <p:nvPr/>
        </p:nvSpPr>
        <p:spPr>
          <a:xfrm>
            <a:off x="7210874" y="4989388"/>
            <a:ext cx="3868812" cy="1569720"/>
          </a:xfrm>
          <a:prstGeom prst="rect">
            <a:avLst/>
          </a:prstGeom>
        </p:spPr>
        <p:txBody>
          <a:bodyPr lIns="0" tIns="0" rIns="0" bIns="0" rtlCol="0" anchor="t">
            <a:spAutoFit/>
          </a:bodyPr>
          <a:lstStyle/>
          <a:p>
            <a:pPr>
              <a:lnSpc>
                <a:spcPts val="3120"/>
              </a:lnSpc>
            </a:pPr>
            <a:r>
              <a:rPr lang="en-US" sz="2400">
                <a:solidFill>
                  <a:srgbClr val="191919"/>
                </a:solidFill>
                <a:latin typeface="Droid Serif"/>
              </a:rPr>
              <a:t>This model represents the procedure used by the company to implement the innovation.  </a:t>
            </a:r>
          </a:p>
        </p:txBody>
      </p:sp>
      <p:sp>
        <p:nvSpPr>
          <p:cNvPr id="34" name="TextBox 34"/>
          <p:cNvSpPr txBox="1"/>
          <p:nvPr/>
        </p:nvSpPr>
        <p:spPr>
          <a:xfrm>
            <a:off x="1283279" y="3972845"/>
            <a:ext cx="4526344" cy="2834929"/>
          </a:xfrm>
          <a:prstGeom prst="rect">
            <a:avLst/>
          </a:prstGeom>
        </p:spPr>
        <p:txBody>
          <a:bodyPr lIns="0" tIns="0" rIns="0" bIns="0" rtlCol="0" anchor="t">
            <a:spAutoFit/>
          </a:bodyPr>
          <a:lstStyle/>
          <a:p>
            <a:pPr>
              <a:lnSpc>
                <a:spcPts val="2830"/>
              </a:lnSpc>
            </a:pPr>
            <a:r>
              <a:rPr lang="en-US" sz="2177">
                <a:solidFill>
                  <a:srgbClr val="191919"/>
                </a:solidFill>
                <a:latin typeface="Droid Serif"/>
              </a:rPr>
              <a:t>This models shows that Innovation can happen inside of a company or outside. Inside is when employees are coming up with new ideas that end up being implemented. Outside, customers might offer feedback about what they want to see next.  </a:t>
            </a:r>
          </a:p>
        </p:txBody>
      </p:sp>
      <p:sp>
        <p:nvSpPr>
          <p:cNvPr id="35" name="TextBox 35"/>
          <p:cNvSpPr txBox="1"/>
          <p:nvPr/>
        </p:nvSpPr>
        <p:spPr>
          <a:xfrm>
            <a:off x="2684530" y="6943703"/>
            <a:ext cx="4526344" cy="355177"/>
          </a:xfrm>
          <a:prstGeom prst="rect">
            <a:avLst/>
          </a:prstGeom>
        </p:spPr>
        <p:txBody>
          <a:bodyPr lIns="0" tIns="0" rIns="0" bIns="0" rtlCol="0" anchor="t">
            <a:spAutoFit/>
          </a:bodyPr>
          <a:lstStyle/>
          <a:p>
            <a:pPr>
              <a:lnSpc>
                <a:spcPts val="2830"/>
              </a:lnSpc>
            </a:pPr>
            <a:r>
              <a:rPr lang="en-US" sz="2177">
                <a:solidFill>
                  <a:srgbClr val="191919"/>
                </a:solidFill>
                <a:latin typeface="Droid Serif"/>
              </a:rPr>
              <a:t>(Felin and Zenger, 2014)</a:t>
            </a:r>
          </a:p>
        </p:txBody>
      </p:sp>
      <p:sp>
        <p:nvSpPr>
          <p:cNvPr id="36" name="TextBox 36"/>
          <p:cNvSpPr txBox="1"/>
          <p:nvPr/>
        </p:nvSpPr>
        <p:spPr>
          <a:xfrm>
            <a:off x="8107828" y="6943703"/>
            <a:ext cx="4526344" cy="355177"/>
          </a:xfrm>
          <a:prstGeom prst="rect">
            <a:avLst/>
          </a:prstGeom>
        </p:spPr>
        <p:txBody>
          <a:bodyPr lIns="0" tIns="0" rIns="0" bIns="0" rtlCol="0" anchor="t">
            <a:spAutoFit/>
          </a:bodyPr>
          <a:lstStyle/>
          <a:p>
            <a:pPr>
              <a:lnSpc>
                <a:spcPts val="2830"/>
              </a:lnSpc>
            </a:pPr>
            <a:r>
              <a:rPr lang="en-US" sz="2177">
                <a:solidFill>
                  <a:srgbClr val="191919"/>
                </a:solidFill>
                <a:latin typeface="Droid Serif"/>
              </a:rPr>
              <a:t>(Dziallas and Blind, 2019)</a:t>
            </a:r>
          </a:p>
        </p:txBody>
      </p:sp>
      <p:sp>
        <p:nvSpPr>
          <p:cNvPr id="37" name="TextBox 37"/>
          <p:cNvSpPr txBox="1"/>
          <p:nvPr/>
        </p:nvSpPr>
        <p:spPr>
          <a:xfrm>
            <a:off x="13538663" y="6943703"/>
            <a:ext cx="4526344" cy="355177"/>
          </a:xfrm>
          <a:prstGeom prst="rect">
            <a:avLst/>
          </a:prstGeom>
        </p:spPr>
        <p:txBody>
          <a:bodyPr lIns="0" tIns="0" rIns="0" bIns="0" rtlCol="0" anchor="t">
            <a:spAutoFit/>
          </a:bodyPr>
          <a:lstStyle/>
          <a:p>
            <a:pPr>
              <a:lnSpc>
                <a:spcPts val="2830"/>
              </a:lnSpc>
            </a:pPr>
            <a:r>
              <a:rPr lang="en-US" sz="2177">
                <a:solidFill>
                  <a:srgbClr val="191919"/>
                </a:solidFill>
                <a:latin typeface="Droid Serif"/>
              </a:rPr>
              <a:t>(Akgun et al., 2017)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A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231047" y="5567442"/>
            <a:ext cx="6212461" cy="6212461"/>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V="1">
            <a:off x="16652016" y="-2444709"/>
            <a:ext cx="6478607" cy="4794169"/>
          </a:xfrm>
          <a:prstGeom prst="rect">
            <a:avLst/>
          </a:prstGeom>
        </p:spPr>
      </p:pic>
      <p:grpSp>
        <p:nvGrpSpPr>
          <p:cNvPr id="4" name="Group 4"/>
          <p:cNvGrpSpPr/>
          <p:nvPr/>
        </p:nvGrpSpPr>
        <p:grpSpPr>
          <a:xfrm>
            <a:off x="1655034" y="1708069"/>
            <a:ext cx="8004959" cy="6965604"/>
            <a:chOff x="0" y="0"/>
            <a:chExt cx="12029114" cy="10467266"/>
          </a:xfrm>
        </p:grpSpPr>
        <p:sp>
          <p:nvSpPr>
            <p:cNvPr id="5" name="Freeform 5"/>
            <p:cNvSpPr/>
            <p:nvPr/>
          </p:nvSpPr>
          <p:spPr>
            <a:xfrm>
              <a:off x="31750" y="31750"/>
              <a:ext cx="11965614" cy="10403767"/>
            </a:xfrm>
            <a:custGeom>
              <a:avLst/>
              <a:gdLst/>
              <a:ahLst/>
              <a:cxnLst/>
              <a:rect l="l" t="t" r="r" b="b"/>
              <a:pathLst>
                <a:path w="11965614" h="10403767">
                  <a:moveTo>
                    <a:pt x="11872904" y="10403767"/>
                  </a:moveTo>
                  <a:lnTo>
                    <a:pt x="92710" y="10403767"/>
                  </a:lnTo>
                  <a:cubicBezTo>
                    <a:pt x="41910" y="10403767"/>
                    <a:pt x="0" y="10361857"/>
                    <a:pt x="0" y="10311057"/>
                  </a:cubicBezTo>
                  <a:lnTo>
                    <a:pt x="0" y="92710"/>
                  </a:lnTo>
                  <a:cubicBezTo>
                    <a:pt x="0" y="41910"/>
                    <a:pt x="41910" y="0"/>
                    <a:pt x="92710" y="0"/>
                  </a:cubicBezTo>
                  <a:lnTo>
                    <a:pt x="11871634" y="0"/>
                  </a:lnTo>
                  <a:cubicBezTo>
                    <a:pt x="11922434" y="0"/>
                    <a:pt x="11964344" y="41910"/>
                    <a:pt x="11964344" y="92710"/>
                  </a:cubicBezTo>
                  <a:lnTo>
                    <a:pt x="11964344" y="10309786"/>
                  </a:lnTo>
                  <a:cubicBezTo>
                    <a:pt x="11965614" y="10361857"/>
                    <a:pt x="11923704" y="10403767"/>
                    <a:pt x="11872904" y="10403767"/>
                  </a:cubicBezTo>
                  <a:close/>
                </a:path>
              </a:pathLst>
            </a:custGeom>
            <a:solidFill>
              <a:srgbClr val="FFFFFF"/>
            </a:solidFill>
          </p:spPr>
        </p:sp>
        <p:sp>
          <p:nvSpPr>
            <p:cNvPr id="6" name="Freeform 6"/>
            <p:cNvSpPr/>
            <p:nvPr/>
          </p:nvSpPr>
          <p:spPr>
            <a:xfrm>
              <a:off x="0" y="0"/>
              <a:ext cx="12029114" cy="10467267"/>
            </a:xfrm>
            <a:custGeom>
              <a:avLst/>
              <a:gdLst/>
              <a:ahLst/>
              <a:cxnLst/>
              <a:rect l="l" t="t" r="r" b="b"/>
              <a:pathLst>
                <a:path w="12029114" h="10467267">
                  <a:moveTo>
                    <a:pt x="11904654" y="59690"/>
                  </a:moveTo>
                  <a:cubicBezTo>
                    <a:pt x="11940214" y="59690"/>
                    <a:pt x="11969424" y="88900"/>
                    <a:pt x="11969424" y="124460"/>
                  </a:cubicBezTo>
                  <a:lnTo>
                    <a:pt x="11969424" y="10342807"/>
                  </a:lnTo>
                  <a:cubicBezTo>
                    <a:pt x="11969424" y="10378367"/>
                    <a:pt x="11940214" y="10407576"/>
                    <a:pt x="11904654" y="10407576"/>
                  </a:cubicBezTo>
                  <a:lnTo>
                    <a:pt x="124460" y="10407576"/>
                  </a:lnTo>
                  <a:cubicBezTo>
                    <a:pt x="88900" y="10407576"/>
                    <a:pt x="59690" y="10378367"/>
                    <a:pt x="59690" y="10342807"/>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0342807"/>
                  </a:lnTo>
                  <a:cubicBezTo>
                    <a:pt x="0" y="10411386"/>
                    <a:pt x="55880" y="10467267"/>
                    <a:pt x="124460" y="10467267"/>
                  </a:cubicBezTo>
                  <a:lnTo>
                    <a:pt x="11904654" y="10467267"/>
                  </a:lnTo>
                  <a:cubicBezTo>
                    <a:pt x="11973234" y="10467267"/>
                    <a:pt x="12029114" y="10411386"/>
                    <a:pt x="12029114" y="10342807"/>
                  </a:cubicBezTo>
                  <a:lnTo>
                    <a:pt x="12029114" y="124460"/>
                  </a:lnTo>
                  <a:cubicBezTo>
                    <a:pt x="12029114" y="55880"/>
                    <a:pt x="11973234" y="0"/>
                    <a:pt x="11904654" y="0"/>
                  </a:cubicBezTo>
                  <a:close/>
                </a:path>
              </a:pathLst>
            </a:custGeom>
            <a:solidFill>
              <a:srgbClr val="191919"/>
            </a:solidFill>
          </p:spPr>
        </p:sp>
      </p:grpSp>
      <p:grpSp>
        <p:nvGrpSpPr>
          <p:cNvPr id="7" name="Group 7"/>
          <p:cNvGrpSpPr/>
          <p:nvPr/>
        </p:nvGrpSpPr>
        <p:grpSpPr>
          <a:xfrm>
            <a:off x="1655034" y="924750"/>
            <a:ext cx="8004959" cy="1041805"/>
            <a:chOff x="0" y="0"/>
            <a:chExt cx="12029114" cy="1565529"/>
          </a:xfrm>
        </p:grpSpPr>
        <p:sp>
          <p:nvSpPr>
            <p:cNvPr id="8" name="Freeform 8"/>
            <p:cNvSpPr/>
            <p:nvPr/>
          </p:nvSpPr>
          <p:spPr>
            <a:xfrm>
              <a:off x="31750" y="31750"/>
              <a:ext cx="11965614" cy="1502029"/>
            </a:xfrm>
            <a:custGeom>
              <a:avLst/>
              <a:gdLst/>
              <a:ahLst/>
              <a:cxnLst/>
              <a:rect l="l" t="t" r="r" b="b"/>
              <a:pathLst>
                <a:path w="11965614" h="1502029">
                  <a:moveTo>
                    <a:pt x="11872904" y="1502029"/>
                  </a:moveTo>
                  <a:lnTo>
                    <a:pt x="92710" y="1502029"/>
                  </a:lnTo>
                  <a:cubicBezTo>
                    <a:pt x="41910" y="1502029"/>
                    <a:pt x="0" y="1460119"/>
                    <a:pt x="0" y="1409319"/>
                  </a:cubicBezTo>
                  <a:lnTo>
                    <a:pt x="0" y="92710"/>
                  </a:lnTo>
                  <a:cubicBezTo>
                    <a:pt x="0" y="41910"/>
                    <a:pt x="41910" y="0"/>
                    <a:pt x="92710" y="0"/>
                  </a:cubicBezTo>
                  <a:lnTo>
                    <a:pt x="11871634" y="0"/>
                  </a:lnTo>
                  <a:cubicBezTo>
                    <a:pt x="11922434" y="0"/>
                    <a:pt x="11964344" y="41910"/>
                    <a:pt x="11964344" y="92710"/>
                  </a:cubicBezTo>
                  <a:lnTo>
                    <a:pt x="11964344" y="1408049"/>
                  </a:lnTo>
                  <a:cubicBezTo>
                    <a:pt x="11965614" y="1460119"/>
                    <a:pt x="11923704" y="1502029"/>
                    <a:pt x="11872904" y="1502029"/>
                  </a:cubicBezTo>
                  <a:close/>
                </a:path>
              </a:pathLst>
            </a:custGeom>
            <a:solidFill>
              <a:srgbClr val="DAFAB0"/>
            </a:solidFill>
          </p:spPr>
        </p:sp>
        <p:sp>
          <p:nvSpPr>
            <p:cNvPr id="9" name="Freeform 9"/>
            <p:cNvSpPr/>
            <p:nvPr/>
          </p:nvSpPr>
          <p:spPr>
            <a:xfrm>
              <a:off x="0" y="0"/>
              <a:ext cx="12029114" cy="1565529"/>
            </a:xfrm>
            <a:custGeom>
              <a:avLst/>
              <a:gdLst/>
              <a:ahLst/>
              <a:cxnLst/>
              <a:rect l="l" t="t" r="r" b="b"/>
              <a:pathLst>
                <a:path w="12029114" h="1565529">
                  <a:moveTo>
                    <a:pt x="11904654" y="59690"/>
                  </a:moveTo>
                  <a:cubicBezTo>
                    <a:pt x="11940214" y="59690"/>
                    <a:pt x="11969424" y="88900"/>
                    <a:pt x="11969424" y="124460"/>
                  </a:cubicBezTo>
                  <a:lnTo>
                    <a:pt x="11969424" y="1441069"/>
                  </a:lnTo>
                  <a:cubicBezTo>
                    <a:pt x="11969424" y="1476629"/>
                    <a:pt x="11940214" y="1505839"/>
                    <a:pt x="11904654" y="1505839"/>
                  </a:cubicBezTo>
                  <a:lnTo>
                    <a:pt x="124460" y="1505839"/>
                  </a:lnTo>
                  <a:cubicBezTo>
                    <a:pt x="88900" y="1505839"/>
                    <a:pt x="59690" y="1476629"/>
                    <a:pt x="59690" y="1441069"/>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441069"/>
                  </a:lnTo>
                  <a:cubicBezTo>
                    <a:pt x="0" y="1509649"/>
                    <a:pt x="55880" y="1565529"/>
                    <a:pt x="124460" y="1565529"/>
                  </a:cubicBezTo>
                  <a:lnTo>
                    <a:pt x="11904654" y="1565529"/>
                  </a:lnTo>
                  <a:cubicBezTo>
                    <a:pt x="11973234" y="1565529"/>
                    <a:pt x="12029114" y="1509649"/>
                    <a:pt x="12029114" y="1441069"/>
                  </a:cubicBezTo>
                  <a:lnTo>
                    <a:pt x="12029114" y="124460"/>
                  </a:lnTo>
                  <a:cubicBezTo>
                    <a:pt x="12029114" y="55880"/>
                    <a:pt x="11973234" y="0"/>
                    <a:pt x="11904654" y="0"/>
                  </a:cubicBezTo>
                  <a:close/>
                </a:path>
              </a:pathLst>
            </a:custGeom>
            <a:solidFill>
              <a:srgbClr val="191919"/>
            </a:solidFill>
          </p:spPr>
        </p:sp>
      </p:grpSp>
      <p:pic>
        <p:nvPicPr>
          <p:cNvPr id="10" name="Picture 10"/>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088317" y="1245949"/>
            <a:ext cx="405873" cy="405873"/>
          </a:xfrm>
          <a:prstGeom prst="rect">
            <a:avLst/>
          </a:prstGeom>
        </p:spPr>
      </p:pic>
      <p:pic>
        <p:nvPicPr>
          <p:cNvPr id="11" name="Picture 11"/>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2760968" y="1245949"/>
            <a:ext cx="405873" cy="405873"/>
          </a:xfrm>
          <a:prstGeom prst="rect">
            <a:avLst/>
          </a:prstGeom>
        </p:spPr>
      </p:pic>
      <p:pic>
        <p:nvPicPr>
          <p:cNvPr id="12" name="Picture 12"/>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3433618" y="1245949"/>
            <a:ext cx="405873" cy="405873"/>
          </a:xfrm>
          <a:prstGeom prst="rect">
            <a:avLst/>
          </a:prstGeom>
        </p:spPr>
      </p:pic>
      <p:pic>
        <p:nvPicPr>
          <p:cNvPr id="13" name="Picture 13"/>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2760968" y="2700632"/>
            <a:ext cx="1812046" cy="1667082"/>
          </a:xfrm>
          <a:prstGeom prst="rect">
            <a:avLst/>
          </a:prstGeom>
        </p:spPr>
      </p:pic>
      <p:pic>
        <p:nvPicPr>
          <p:cNvPr id="14" name="Picture 14"/>
          <p:cNvPicPr>
            <a:picLocks noChangeAspect="1"/>
          </p:cNvPicPr>
          <p:nvPr/>
        </p:nvPicPr>
        <p:blipFill>
          <a:blip r:embed="rId14"/>
          <a:srcRect/>
          <a:stretch>
            <a:fillRect/>
          </a:stretch>
        </p:blipFill>
        <p:spPr>
          <a:xfrm>
            <a:off x="10278253" y="5273086"/>
            <a:ext cx="8009747" cy="5013914"/>
          </a:xfrm>
          <a:prstGeom prst="rect">
            <a:avLst/>
          </a:prstGeom>
        </p:spPr>
      </p:pic>
      <p:sp>
        <p:nvSpPr>
          <p:cNvPr id="15" name="TextBox 15"/>
          <p:cNvSpPr txBox="1"/>
          <p:nvPr/>
        </p:nvSpPr>
        <p:spPr>
          <a:xfrm>
            <a:off x="4947393" y="2718842"/>
            <a:ext cx="4111928" cy="1736726"/>
          </a:xfrm>
          <a:prstGeom prst="rect">
            <a:avLst/>
          </a:prstGeom>
        </p:spPr>
        <p:txBody>
          <a:bodyPr lIns="0" tIns="0" rIns="0" bIns="0" rtlCol="0" anchor="t">
            <a:spAutoFit/>
          </a:bodyPr>
          <a:lstStyle/>
          <a:p>
            <a:pPr>
              <a:lnSpc>
                <a:spcPts val="4400"/>
              </a:lnSpc>
            </a:pPr>
            <a:r>
              <a:rPr lang="en-US" sz="5500">
                <a:solidFill>
                  <a:srgbClr val="191919"/>
                </a:solidFill>
                <a:latin typeface="Bernoru"/>
              </a:rPr>
              <a:t>FORCE FIELD ANALYSIS</a:t>
            </a:r>
          </a:p>
        </p:txBody>
      </p:sp>
      <p:sp>
        <p:nvSpPr>
          <p:cNvPr id="16" name="TextBox 16"/>
          <p:cNvSpPr txBox="1"/>
          <p:nvPr/>
        </p:nvSpPr>
        <p:spPr>
          <a:xfrm>
            <a:off x="2760968" y="4969810"/>
            <a:ext cx="5784738" cy="2873375"/>
          </a:xfrm>
          <a:prstGeom prst="rect">
            <a:avLst/>
          </a:prstGeom>
        </p:spPr>
        <p:txBody>
          <a:bodyPr lIns="0" tIns="0" rIns="0" bIns="0" rtlCol="0" anchor="t">
            <a:spAutoFit/>
          </a:bodyPr>
          <a:lstStyle/>
          <a:p>
            <a:pPr>
              <a:lnSpc>
                <a:spcPts val="3249"/>
              </a:lnSpc>
            </a:pPr>
            <a:r>
              <a:rPr lang="en-US" sz="2499" dirty="0">
                <a:solidFill>
                  <a:srgbClr val="191919"/>
                </a:solidFill>
                <a:latin typeface="Droid Serif"/>
              </a:rPr>
              <a:t>This model is very important to be used when companies are considering to implement new ideas, since it offers a very good perspective over the aid and the barriers that might arise during the Innovation Process (Swanson and Creed, 2013).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735873" y="-4884272"/>
            <a:ext cx="6425521" cy="6425521"/>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flipV="1">
            <a:off x="15107541" y="7598718"/>
            <a:ext cx="5560541" cy="4114800"/>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562603" y="2849974"/>
            <a:ext cx="3210936" cy="4587052"/>
          </a:xfrm>
          <a:prstGeom prst="rect">
            <a:avLst/>
          </a:prstGeom>
        </p:spPr>
      </p:pic>
      <p:sp>
        <p:nvSpPr>
          <p:cNvPr id="5" name="TextBox 5"/>
          <p:cNvSpPr txBox="1"/>
          <p:nvPr/>
        </p:nvSpPr>
        <p:spPr>
          <a:xfrm>
            <a:off x="1892825" y="2303110"/>
            <a:ext cx="6679675" cy="2508250"/>
          </a:xfrm>
          <a:prstGeom prst="rect">
            <a:avLst/>
          </a:prstGeom>
        </p:spPr>
        <p:txBody>
          <a:bodyPr lIns="0" tIns="0" rIns="0" bIns="0" rtlCol="0" anchor="t">
            <a:spAutoFit/>
          </a:bodyPr>
          <a:lstStyle/>
          <a:p>
            <a:pPr>
              <a:lnSpc>
                <a:spcPts val="6500"/>
              </a:lnSpc>
            </a:pPr>
            <a:r>
              <a:rPr lang="en-US" sz="6500">
                <a:solidFill>
                  <a:srgbClr val="191919"/>
                </a:solidFill>
                <a:latin typeface="Bernoru"/>
              </a:rPr>
              <a:t>LEADERSHIP AND MANAGEMENT</a:t>
            </a:r>
          </a:p>
        </p:txBody>
      </p:sp>
      <p:sp>
        <p:nvSpPr>
          <p:cNvPr id="6" name="TextBox 6"/>
          <p:cNvSpPr txBox="1"/>
          <p:nvPr/>
        </p:nvSpPr>
        <p:spPr>
          <a:xfrm>
            <a:off x="1892825" y="5683648"/>
            <a:ext cx="7098775" cy="3507899"/>
          </a:xfrm>
          <a:prstGeom prst="rect">
            <a:avLst/>
          </a:prstGeom>
        </p:spPr>
        <p:txBody>
          <a:bodyPr lIns="0" tIns="0" rIns="0" bIns="0" rtlCol="0" anchor="t">
            <a:spAutoFit/>
          </a:bodyPr>
          <a:lstStyle/>
          <a:p>
            <a:pPr>
              <a:lnSpc>
                <a:spcPts val="3988"/>
              </a:lnSpc>
            </a:pPr>
            <a:r>
              <a:rPr lang="en-US" sz="3067" dirty="0">
                <a:solidFill>
                  <a:srgbClr val="191919"/>
                </a:solidFill>
                <a:latin typeface="Droid Serif"/>
              </a:rPr>
              <a:t>Leadership and Management is mandatory for companies that want to be innovative (Sadeghi and Rad, 2018). Without support for the leaders, ideas cannot be created and implemented (Sadeghi and Rad, 2018).  </a:t>
            </a:r>
          </a:p>
        </p:txBody>
      </p:sp>
      <p:sp>
        <p:nvSpPr>
          <p:cNvPr id="7" name="TextBox 7"/>
          <p:cNvSpPr txBox="1"/>
          <p:nvPr/>
        </p:nvSpPr>
        <p:spPr>
          <a:xfrm>
            <a:off x="14773539" y="2661973"/>
            <a:ext cx="1999359" cy="4191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Management</a:t>
            </a:r>
          </a:p>
        </p:txBody>
      </p:sp>
      <p:sp>
        <p:nvSpPr>
          <p:cNvPr id="8" name="TextBox 8"/>
          <p:cNvSpPr txBox="1"/>
          <p:nvPr/>
        </p:nvSpPr>
        <p:spPr>
          <a:xfrm>
            <a:off x="10806063" y="1731661"/>
            <a:ext cx="1999359" cy="4191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Leadership</a:t>
            </a:r>
          </a:p>
        </p:txBody>
      </p:sp>
      <p:sp>
        <p:nvSpPr>
          <p:cNvPr id="9" name="TextBox 9"/>
          <p:cNvSpPr txBox="1"/>
          <p:nvPr/>
        </p:nvSpPr>
        <p:spPr>
          <a:xfrm>
            <a:off x="8991600" y="4354110"/>
            <a:ext cx="1999359" cy="4191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Innovation</a:t>
            </a:r>
          </a:p>
        </p:txBody>
      </p:sp>
      <p:sp>
        <p:nvSpPr>
          <p:cNvPr id="10" name="TextBox 10"/>
          <p:cNvSpPr txBox="1"/>
          <p:nvPr/>
        </p:nvSpPr>
        <p:spPr>
          <a:xfrm>
            <a:off x="9806383" y="7408217"/>
            <a:ext cx="1999359" cy="4191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Creativity</a:t>
            </a:r>
          </a:p>
        </p:txBody>
      </p:sp>
      <p:sp>
        <p:nvSpPr>
          <p:cNvPr id="11" name="TextBox 11"/>
          <p:cNvSpPr txBox="1"/>
          <p:nvPr/>
        </p:nvSpPr>
        <p:spPr>
          <a:xfrm>
            <a:off x="13773860" y="8126872"/>
            <a:ext cx="2520385" cy="7239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COMPETITIVE ADVANTAGE</a:t>
            </a:r>
          </a:p>
        </p:txBody>
      </p:sp>
      <p:sp>
        <p:nvSpPr>
          <p:cNvPr id="12" name="TextBox 12"/>
          <p:cNvSpPr txBox="1"/>
          <p:nvPr/>
        </p:nvSpPr>
        <p:spPr>
          <a:xfrm>
            <a:off x="15107541" y="5995731"/>
            <a:ext cx="1999359" cy="419100"/>
          </a:xfrm>
          <a:prstGeom prst="rect">
            <a:avLst/>
          </a:prstGeom>
        </p:spPr>
        <p:txBody>
          <a:bodyPr lIns="0" tIns="0" rIns="0" bIns="0" rtlCol="0" anchor="t">
            <a:spAutoFit/>
          </a:bodyPr>
          <a:lstStyle/>
          <a:p>
            <a:pPr algn="ctr">
              <a:lnSpc>
                <a:spcPts val="2400"/>
              </a:lnSpc>
            </a:pPr>
            <a:r>
              <a:rPr lang="en-US" sz="3000">
                <a:solidFill>
                  <a:srgbClr val="191919"/>
                </a:solidFill>
                <a:latin typeface="Gaegu Bold"/>
              </a:rPr>
              <a:t>CEO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A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219371" flipV="1">
            <a:off x="5882813" y="-1459022"/>
            <a:ext cx="4642664" cy="545612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232861" y="6168256"/>
            <a:ext cx="5267829" cy="526782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149625">
            <a:off x="16242690" y="4891548"/>
            <a:ext cx="4952166" cy="4114800"/>
          </a:xfrm>
          <a:prstGeom prst="rect">
            <a:avLst/>
          </a:prstGeom>
        </p:spPr>
      </p:pic>
      <p:grpSp>
        <p:nvGrpSpPr>
          <p:cNvPr id="5" name="Group 5"/>
          <p:cNvGrpSpPr/>
          <p:nvPr/>
        </p:nvGrpSpPr>
        <p:grpSpPr>
          <a:xfrm>
            <a:off x="9144000" y="2052358"/>
            <a:ext cx="8004959" cy="6965604"/>
            <a:chOff x="0" y="0"/>
            <a:chExt cx="12029114" cy="10467266"/>
          </a:xfrm>
        </p:grpSpPr>
        <p:sp>
          <p:nvSpPr>
            <p:cNvPr id="6" name="Freeform 6"/>
            <p:cNvSpPr/>
            <p:nvPr/>
          </p:nvSpPr>
          <p:spPr>
            <a:xfrm>
              <a:off x="31750" y="31750"/>
              <a:ext cx="11965614" cy="10403767"/>
            </a:xfrm>
            <a:custGeom>
              <a:avLst/>
              <a:gdLst/>
              <a:ahLst/>
              <a:cxnLst/>
              <a:rect l="l" t="t" r="r" b="b"/>
              <a:pathLst>
                <a:path w="11965614" h="10403767">
                  <a:moveTo>
                    <a:pt x="11872904" y="10403767"/>
                  </a:moveTo>
                  <a:lnTo>
                    <a:pt x="92710" y="10403767"/>
                  </a:lnTo>
                  <a:cubicBezTo>
                    <a:pt x="41910" y="10403767"/>
                    <a:pt x="0" y="10361857"/>
                    <a:pt x="0" y="10311057"/>
                  </a:cubicBezTo>
                  <a:lnTo>
                    <a:pt x="0" y="92710"/>
                  </a:lnTo>
                  <a:cubicBezTo>
                    <a:pt x="0" y="41910"/>
                    <a:pt x="41910" y="0"/>
                    <a:pt x="92710" y="0"/>
                  </a:cubicBezTo>
                  <a:lnTo>
                    <a:pt x="11871634" y="0"/>
                  </a:lnTo>
                  <a:cubicBezTo>
                    <a:pt x="11922434" y="0"/>
                    <a:pt x="11964344" y="41910"/>
                    <a:pt x="11964344" y="92710"/>
                  </a:cubicBezTo>
                  <a:lnTo>
                    <a:pt x="11964344" y="10309786"/>
                  </a:lnTo>
                  <a:cubicBezTo>
                    <a:pt x="11965614" y="10361857"/>
                    <a:pt x="11923704" y="10403767"/>
                    <a:pt x="11872904" y="10403767"/>
                  </a:cubicBezTo>
                  <a:close/>
                </a:path>
              </a:pathLst>
            </a:custGeom>
            <a:solidFill>
              <a:srgbClr val="FFFFFF"/>
            </a:solidFill>
          </p:spPr>
        </p:sp>
        <p:sp>
          <p:nvSpPr>
            <p:cNvPr id="7" name="Freeform 7"/>
            <p:cNvSpPr/>
            <p:nvPr/>
          </p:nvSpPr>
          <p:spPr>
            <a:xfrm>
              <a:off x="0" y="0"/>
              <a:ext cx="12029114" cy="10467267"/>
            </a:xfrm>
            <a:custGeom>
              <a:avLst/>
              <a:gdLst/>
              <a:ahLst/>
              <a:cxnLst/>
              <a:rect l="l" t="t" r="r" b="b"/>
              <a:pathLst>
                <a:path w="12029114" h="10467267">
                  <a:moveTo>
                    <a:pt x="11904654" y="59690"/>
                  </a:moveTo>
                  <a:cubicBezTo>
                    <a:pt x="11940214" y="59690"/>
                    <a:pt x="11969424" y="88900"/>
                    <a:pt x="11969424" y="124460"/>
                  </a:cubicBezTo>
                  <a:lnTo>
                    <a:pt x="11969424" y="10342807"/>
                  </a:lnTo>
                  <a:cubicBezTo>
                    <a:pt x="11969424" y="10378367"/>
                    <a:pt x="11940214" y="10407576"/>
                    <a:pt x="11904654" y="10407576"/>
                  </a:cubicBezTo>
                  <a:lnTo>
                    <a:pt x="124460" y="10407576"/>
                  </a:lnTo>
                  <a:cubicBezTo>
                    <a:pt x="88900" y="10407576"/>
                    <a:pt x="59690" y="10378367"/>
                    <a:pt x="59690" y="10342807"/>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0342807"/>
                  </a:lnTo>
                  <a:cubicBezTo>
                    <a:pt x="0" y="10411386"/>
                    <a:pt x="55880" y="10467267"/>
                    <a:pt x="124460" y="10467267"/>
                  </a:cubicBezTo>
                  <a:lnTo>
                    <a:pt x="11904654" y="10467267"/>
                  </a:lnTo>
                  <a:cubicBezTo>
                    <a:pt x="11973234" y="10467267"/>
                    <a:pt x="12029114" y="10411386"/>
                    <a:pt x="12029114" y="10342807"/>
                  </a:cubicBezTo>
                  <a:lnTo>
                    <a:pt x="12029114" y="124460"/>
                  </a:lnTo>
                  <a:cubicBezTo>
                    <a:pt x="12029114" y="55880"/>
                    <a:pt x="11973234" y="0"/>
                    <a:pt x="11904654" y="0"/>
                  </a:cubicBezTo>
                  <a:close/>
                </a:path>
              </a:pathLst>
            </a:custGeom>
            <a:solidFill>
              <a:srgbClr val="191919"/>
            </a:solidFill>
          </p:spPr>
        </p:sp>
      </p:grpSp>
      <p:grpSp>
        <p:nvGrpSpPr>
          <p:cNvPr id="8" name="Group 8"/>
          <p:cNvGrpSpPr/>
          <p:nvPr/>
        </p:nvGrpSpPr>
        <p:grpSpPr>
          <a:xfrm>
            <a:off x="9144000" y="1269039"/>
            <a:ext cx="8004959" cy="1041805"/>
            <a:chOff x="0" y="0"/>
            <a:chExt cx="12029114" cy="1565529"/>
          </a:xfrm>
        </p:grpSpPr>
        <p:sp>
          <p:nvSpPr>
            <p:cNvPr id="9" name="Freeform 9"/>
            <p:cNvSpPr/>
            <p:nvPr/>
          </p:nvSpPr>
          <p:spPr>
            <a:xfrm>
              <a:off x="31750" y="31750"/>
              <a:ext cx="11965614" cy="1502029"/>
            </a:xfrm>
            <a:custGeom>
              <a:avLst/>
              <a:gdLst/>
              <a:ahLst/>
              <a:cxnLst/>
              <a:rect l="l" t="t" r="r" b="b"/>
              <a:pathLst>
                <a:path w="11965614" h="1502029">
                  <a:moveTo>
                    <a:pt x="11872904" y="1502029"/>
                  </a:moveTo>
                  <a:lnTo>
                    <a:pt x="92710" y="1502029"/>
                  </a:lnTo>
                  <a:cubicBezTo>
                    <a:pt x="41910" y="1502029"/>
                    <a:pt x="0" y="1460119"/>
                    <a:pt x="0" y="1409319"/>
                  </a:cubicBezTo>
                  <a:lnTo>
                    <a:pt x="0" y="92710"/>
                  </a:lnTo>
                  <a:cubicBezTo>
                    <a:pt x="0" y="41910"/>
                    <a:pt x="41910" y="0"/>
                    <a:pt x="92710" y="0"/>
                  </a:cubicBezTo>
                  <a:lnTo>
                    <a:pt x="11871634" y="0"/>
                  </a:lnTo>
                  <a:cubicBezTo>
                    <a:pt x="11922434" y="0"/>
                    <a:pt x="11964344" y="41910"/>
                    <a:pt x="11964344" y="92710"/>
                  </a:cubicBezTo>
                  <a:lnTo>
                    <a:pt x="11964344" y="1408049"/>
                  </a:lnTo>
                  <a:cubicBezTo>
                    <a:pt x="11965614" y="1460119"/>
                    <a:pt x="11923704" y="1502029"/>
                    <a:pt x="11872904" y="1502029"/>
                  </a:cubicBezTo>
                  <a:close/>
                </a:path>
              </a:pathLst>
            </a:custGeom>
            <a:solidFill>
              <a:srgbClr val="DAFAB0"/>
            </a:solidFill>
          </p:spPr>
        </p:sp>
        <p:sp>
          <p:nvSpPr>
            <p:cNvPr id="10" name="Freeform 10"/>
            <p:cNvSpPr/>
            <p:nvPr/>
          </p:nvSpPr>
          <p:spPr>
            <a:xfrm>
              <a:off x="0" y="0"/>
              <a:ext cx="12029114" cy="1565529"/>
            </a:xfrm>
            <a:custGeom>
              <a:avLst/>
              <a:gdLst/>
              <a:ahLst/>
              <a:cxnLst/>
              <a:rect l="l" t="t" r="r" b="b"/>
              <a:pathLst>
                <a:path w="12029114" h="1565529">
                  <a:moveTo>
                    <a:pt x="11904654" y="59690"/>
                  </a:moveTo>
                  <a:cubicBezTo>
                    <a:pt x="11940214" y="59690"/>
                    <a:pt x="11969424" y="88900"/>
                    <a:pt x="11969424" y="124460"/>
                  </a:cubicBezTo>
                  <a:lnTo>
                    <a:pt x="11969424" y="1441069"/>
                  </a:lnTo>
                  <a:cubicBezTo>
                    <a:pt x="11969424" y="1476629"/>
                    <a:pt x="11940214" y="1505839"/>
                    <a:pt x="11904654" y="1505839"/>
                  </a:cubicBezTo>
                  <a:lnTo>
                    <a:pt x="124460" y="1505839"/>
                  </a:lnTo>
                  <a:cubicBezTo>
                    <a:pt x="88900" y="1505839"/>
                    <a:pt x="59690" y="1476629"/>
                    <a:pt x="59690" y="1441069"/>
                  </a:cubicBezTo>
                  <a:lnTo>
                    <a:pt x="59690" y="124460"/>
                  </a:lnTo>
                  <a:cubicBezTo>
                    <a:pt x="59690" y="88900"/>
                    <a:pt x="88900" y="59690"/>
                    <a:pt x="124460" y="59690"/>
                  </a:cubicBezTo>
                  <a:lnTo>
                    <a:pt x="11904654" y="59690"/>
                  </a:lnTo>
                  <a:moveTo>
                    <a:pt x="11904654" y="0"/>
                  </a:moveTo>
                  <a:lnTo>
                    <a:pt x="124460" y="0"/>
                  </a:lnTo>
                  <a:cubicBezTo>
                    <a:pt x="55880" y="0"/>
                    <a:pt x="0" y="55880"/>
                    <a:pt x="0" y="124460"/>
                  </a:cubicBezTo>
                  <a:lnTo>
                    <a:pt x="0" y="1441069"/>
                  </a:lnTo>
                  <a:cubicBezTo>
                    <a:pt x="0" y="1509649"/>
                    <a:pt x="55880" y="1565529"/>
                    <a:pt x="124460" y="1565529"/>
                  </a:cubicBezTo>
                  <a:lnTo>
                    <a:pt x="11904654" y="1565529"/>
                  </a:lnTo>
                  <a:cubicBezTo>
                    <a:pt x="11973234" y="1565529"/>
                    <a:pt x="12029114" y="1509649"/>
                    <a:pt x="12029114" y="1441069"/>
                  </a:cubicBezTo>
                  <a:lnTo>
                    <a:pt x="12029114" y="124460"/>
                  </a:lnTo>
                  <a:cubicBezTo>
                    <a:pt x="12029114" y="55880"/>
                    <a:pt x="11973234" y="0"/>
                    <a:pt x="11904654" y="0"/>
                  </a:cubicBezTo>
                  <a:close/>
                </a:path>
              </a:pathLst>
            </a:custGeom>
            <a:solidFill>
              <a:srgbClr val="191919"/>
            </a:solidFill>
          </p:spPr>
        </p:sp>
      </p:grpSp>
      <p:pic>
        <p:nvPicPr>
          <p:cNvPr id="11" name="Picture 11"/>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9577283" y="1590238"/>
            <a:ext cx="405873" cy="405873"/>
          </a:xfrm>
          <a:prstGeom prst="rect">
            <a:avLst/>
          </a:prstGeom>
        </p:spPr>
      </p:pic>
      <p:pic>
        <p:nvPicPr>
          <p:cNvPr id="12" name="Picture 12"/>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249934" y="1590238"/>
            <a:ext cx="405873" cy="405873"/>
          </a:xfrm>
          <a:prstGeom prst="rect">
            <a:avLst/>
          </a:prstGeom>
        </p:spPr>
      </p:pic>
      <p:pic>
        <p:nvPicPr>
          <p:cNvPr id="13" name="Picture 13"/>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0922585" y="1590238"/>
            <a:ext cx="405873" cy="405873"/>
          </a:xfrm>
          <a:prstGeom prst="rect">
            <a:avLst/>
          </a:prstGeom>
        </p:spPr>
      </p:pic>
      <p:pic>
        <p:nvPicPr>
          <p:cNvPr id="14" name="Picture 14"/>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5352823" y="266173"/>
            <a:ext cx="1769570" cy="2044671"/>
          </a:xfrm>
          <a:prstGeom prst="rect">
            <a:avLst/>
          </a:prstGeom>
        </p:spPr>
      </p:pic>
      <p:pic>
        <p:nvPicPr>
          <p:cNvPr id="15" name="Picture 15"/>
          <p:cNvPicPr>
            <a:picLocks noChangeAspect="1"/>
          </p:cNvPicPr>
          <p:nvPr/>
        </p:nvPicPr>
        <p:blipFill>
          <a:blip r:embed="rId16"/>
          <a:srcRect/>
          <a:stretch>
            <a:fillRect/>
          </a:stretch>
        </p:blipFill>
        <p:spPr>
          <a:xfrm>
            <a:off x="401054" y="2782335"/>
            <a:ext cx="8341893" cy="5505649"/>
          </a:xfrm>
          <a:prstGeom prst="rect">
            <a:avLst/>
          </a:prstGeom>
        </p:spPr>
      </p:pic>
      <p:sp>
        <p:nvSpPr>
          <p:cNvPr id="16" name="TextBox 16"/>
          <p:cNvSpPr txBox="1"/>
          <p:nvPr/>
        </p:nvSpPr>
        <p:spPr>
          <a:xfrm>
            <a:off x="10326134" y="3615631"/>
            <a:ext cx="6457921" cy="631726"/>
          </a:xfrm>
          <a:prstGeom prst="rect">
            <a:avLst/>
          </a:prstGeom>
        </p:spPr>
        <p:txBody>
          <a:bodyPr lIns="0" tIns="0" rIns="0" bIns="0" rtlCol="0" anchor="t">
            <a:spAutoFit/>
          </a:bodyPr>
          <a:lstStyle/>
          <a:p>
            <a:pPr>
              <a:lnSpc>
                <a:spcPts val="4400"/>
              </a:lnSpc>
            </a:pPr>
            <a:r>
              <a:rPr lang="en-US" sz="5500">
                <a:solidFill>
                  <a:srgbClr val="191919"/>
                </a:solidFill>
                <a:latin typeface="Bernoru"/>
              </a:rPr>
              <a:t>CONCLUSION</a:t>
            </a:r>
          </a:p>
        </p:txBody>
      </p:sp>
      <p:sp>
        <p:nvSpPr>
          <p:cNvPr id="17" name="TextBox 17"/>
          <p:cNvSpPr txBox="1"/>
          <p:nvPr/>
        </p:nvSpPr>
        <p:spPr>
          <a:xfrm>
            <a:off x="10254111" y="4693784"/>
            <a:ext cx="5784738" cy="1644650"/>
          </a:xfrm>
          <a:prstGeom prst="rect">
            <a:avLst/>
          </a:prstGeom>
        </p:spPr>
        <p:txBody>
          <a:bodyPr lIns="0" tIns="0" rIns="0" bIns="0" rtlCol="0" anchor="t">
            <a:spAutoFit/>
          </a:bodyPr>
          <a:lstStyle/>
          <a:p>
            <a:pPr algn="ctr">
              <a:lnSpc>
                <a:spcPts val="3249"/>
              </a:lnSpc>
            </a:pPr>
            <a:r>
              <a:rPr lang="en-US" sz="2499">
                <a:solidFill>
                  <a:srgbClr val="191919"/>
                </a:solidFill>
                <a:latin typeface="Droid Serif"/>
              </a:rPr>
              <a:t>In conclusion, Creativity and Innovation are both important processes for businesses that want to gain Competitive Advantage.  </a:t>
            </a:r>
          </a:p>
        </p:txBody>
      </p:sp>
      <p:sp>
        <p:nvSpPr>
          <p:cNvPr id="18" name="TextBox 18"/>
          <p:cNvSpPr txBox="1"/>
          <p:nvPr/>
        </p:nvSpPr>
        <p:spPr>
          <a:xfrm>
            <a:off x="10452870" y="6910848"/>
            <a:ext cx="5784738" cy="1644650"/>
          </a:xfrm>
          <a:prstGeom prst="rect">
            <a:avLst/>
          </a:prstGeom>
        </p:spPr>
        <p:txBody>
          <a:bodyPr lIns="0" tIns="0" rIns="0" bIns="0" rtlCol="0" anchor="t">
            <a:spAutoFit/>
          </a:bodyPr>
          <a:lstStyle/>
          <a:p>
            <a:pPr algn="ctr">
              <a:lnSpc>
                <a:spcPts val="3249"/>
              </a:lnSpc>
            </a:pPr>
            <a:r>
              <a:rPr lang="en-US" sz="2499">
                <a:solidFill>
                  <a:srgbClr val="191919"/>
                </a:solidFill>
                <a:latin typeface="Droid Serif"/>
              </a:rPr>
              <a:t>Samsung managed to gain competitive advantage by being innovative and creating the foldable phones, that are next generation.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sp>
        <p:nvSpPr>
          <p:cNvPr id="2" name="TextBox 2"/>
          <p:cNvSpPr txBox="1"/>
          <p:nvPr/>
        </p:nvSpPr>
        <p:spPr>
          <a:xfrm>
            <a:off x="173441" y="158750"/>
            <a:ext cx="7904085" cy="869950"/>
          </a:xfrm>
          <a:prstGeom prst="rect">
            <a:avLst/>
          </a:prstGeom>
        </p:spPr>
        <p:txBody>
          <a:bodyPr lIns="0" tIns="0" rIns="0" bIns="0" rtlCol="0" anchor="t">
            <a:spAutoFit/>
          </a:bodyPr>
          <a:lstStyle/>
          <a:p>
            <a:pPr>
              <a:lnSpc>
                <a:spcPts val="6500"/>
              </a:lnSpc>
            </a:pPr>
            <a:r>
              <a:rPr lang="en-US" sz="6500">
                <a:solidFill>
                  <a:srgbClr val="191919"/>
                </a:solidFill>
                <a:latin typeface="Bernoru"/>
              </a:rPr>
              <a:t>REFERENCE LIST</a:t>
            </a:r>
          </a:p>
        </p:txBody>
      </p:sp>
      <p:sp>
        <p:nvSpPr>
          <p:cNvPr id="3" name="TextBox 3"/>
          <p:cNvSpPr txBox="1"/>
          <p:nvPr/>
        </p:nvSpPr>
        <p:spPr>
          <a:xfrm>
            <a:off x="0" y="1157956"/>
            <a:ext cx="18288000" cy="9129044"/>
          </a:xfrm>
          <a:prstGeom prst="rect">
            <a:avLst/>
          </a:prstGeom>
        </p:spPr>
        <p:txBody>
          <a:bodyPr lIns="0" tIns="0" rIns="0" bIns="0" rtlCol="0" anchor="t">
            <a:spAutoFit/>
          </a:bodyPr>
          <a:lstStyle/>
          <a:p>
            <a:pPr>
              <a:lnSpc>
                <a:spcPts val="2650"/>
              </a:lnSpc>
            </a:pPr>
            <a:r>
              <a:rPr lang="en-US" sz="2038">
                <a:solidFill>
                  <a:srgbClr val="191919"/>
                </a:solidFill>
                <a:latin typeface="Droid Serif"/>
              </a:rPr>
              <a:t>Adeani, I.S., Febriani, R.B. and Syafryadin, S. (2020). Using Gibbs’ Reflective Cycle in Making Reflections of Literary Analysis. Indonesian EFL Journal, [online] 6(2), p.139. Available at: </a:t>
            </a:r>
            <a:r>
              <a:rPr lang="en-US" sz="2038">
                <a:solidFill>
                  <a:srgbClr val="191919"/>
                </a:solidFill>
                <a:latin typeface="Droid Serif"/>
                <a:hlinkClick r:id="rId2" tooltip="https://journal.uniku.ac.id/index.php/IEFLJ/article/view/3382"/>
              </a:rPr>
              <a:t>https://journal.uniku.ac.id/index.php/IEFLJ/article/view/3382</a:t>
            </a:r>
            <a:r>
              <a:rPr lang="en-US" sz="2038">
                <a:solidFill>
                  <a:srgbClr val="191919"/>
                </a:solidFill>
                <a:latin typeface="Droid Serif"/>
              </a:rPr>
              <a:t>.</a:t>
            </a:r>
          </a:p>
          <a:p>
            <a:pPr>
              <a:lnSpc>
                <a:spcPts val="2650"/>
              </a:lnSpc>
            </a:pPr>
            <a:r>
              <a:rPr lang="en-US" sz="2038">
                <a:solidFill>
                  <a:srgbClr val="191919"/>
                </a:solidFill>
                <a:latin typeface="Droid Serif"/>
              </a:rPr>
              <a:t>Akgun, A.E., Keskin, H., Ayar, H. and Etlioglu, T. (2017). Why Companies Go Positive Marketing innovations: a New Theoretical Prototype for 4Ps of Innovation. Pressacademia, [online] 6(2), pp.70–77. doi:</a:t>
            </a:r>
            <a:r>
              <a:rPr lang="en-US" sz="2038">
                <a:solidFill>
                  <a:srgbClr val="191919"/>
                </a:solidFill>
                <a:latin typeface="Droid Serif"/>
                <a:hlinkClick r:id="rId3" tooltip="https://doi.org/10.17261/pressacademia.2017.496"/>
              </a:rPr>
              <a:t>https://doi.org/10.17261/pressacademia.2017.496</a:t>
            </a:r>
            <a:r>
              <a:rPr lang="en-US" sz="2038">
                <a:solidFill>
                  <a:srgbClr val="191919"/>
                </a:solidFill>
                <a:latin typeface="Droid Serif"/>
              </a:rPr>
              <a:t>.</a:t>
            </a:r>
          </a:p>
          <a:p>
            <a:pPr>
              <a:lnSpc>
                <a:spcPts val="2650"/>
              </a:lnSpc>
            </a:pPr>
            <a:r>
              <a:rPr lang="en-US" sz="2038">
                <a:solidFill>
                  <a:srgbClr val="191919"/>
                </a:solidFill>
                <a:latin typeface="Droid Serif"/>
              </a:rPr>
              <a:t>Dempsey, P. (2022). The teardown: Samsung Foldable Smartphones. Engineering &amp; Technology, [online] 17(10), pp.70–71. doi:</a:t>
            </a:r>
            <a:r>
              <a:rPr lang="en-US" sz="2038">
                <a:solidFill>
                  <a:srgbClr val="191919"/>
                </a:solidFill>
                <a:latin typeface="Droid Serif"/>
                <a:hlinkClick r:id="rId4" tooltip="https://doi.org/10.1049/et.2022.1028"/>
              </a:rPr>
              <a:t>https://doi.org/10.1049/et.2022.1028</a:t>
            </a:r>
            <a:r>
              <a:rPr lang="en-US" sz="2038">
                <a:solidFill>
                  <a:srgbClr val="191919"/>
                </a:solidFill>
                <a:latin typeface="Droid Serif"/>
              </a:rPr>
              <a:t>.</a:t>
            </a:r>
          </a:p>
          <a:p>
            <a:pPr>
              <a:lnSpc>
                <a:spcPts val="2650"/>
              </a:lnSpc>
            </a:pPr>
            <a:r>
              <a:rPr lang="en-US" sz="2038">
                <a:solidFill>
                  <a:srgbClr val="191919"/>
                </a:solidFill>
                <a:latin typeface="Droid Serif"/>
              </a:rPr>
              <a:t>Dziallas, M. and Blind, K. (2019). Innovation Indicators Throughout the Innovation process: an Extensive Literature Analysis. Technovation, [online] 80-81, pp.3–29. doi:</a:t>
            </a:r>
            <a:r>
              <a:rPr lang="en-US" sz="2038">
                <a:solidFill>
                  <a:srgbClr val="191919"/>
                </a:solidFill>
                <a:latin typeface="Droid Serif"/>
                <a:hlinkClick r:id="rId5" tooltip="https://doi.org/10.1016/j.technovation.2018.05.005"/>
              </a:rPr>
              <a:t>https://doi.org/10.1016/j.technovation.2018.05.005</a:t>
            </a:r>
            <a:r>
              <a:rPr lang="en-US" sz="2038">
                <a:solidFill>
                  <a:srgbClr val="191919"/>
                </a:solidFill>
                <a:latin typeface="Droid Serif"/>
              </a:rPr>
              <a:t>.</a:t>
            </a:r>
          </a:p>
          <a:p>
            <a:pPr>
              <a:lnSpc>
                <a:spcPts val="2650"/>
              </a:lnSpc>
            </a:pPr>
            <a:r>
              <a:rPr lang="en-US" sz="2038">
                <a:solidFill>
                  <a:srgbClr val="191919"/>
                </a:solidFill>
                <a:latin typeface="Droid Serif"/>
              </a:rPr>
              <a:t>Felin, T. and Zenger, T.R. (2014). Closed or Open innovation? Problem Solving and the Governance Choice. Research Policy, 43(5), pp.914–925. doi:</a:t>
            </a:r>
            <a:r>
              <a:rPr lang="en-US" sz="2038">
                <a:solidFill>
                  <a:srgbClr val="191919"/>
                </a:solidFill>
                <a:latin typeface="Droid Serif"/>
                <a:hlinkClick r:id="rId6" tooltip="https://doi.org/10.1016/j.respol.2013.09.006"/>
              </a:rPr>
              <a:t>https://doi.org/10.1016/j.respol.2013.09.006</a:t>
            </a:r>
            <a:r>
              <a:rPr lang="en-US" sz="2038">
                <a:solidFill>
                  <a:srgbClr val="191919"/>
                </a:solidFill>
                <a:latin typeface="Droid Serif"/>
              </a:rPr>
              <a:t>.</a:t>
            </a:r>
          </a:p>
          <a:p>
            <a:pPr>
              <a:lnSpc>
                <a:spcPts val="2650"/>
              </a:lnSpc>
            </a:pPr>
            <a:r>
              <a:rPr lang="en-US" sz="2038">
                <a:solidFill>
                  <a:srgbClr val="191919"/>
                </a:solidFill>
                <a:latin typeface="Droid Serif"/>
              </a:rPr>
              <a:t>Gardiner, S. and Scott, N. (2018). Destination Innovation Matrix: a Framework for New Tourism Experience and Market Development. Journal of Destination Marketing &amp; Management, 10, pp.122–131. doi:</a:t>
            </a:r>
            <a:r>
              <a:rPr lang="en-US" sz="2038">
                <a:solidFill>
                  <a:srgbClr val="191919"/>
                </a:solidFill>
                <a:latin typeface="Droid Serif"/>
                <a:hlinkClick r:id="rId7" tooltip="https://doi.org/10.1016/j.jdmm.2018.07.002"/>
              </a:rPr>
              <a:t>https://doi.org/10.1016/j.jdmm.2018.07.002</a:t>
            </a:r>
            <a:r>
              <a:rPr lang="en-US" sz="2038">
                <a:solidFill>
                  <a:srgbClr val="191919"/>
                </a:solidFill>
                <a:latin typeface="Droid Serif"/>
              </a:rPr>
              <a:t>.</a:t>
            </a:r>
          </a:p>
          <a:p>
            <a:pPr>
              <a:lnSpc>
                <a:spcPts val="2650"/>
              </a:lnSpc>
            </a:pPr>
            <a:r>
              <a:rPr lang="en-US" sz="2038">
                <a:solidFill>
                  <a:srgbClr val="191919"/>
                </a:solidFill>
                <a:latin typeface="Droid Serif"/>
              </a:rPr>
              <a:t>Göçmen, Ö. and Coşkun, H. (2019). The Effects of the Six Thinking Hats and Speed on Creativity in Brainstorming. Thinking Skills and Creativity, 31, pp.284–295. doi:</a:t>
            </a:r>
            <a:r>
              <a:rPr lang="en-US" sz="2038">
                <a:solidFill>
                  <a:srgbClr val="191919"/>
                </a:solidFill>
                <a:latin typeface="Droid Serif"/>
                <a:hlinkClick r:id="rId8" tooltip="https://doi.org/10.1016/j.tsc.2019.02.006"/>
              </a:rPr>
              <a:t>https://doi.org/10.1016/j.tsc.2019.02.006</a:t>
            </a:r>
            <a:r>
              <a:rPr lang="en-US" sz="2038">
                <a:solidFill>
                  <a:srgbClr val="191919"/>
                </a:solidFill>
                <a:latin typeface="Droid Serif"/>
              </a:rPr>
              <a:t>.</a:t>
            </a:r>
          </a:p>
          <a:p>
            <a:pPr>
              <a:lnSpc>
                <a:spcPts val="2650"/>
              </a:lnSpc>
            </a:pPr>
            <a:r>
              <a:rPr lang="en-US" sz="2038">
                <a:solidFill>
                  <a:srgbClr val="191919"/>
                </a:solidFill>
                <a:latin typeface="Droid Serif"/>
              </a:rPr>
              <a:t>Huitema, E. (2012). The Future of Displays Is Foldable. Information Display, 28(2-3), pp.6–10. doi:</a:t>
            </a:r>
            <a:r>
              <a:rPr lang="en-US" sz="2038">
                <a:solidFill>
                  <a:srgbClr val="191919"/>
                </a:solidFill>
                <a:latin typeface="Droid Serif"/>
                <a:hlinkClick r:id="rId9" tooltip="https://doi.org/10.1002/j.2637-496x.2012.tb00470.x"/>
              </a:rPr>
              <a:t>https://doi.org/10.1002/j.2637-496x.2012.tb00470.x</a:t>
            </a:r>
            <a:r>
              <a:rPr lang="en-US" sz="2038">
                <a:solidFill>
                  <a:srgbClr val="191919"/>
                </a:solidFill>
                <a:latin typeface="Droid Serif"/>
              </a:rPr>
              <a:t>.</a:t>
            </a:r>
          </a:p>
          <a:p>
            <a:pPr>
              <a:lnSpc>
                <a:spcPts val="2650"/>
              </a:lnSpc>
            </a:pPr>
            <a:r>
              <a:rPr lang="en-US" sz="2038">
                <a:solidFill>
                  <a:srgbClr val="191919"/>
                </a:solidFill>
                <a:latin typeface="Droid Serif"/>
              </a:rPr>
              <a:t>Jang, S. and Jang, S. (2021). User Experience Research on Utilization of the Folding Screen on a Foldable Phone for Privacy Protection. Archives of Design Research, [online] 34(2), pp.121–131. doi:</a:t>
            </a:r>
            <a:r>
              <a:rPr lang="en-US" sz="2038">
                <a:solidFill>
                  <a:srgbClr val="191919"/>
                </a:solidFill>
                <a:latin typeface="Droid Serif"/>
                <a:hlinkClick r:id="rId10" tooltip="https://doi.org/10.15187/adr.2021.05.34.2.121"/>
              </a:rPr>
              <a:t>https://doi.org/10.15187/adr.2021.05.34.2.121</a:t>
            </a:r>
            <a:r>
              <a:rPr lang="en-US" sz="2038">
                <a:solidFill>
                  <a:srgbClr val="191919"/>
                </a:solidFill>
                <a:latin typeface="Droid Serif"/>
              </a:rPr>
              <a:t>.</a:t>
            </a:r>
          </a:p>
          <a:p>
            <a:pPr>
              <a:lnSpc>
                <a:spcPts val="2650"/>
              </a:lnSpc>
            </a:pPr>
            <a:r>
              <a:rPr lang="en-US" sz="2038">
                <a:solidFill>
                  <a:srgbClr val="191919"/>
                </a:solidFill>
                <a:latin typeface="Droid Serif"/>
              </a:rPr>
              <a:t>Loughran, J. (2019). News - Briefing. Comms - Foldable Screens and 5G Compatibility Steal the Show at MWC. Engineering &amp; Technology, 14(3), pp.9–9. doi:</a:t>
            </a:r>
            <a:r>
              <a:rPr lang="en-US" sz="2038">
                <a:solidFill>
                  <a:srgbClr val="191919"/>
                </a:solidFill>
                <a:latin typeface="Droid Serif"/>
                <a:hlinkClick r:id="rId11" tooltip="https://doi.org/10.1049/et.2019.0318"/>
              </a:rPr>
              <a:t>https://doi.org/10.1049/et.2019.0318</a:t>
            </a:r>
            <a:r>
              <a:rPr lang="en-US" sz="2038">
                <a:solidFill>
                  <a:srgbClr val="191919"/>
                </a:solidFill>
                <a:latin typeface="Droid Serif"/>
              </a:rPr>
              <a:t>.</a:t>
            </a:r>
          </a:p>
          <a:p>
            <a:pPr>
              <a:lnSpc>
                <a:spcPts val="2650"/>
              </a:lnSpc>
            </a:pPr>
            <a:r>
              <a:rPr lang="en-US" sz="2038">
                <a:solidFill>
                  <a:srgbClr val="191919"/>
                </a:solidFill>
                <a:latin typeface="Droid Serif"/>
              </a:rPr>
              <a:t>Malmelin, N. and Virta, S. (2020). Critical creativity: Managing Creativity as a Strategic Resource in Media Organisations. Journal of Media Business Studies, pp.1–15. doi:</a:t>
            </a:r>
            <a:r>
              <a:rPr lang="en-US" sz="2038">
                <a:solidFill>
                  <a:srgbClr val="191919"/>
                </a:solidFill>
                <a:latin typeface="Droid Serif"/>
                <a:hlinkClick r:id="rId12" tooltip="https://doi.org/10.1080/16522354.2020.1858677"/>
              </a:rPr>
              <a:t>https://doi.org/10.1080/16522354.2020.1858677</a:t>
            </a:r>
            <a:r>
              <a:rPr lang="en-US" sz="2038">
                <a:solidFill>
                  <a:srgbClr val="191919"/>
                </a:solidFill>
                <a:latin typeface="Droid Serif"/>
              </a:rPr>
              <a:t>.</a:t>
            </a:r>
          </a:p>
          <a:p>
            <a:pPr>
              <a:lnSpc>
                <a:spcPts val="2650"/>
              </a:lnSpc>
            </a:pPr>
            <a:r>
              <a:rPr lang="en-US" sz="2038">
                <a:solidFill>
                  <a:srgbClr val="191919"/>
                </a:solidFill>
                <a:latin typeface="Droid Serif"/>
              </a:rPr>
              <a:t>Ortiz-Villajos, J.M. and Sotoca, S. (2018). Innovation and Business survival: a long-term Approach. Research Policy, 47(8), pp.1418–1436. doi:</a:t>
            </a:r>
            <a:r>
              <a:rPr lang="en-US" sz="2038">
                <a:solidFill>
                  <a:srgbClr val="191919"/>
                </a:solidFill>
                <a:latin typeface="Droid Serif"/>
                <a:hlinkClick r:id="rId13" tooltip="https://doi.org/10.1016/j.respol.2018.04.019"/>
              </a:rPr>
              <a:t>https://doi.org/10.1016/j.respol.2018.04.019</a:t>
            </a:r>
            <a:r>
              <a:rPr lang="en-US" sz="2038">
                <a:solidFill>
                  <a:srgbClr val="191919"/>
                </a:solidFill>
                <a:latin typeface="Droid Serif"/>
              </a:rPr>
              <a:t>.</a:t>
            </a:r>
          </a:p>
          <a:p>
            <a:pPr>
              <a:lnSpc>
                <a:spcPts val="2650"/>
              </a:lnSpc>
            </a:pPr>
            <a:r>
              <a:rPr lang="en-US" sz="2038">
                <a:solidFill>
                  <a:srgbClr val="191919"/>
                </a:solidFill>
                <a:latin typeface="Droid Serif"/>
              </a:rPr>
              <a:t>Sadeghi, A. and Rad, F.M. (2018). The Role of knowledge-oriented Leadership in Knowledge Management and Innovation. Management Science Letters, pp.151–160. doi:</a:t>
            </a:r>
            <a:r>
              <a:rPr lang="en-US" sz="2038">
                <a:solidFill>
                  <a:srgbClr val="191919"/>
                </a:solidFill>
                <a:latin typeface="Droid Serif"/>
                <a:hlinkClick r:id="rId14" tooltip="https://doi.org/10.5267/j.msl.2018.1.003"/>
              </a:rPr>
              <a:t>https://doi.org/10.5267/j.msl.2018.1.003</a:t>
            </a:r>
            <a:r>
              <a:rPr lang="en-US" sz="2038">
                <a:solidFill>
                  <a:srgbClr val="191919"/>
                </a:solidFill>
                <a:latin typeface="Droid Serif"/>
              </a:rPr>
              <a:t>.</a:t>
            </a:r>
          </a:p>
          <a:p>
            <a:pPr>
              <a:lnSpc>
                <a:spcPts val="2650"/>
              </a:lnSpc>
            </a:pPr>
            <a:r>
              <a:rPr lang="en-US" sz="2038">
                <a:solidFill>
                  <a:srgbClr val="191919"/>
                </a:solidFill>
                <a:latin typeface="Droid Serif"/>
              </a:rPr>
              <a:t>Swanson, D.J. and Creed, A.S. (2013). Sharpening the Focus of Force Field Analysis. Journal of Change Management, 14(1), pp.28–47. doi:</a:t>
            </a:r>
            <a:r>
              <a:rPr lang="en-US" sz="2038">
                <a:solidFill>
                  <a:srgbClr val="191919"/>
                </a:solidFill>
                <a:latin typeface="Droid Serif"/>
                <a:hlinkClick r:id="rId15" tooltip="https://doi.org/10.1080/14697017.2013.788052"/>
              </a:rPr>
              <a:t>https://doi.org/10.1080/14697017.2013.788052</a:t>
            </a:r>
            <a:r>
              <a:rPr lang="en-US" sz="2038">
                <a:solidFill>
                  <a:srgbClr val="191919"/>
                </a:solidFill>
                <a:latin typeface="Droid Serif"/>
              </a:rPr>
              <a:t>.</a:t>
            </a:r>
          </a:p>
          <a:p>
            <a:pPr>
              <a:lnSpc>
                <a:spcPts val="151"/>
              </a:lnSpc>
            </a:pPr>
            <a:endParaRPr lang="en-US" sz="2038">
              <a:solidFill>
                <a:srgbClr val="191919"/>
              </a:solidFill>
              <a:latin typeface="Droid Serif"/>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FAB0"/>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322570" y="7880721"/>
            <a:ext cx="5260980" cy="4371396"/>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794838" y="-3723349"/>
            <a:ext cx="5589677" cy="5589677"/>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a:off x="14474609" y="-2302729"/>
            <a:ext cx="3965922" cy="4660806"/>
          </a:xfrm>
          <a:prstGeom prst="rect">
            <a:avLst/>
          </a:prstGeom>
        </p:spPr>
      </p:pic>
      <p:grpSp>
        <p:nvGrpSpPr>
          <p:cNvPr id="5" name="Group 5"/>
          <p:cNvGrpSpPr/>
          <p:nvPr/>
        </p:nvGrpSpPr>
        <p:grpSpPr>
          <a:xfrm>
            <a:off x="1498106" y="2793954"/>
            <a:ext cx="9483528" cy="5875488"/>
            <a:chOff x="0" y="0"/>
            <a:chExt cx="14250971" cy="8829140"/>
          </a:xfrm>
        </p:grpSpPr>
        <p:sp>
          <p:nvSpPr>
            <p:cNvPr id="6" name="Freeform 6"/>
            <p:cNvSpPr/>
            <p:nvPr/>
          </p:nvSpPr>
          <p:spPr>
            <a:xfrm>
              <a:off x="31750" y="31750"/>
              <a:ext cx="14187470" cy="8765640"/>
            </a:xfrm>
            <a:custGeom>
              <a:avLst/>
              <a:gdLst/>
              <a:ahLst/>
              <a:cxnLst/>
              <a:rect l="l" t="t" r="r" b="b"/>
              <a:pathLst>
                <a:path w="14187470" h="8765640">
                  <a:moveTo>
                    <a:pt x="14094761" y="8765640"/>
                  </a:moveTo>
                  <a:lnTo>
                    <a:pt x="92710" y="8765640"/>
                  </a:lnTo>
                  <a:cubicBezTo>
                    <a:pt x="41910" y="8765640"/>
                    <a:pt x="0" y="8723730"/>
                    <a:pt x="0" y="8672930"/>
                  </a:cubicBezTo>
                  <a:lnTo>
                    <a:pt x="0" y="92710"/>
                  </a:lnTo>
                  <a:cubicBezTo>
                    <a:pt x="0" y="41910"/>
                    <a:pt x="41910" y="0"/>
                    <a:pt x="92710" y="0"/>
                  </a:cubicBezTo>
                  <a:lnTo>
                    <a:pt x="14093492" y="0"/>
                  </a:lnTo>
                  <a:cubicBezTo>
                    <a:pt x="14144292" y="0"/>
                    <a:pt x="14186201" y="41910"/>
                    <a:pt x="14186201" y="92710"/>
                  </a:cubicBezTo>
                  <a:lnTo>
                    <a:pt x="14186201" y="8671661"/>
                  </a:lnTo>
                  <a:cubicBezTo>
                    <a:pt x="14187470" y="8723730"/>
                    <a:pt x="14145561" y="8765640"/>
                    <a:pt x="14094761" y="8765640"/>
                  </a:cubicBezTo>
                  <a:close/>
                </a:path>
              </a:pathLst>
            </a:custGeom>
            <a:solidFill>
              <a:srgbClr val="FFFFFF"/>
            </a:solidFill>
          </p:spPr>
        </p:sp>
        <p:sp>
          <p:nvSpPr>
            <p:cNvPr id="7" name="Freeform 7"/>
            <p:cNvSpPr/>
            <p:nvPr/>
          </p:nvSpPr>
          <p:spPr>
            <a:xfrm>
              <a:off x="0" y="0"/>
              <a:ext cx="14250970" cy="8829140"/>
            </a:xfrm>
            <a:custGeom>
              <a:avLst/>
              <a:gdLst/>
              <a:ahLst/>
              <a:cxnLst/>
              <a:rect l="l" t="t" r="r" b="b"/>
              <a:pathLst>
                <a:path w="14250970" h="8829140">
                  <a:moveTo>
                    <a:pt x="14126511" y="59690"/>
                  </a:moveTo>
                  <a:cubicBezTo>
                    <a:pt x="14162070" y="59690"/>
                    <a:pt x="14191281" y="88900"/>
                    <a:pt x="14191281" y="124460"/>
                  </a:cubicBezTo>
                  <a:lnTo>
                    <a:pt x="14191281" y="8704680"/>
                  </a:lnTo>
                  <a:cubicBezTo>
                    <a:pt x="14191281" y="8740240"/>
                    <a:pt x="14162070" y="8769451"/>
                    <a:pt x="14126511" y="8769451"/>
                  </a:cubicBezTo>
                  <a:lnTo>
                    <a:pt x="124460" y="8769451"/>
                  </a:lnTo>
                  <a:cubicBezTo>
                    <a:pt x="88900" y="8769451"/>
                    <a:pt x="59690" y="8740240"/>
                    <a:pt x="59690" y="8704680"/>
                  </a:cubicBezTo>
                  <a:lnTo>
                    <a:pt x="59690" y="124460"/>
                  </a:lnTo>
                  <a:cubicBezTo>
                    <a:pt x="59690" y="88900"/>
                    <a:pt x="88900" y="59690"/>
                    <a:pt x="124460" y="59690"/>
                  </a:cubicBezTo>
                  <a:lnTo>
                    <a:pt x="14126511" y="59690"/>
                  </a:lnTo>
                  <a:moveTo>
                    <a:pt x="14126511" y="0"/>
                  </a:moveTo>
                  <a:lnTo>
                    <a:pt x="124460" y="0"/>
                  </a:lnTo>
                  <a:cubicBezTo>
                    <a:pt x="55880" y="0"/>
                    <a:pt x="0" y="55880"/>
                    <a:pt x="0" y="124460"/>
                  </a:cubicBezTo>
                  <a:lnTo>
                    <a:pt x="0" y="8704680"/>
                  </a:lnTo>
                  <a:cubicBezTo>
                    <a:pt x="0" y="8773261"/>
                    <a:pt x="55880" y="8829140"/>
                    <a:pt x="124460" y="8829140"/>
                  </a:cubicBezTo>
                  <a:lnTo>
                    <a:pt x="14126511" y="8829140"/>
                  </a:lnTo>
                  <a:cubicBezTo>
                    <a:pt x="14195092" y="8829140"/>
                    <a:pt x="14250970" y="8773261"/>
                    <a:pt x="14250970" y="8704680"/>
                  </a:cubicBezTo>
                  <a:lnTo>
                    <a:pt x="14250970" y="124460"/>
                  </a:lnTo>
                  <a:cubicBezTo>
                    <a:pt x="14250970" y="55880"/>
                    <a:pt x="14195092" y="0"/>
                    <a:pt x="14126511" y="0"/>
                  </a:cubicBezTo>
                  <a:close/>
                </a:path>
              </a:pathLst>
            </a:custGeom>
            <a:solidFill>
              <a:srgbClr val="191919"/>
            </a:solidFill>
          </p:spPr>
        </p:sp>
      </p:grpSp>
      <p:grpSp>
        <p:nvGrpSpPr>
          <p:cNvPr id="8" name="Group 8"/>
          <p:cNvGrpSpPr/>
          <p:nvPr/>
        </p:nvGrpSpPr>
        <p:grpSpPr>
          <a:xfrm>
            <a:off x="1498106" y="2010635"/>
            <a:ext cx="9483528" cy="1041805"/>
            <a:chOff x="0" y="0"/>
            <a:chExt cx="14250971" cy="1565529"/>
          </a:xfrm>
        </p:grpSpPr>
        <p:sp>
          <p:nvSpPr>
            <p:cNvPr id="9" name="Freeform 9"/>
            <p:cNvSpPr/>
            <p:nvPr/>
          </p:nvSpPr>
          <p:spPr>
            <a:xfrm>
              <a:off x="31750" y="31750"/>
              <a:ext cx="14187470" cy="1502029"/>
            </a:xfrm>
            <a:custGeom>
              <a:avLst/>
              <a:gdLst/>
              <a:ahLst/>
              <a:cxnLst/>
              <a:rect l="l" t="t" r="r" b="b"/>
              <a:pathLst>
                <a:path w="14187470" h="1502029">
                  <a:moveTo>
                    <a:pt x="14094761" y="1502029"/>
                  </a:moveTo>
                  <a:lnTo>
                    <a:pt x="92710" y="1502029"/>
                  </a:lnTo>
                  <a:cubicBezTo>
                    <a:pt x="41910" y="1502029"/>
                    <a:pt x="0" y="1460119"/>
                    <a:pt x="0" y="1409319"/>
                  </a:cubicBezTo>
                  <a:lnTo>
                    <a:pt x="0" y="92710"/>
                  </a:lnTo>
                  <a:cubicBezTo>
                    <a:pt x="0" y="41910"/>
                    <a:pt x="41910" y="0"/>
                    <a:pt x="92710" y="0"/>
                  </a:cubicBezTo>
                  <a:lnTo>
                    <a:pt x="14093492" y="0"/>
                  </a:lnTo>
                  <a:cubicBezTo>
                    <a:pt x="14144292" y="0"/>
                    <a:pt x="14186201" y="41910"/>
                    <a:pt x="14186201" y="92710"/>
                  </a:cubicBezTo>
                  <a:lnTo>
                    <a:pt x="14186201" y="1408049"/>
                  </a:lnTo>
                  <a:cubicBezTo>
                    <a:pt x="14187470" y="1460119"/>
                    <a:pt x="14145561" y="1502029"/>
                    <a:pt x="14094761" y="1502029"/>
                  </a:cubicBezTo>
                  <a:close/>
                </a:path>
              </a:pathLst>
            </a:custGeom>
            <a:solidFill>
              <a:srgbClr val="FFFAED"/>
            </a:solidFill>
          </p:spPr>
        </p:sp>
        <p:sp>
          <p:nvSpPr>
            <p:cNvPr id="10" name="Freeform 10"/>
            <p:cNvSpPr/>
            <p:nvPr/>
          </p:nvSpPr>
          <p:spPr>
            <a:xfrm>
              <a:off x="0" y="0"/>
              <a:ext cx="14250970" cy="1565529"/>
            </a:xfrm>
            <a:custGeom>
              <a:avLst/>
              <a:gdLst/>
              <a:ahLst/>
              <a:cxnLst/>
              <a:rect l="l" t="t" r="r" b="b"/>
              <a:pathLst>
                <a:path w="14250970" h="1565529">
                  <a:moveTo>
                    <a:pt x="14126511" y="59690"/>
                  </a:moveTo>
                  <a:cubicBezTo>
                    <a:pt x="14162070" y="59690"/>
                    <a:pt x="14191281" y="88900"/>
                    <a:pt x="14191281" y="124460"/>
                  </a:cubicBezTo>
                  <a:lnTo>
                    <a:pt x="14191281" y="1441069"/>
                  </a:lnTo>
                  <a:cubicBezTo>
                    <a:pt x="14191281" y="1476629"/>
                    <a:pt x="14162070" y="1505839"/>
                    <a:pt x="14126511" y="1505839"/>
                  </a:cubicBezTo>
                  <a:lnTo>
                    <a:pt x="124460" y="1505839"/>
                  </a:lnTo>
                  <a:cubicBezTo>
                    <a:pt x="88900" y="1505839"/>
                    <a:pt x="59690" y="1476629"/>
                    <a:pt x="59690" y="1441069"/>
                  </a:cubicBezTo>
                  <a:lnTo>
                    <a:pt x="59690" y="124460"/>
                  </a:lnTo>
                  <a:cubicBezTo>
                    <a:pt x="59690" y="88900"/>
                    <a:pt x="88900" y="59690"/>
                    <a:pt x="124460" y="59690"/>
                  </a:cubicBezTo>
                  <a:lnTo>
                    <a:pt x="14126511" y="59690"/>
                  </a:lnTo>
                  <a:moveTo>
                    <a:pt x="14126511" y="0"/>
                  </a:moveTo>
                  <a:lnTo>
                    <a:pt x="124460" y="0"/>
                  </a:lnTo>
                  <a:cubicBezTo>
                    <a:pt x="55880" y="0"/>
                    <a:pt x="0" y="55880"/>
                    <a:pt x="0" y="124460"/>
                  </a:cubicBezTo>
                  <a:lnTo>
                    <a:pt x="0" y="1441069"/>
                  </a:lnTo>
                  <a:cubicBezTo>
                    <a:pt x="0" y="1509649"/>
                    <a:pt x="55880" y="1565529"/>
                    <a:pt x="124460" y="1565529"/>
                  </a:cubicBezTo>
                  <a:lnTo>
                    <a:pt x="14126511" y="1565529"/>
                  </a:lnTo>
                  <a:cubicBezTo>
                    <a:pt x="14195092" y="1565529"/>
                    <a:pt x="14250970" y="1509649"/>
                    <a:pt x="14250970" y="1441069"/>
                  </a:cubicBezTo>
                  <a:lnTo>
                    <a:pt x="14250970" y="124460"/>
                  </a:lnTo>
                  <a:cubicBezTo>
                    <a:pt x="14250970" y="55880"/>
                    <a:pt x="14195092" y="0"/>
                    <a:pt x="14126511" y="0"/>
                  </a:cubicBezTo>
                  <a:close/>
                </a:path>
              </a:pathLst>
            </a:custGeom>
            <a:solidFill>
              <a:srgbClr val="191919"/>
            </a:solidFill>
          </p:spPr>
        </p:sp>
      </p:grpSp>
      <p:pic>
        <p:nvPicPr>
          <p:cNvPr id="11" name="Picture 11"/>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957151" y="2331834"/>
            <a:ext cx="405873" cy="405873"/>
          </a:xfrm>
          <a:prstGeom prst="rect">
            <a:avLst/>
          </a:prstGeom>
        </p:spPr>
      </p:pic>
      <p:pic>
        <p:nvPicPr>
          <p:cNvPr id="12" name="Picture 12"/>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2629802" y="2331834"/>
            <a:ext cx="405873" cy="405873"/>
          </a:xfrm>
          <a:prstGeom prst="rect">
            <a:avLst/>
          </a:prstGeom>
        </p:spPr>
      </p:pic>
      <p:pic>
        <p:nvPicPr>
          <p:cNvPr id="13" name="Picture 13"/>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3302453" y="2331834"/>
            <a:ext cx="405873" cy="405873"/>
          </a:xfrm>
          <a:prstGeom prst="rect">
            <a:avLst/>
          </a:prstGeom>
        </p:spPr>
      </p:pic>
      <p:pic>
        <p:nvPicPr>
          <p:cNvPr id="14" name="Picture 14"/>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2198429" y="3871811"/>
            <a:ext cx="7913189" cy="3392780"/>
          </a:xfrm>
          <a:prstGeom prst="rect">
            <a:avLst/>
          </a:prstGeom>
        </p:spPr>
      </p:pic>
      <p:pic>
        <p:nvPicPr>
          <p:cNvPr id="15" name="Picture 15"/>
          <p:cNvPicPr>
            <a:picLocks noChangeAspect="1"/>
          </p:cNvPicPr>
          <p:nvPr/>
        </p:nvPicPr>
        <p:blipFill>
          <a:blip r:embed="rId16"/>
          <a:srcRect/>
          <a:stretch>
            <a:fillRect/>
          </a:stretch>
        </p:blipFill>
        <p:spPr>
          <a:xfrm>
            <a:off x="12385165" y="58775"/>
            <a:ext cx="5902835" cy="3940142"/>
          </a:xfrm>
          <a:prstGeom prst="rect">
            <a:avLst/>
          </a:prstGeom>
        </p:spPr>
      </p:pic>
      <p:sp>
        <p:nvSpPr>
          <p:cNvPr id="16" name="TextBox 16"/>
          <p:cNvSpPr txBox="1"/>
          <p:nvPr/>
        </p:nvSpPr>
        <p:spPr>
          <a:xfrm>
            <a:off x="2244288" y="4237042"/>
            <a:ext cx="7991165" cy="3387565"/>
          </a:xfrm>
          <a:prstGeom prst="rect">
            <a:avLst/>
          </a:prstGeom>
        </p:spPr>
        <p:txBody>
          <a:bodyPr lIns="0" tIns="0" rIns="0" bIns="0" rtlCol="0" anchor="t">
            <a:spAutoFit/>
          </a:bodyPr>
          <a:lstStyle/>
          <a:p>
            <a:pPr algn="ctr">
              <a:lnSpc>
                <a:spcPts val="12999"/>
              </a:lnSpc>
            </a:pPr>
            <a:r>
              <a:rPr lang="en-US" sz="12999">
                <a:solidFill>
                  <a:srgbClr val="191919"/>
                </a:solidFill>
                <a:latin typeface="Bernoru"/>
              </a:rPr>
              <a:t>THANK YOU</a:t>
            </a:r>
          </a:p>
        </p:txBody>
      </p:sp>
      <p:sp>
        <p:nvSpPr>
          <p:cNvPr id="17" name="TextBox 17"/>
          <p:cNvSpPr txBox="1"/>
          <p:nvPr/>
        </p:nvSpPr>
        <p:spPr>
          <a:xfrm>
            <a:off x="5520697" y="2433171"/>
            <a:ext cx="4984687" cy="288925"/>
          </a:xfrm>
          <a:prstGeom prst="rect">
            <a:avLst/>
          </a:prstGeom>
        </p:spPr>
        <p:txBody>
          <a:bodyPr lIns="0" tIns="0" rIns="0" bIns="0" rtlCol="0" anchor="t">
            <a:spAutoFit/>
          </a:bodyPr>
          <a:lstStyle/>
          <a:p>
            <a:pPr algn="r">
              <a:lnSpc>
                <a:spcPts val="2000"/>
              </a:lnSpc>
            </a:pPr>
            <a:r>
              <a:rPr lang="en-US" sz="2500">
                <a:solidFill>
                  <a:srgbClr val="191919"/>
                </a:solidFill>
                <a:latin typeface="Bernoru"/>
              </a:rPr>
              <a:t>PERSONAL REFLECTION</a:t>
            </a:r>
          </a:p>
        </p:txBody>
      </p:sp>
      <p:sp>
        <p:nvSpPr>
          <p:cNvPr id="18" name="TextBox 18"/>
          <p:cNvSpPr txBox="1"/>
          <p:nvPr/>
        </p:nvSpPr>
        <p:spPr>
          <a:xfrm>
            <a:off x="13348088" y="4611245"/>
            <a:ext cx="4939912" cy="1109345"/>
          </a:xfrm>
          <a:prstGeom prst="rect">
            <a:avLst/>
          </a:prstGeom>
        </p:spPr>
        <p:txBody>
          <a:bodyPr lIns="0" tIns="0" rIns="0" bIns="0" rtlCol="0" anchor="t">
            <a:spAutoFit/>
          </a:bodyPr>
          <a:lstStyle/>
          <a:p>
            <a:pPr algn="ctr">
              <a:lnSpc>
                <a:spcPts val="4480"/>
              </a:lnSpc>
            </a:pPr>
            <a:r>
              <a:rPr lang="en-US" sz="3200">
                <a:solidFill>
                  <a:srgbClr val="191919"/>
                </a:solidFill>
                <a:latin typeface="Droid Serif"/>
              </a:rPr>
              <a:t>Innovation offers Competitive Advantage.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1198</Words>
  <Application>Microsoft Office PowerPoint</Application>
  <PresentationFormat>Custom</PresentationFormat>
  <Paragraphs>70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Bernoru</vt:lpstr>
      <vt:lpstr>Droid Serif</vt:lpstr>
      <vt:lpstr>Gaegu 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Presented by Narcisa Trifanov</dc:title>
  <cp:lastModifiedBy>Narcisa Trifanov (1812758)</cp:lastModifiedBy>
  <cp:revision>1</cp:revision>
  <dcterms:created xsi:type="dcterms:W3CDTF">2006-08-16T00:00:00Z</dcterms:created>
  <dcterms:modified xsi:type="dcterms:W3CDTF">2023-03-16T23:31:35Z</dcterms:modified>
  <dc:identifier>DAFc-V12QKc</dc:identifier>
</cp:coreProperties>
</file>