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379" r:id="rId2"/>
    <p:sldId id="335" r:id="rId3"/>
    <p:sldId id="336" r:id="rId4"/>
    <p:sldId id="337" r:id="rId5"/>
    <p:sldId id="345" r:id="rId6"/>
    <p:sldId id="338" r:id="rId7"/>
    <p:sldId id="339" r:id="rId8"/>
    <p:sldId id="340" r:id="rId9"/>
    <p:sldId id="346" r:id="rId10"/>
    <p:sldId id="341" r:id="rId11"/>
    <p:sldId id="348" r:id="rId12"/>
    <p:sldId id="347" r:id="rId13"/>
    <p:sldId id="342" r:id="rId14"/>
    <p:sldId id="343" r:id="rId15"/>
    <p:sldId id="34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0A55DB-B6B6-4D97-89E2-59375A83D916}" v="9" dt="2022-08-21T09:57:30.2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008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68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35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86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F10CC2-DF83-461C-8FA5-820429122666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81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56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47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1897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369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130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they mustn’t use the word kids in </a:t>
            </a:r>
            <a:r>
              <a:rPr lang="en-GB"/>
              <a:t>their essays.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12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953786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7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DB695-C76C-5520-4FA3-AC1C1D805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6946-483C-4F09-4E13-F3B15D06E9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F50A91-C1C9-5BC8-2D2B-3097DFB588C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52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00201"/>
            <a:ext cx="424428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 panose="020B0604020202020204" pitchFamily="34" charset="0"/>
              </a:rPr>
              <a:t>ECGE4005PC</a:t>
            </a:r>
            <a:endParaRPr lang="en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Ysgrifennu</a:t>
            </a:r>
            <a:r>
              <a:rPr lang="en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Academaidd</a:t>
            </a:r>
            <a:endParaRPr lang="cy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 panose="020B0604020202020204" pitchFamily="34" charset="0"/>
              </a:rPr>
              <a:t>ECGE4005P</a:t>
            </a:r>
          </a:p>
          <a:p>
            <a:pPr marL="0" indent="0">
              <a:buNone/>
              <a:defRPr/>
            </a:pPr>
            <a:r>
              <a:rPr lang="cy-GB" sz="4800">
                <a:solidFill>
                  <a:srgbClr val="0000FF"/>
                </a:solidFill>
                <a:latin typeface="Arial" panose="020B0604020202020204" pitchFamily="34" charset="0"/>
              </a:rPr>
              <a:t>Academic</a:t>
            </a: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 Writing</a:t>
            </a:r>
          </a:p>
        </p:txBody>
      </p:sp>
    </p:spTree>
    <p:extLst>
      <p:ext uri="{BB962C8B-B14F-4D97-AF65-F5344CB8AC3E}">
        <p14:creationId xmlns:p14="http://schemas.microsoft.com/office/powerpoint/2010/main" val="2369544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 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Contents</a:t>
            </a:r>
            <a:endParaRPr lang="cy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ffurfiol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Bratiaith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Ysgrifennu beirniadol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Tasg </a:t>
            </a:r>
          </a:p>
          <a:p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Academic style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Formal style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Slang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Critical writing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Task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852500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Adnoddau</a:t>
            </a:r>
            <a:r>
              <a:rPr lang="en-GB" sz="4800" dirty="0">
                <a:latin typeface="Arial" panose="020B0604020202020204" pitchFamily="34" charset="0"/>
              </a:rPr>
              <a:t>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389855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PP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Referencing handbook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Academic writing task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946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365127"/>
            <a:ext cx="8191822" cy="132556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      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ffurfiol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Gwrthrycholdeb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golygu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Aralleirio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TGCh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Employability/Transferable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Formal, academic writing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Objectivity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Editing and checking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Paraphrasing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ICT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049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Academic Style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2"/>
            <a:ext cx="4038600" cy="5030068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Ffurfiol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Trydydd person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Llawlyfr Cyfeirnodi (Moodle)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Tystiolaeth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16831"/>
            <a:ext cx="4038600" cy="5030069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Formal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Third person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Referencing Handbook (Moodle)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Evidence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28199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Academic Style</a:t>
            </a:r>
            <a:endParaRPr lang="cy-GB" sz="4800" dirty="0"/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Byddwch yn wrthrychol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Byddwch yn bwyllog</a:t>
            </a:r>
          </a:p>
          <a:p>
            <a:pPr>
              <a:buFontTx/>
              <a:buChar char="•"/>
              <a:defRPr/>
            </a:pP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Nid mater o ddu a gwyn mo ymchwil academaidd, ac nid oes elfen o sicrwydd yn perthyn iddo chwaith, a dylai eich iaith adlewyrchu hyn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Trydydd person 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Be objective</a:t>
            </a: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Be cautious</a:t>
            </a:r>
          </a:p>
          <a:p>
            <a:pPr>
              <a:buFontTx/>
              <a:buChar char="•"/>
              <a:defRPr/>
            </a:pPr>
            <a:endParaRPr lang="en-US" altLang="cy-GB" sz="24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Academic research is not a black and white issue or a certainty, and your language should reflect this</a:t>
            </a: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Third person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67109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dirty="0">
                <a:latin typeface="Arial" panose="020B0604020202020204" pitchFamily="34" charset="0"/>
              </a:rPr>
              <a:t>Byddwch </a:t>
            </a:r>
            <a:r>
              <a:rPr lang="en-GB" altLang="en-US" sz="4800" dirty="0" err="1">
                <a:latin typeface="Arial" panose="020B0604020202020204" pitchFamily="34" charset="0"/>
              </a:rPr>
              <a:t>yn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ffurfiol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Be formal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Rwyf/Rydw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Dw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Nid 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Does dim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Sdim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‘Cannot’ instead of ‘Can’t’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‘Did not’ instead of ‘Didn’t’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‘They are’ instead of ‘They’re’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43706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dirty="0">
                <a:latin typeface="Arial" panose="020B0604020202020204" pitchFamily="34" charset="0"/>
              </a:rPr>
              <a:t>Byddwch </a:t>
            </a:r>
            <a:r>
              <a:rPr lang="en-GB" altLang="en-US" sz="4800" dirty="0" err="1">
                <a:latin typeface="Arial" panose="020B0604020202020204" pitchFamily="34" charset="0"/>
              </a:rPr>
              <a:t>yn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ffurfiol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Be formal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Er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enghraifft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ayyb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.’, 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e.e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.’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Hynny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hytrach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na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h.y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.’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‘For example’ instead of ‘etc.’, e.g.’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‘That is to say’ instead of ‘i.e.’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663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8605" y="365127"/>
            <a:ext cx="9099396" cy="975642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2204865"/>
            <a:ext cx="4038600" cy="3921299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Mae hyn allan o drefn yn llwyr oherwydd ..</a:t>
            </a:r>
            <a:r>
              <a:rPr lang="cy-GB" altLang="cy-GB" kern="0" dirty="0">
                <a:solidFill>
                  <a:srgbClr val="FF0000"/>
                </a:solidFill>
                <a:latin typeface="Arial" panose="020B0604020202020204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Gellir gweld bod y syniad hwn yn annerbyniol am ddau reswm.</a:t>
            </a:r>
            <a:r>
              <a:rPr lang="cy-GB" altLang="cy-GB" b="1" kern="0" dirty="0">
                <a:solidFill>
                  <a:schemeClr val="accent6"/>
                </a:solidFill>
                <a:latin typeface="Arial" panose="020B0604020202020204" pitchFamily="34" charset="0"/>
              </a:rPr>
              <a:t>√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04865"/>
            <a:ext cx="4038600" cy="3921299"/>
          </a:xfrm>
        </p:spPr>
        <p:txBody>
          <a:bodyPr>
            <a:normAutofit/>
          </a:bodyPr>
          <a:lstStyle/>
          <a:p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noProof="1">
                <a:solidFill>
                  <a:schemeClr val="hlin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well out of order because ..</a:t>
            </a:r>
            <a:r>
              <a:rPr lang="en-US" altLang="en-US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noProof="1">
                <a:solidFill>
                  <a:schemeClr val="hlin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idea can be seen as unacceptable for two reasons.</a:t>
            </a:r>
            <a:r>
              <a:rPr lang="cy-GB" altLang="cy-GB" b="1" kern="0" dirty="0">
                <a:solidFill>
                  <a:schemeClr val="accent6"/>
                </a:solidFill>
                <a:latin typeface="Arial" panose="020B0604020202020204" pitchFamily="34" charset="0"/>
              </a:rPr>
              <a:t> √</a:t>
            </a:r>
            <a:endParaRPr lang="en-US" altLang="en-US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749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8605" y="365127"/>
            <a:ext cx="9099396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Rhoddodd Maslow ei fys ar y broblem pan </a:t>
            </a:r>
            <a:r>
              <a:rPr lang="cy-GB" altLang="cy-GB" kern="0" dirty="0">
                <a:solidFill>
                  <a:srgbClr val="FF0000"/>
                </a:solidFill>
                <a:latin typeface="Arial" panose="020B0604020202020204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Nododd Maslow un mater llosg posibl gyda’r dull hwn pan …</a:t>
            </a:r>
            <a:r>
              <a:rPr lang="cy-GB" altLang="cy-GB" b="1" kern="0" dirty="0">
                <a:solidFill>
                  <a:schemeClr val="accent6"/>
                </a:solidFill>
                <a:latin typeface="Arial" panose="020B0604020202020204" pitchFamily="34" charset="0"/>
              </a:rPr>
              <a:t> √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noProof="1">
                <a:solidFill>
                  <a:schemeClr val="hlin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put his finger on the problem when </a:t>
            </a:r>
            <a:r>
              <a:rPr lang="en-US" altLang="en-US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noProof="1">
                <a:solidFill>
                  <a:schemeClr val="hlin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identified one possible issue with this approach when…</a:t>
            </a:r>
            <a:r>
              <a:rPr lang="cy-GB" altLang="cy-GB" b="1" kern="0" dirty="0">
                <a:solidFill>
                  <a:schemeClr val="accent6"/>
                </a:solidFill>
                <a:latin typeface="Arial" panose="020B0604020202020204" pitchFamily="34" charset="0"/>
              </a:rPr>
              <a:t> √</a:t>
            </a:r>
            <a:endParaRPr lang="en-US" altLang="en-US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24789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sz="4800" dirty="0"/>
              <a:t>Kids, children and goats…”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7576" b="7576"/>
          <a:stretch/>
        </p:blipFill>
        <p:spPr>
          <a:xfrm>
            <a:off x="2855640" y="1412777"/>
            <a:ext cx="6336704" cy="4032448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1959074" cy="43513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9861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365128"/>
            <a:ext cx="7886700" cy="68760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Ysgrifennu beirniadol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Critical writing 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412777"/>
            <a:ext cx="4038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noProof="1">
                <a:latin typeface="Arial" panose="020B0604020202020204" pitchFamily="34" charset="0"/>
              </a:rPr>
              <a:t>Defnyddiwch dystiolaeth i gefnogi’r pwyntiau sy’n cael eu gwneud a dehonglwch y dystiolaeth hon i ddatblygu eich dadl. </a:t>
            </a:r>
            <a:endParaRPr lang="en-GB" altLang="en-US" sz="2400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 panose="020B0604020202020204" pitchFamily="34" charset="0"/>
              </a:rPr>
              <a:t>Gyda phob paragraff a ysgrifennwch, mae’n ddefnyddiol gofyn i chi’ch hun:</a:t>
            </a: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 panose="020B0604020202020204" pitchFamily="34" charset="0"/>
              </a:rPr>
              <a:t>Pam ydw i’n ysgrifennu hyn?</a:t>
            </a: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 panose="020B0604020202020204" pitchFamily="34" charset="0"/>
              </a:rPr>
              <a:t>Pa bwynt ydw i’n ceisio ei wneud?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412777"/>
            <a:ext cx="4038600" cy="4713387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Use evidence to support the points being made and interpret this evidence to develop your argument.   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With each paragraph you write it is useful to ask yourself: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Why am I writing this?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What point am I trying to make?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8515350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Byddwch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gryno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threfnus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b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Be concise and structured 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 yw ystyr y frawddeg/ paragraff yn glir?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Alla i wella’r ffordd rydw i wedi ysgrifennu’r frawddeg hon / paragraff hwn?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Ydw i wedi defnyddio geiriau cysylltu/pontio i hybu llif a strwythur yr aseiniad?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Ailddrafftiwch a golygwch eich gwaith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Is the meaning of the sentence/paragraph clear?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Re-draft and edit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Tasg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Task</a:t>
            </a:r>
            <a:endParaRPr lang="cy-GB" sz="4800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Eich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tro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chi!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Gyda’r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esiampl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o’ch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blaen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ewch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ati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ail-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ysgrifennu’r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baragraff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/au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mewn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arddull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ffurfiol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academaidd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  <a:endParaRPr lang="cy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Your turn!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With the sample provided, re-write the paragraph/s in a formal, academic style.</a:t>
            </a: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83669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658</Words>
  <Application>Microsoft Office PowerPoint</Application>
  <PresentationFormat>Widescreen</PresentationFormat>
  <Paragraphs>130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Cynnwys          Contents</vt:lpstr>
      <vt:lpstr>Adnoddau        Resources</vt:lpstr>
      <vt:lpstr>Sgiliau                 Skills</vt:lpstr>
      <vt:lpstr>Arddull Academaidd Academic Style</vt:lpstr>
      <vt:lpstr>Arddull Academaidd Academic Style</vt:lpstr>
      <vt:lpstr>Byddwch yn ffurfiol Be formal</vt:lpstr>
      <vt:lpstr>Byddwch yn ffurfiol Be formal</vt:lpstr>
      <vt:lpstr> Osgowch fratiaith ac ymadroddion llafar  Avoid slang and colloquiums </vt:lpstr>
      <vt:lpstr>Osgowch fratiaith ac ymadroddion llafar  Avoid slang and colloquiums </vt:lpstr>
      <vt:lpstr>“Kids, children and goats…”</vt:lpstr>
      <vt:lpstr>Ysgrifennu beirniadol Critical writing </vt:lpstr>
      <vt:lpstr>Byddwch yn gryno a threfnus  Be concise and structured </vt:lpstr>
      <vt:lpstr>Tasg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4</cp:revision>
  <dcterms:created xsi:type="dcterms:W3CDTF">2022-07-11T13:19:46Z</dcterms:created>
  <dcterms:modified xsi:type="dcterms:W3CDTF">2022-08-21T09:59:01Z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